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321" r:id="rId2"/>
    <p:sldId id="322" r:id="rId3"/>
    <p:sldId id="323" r:id="rId4"/>
    <p:sldId id="324" r:id="rId5"/>
    <p:sldId id="285" r:id="rId6"/>
    <p:sldId id="325" r:id="rId7"/>
    <p:sldId id="290" r:id="rId8"/>
    <p:sldId id="314" r:id="rId9"/>
    <p:sldId id="326" r:id="rId10"/>
    <p:sldId id="331" r:id="rId11"/>
    <p:sldId id="349" r:id="rId12"/>
    <p:sldId id="351" r:id="rId13"/>
    <p:sldId id="333" r:id="rId14"/>
    <p:sldId id="350" r:id="rId15"/>
    <p:sldId id="334" r:id="rId16"/>
    <p:sldId id="330" r:id="rId17"/>
    <p:sldId id="316" r:id="rId18"/>
    <p:sldId id="336" r:id="rId19"/>
    <p:sldId id="348" r:id="rId20"/>
    <p:sldId id="339" r:id="rId21"/>
    <p:sldId id="338" r:id="rId22"/>
    <p:sldId id="340" r:id="rId23"/>
    <p:sldId id="337" r:id="rId24"/>
    <p:sldId id="341" r:id="rId25"/>
    <p:sldId id="342" r:id="rId26"/>
    <p:sldId id="346" r:id="rId27"/>
    <p:sldId id="345" r:id="rId28"/>
    <p:sldId id="344" r:id="rId29"/>
    <p:sldId id="353" r:id="rId30"/>
    <p:sldId id="347" r:id="rId31"/>
    <p:sldId id="328" r:id="rId32"/>
    <p:sldId id="354" r:id="rId33"/>
    <p:sldId id="355" r:id="rId34"/>
    <p:sldId id="312"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66"/>
    <a:srgbClr val="FFFFFF"/>
    <a:srgbClr val="FFFF99"/>
    <a:srgbClr val="FFCC9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48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DBB83-6246-4649-9737-0A120B741FA3}" type="doc">
      <dgm:prSet loTypeId="urn:microsoft.com/office/officeart/2005/8/layout/radial1" loCatId="cycle" qsTypeId="urn:microsoft.com/office/officeart/2005/8/quickstyle/simple1" qsCatId="simple" csTypeId="urn:microsoft.com/office/officeart/2005/8/colors/accent5_3" csCatId="accent5" phldr="1"/>
      <dgm:spPr/>
      <dgm:t>
        <a:bodyPr/>
        <a:lstStyle/>
        <a:p>
          <a:endParaRPr lang="pt-BR"/>
        </a:p>
      </dgm:t>
    </dgm:pt>
    <dgm:pt modelId="{A749E513-F04F-4F9B-BE45-8D350A3B70E6}">
      <dgm:prSet phldrT="[Texto]"/>
      <dgm:spPr>
        <a:solidFill>
          <a:schemeClr val="accent3">
            <a:lumMod val="40000"/>
            <a:lumOff val="60000"/>
          </a:schemeClr>
        </a:solidFill>
      </dgm:spPr>
      <dgm:t>
        <a:bodyPr/>
        <a:lstStyle/>
        <a:p>
          <a:r>
            <a:rPr lang="pt-BR" dirty="0" smtClean="0">
              <a:solidFill>
                <a:srgbClr val="C00000"/>
              </a:solidFill>
            </a:rPr>
            <a:t>Políticas Públicas</a:t>
          </a:r>
          <a:endParaRPr lang="pt-BR" dirty="0">
            <a:solidFill>
              <a:srgbClr val="C00000"/>
            </a:solidFill>
          </a:endParaRPr>
        </a:p>
      </dgm:t>
    </dgm:pt>
    <dgm:pt modelId="{10F5D15C-D326-467E-9628-31533F18B88F}" type="parTrans" cxnId="{CD85845E-0AD2-46B0-9A1B-4236EA110ECF}">
      <dgm:prSet/>
      <dgm:spPr/>
      <dgm:t>
        <a:bodyPr/>
        <a:lstStyle/>
        <a:p>
          <a:endParaRPr lang="pt-BR"/>
        </a:p>
      </dgm:t>
    </dgm:pt>
    <dgm:pt modelId="{8FA9FDB6-18C4-4A94-A4BC-626E478FA73C}" type="sibTrans" cxnId="{CD85845E-0AD2-46B0-9A1B-4236EA110ECF}">
      <dgm:prSet/>
      <dgm:spPr/>
      <dgm:t>
        <a:bodyPr/>
        <a:lstStyle/>
        <a:p>
          <a:endParaRPr lang="pt-BR"/>
        </a:p>
      </dgm:t>
    </dgm:pt>
    <dgm:pt modelId="{294A7C3F-654E-4CA8-B87E-ACEC79EEC9C9}">
      <dgm:prSet phldrT="[Texto]" custT="1"/>
      <dgm:spPr/>
      <dgm:t>
        <a:bodyPr/>
        <a:lstStyle/>
        <a:p>
          <a:r>
            <a:rPr lang="pt-BR" sz="1800" dirty="0" smtClean="0"/>
            <a:t>Programa evasão escolar nota zero (EB)</a:t>
          </a:r>
          <a:endParaRPr lang="pt-BR" sz="1800" dirty="0"/>
        </a:p>
      </dgm:t>
    </dgm:pt>
    <dgm:pt modelId="{2FCAC3C3-830D-4BFE-ADD2-AB892C8989E6}" type="parTrans" cxnId="{111EEE76-E56C-4A7B-BD8D-91E747DB09D3}">
      <dgm:prSet/>
      <dgm:spPr/>
      <dgm:t>
        <a:bodyPr/>
        <a:lstStyle/>
        <a:p>
          <a:endParaRPr lang="pt-BR"/>
        </a:p>
      </dgm:t>
    </dgm:pt>
    <dgm:pt modelId="{D3827B4B-0D98-4FD2-8EF1-72C1FCED9291}" type="sibTrans" cxnId="{111EEE76-E56C-4A7B-BD8D-91E747DB09D3}">
      <dgm:prSet/>
      <dgm:spPr/>
      <dgm:t>
        <a:bodyPr/>
        <a:lstStyle/>
        <a:p>
          <a:endParaRPr lang="pt-BR"/>
        </a:p>
      </dgm:t>
    </dgm:pt>
    <dgm:pt modelId="{01F759B9-2D8E-4BFD-BA49-8E2AC8D98393}">
      <dgm:prSet phldrT="[Texto]" custT="1"/>
      <dgm:spPr/>
      <dgm:t>
        <a:bodyPr/>
        <a:lstStyle/>
        <a:p>
          <a:pPr marL="0" indent="0"/>
          <a:r>
            <a:rPr lang="pt-BR" sz="1800" dirty="0" smtClean="0"/>
            <a:t>FIES; </a:t>
          </a:r>
          <a:r>
            <a:rPr lang="pt-BR" sz="1800" dirty="0" err="1" smtClean="0"/>
            <a:t>ProUni</a:t>
          </a:r>
          <a:r>
            <a:rPr lang="pt-BR" sz="1800" dirty="0" smtClean="0"/>
            <a:t> (ES)</a:t>
          </a:r>
          <a:endParaRPr lang="pt-BR" sz="1800" dirty="0"/>
        </a:p>
      </dgm:t>
    </dgm:pt>
    <dgm:pt modelId="{F82AB97C-1C00-4B80-8BEB-3E7392798635}" type="parTrans" cxnId="{49A3B5CB-2E06-458E-8D4C-C55CC6D416E6}">
      <dgm:prSet/>
      <dgm:spPr/>
      <dgm:t>
        <a:bodyPr/>
        <a:lstStyle/>
        <a:p>
          <a:endParaRPr lang="pt-BR"/>
        </a:p>
      </dgm:t>
    </dgm:pt>
    <dgm:pt modelId="{D05273F5-3BBB-41EF-B307-2A6C9FAD9F41}" type="sibTrans" cxnId="{49A3B5CB-2E06-458E-8D4C-C55CC6D416E6}">
      <dgm:prSet/>
      <dgm:spPr/>
      <dgm:t>
        <a:bodyPr/>
        <a:lstStyle/>
        <a:p>
          <a:endParaRPr lang="pt-BR"/>
        </a:p>
      </dgm:t>
    </dgm:pt>
    <dgm:pt modelId="{584D8367-2951-4C68-BB77-BDC340A35CEF}">
      <dgm:prSet phldrT="[Texto]"/>
      <dgm:spPr/>
      <dgm:t>
        <a:bodyPr/>
        <a:lstStyle/>
        <a:p>
          <a:r>
            <a:rPr lang="pt-BR" dirty="0" err="1" smtClean="0"/>
            <a:t>Prog</a:t>
          </a:r>
          <a:r>
            <a:rPr lang="pt-BR" dirty="0" smtClean="0"/>
            <a:t>. Nacional de Imunizações (SUS)</a:t>
          </a:r>
          <a:endParaRPr lang="pt-BR" dirty="0"/>
        </a:p>
      </dgm:t>
    </dgm:pt>
    <dgm:pt modelId="{D4943161-07C5-4884-9857-5A1EB330748F}" type="parTrans" cxnId="{598B5731-9850-42EB-BD16-B487983BD1EF}">
      <dgm:prSet/>
      <dgm:spPr/>
      <dgm:t>
        <a:bodyPr/>
        <a:lstStyle/>
        <a:p>
          <a:endParaRPr lang="pt-BR"/>
        </a:p>
      </dgm:t>
    </dgm:pt>
    <dgm:pt modelId="{118BA7BE-47B3-4754-A56A-22E2D2F7BCA4}" type="sibTrans" cxnId="{598B5731-9850-42EB-BD16-B487983BD1EF}">
      <dgm:prSet/>
      <dgm:spPr/>
      <dgm:t>
        <a:bodyPr/>
        <a:lstStyle/>
        <a:p>
          <a:endParaRPr lang="pt-BR"/>
        </a:p>
      </dgm:t>
    </dgm:pt>
    <dgm:pt modelId="{02934778-38E2-48ED-945F-F0ED5B3E3444}">
      <dgm:prSet phldrT="[Texto]" custT="1"/>
      <dgm:spPr/>
      <dgm:t>
        <a:bodyPr/>
        <a:lstStyle/>
        <a:p>
          <a:r>
            <a:rPr lang="pt-BR" sz="1400" dirty="0" smtClean="0"/>
            <a:t> </a:t>
          </a:r>
          <a:r>
            <a:rPr lang="pt-BR" sz="1800" b="0" dirty="0" smtClean="0"/>
            <a:t>Minha Casa, Minha Vida</a:t>
          </a:r>
          <a:endParaRPr lang="pt-BR" sz="1800" b="0" dirty="0"/>
        </a:p>
      </dgm:t>
    </dgm:pt>
    <dgm:pt modelId="{4EA49261-A93C-434F-AA54-04FB2E6F168B}" type="parTrans" cxnId="{F8603C32-F5A3-4410-99E4-FBCDE0227A28}">
      <dgm:prSet/>
      <dgm:spPr/>
      <dgm:t>
        <a:bodyPr/>
        <a:lstStyle/>
        <a:p>
          <a:endParaRPr lang="pt-BR"/>
        </a:p>
      </dgm:t>
    </dgm:pt>
    <dgm:pt modelId="{1AB01CBD-A585-4AE4-B5BF-0FCE379E6D30}" type="sibTrans" cxnId="{F8603C32-F5A3-4410-99E4-FBCDE0227A28}">
      <dgm:prSet/>
      <dgm:spPr/>
      <dgm:t>
        <a:bodyPr/>
        <a:lstStyle/>
        <a:p>
          <a:endParaRPr lang="pt-BR"/>
        </a:p>
      </dgm:t>
    </dgm:pt>
    <dgm:pt modelId="{46470B5D-1BC7-489B-9A29-E4F33A4ABDB2}" type="pres">
      <dgm:prSet presAssocID="{62ADBB83-6246-4649-9737-0A120B741FA3}" presName="cycle" presStyleCnt="0">
        <dgm:presLayoutVars>
          <dgm:chMax val="1"/>
          <dgm:dir/>
          <dgm:animLvl val="ctr"/>
          <dgm:resizeHandles val="exact"/>
        </dgm:presLayoutVars>
      </dgm:prSet>
      <dgm:spPr/>
      <dgm:t>
        <a:bodyPr/>
        <a:lstStyle/>
        <a:p>
          <a:endParaRPr lang="pt-BR"/>
        </a:p>
      </dgm:t>
    </dgm:pt>
    <dgm:pt modelId="{CD90CBF2-D934-46A3-A7D0-8EBADBBF9E6D}" type="pres">
      <dgm:prSet presAssocID="{A749E513-F04F-4F9B-BE45-8D350A3B70E6}" presName="centerShape" presStyleLbl="node0" presStyleIdx="0" presStyleCnt="1" custScaleX="185048" custScaleY="142306"/>
      <dgm:spPr/>
      <dgm:t>
        <a:bodyPr/>
        <a:lstStyle/>
        <a:p>
          <a:endParaRPr lang="pt-BR"/>
        </a:p>
      </dgm:t>
    </dgm:pt>
    <dgm:pt modelId="{C99DE37A-0EB7-4844-A07C-4A37B6DD4B4F}" type="pres">
      <dgm:prSet presAssocID="{2FCAC3C3-830D-4BFE-ADD2-AB892C8989E6}" presName="Name9" presStyleLbl="parChTrans1D2" presStyleIdx="0" presStyleCnt="4"/>
      <dgm:spPr/>
      <dgm:t>
        <a:bodyPr/>
        <a:lstStyle/>
        <a:p>
          <a:endParaRPr lang="pt-BR"/>
        </a:p>
      </dgm:t>
    </dgm:pt>
    <dgm:pt modelId="{23E439E3-B244-4F6F-8F21-D00FF0C6FCEF}" type="pres">
      <dgm:prSet presAssocID="{2FCAC3C3-830D-4BFE-ADD2-AB892C8989E6}" presName="connTx" presStyleLbl="parChTrans1D2" presStyleIdx="0" presStyleCnt="4"/>
      <dgm:spPr/>
      <dgm:t>
        <a:bodyPr/>
        <a:lstStyle/>
        <a:p>
          <a:endParaRPr lang="pt-BR"/>
        </a:p>
      </dgm:t>
    </dgm:pt>
    <dgm:pt modelId="{6DB6DC2D-A964-415B-A194-5CFB257DF0DF}" type="pres">
      <dgm:prSet presAssocID="{294A7C3F-654E-4CA8-B87E-ACEC79EEC9C9}" presName="node" presStyleLbl="node1" presStyleIdx="0" presStyleCnt="4" custScaleX="168427" custScaleY="84937" custRadScaleRad="92933" custRadScaleInc="16552">
        <dgm:presLayoutVars>
          <dgm:bulletEnabled val="1"/>
        </dgm:presLayoutVars>
      </dgm:prSet>
      <dgm:spPr/>
      <dgm:t>
        <a:bodyPr/>
        <a:lstStyle/>
        <a:p>
          <a:endParaRPr lang="pt-BR"/>
        </a:p>
      </dgm:t>
    </dgm:pt>
    <dgm:pt modelId="{B60B21A5-3D1F-4BC5-B45A-650DF2017906}" type="pres">
      <dgm:prSet presAssocID="{F82AB97C-1C00-4B80-8BEB-3E7392798635}" presName="Name9" presStyleLbl="parChTrans1D2" presStyleIdx="1" presStyleCnt="4"/>
      <dgm:spPr/>
      <dgm:t>
        <a:bodyPr/>
        <a:lstStyle/>
        <a:p>
          <a:endParaRPr lang="pt-BR"/>
        </a:p>
      </dgm:t>
    </dgm:pt>
    <dgm:pt modelId="{FFE2FFD4-87E2-4DAA-A6B7-2C4C9DB930A9}" type="pres">
      <dgm:prSet presAssocID="{F82AB97C-1C00-4B80-8BEB-3E7392798635}" presName="connTx" presStyleLbl="parChTrans1D2" presStyleIdx="1" presStyleCnt="4"/>
      <dgm:spPr/>
      <dgm:t>
        <a:bodyPr/>
        <a:lstStyle/>
        <a:p>
          <a:endParaRPr lang="pt-BR"/>
        </a:p>
      </dgm:t>
    </dgm:pt>
    <dgm:pt modelId="{84BA2495-9039-44D8-BAB2-E2660F53844D}" type="pres">
      <dgm:prSet presAssocID="{01F759B9-2D8E-4BFD-BA49-8E2AC8D98393}" presName="node" presStyleLbl="node1" presStyleIdx="1" presStyleCnt="4" custScaleX="122936" custScaleY="100018">
        <dgm:presLayoutVars>
          <dgm:bulletEnabled val="1"/>
        </dgm:presLayoutVars>
      </dgm:prSet>
      <dgm:spPr/>
      <dgm:t>
        <a:bodyPr/>
        <a:lstStyle/>
        <a:p>
          <a:endParaRPr lang="pt-BR"/>
        </a:p>
      </dgm:t>
    </dgm:pt>
    <dgm:pt modelId="{522C17FD-CD8E-48EF-B873-4CE10FE6E0F5}" type="pres">
      <dgm:prSet presAssocID="{D4943161-07C5-4884-9857-5A1EB330748F}" presName="Name9" presStyleLbl="parChTrans1D2" presStyleIdx="2" presStyleCnt="4"/>
      <dgm:spPr/>
      <dgm:t>
        <a:bodyPr/>
        <a:lstStyle/>
        <a:p>
          <a:endParaRPr lang="pt-BR"/>
        </a:p>
      </dgm:t>
    </dgm:pt>
    <dgm:pt modelId="{69B3E64E-F94E-4B24-B65F-4B2290BD2F0D}" type="pres">
      <dgm:prSet presAssocID="{D4943161-07C5-4884-9857-5A1EB330748F}" presName="connTx" presStyleLbl="parChTrans1D2" presStyleIdx="2" presStyleCnt="4"/>
      <dgm:spPr/>
      <dgm:t>
        <a:bodyPr/>
        <a:lstStyle/>
        <a:p>
          <a:endParaRPr lang="pt-BR"/>
        </a:p>
      </dgm:t>
    </dgm:pt>
    <dgm:pt modelId="{BBCA58D5-8CBA-4E6E-9CE0-C8C3EE49EB7E}" type="pres">
      <dgm:prSet presAssocID="{584D8367-2951-4C68-BB77-BDC340A35CEF}" presName="node" presStyleLbl="node1" presStyleIdx="2" presStyleCnt="4" custScaleX="245446" custScaleY="125434">
        <dgm:presLayoutVars>
          <dgm:bulletEnabled val="1"/>
        </dgm:presLayoutVars>
      </dgm:prSet>
      <dgm:spPr/>
      <dgm:t>
        <a:bodyPr/>
        <a:lstStyle/>
        <a:p>
          <a:endParaRPr lang="pt-BR"/>
        </a:p>
      </dgm:t>
    </dgm:pt>
    <dgm:pt modelId="{2E8177DD-6E47-42ED-A192-06FD76FA65E5}" type="pres">
      <dgm:prSet presAssocID="{4EA49261-A93C-434F-AA54-04FB2E6F168B}" presName="Name9" presStyleLbl="parChTrans1D2" presStyleIdx="3" presStyleCnt="4"/>
      <dgm:spPr/>
      <dgm:t>
        <a:bodyPr/>
        <a:lstStyle/>
        <a:p>
          <a:endParaRPr lang="pt-BR"/>
        </a:p>
      </dgm:t>
    </dgm:pt>
    <dgm:pt modelId="{B565726F-962B-420C-97F1-54458A5B5C86}" type="pres">
      <dgm:prSet presAssocID="{4EA49261-A93C-434F-AA54-04FB2E6F168B}" presName="connTx" presStyleLbl="parChTrans1D2" presStyleIdx="3" presStyleCnt="4"/>
      <dgm:spPr/>
      <dgm:t>
        <a:bodyPr/>
        <a:lstStyle/>
        <a:p>
          <a:endParaRPr lang="pt-BR"/>
        </a:p>
      </dgm:t>
    </dgm:pt>
    <dgm:pt modelId="{7D554408-5357-46AE-ABEA-C2C178D1E7CF}" type="pres">
      <dgm:prSet presAssocID="{02934778-38E2-48ED-945F-F0ED5B3E3444}" presName="node" presStyleLbl="node1" presStyleIdx="3" presStyleCnt="4" custScaleX="124462">
        <dgm:presLayoutVars>
          <dgm:bulletEnabled val="1"/>
        </dgm:presLayoutVars>
      </dgm:prSet>
      <dgm:spPr/>
      <dgm:t>
        <a:bodyPr/>
        <a:lstStyle/>
        <a:p>
          <a:endParaRPr lang="pt-BR"/>
        </a:p>
      </dgm:t>
    </dgm:pt>
  </dgm:ptLst>
  <dgm:cxnLst>
    <dgm:cxn modelId="{D9BB68FA-EE3A-447A-8587-FA647A96CFE6}" type="presOf" srcId="{2FCAC3C3-830D-4BFE-ADD2-AB892C8989E6}" destId="{23E439E3-B244-4F6F-8F21-D00FF0C6FCEF}" srcOrd="1" destOrd="0" presId="urn:microsoft.com/office/officeart/2005/8/layout/radial1"/>
    <dgm:cxn modelId="{28D751B7-8C93-4315-8B26-8BD43F3A29D0}" type="presOf" srcId="{F82AB97C-1C00-4B80-8BEB-3E7392798635}" destId="{FFE2FFD4-87E2-4DAA-A6B7-2C4C9DB930A9}" srcOrd="1" destOrd="0" presId="urn:microsoft.com/office/officeart/2005/8/layout/radial1"/>
    <dgm:cxn modelId="{F8603C32-F5A3-4410-99E4-FBCDE0227A28}" srcId="{A749E513-F04F-4F9B-BE45-8D350A3B70E6}" destId="{02934778-38E2-48ED-945F-F0ED5B3E3444}" srcOrd="3" destOrd="0" parTransId="{4EA49261-A93C-434F-AA54-04FB2E6F168B}" sibTransId="{1AB01CBD-A585-4AE4-B5BF-0FCE379E6D30}"/>
    <dgm:cxn modelId="{817F8064-835C-4486-87C8-2263E823B094}" type="presOf" srcId="{4EA49261-A93C-434F-AA54-04FB2E6F168B}" destId="{B565726F-962B-420C-97F1-54458A5B5C86}" srcOrd="1" destOrd="0" presId="urn:microsoft.com/office/officeart/2005/8/layout/radial1"/>
    <dgm:cxn modelId="{D40B3B68-B1AF-4DD0-AF57-86A9D77692CB}" type="presOf" srcId="{A749E513-F04F-4F9B-BE45-8D350A3B70E6}" destId="{CD90CBF2-D934-46A3-A7D0-8EBADBBF9E6D}" srcOrd="0" destOrd="0" presId="urn:microsoft.com/office/officeart/2005/8/layout/radial1"/>
    <dgm:cxn modelId="{CD85845E-0AD2-46B0-9A1B-4236EA110ECF}" srcId="{62ADBB83-6246-4649-9737-0A120B741FA3}" destId="{A749E513-F04F-4F9B-BE45-8D350A3B70E6}" srcOrd="0" destOrd="0" parTransId="{10F5D15C-D326-467E-9628-31533F18B88F}" sibTransId="{8FA9FDB6-18C4-4A94-A4BC-626E478FA73C}"/>
    <dgm:cxn modelId="{111EEE76-E56C-4A7B-BD8D-91E747DB09D3}" srcId="{A749E513-F04F-4F9B-BE45-8D350A3B70E6}" destId="{294A7C3F-654E-4CA8-B87E-ACEC79EEC9C9}" srcOrd="0" destOrd="0" parTransId="{2FCAC3C3-830D-4BFE-ADD2-AB892C8989E6}" sibTransId="{D3827B4B-0D98-4FD2-8EF1-72C1FCED9291}"/>
    <dgm:cxn modelId="{A5E403AB-E150-4925-9D4A-818BD68861B2}" type="presOf" srcId="{294A7C3F-654E-4CA8-B87E-ACEC79EEC9C9}" destId="{6DB6DC2D-A964-415B-A194-5CFB257DF0DF}" srcOrd="0" destOrd="0" presId="urn:microsoft.com/office/officeart/2005/8/layout/radial1"/>
    <dgm:cxn modelId="{59911B9F-6CBF-4154-B40B-43EE0ED3AA9D}" type="presOf" srcId="{62ADBB83-6246-4649-9737-0A120B741FA3}" destId="{46470B5D-1BC7-489B-9A29-E4F33A4ABDB2}" srcOrd="0" destOrd="0" presId="urn:microsoft.com/office/officeart/2005/8/layout/radial1"/>
    <dgm:cxn modelId="{CEE656E4-B862-4083-9CD9-C5B587FD5E81}" type="presOf" srcId="{2FCAC3C3-830D-4BFE-ADD2-AB892C8989E6}" destId="{C99DE37A-0EB7-4844-A07C-4A37B6DD4B4F}" srcOrd="0" destOrd="0" presId="urn:microsoft.com/office/officeart/2005/8/layout/radial1"/>
    <dgm:cxn modelId="{D7DC651C-4ED9-4E37-88EF-A4B27B0F1255}" type="presOf" srcId="{02934778-38E2-48ED-945F-F0ED5B3E3444}" destId="{7D554408-5357-46AE-ABEA-C2C178D1E7CF}" srcOrd="0" destOrd="0" presId="urn:microsoft.com/office/officeart/2005/8/layout/radial1"/>
    <dgm:cxn modelId="{598B5731-9850-42EB-BD16-B487983BD1EF}" srcId="{A749E513-F04F-4F9B-BE45-8D350A3B70E6}" destId="{584D8367-2951-4C68-BB77-BDC340A35CEF}" srcOrd="2" destOrd="0" parTransId="{D4943161-07C5-4884-9857-5A1EB330748F}" sibTransId="{118BA7BE-47B3-4754-A56A-22E2D2F7BCA4}"/>
    <dgm:cxn modelId="{FFCA8A75-9F38-4503-A41A-38E5E92B9977}" type="presOf" srcId="{584D8367-2951-4C68-BB77-BDC340A35CEF}" destId="{BBCA58D5-8CBA-4E6E-9CE0-C8C3EE49EB7E}" srcOrd="0" destOrd="0" presId="urn:microsoft.com/office/officeart/2005/8/layout/radial1"/>
    <dgm:cxn modelId="{DA60706C-0071-4160-9D21-C2A87B277C72}" type="presOf" srcId="{01F759B9-2D8E-4BFD-BA49-8E2AC8D98393}" destId="{84BA2495-9039-44D8-BAB2-E2660F53844D}" srcOrd="0" destOrd="0" presId="urn:microsoft.com/office/officeart/2005/8/layout/radial1"/>
    <dgm:cxn modelId="{9447DDA9-1E3F-429B-A61A-D5296901E4B9}" type="presOf" srcId="{D4943161-07C5-4884-9857-5A1EB330748F}" destId="{69B3E64E-F94E-4B24-B65F-4B2290BD2F0D}" srcOrd="1" destOrd="0" presId="urn:microsoft.com/office/officeart/2005/8/layout/radial1"/>
    <dgm:cxn modelId="{6C396232-C6BE-4FB6-B167-2B1FF53D9F97}" type="presOf" srcId="{F82AB97C-1C00-4B80-8BEB-3E7392798635}" destId="{B60B21A5-3D1F-4BC5-B45A-650DF2017906}" srcOrd="0" destOrd="0" presId="urn:microsoft.com/office/officeart/2005/8/layout/radial1"/>
    <dgm:cxn modelId="{56EEAA72-D7B3-43B6-A972-AD6A4068C1C8}" type="presOf" srcId="{D4943161-07C5-4884-9857-5A1EB330748F}" destId="{522C17FD-CD8E-48EF-B873-4CE10FE6E0F5}" srcOrd="0" destOrd="0" presId="urn:microsoft.com/office/officeart/2005/8/layout/radial1"/>
    <dgm:cxn modelId="{49A3B5CB-2E06-458E-8D4C-C55CC6D416E6}" srcId="{A749E513-F04F-4F9B-BE45-8D350A3B70E6}" destId="{01F759B9-2D8E-4BFD-BA49-8E2AC8D98393}" srcOrd="1" destOrd="0" parTransId="{F82AB97C-1C00-4B80-8BEB-3E7392798635}" sibTransId="{D05273F5-3BBB-41EF-B307-2A6C9FAD9F41}"/>
    <dgm:cxn modelId="{BBD967E4-5E27-4AFD-90D5-37832DAC0D80}" type="presOf" srcId="{4EA49261-A93C-434F-AA54-04FB2E6F168B}" destId="{2E8177DD-6E47-42ED-A192-06FD76FA65E5}" srcOrd="0" destOrd="0" presId="urn:microsoft.com/office/officeart/2005/8/layout/radial1"/>
    <dgm:cxn modelId="{6EE90B25-CFEA-46C4-9121-4AF8EDD5F0B5}" type="presParOf" srcId="{46470B5D-1BC7-489B-9A29-E4F33A4ABDB2}" destId="{CD90CBF2-D934-46A3-A7D0-8EBADBBF9E6D}" srcOrd="0" destOrd="0" presId="urn:microsoft.com/office/officeart/2005/8/layout/radial1"/>
    <dgm:cxn modelId="{C192964C-7C5F-404A-93D3-85924A56C415}" type="presParOf" srcId="{46470B5D-1BC7-489B-9A29-E4F33A4ABDB2}" destId="{C99DE37A-0EB7-4844-A07C-4A37B6DD4B4F}" srcOrd="1" destOrd="0" presId="urn:microsoft.com/office/officeart/2005/8/layout/radial1"/>
    <dgm:cxn modelId="{01B3FC14-DBF7-45D6-B47A-DD58F2410487}" type="presParOf" srcId="{C99DE37A-0EB7-4844-A07C-4A37B6DD4B4F}" destId="{23E439E3-B244-4F6F-8F21-D00FF0C6FCEF}" srcOrd="0" destOrd="0" presId="urn:microsoft.com/office/officeart/2005/8/layout/radial1"/>
    <dgm:cxn modelId="{0BD8ABFB-7D54-4692-AFBA-DE77EDE20CC1}" type="presParOf" srcId="{46470B5D-1BC7-489B-9A29-E4F33A4ABDB2}" destId="{6DB6DC2D-A964-415B-A194-5CFB257DF0DF}" srcOrd="2" destOrd="0" presId="urn:microsoft.com/office/officeart/2005/8/layout/radial1"/>
    <dgm:cxn modelId="{173633D5-1A62-4BB0-89DF-E205EEFF794D}" type="presParOf" srcId="{46470B5D-1BC7-489B-9A29-E4F33A4ABDB2}" destId="{B60B21A5-3D1F-4BC5-B45A-650DF2017906}" srcOrd="3" destOrd="0" presId="urn:microsoft.com/office/officeart/2005/8/layout/radial1"/>
    <dgm:cxn modelId="{3D985DD9-7F01-4589-9E97-BAE8021A01EE}" type="presParOf" srcId="{B60B21A5-3D1F-4BC5-B45A-650DF2017906}" destId="{FFE2FFD4-87E2-4DAA-A6B7-2C4C9DB930A9}" srcOrd="0" destOrd="0" presId="urn:microsoft.com/office/officeart/2005/8/layout/radial1"/>
    <dgm:cxn modelId="{182D2C0A-887B-4B2D-AD66-45A121F0F58D}" type="presParOf" srcId="{46470B5D-1BC7-489B-9A29-E4F33A4ABDB2}" destId="{84BA2495-9039-44D8-BAB2-E2660F53844D}" srcOrd="4" destOrd="0" presId="urn:microsoft.com/office/officeart/2005/8/layout/radial1"/>
    <dgm:cxn modelId="{CF4254CB-689A-430E-9E9D-2AF992988012}" type="presParOf" srcId="{46470B5D-1BC7-489B-9A29-E4F33A4ABDB2}" destId="{522C17FD-CD8E-48EF-B873-4CE10FE6E0F5}" srcOrd="5" destOrd="0" presId="urn:microsoft.com/office/officeart/2005/8/layout/radial1"/>
    <dgm:cxn modelId="{D00D9FF3-5408-4DE3-B499-8842EC61E7BE}" type="presParOf" srcId="{522C17FD-CD8E-48EF-B873-4CE10FE6E0F5}" destId="{69B3E64E-F94E-4B24-B65F-4B2290BD2F0D}" srcOrd="0" destOrd="0" presId="urn:microsoft.com/office/officeart/2005/8/layout/radial1"/>
    <dgm:cxn modelId="{E4E6F558-6297-44D3-AC4E-0A7826171ECF}" type="presParOf" srcId="{46470B5D-1BC7-489B-9A29-E4F33A4ABDB2}" destId="{BBCA58D5-8CBA-4E6E-9CE0-C8C3EE49EB7E}" srcOrd="6" destOrd="0" presId="urn:microsoft.com/office/officeart/2005/8/layout/radial1"/>
    <dgm:cxn modelId="{6DE7EF81-7C76-4B15-96B6-86874E3CA564}" type="presParOf" srcId="{46470B5D-1BC7-489B-9A29-E4F33A4ABDB2}" destId="{2E8177DD-6E47-42ED-A192-06FD76FA65E5}" srcOrd="7" destOrd="0" presId="urn:microsoft.com/office/officeart/2005/8/layout/radial1"/>
    <dgm:cxn modelId="{1524B16B-E713-427B-85A8-D0E671B46E7E}" type="presParOf" srcId="{2E8177DD-6E47-42ED-A192-06FD76FA65E5}" destId="{B565726F-962B-420C-97F1-54458A5B5C86}" srcOrd="0" destOrd="0" presId="urn:microsoft.com/office/officeart/2005/8/layout/radial1"/>
    <dgm:cxn modelId="{3761DCF3-0F4F-4D8E-8A9E-A3E2270E60A5}" type="presParOf" srcId="{46470B5D-1BC7-489B-9A29-E4F33A4ABDB2}" destId="{7D554408-5357-46AE-ABEA-C2C178D1E7CF}"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t-BR" smtClean="0"/>
              <a:t>Clique para editar o título mestre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pPr/>
              <a:t>9/1/2022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pPr/>
              <a:t>9/1/2022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pPr/>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pPr/>
              <a:t>9/1/2022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pPr/>
              <a:t>9/1/2022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pPr/>
              <a:t>9/1/2022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pPr/>
              <a:t>9/1/2022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pPr/>
              <a:t>9/1/2022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t-BR" smtClean="0"/>
              <a:t>Clique para editar o título mestre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1CF131DD-A141-4471-BCF9-C6073EDD7E20}" type="datetimeFigureOut">
              <a:rPr lang="en-US" dirty="0"/>
              <a:pPr/>
              <a:t>9/1/2022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9/1/2022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pPr/>
              <a:t>9/1/2022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82" y="189605"/>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519195" y="1588576"/>
            <a:ext cx="10872060" cy="2308324"/>
          </a:xfrm>
          <a:prstGeom prst="rect">
            <a:avLst/>
          </a:prstGeom>
          <a:solidFill>
            <a:srgbClr val="FFFF99"/>
          </a:solidFill>
        </p:spPr>
        <p:txBody>
          <a:bodyPr wrap="square" rtlCol="0">
            <a:spAutoFit/>
          </a:bodyPr>
          <a:lstStyle/>
          <a:p>
            <a:pPr algn="ctr"/>
            <a:r>
              <a:rPr lang="pt-BR" sz="4800" dirty="0"/>
              <a:t>Educação Fiscal </a:t>
            </a:r>
            <a:endParaRPr lang="pt-BR" sz="4800" dirty="0" smtClean="0"/>
          </a:p>
          <a:p>
            <a:pPr algn="ctr"/>
            <a:r>
              <a:rPr lang="pt-BR" sz="4800" dirty="0" smtClean="0"/>
              <a:t>no </a:t>
            </a:r>
            <a:r>
              <a:rPr lang="pt-BR" sz="4800" dirty="0"/>
              <a:t>chão da sala de aula, À LUZ </a:t>
            </a:r>
            <a:r>
              <a:rPr lang="pt-BR" sz="4800" dirty="0" smtClean="0"/>
              <a:t>da </a:t>
            </a:r>
            <a:r>
              <a:rPr lang="pt-BR" sz="4800" dirty="0"/>
              <a:t>BNCC</a:t>
            </a:r>
          </a:p>
        </p:txBody>
      </p:sp>
      <p:sp>
        <p:nvSpPr>
          <p:cNvPr id="8" name="CaixaDeTexto 7"/>
          <p:cNvSpPr txBox="1"/>
          <p:nvPr/>
        </p:nvSpPr>
        <p:spPr>
          <a:xfrm>
            <a:off x="1162373" y="4378271"/>
            <a:ext cx="8601558" cy="1200329"/>
          </a:xfrm>
          <a:prstGeom prst="rect">
            <a:avLst/>
          </a:prstGeom>
          <a:solidFill>
            <a:schemeClr val="tx2">
              <a:lumMod val="20000"/>
              <a:lumOff val="80000"/>
            </a:schemeClr>
          </a:solidFill>
        </p:spPr>
        <p:txBody>
          <a:bodyPr wrap="square" rtlCol="0">
            <a:spAutoFit/>
          </a:bodyPr>
          <a:lstStyle/>
          <a:p>
            <a:pPr algn="ctr"/>
            <a:r>
              <a:rPr lang="pt-BR" dirty="0"/>
              <a:t>Nelma Maria Matias Pinheiro</a:t>
            </a:r>
          </a:p>
          <a:p>
            <a:pPr algn="ctr"/>
            <a:r>
              <a:rPr lang="pt-BR" dirty="0"/>
              <a:t>GEEF/TO, Secretaria de Educação</a:t>
            </a:r>
          </a:p>
          <a:p>
            <a:pPr algn="ctr"/>
            <a:r>
              <a:rPr lang="pt-BR" dirty="0"/>
              <a:t>nelmammatias@gmail.com</a:t>
            </a:r>
          </a:p>
          <a:p>
            <a:pPr algn="ctr"/>
            <a:endParaRPr lang="pt-BR" dirty="0"/>
          </a:p>
        </p:txBody>
      </p:sp>
    </p:spTree>
    <p:extLst>
      <p:ext uri="{BB962C8B-B14F-4D97-AF65-F5344CB8AC3E}">
        <p14:creationId xmlns:p14="http://schemas.microsoft.com/office/powerpoint/2010/main" val="151637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45297" y="2445823"/>
            <a:ext cx="2124074" cy="2523768"/>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r>
              <a:rPr lang="pt-BR" sz="2000" dirty="0" smtClean="0">
                <a:solidFill>
                  <a:srgbClr val="C00000"/>
                </a:solidFill>
              </a:rPr>
              <a:t>Educação</a:t>
            </a:r>
          </a:p>
          <a:p>
            <a:r>
              <a:rPr lang="pt-BR" sz="2000" dirty="0" smtClean="0">
                <a:solidFill>
                  <a:srgbClr val="C00000"/>
                </a:solidFill>
              </a:rPr>
              <a:t>Fiscal no</a:t>
            </a:r>
          </a:p>
          <a:p>
            <a:r>
              <a:rPr lang="pt-BR" sz="2000" dirty="0" smtClean="0"/>
              <a:t>contexto </a:t>
            </a:r>
          </a:p>
          <a:p>
            <a:r>
              <a:rPr lang="pt-BR" sz="2000" dirty="0" smtClean="0"/>
              <a:t>das</a:t>
            </a:r>
          </a:p>
          <a:p>
            <a:r>
              <a:rPr lang="pt-BR" sz="2000" dirty="0"/>
              <a:t>C</a:t>
            </a:r>
            <a:r>
              <a:rPr lang="pt-BR" sz="2000" dirty="0" smtClean="0"/>
              <a:t>ompetências </a:t>
            </a:r>
            <a:r>
              <a:rPr lang="pt-BR" sz="2000" dirty="0"/>
              <a:t>G</a:t>
            </a:r>
            <a:r>
              <a:rPr lang="pt-BR" sz="2000" dirty="0" smtClean="0"/>
              <a:t>erais </a:t>
            </a:r>
          </a:p>
          <a:p>
            <a:r>
              <a:rPr lang="pt-BR" sz="2000" dirty="0" smtClean="0"/>
              <a:t>da BNCC </a:t>
            </a:r>
            <a:endParaRPr lang="pt-BR" sz="2000" dirty="0"/>
          </a:p>
          <a:p>
            <a:endParaRPr lang="pt-BR" dirty="0"/>
          </a:p>
        </p:txBody>
      </p:sp>
      <p:sp>
        <p:nvSpPr>
          <p:cNvPr id="3" name="CaixaDeTexto 2"/>
          <p:cNvSpPr txBox="1"/>
          <p:nvPr/>
        </p:nvSpPr>
        <p:spPr>
          <a:xfrm>
            <a:off x="1047750" y="333375"/>
            <a:ext cx="10601325" cy="584775"/>
          </a:xfrm>
          <a:prstGeom prst="rect">
            <a:avLst/>
          </a:prstGeom>
          <a:solidFill>
            <a:srgbClr val="FFFF99"/>
          </a:solidFill>
          <a:scene3d>
            <a:camera prst="orthographicFront"/>
            <a:lightRig rig="threePt" dir="t"/>
          </a:scene3d>
          <a:sp3d>
            <a:bevelT w="152400" h="50800" prst="softRound"/>
          </a:sp3d>
        </p:spPr>
        <p:txBody>
          <a:bodyPr wrap="square" rtlCol="0">
            <a:spAutoFit/>
          </a:bodyPr>
          <a:lstStyle/>
          <a:p>
            <a:pPr algn="ctr"/>
            <a:r>
              <a:rPr lang="pt-BR" sz="3200" dirty="0" smtClean="0"/>
              <a:t>Educação Fiscal  e  a BNCC</a:t>
            </a:r>
            <a:endParaRPr lang="pt-BR" sz="3200" dirty="0"/>
          </a:p>
        </p:txBody>
      </p:sp>
      <p:sp>
        <p:nvSpPr>
          <p:cNvPr id="6" name="CaixaDeTexto 5"/>
          <p:cNvSpPr txBox="1"/>
          <p:nvPr/>
        </p:nvSpPr>
        <p:spPr>
          <a:xfrm>
            <a:off x="3171823" y="1074044"/>
            <a:ext cx="2647950" cy="1200329"/>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r>
              <a:rPr lang="pt-BR" dirty="0" smtClean="0"/>
              <a:t>O QUE: Agir pessoal e coletivamente com autonomia, responsabilidade (...). </a:t>
            </a:r>
            <a:endParaRPr lang="pt-BR" dirty="0"/>
          </a:p>
        </p:txBody>
      </p:sp>
      <p:sp>
        <p:nvSpPr>
          <p:cNvPr id="7" name="CaixaDeTexto 6"/>
          <p:cNvSpPr txBox="1"/>
          <p:nvPr/>
        </p:nvSpPr>
        <p:spPr>
          <a:xfrm>
            <a:off x="3171825" y="4568309"/>
            <a:ext cx="2647950" cy="2031325"/>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r>
              <a:rPr lang="pt-BR" dirty="0" smtClean="0"/>
              <a:t>Para: Tomar decisões com base em princípios éticos, democráticos, inclusivos, sustentáveis e solidários.</a:t>
            </a:r>
            <a:endParaRPr lang="pt-BR" dirty="0"/>
          </a:p>
        </p:txBody>
      </p:sp>
      <p:sp>
        <p:nvSpPr>
          <p:cNvPr id="8" name="CaixaDeTexto 7"/>
          <p:cNvSpPr txBox="1"/>
          <p:nvPr/>
        </p:nvSpPr>
        <p:spPr>
          <a:xfrm>
            <a:off x="3238499" y="2828174"/>
            <a:ext cx="2581275" cy="1200329"/>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ctr"/>
            <a:r>
              <a:rPr lang="pt-BR" dirty="0" smtClean="0"/>
              <a:t>Competência geral nº 10</a:t>
            </a:r>
          </a:p>
          <a:p>
            <a:pPr algn="ctr"/>
            <a:r>
              <a:rPr lang="pt-BR" dirty="0" smtClean="0">
                <a:solidFill>
                  <a:srgbClr val="C00000"/>
                </a:solidFill>
              </a:rPr>
              <a:t>Responsabilidade </a:t>
            </a:r>
          </a:p>
          <a:p>
            <a:pPr algn="ctr"/>
            <a:r>
              <a:rPr lang="pt-BR" dirty="0" smtClean="0">
                <a:solidFill>
                  <a:srgbClr val="C00000"/>
                </a:solidFill>
              </a:rPr>
              <a:t> e Cidadania</a:t>
            </a:r>
            <a:endParaRPr lang="pt-BR" dirty="0">
              <a:solidFill>
                <a:srgbClr val="C00000"/>
              </a:solidFill>
            </a:endParaRPr>
          </a:p>
        </p:txBody>
      </p:sp>
      <p:sp>
        <p:nvSpPr>
          <p:cNvPr id="9" name="Seta para a direita 8"/>
          <p:cNvSpPr/>
          <p:nvPr/>
        </p:nvSpPr>
        <p:spPr>
          <a:xfrm>
            <a:off x="2647950" y="3128301"/>
            <a:ext cx="590549" cy="484632"/>
          </a:xfrm>
          <a:prstGeom prst="rightArrow">
            <a:avLst/>
          </a:prstGeom>
          <a:solidFill>
            <a:srgbClr val="FFC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rot="16200000">
            <a:off x="4258246" y="2323920"/>
            <a:ext cx="523875" cy="484632"/>
          </a:xfrm>
          <a:prstGeom prst="rightArrow">
            <a:avLst/>
          </a:prstGeom>
          <a:solidFill>
            <a:srgbClr val="FFC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rot="5400000">
            <a:off x="4267199" y="4064056"/>
            <a:ext cx="523874" cy="484632"/>
          </a:xfrm>
          <a:prstGeom prst="rightArrow">
            <a:avLst/>
          </a:prstGeom>
          <a:solidFill>
            <a:srgbClr val="FFC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6881811" y="1074043"/>
            <a:ext cx="4405313" cy="1477328"/>
          </a:xfrm>
          <a:prstGeom prst="rect">
            <a:avLst/>
          </a:prstGeom>
          <a:solidFill>
            <a:srgbClr val="FFC000"/>
          </a:solidFill>
          <a:effectLst>
            <a:innerShdw blurRad="63500" dist="50800" dir="13500000">
              <a:prstClr val="black">
                <a:alpha val="50000"/>
              </a:prstClr>
            </a:innerShdw>
          </a:effectLst>
        </p:spPr>
        <p:txBody>
          <a:bodyPr wrap="square" rtlCol="0">
            <a:spAutoFit/>
          </a:bodyPr>
          <a:lstStyle/>
          <a:p>
            <a:r>
              <a:rPr lang="pt-BR" dirty="0" smtClean="0"/>
              <a:t>Nos colegiados, nas representações sociais, frente às demandas sociais, no exercício do controle social , no GEEF, no GMEF, na escola, ambiente de trabalho etc.</a:t>
            </a:r>
            <a:endParaRPr lang="pt-BR" dirty="0"/>
          </a:p>
        </p:txBody>
      </p:sp>
      <p:sp>
        <p:nvSpPr>
          <p:cNvPr id="13" name="Seta para a direita 12"/>
          <p:cNvSpPr/>
          <p:nvPr/>
        </p:nvSpPr>
        <p:spPr>
          <a:xfrm>
            <a:off x="5876924" y="1314449"/>
            <a:ext cx="876301" cy="695325"/>
          </a:xfrm>
          <a:prstGeom prst="rightArrow">
            <a:avLst/>
          </a:prstGeom>
          <a:solidFill>
            <a:schemeClr val="accent5">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a:off x="5876923" y="4516993"/>
            <a:ext cx="876301" cy="695325"/>
          </a:xfrm>
          <a:prstGeom prst="rightArrow">
            <a:avLst/>
          </a:prstGeom>
          <a:solidFill>
            <a:schemeClr val="accent5">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6962776" y="2881633"/>
            <a:ext cx="4324348" cy="3693319"/>
          </a:xfrm>
          <a:prstGeom prst="rect">
            <a:avLst/>
          </a:prstGeom>
          <a:solidFill>
            <a:srgbClr val="FFC000"/>
          </a:solidFill>
          <a:effectLst>
            <a:innerShdw blurRad="63500" dist="50800" dir="13500000">
              <a:prstClr val="black">
                <a:alpha val="50000"/>
              </a:prstClr>
            </a:innerShdw>
          </a:effectLst>
        </p:spPr>
        <p:txBody>
          <a:bodyPr wrap="square" rtlCol="0">
            <a:spAutoFit/>
          </a:bodyPr>
          <a:lstStyle/>
          <a:p>
            <a:r>
              <a:rPr lang="pt-BR" dirty="0" smtClean="0"/>
              <a:t>Zelar eticamente, na priorização de uso dos recursos públicos no orçamento municipal; defender interesses coletivos quanto ao uso dos recursos públicos; se colocar em defesa da efetividade da transparência no uso dos recursos públicos; Entender e disseminar o custeio de políticas públicas de inclusão e afirmativas;  </a:t>
            </a:r>
            <a:r>
              <a:rPr lang="pt-BR" dirty="0"/>
              <a:t>E</a:t>
            </a:r>
            <a:r>
              <a:rPr lang="pt-BR" dirty="0" smtClean="0"/>
              <a:t>ntender  e se posicionar na expansão e fortalecimento de programas sociais de distribuição de renda; </a:t>
            </a:r>
            <a:endParaRPr lang="pt-BR" dirty="0"/>
          </a:p>
        </p:txBody>
      </p:sp>
    </p:spTree>
    <p:extLst>
      <p:ext uri="{BB962C8B-B14F-4D97-AF65-F5344CB8AC3E}">
        <p14:creationId xmlns:p14="http://schemas.microsoft.com/office/powerpoint/2010/main" val="162693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23876" y="1662111"/>
            <a:ext cx="2124074" cy="3139321"/>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r>
              <a:rPr lang="pt-BR" sz="2000" dirty="0" smtClean="0">
                <a:solidFill>
                  <a:srgbClr val="C00000"/>
                </a:solidFill>
              </a:rPr>
              <a:t>Educação</a:t>
            </a:r>
          </a:p>
          <a:p>
            <a:r>
              <a:rPr lang="pt-BR" sz="2000" dirty="0" smtClean="0">
                <a:solidFill>
                  <a:srgbClr val="C00000"/>
                </a:solidFill>
              </a:rPr>
              <a:t>Fiscal no</a:t>
            </a:r>
          </a:p>
          <a:p>
            <a:r>
              <a:rPr lang="pt-BR" sz="2000" dirty="0" smtClean="0"/>
              <a:t>contexto </a:t>
            </a:r>
          </a:p>
          <a:p>
            <a:r>
              <a:rPr lang="pt-BR" sz="2000" dirty="0" smtClean="0"/>
              <a:t>das</a:t>
            </a:r>
          </a:p>
          <a:p>
            <a:r>
              <a:rPr lang="pt-BR" sz="2000" dirty="0" smtClean="0"/>
              <a:t>Competências Específicas das áreas de conhecimento</a:t>
            </a:r>
          </a:p>
          <a:p>
            <a:r>
              <a:rPr lang="pt-BR" sz="2000" dirty="0" smtClean="0"/>
              <a:t>da BNCC </a:t>
            </a:r>
            <a:endParaRPr lang="pt-BR" sz="2000" dirty="0"/>
          </a:p>
          <a:p>
            <a:endParaRPr lang="pt-BR" dirty="0"/>
          </a:p>
        </p:txBody>
      </p:sp>
      <p:sp>
        <p:nvSpPr>
          <p:cNvPr id="3" name="CaixaDeTexto 2"/>
          <p:cNvSpPr txBox="1"/>
          <p:nvPr/>
        </p:nvSpPr>
        <p:spPr>
          <a:xfrm>
            <a:off x="1047750" y="333375"/>
            <a:ext cx="10601325" cy="584775"/>
          </a:xfrm>
          <a:prstGeom prst="rect">
            <a:avLst/>
          </a:prstGeom>
          <a:solidFill>
            <a:srgbClr val="FFFF99"/>
          </a:solidFill>
          <a:scene3d>
            <a:camera prst="orthographicFront"/>
            <a:lightRig rig="threePt" dir="t"/>
          </a:scene3d>
          <a:sp3d>
            <a:bevelT w="152400" h="50800" prst="softRound"/>
          </a:sp3d>
        </p:spPr>
        <p:txBody>
          <a:bodyPr wrap="square" rtlCol="0">
            <a:spAutoFit/>
          </a:bodyPr>
          <a:lstStyle/>
          <a:p>
            <a:pPr algn="ctr"/>
            <a:r>
              <a:rPr lang="pt-BR" sz="3200" dirty="0" smtClean="0"/>
              <a:t>Educação Fiscal  e  a BNCC</a:t>
            </a:r>
            <a:endParaRPr lang="pt-BR" sz="3200" dirty="0"/>
          </a:p>
        </p:txBody>
      </p:sp>
      <p:sp>
        <p:nvSpPr>
          <p:cNvPr id="6" name="CaixaDeTexto 5"/>
          <p:cNvSpPr txBox="1"/>
          <p:nvPr/>
        </p:nvSpPr>
        <p:spPr>
          <a:xfrm>
            <a:off x="3171823" y="1074044"/>
            <a:ext cx="2905127" cy="3108543"/>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r>
              <a:rPr lang="pt-BR" sz="1400" dirty="0" smtClean="0"/>
              <a:t>Competência Específica de </a:t>
            </a:r>
            <a:r>
              <a:rPr lang="pt-BR" sz="1400" dirty="0" smtClean="0">
                <a:solidFill>
                  <a:srgbClr val="C00000"/>
                </a:solidFill>
              </a:rPr>
              <a:t>CH nº 06 </a:t>
            </a:r>
            <a:r>
              <a:rPr lang="pt-BR" sz="1400" b="1" dirty="0">
                <a:solidFill>
                  <a:srgbClr val="C00000"/>
                </a:solidFill>
              </a:rPr>
              <a:t>EF</a:t>
            </a:r>
            <a:r>
              <a:rPr lang="pt-BR" sz="1400" dirty="0" smtClean="0"/>
              <a:t>: Construir argumentos das Ciências Humanas, para negociar e defender ideias e opiniões que respeitem e promovam os direitos humanos e a consciência </a:t>
            </a:r>
            <a:r>
              <a:rPr lang="pt-BR" sz="1400" dirty="0" err="1" smtClean="0"/>
              <a:t>sociambiental</a:t>
            </a:r>
            <a:r>
              <a:rPr lang="pt-BR" sz="1400" dirty="0" smtClean="0"/>
              <a:t>, exercitando a responsabilidade e protagonismo voltados para o bem comum e a construção de uma sociedade justa, democrática e inclusiva </a:t>
            </a:r>
            <a:endParaRPr lang="pt-BR" sz="1400" dirty="0"/>
          </a:p>
        </p:txBody>
      </p:sp>
      <p:sp>
        <p:nvSpPr>
          <p:cNvPr id="7" name="CaixaDeTexto 6"/>
          <p:cNvSpPr txBox="1"/>
          <p:nvPr/>
        </p:nvSpPr>
        <p:spPr>
          <a:xfrm>
            <a:off x="3162296" y="4320425"/>
            <a:ext cx="2914653" cy="2031325"/>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r>
              <a:rPr lang="pt-BR" sz="1400" u="sng" dirty="0">
                <a:solidFill>
                  <a:srgbClr val="7030A0"/>
                </a:solidFill>
              </a:rPr>
              <a:t>CHSA nº 06 </a:t>
            </a:r>
            <a:r>
              <a:rPr lang="pt-BR" sz="1400" b="1" u="sng" dirty="0" smtClean="0">
                <a:solidFill>
                  <a:srgbClr val="7030A0"/>
                </a:solidFill>
              </a:rPr>
              <a:t>EM</a:t>
            </a:r>
            <a:r>
              <a:rPr lang="pt-BR" sz="1400" u="sng" dirty="0" smtClean="0"/>
              <a:t>: </a:t>
            </a:r>
            <a:r>
              <a:rPr lang="pt-BR" sz="1400" dirty="0" smtClean="0"/>
              <a:t>Participar </a:t>
            </a:r>
            <a:r>
              <a:rPr lang="pt-BR" sz="1400" dirty="0"/>
              <a:t>do debate público de forma crítica, respeitando diferentes posições e fazendo escolhas alinhadas ao exercício da cidadania e ao seu projeto de vida, com liberdade, autonomia, consciência crítica e responsabilidade.</a:t>
            </a:r>
          </a:p>
        </p:txBody>
      </p:sp>
      <p:sp>
        <p:nvSpPr>
          <p:cNvPr id="9" name="Seta para a direita 8"/>
          <p:cNvSpPr/>
          <p:nvPr/>
        </p:nvSpPr>
        <p:spPr>
          <a:xfrm>
            <a:off x="2647950" y="3128301"/>
            <a:ext cx="447675" cy="484632"/>
          </a:xfrm>
          <a:prstGeom prst="rightArrow">
            <a:avLst/>
          </a:prstGeom>
          <a:solidFill>
            <a:srgbClr val="FFC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6881811" y="1074043"/>
            <a:ext cx="4405313" cy="1754326"/>
          </a:xfrm>
          <a:prstGeom prst="rect">
            <a:avLst/>
          </a:prstGeom>
          <a:solidFill>
            <a:srgbClr val="FFC000"/>
          </a:solidFill>
          <a:effectLst>
            <a:innerShdw blurRad="63500" dist="50800" dir="13500000">
              <a:prstClr val="black">
                <a:alpha val="50000"/>
              </a:prstClr>
            </a:innerShdw>
          </a:effectLst>
        </p:spPr>
        <p:txBody>
          <a:bodyPr wrap="square" rtlCol="0">
            <a:spAutoFit/>
          </a:bodyPr>
          <a:lstStyle/>
          <a:p>
            <a:r>
              <a:rPr lang="pt-BR" dirty="0" smtClean="0"/>
              <a:t>Nos grupos familiares, de amigos ou colegas, no uso dos recursos e patrimônio público, nas representações sociais, frente às demandas sociais, no exercício do controle social , etc.</a:t>
            </a:r>
            <a:endParaRPr lang="pt-BR" dirty="0"/>
          </a:p>
        </p:txBody>
      </p:sp>
      <p:sp>
        <p:nvSpPr>
          <p:cNvPr id="13" name="Seta para a direita 12"/>
          <p:cNvSpPr/>
          <p:nvPr/>
        </p:nvSpPr>
        <p:spPr>
          <a:xfrm>
            <a:off x="6315073" y="1314449"/>
            <a:ext cx="438152" cy="695325"/>
          </a:xfrm>
          <a:prstGeom prst="rightArrow">
            <a:avLst/>
          </a:prstGeom>
          <a:solidFill>
            <a:schemeClr val="accent5">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p:cNvSpPr/>
          <p:nvPr/>
        </p:nvSpPr>
        <p:spPr>
          <a:xfrm>
            <a:off x="6238875" y="4516993"/>
            <a:ext cx="514349" cy="695325"/>
          </a:xfrm>
          <a:prstGeom prst="rightArrow">
            <a:avLst/>
          </a:prstGeom>
          <a:solidFill>
            <a:schemeClr val="accent5">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6915150" y="2881633"/>
            <a:ext cx="4371974" cy="3693319"/>
          </a:xfrm>
          <a:prstGeom prst="rect">
            <a:avLst/>
          </a:prstGeom>
          <a:solidFill>
            <a:srgbClr val="FFC000"/>
          </a:solidFill>
          <a:effectLst>
            <a:innerShdw blurRad="63500" dist="50800" dir="13500000">
              <a:prstClr val="black">
                <a:alpha val="50000"/>
              </a:prstClr>
            </a:innerShdw>
          </a:effectLst>
        </p:spPr>
        <p:txBody>
          <a:bodyPr wrap="square" rtlCol="0">
            <a:spAutoFit/>
          </a:bodyPr>
          <a:lstStyle/>
          <a:p>
            <a:r>
              <a:rPr lang="pt-BR" dirty="0" smtClean="0"/>
              <a:t>Zelar eticamente, na priorização de uso dos recursos públicos no orçamento municipal; defender interesses coletivos quanto ao uso dos recursos públicos; se colocar em defesa da efetividade da transparência no uso dos recursos públicos; Entender e disseminar o custeio de políticas públicas de inclusão e afirmativas;  </a:t>
            </a:r>
            <a:r>
              <a:rPr lang="pt-BR" dirty="0"/>
              <a:t>E</a:t>
            </a:r>
            <a:r>
              <a:rPr lang="pt-BR" dirty="0" smtClean="0"/>
              <a:t>ntender  e se posicionar na expansão e fortalecimento de programas sociais de distribuição de renda; </a:t>
            </a:r>
            <a:endParaRPr lang="pt-BR" dirty="0"/>
          </a:p>
        </p:txBody>
      </p:sp>
    </p:spTree>
    <p:extLst>
      <p:ext uri="{BB962C8B-B14F-4D97-AF65-F5344CB8AC3E}">
        <p14:creationId xmlns:p14="http://schemas.microsoft.com/office/powerpoint/2010/main" val="220124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19" y="186538"/>
            <a:ext cx="11621146" cy="644367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471575" y="1436607"/>
            <a:ext cx="6371029" cy="3785652"/>
          </a:xfrm>
          <a:prstGeom prst="rect">
            <a:avLst/>
          </a:prstGeom>
          <a:solidFill>
            <a:srgbClr val="CCFF66"/>
          </a:solidFill>
          <a:ln>
            <a:noFill/>
          </a:ln>
          <a:scene3d>
            <a:camera prst="isometricOffAxis2Right"/>
            <a:lightRig rig="threePt" dir="t"/>
          </a:scene3d>
        </p:spPr>
        <p:txBody>
          <a:bodyPr wrap="square">
            <a:spAutoFit/>
          </a:bodyPr>
          <a:lstStyle/>
          <a:p>
            <a:pPr algn="just">
              <a:lnSpc>
                <a:spcPct val="200000"/>
              </a:lnSpc>
            </a:pPr>
            <a:r>
              <a:rPr lang="pt-BR" sz="4000" b="1" dirty="0" smtClean="0">
                <a:solidFill>
                  <a:schemeClr val="accent1">
                    <a:lumMod val="75000"/>
                  </a:schemeClr>
                </a:solidFill>
              </a:rPr>
              <a:t>Organizador curricular, da BNCC ao chão da escola</a:t>
            </a:r>
            <a:endParaRPr lang="pt-BR" sz="4000" b="1" dirty="0">
              <a:solidFill>
                <a:schemeClr val="accent1">
                  <a:lumMod val="75000"/>
                </a:schemeClr>
              </a:solidFill>
            </a:endParaRPr>
          </a:p>
        </p:txBody>
      </p:sp>
      <p:pic>
        <p:nvPicPr>
          <p:cNvPr id="5" name="Imagem 4"/>
          <p:cNvPicPr>
            <a:picLocks noChangeAspect="1"/>
          </p:cNvPicPr>
          <p:nvPr/>
        </p:nvPicPr>
        <p:blipFill>
          <a:blip r:embed="rId3"/>
          <a:stretch>
            <a:fillRect/>
          </a:stretch>
        </p:blipFill>
        <p:spPr>
          <a:xfrm rot="20414197">
            <a:off x="4805206" y="543846"/>
            <a:ext cx="2143125" cy="26479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Imagem 8"/>
          <p:cNvPicPr>
            <a:picLocks noChangeAspect="1"/>
          </p:cNvPicPr>
          <p:nvPr/>
        </p:nvPicPr>
        <p:blipFill>
          <a:blip r:embed="rId4"/>
          <a:stretch>
            <a:fillRect/>
          </a:stretch>
        </p:blipFill>
        <p:spPr>
          <a:xfrm>
            <a:off x="6366630" y="2960694"/>
            <a:ext cx="2124075" cy="31146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Imagem 9"/>
          <p:cNvPicPr>
            <a:picLocks noChangeAspect="1"/>
          </p:cNvPicPr>
          <p:nvPr/>
        </p:nvPicPr>
        <p:blipFill>
          <a:blip r:embed="rId5"/>
          <a:stretch>
            <a:fillRect/>
          </a:stretch>
        </p:blipFill>
        <p:spPr>
          <a:xfrm>
            <a:off x="9227803" y="259497"/>
            <a:ext cx="2219325" cy="29527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Imagem 10"/>
          <p:cNvPicPr>
            <a:picLocks noChangeAspect="1"/>
          </p:cNvPicPr>
          <p:nvPr/>
        </p:nvPicPr>
        <p:blipFill>
          <a:blip r:embed="rId6"/>
          <a:stretch>
            <a:fillRect/>
          </a:stretch>
        </p:blipFill>
        <p:spPr>
          <a:xfrm rot="20354889">
            <a:off x="9231137" y="3273013"/>
            <a:ext cx="2209800" cy="30765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2312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95548" y="17354"/>
            <a:ext cx="11789389" cy="523220"/>
          </a:xfrm>
          <a:prstGeom prst="rect">
            <a:avLst/>
          </a:prstGeom>
          <a:solidFill>
            <a:srgbClr val="FFFF99"/>
          </a:solidFill>
          <a:scene3d>
            <a:camera prst="orthographicFront"/>
            <a:lightRig rig="threePt" dir="t"/>
          </a:scene3d>
          <a:sp3d>
            <a:bevelT w="152400" h="50800" prst="softRound"/>
          </a:sp3d>
        </p:spPr>
        <p:txBody>
          <a:bodyPr wrap="square" rtlCol="0">
            <a:spAutoFit/>
          </a:bodyPr>
          <a:lstStyle/>
          <a:p>
            <a:pPr algn="ctr"/>
            <a:r>
              <a:rPr lang="pt-BR" sz="2800" dirty="0" smtClean="0"/>
              <a:t>Educação Fiscal  e  a BNCC/ </a:t>
            </a:r>
            <a:r>
              <a:rPr lang="pt-BR" sz="2800" dirty="0" smtClean="0">
                <a:solidFill>
                  <a:srgbClr val="C00000"/>
                </a:solidFill>
              </a:rPr>
              <a:t>Ens. Fundamental – Anos iniciais</a:t>
            </a:r>
            <a:endParaRPr lang="pt-BR" sz="2800" dirty="0">
              <a:solidFill>
                <a:srgbClr val="C00000"/>
              </a:solidFill>
            </a:endParaRPr>
          </a:p>
        </p:txBody>
      </p:sp>
      <p:sp>
        <p:nvSpPr>
          <p:cNvPr id="6" name="CaixaDeTexto 5"/>
          <p:cNvSpPr txBox="1"/>
          <p:nvPr/>
        </p:nvSpPr>
        <p:spPr>
          <a:xfrm>
            <a:off x="195549" y="684473"/>
            <a:ext cx="2561939" cy="3046988"/>
          </a:xfrm>
          <a:prstGeom prst="rect">
            <a:avLst/>
          </a:prstGeom>
          <a:solidFill>
            <a:schemeClr val="bg2">
              <a:lumMod val="90000"/>
            </a:schemeClr>
          </a:solidFill>
          <a:scene3d>
            <a:camera prst="orthographicFront"/>
            <a:lightRig rig="threePt" dir="t"/>
          </a:scene3d>
          <a:sp3d>
            <a:bevelT/>
          </a:sp3d>
        </p:spPr>
        <p:txBody>
          <a:bodyPr wrap="square" rtlCol="0">
            <a:spAutoFit/>
          </a:bodyPr>
          <a:lstStyle/>
          <a:p>
            <a:r>
              <a:rPr lang="pt-BR" sz="1600" dirty="0" smtClean="0"/>
              <a:t>Competência Específica de </a:t>
            </a:r>
            <a:r>
              <a:rPr lang="pt-BR" sz="1600" dirty="0" smtClean="0">
                <a:solidFill>
                  <a:srgbClr val="C00000"/>
                </a:solidFill>
              </a:rPr>
              <a:t>CH nº 03 </a:t>
            </a:r>
            <a:r>
              <a:rPr lang="pt-BR" sz="1600" b="1" dirty="0" smtClean="0">
                <a:solidFill>
                  <a:srgbClr val="C00000"/>
                </a:solidFill>
              </a:rPr>
              <a:t>EF</a:t>
            </a:r>
            <a:r>
              <a:rPr lang="pt-BR" sz="1600" dirty="0" smtClean="0">
                <a:solidFill>
                  <a:srgbClr val="C00000"/>
                </a:solidFill>
              </a:rPr>
              <a:t>: </a:t>
            </a:r>
            <a:r>
              <a:rPr lang="pt-BR" sz="1600" dirty="0"/>
              <a:t>Desenvolver autonomia e senso </a:t>
            </a:r>
            <a:r>
              <a:rPr lang="pt-BR" sz="1600" dirty="0" smtClean="0"/>
              <a:t>crítico </a:t>
            </a:r>
            <a:r>
              <a:rPr lang="pt-BR" sz="1600" dirty="0"/>
              <a:t>para compreensão e aplicação do raciocínio geográfico</a:t>
            </a:r>
          </a:p>
          <a:p>
            <a:r>
              <a:rPr lang="pt-BR" sz="1600" dirty="0" smtClean="0"/>
              <a:t>na </a:t>
            </a:r>
            <a:r>
              <a:rPr lang="pt-BR" sz="1600" dirty="0"/>
              <a:t>análise da ocupação humana e produção do </a:t>
            </a:r>
            <a:r>
              <a:rPr lang="pt-BR" sz="1600" dirty="0" smtClean="0"/>
              <a:t>espaço (...). </a:t>
            </a:r>
            <a:endParaRPr lang="pt-BR" sz="1600" dirty="0"/>
          </a:p>
        </p:txBody>
      </p:sp>
      <p:sp>
        <p:nvSpPr>
          <p:cNvPr id="4" name="Elipse 3"/>
          <p:cNvSpPr/>
          <p:nvPr/>
        </p:nvSpPr>
        <p:spPr>
          <a:xfrm>
            <a:off x="2971795" y="540574"/>
            <a:ext cx="2169164" cy="2238781"/>
          </a:xfrm>
          <a:prstGeom prst="ellipse">
            <a:avLst/>
          </a:prstGeom>
          <a:solidFill>
            <a:schemeClr val="tx2">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38163"/>
            <a:r>
              <a:rPr lang="pt-BR" sz="1600" dirty="0">
                <a:solidFill>
                  <a:schemeClr val="tx1"/>
                </a:solidFill>
              </a:rPr>
              <a:t>O sujeito e </a:t>
            </a:r>
            <a:endParaRPr lang="pt-BR" sz="1600" dirty="0" smtClean="0">
              <a:solidFill>
                <a:schemeClr val="tx1"/>
              </a:solidFill>
            </a:endParaRPr>
          </a:p>
          <a:p>
            <a:pPr defTabSz="538163"/>
            <a:r>
              <a:rPr lang="pt-BR" sz="1600" dirty="0" smtClean="0">
                <a:solidFill>
                  <a:schemeClr val="tx1"/>
                </a:solidFill>
              </a:rPr>
              <a:t>seu lugar </a:t>
            </a:r>
            <a:r>
              <a:rPr lang="pt-BR" sz="1600" dirty="0">
                <a:solidFill>
                  <a:schemeClr val="tx1"/>
                </a:solidFill>
              </a:rPr>
              <a:t>no mundo</a:t>
            </a:r>
          </a:p>
        </p:txBody>
      </p:sp>
      <p:sp>
        <p:nvSpPr>
          <p:cNvPr id="5" name="Seta dobrada 4"/>
          <p:cNvSpPr/>
          <p:nvPr/>
        </p:nvSpPr>
        <p:spPr>
          <a:xfrm>
            <a:off x="2623444" y="661054"/>
            <a:ext cx="609563" cy="656622"/>
          </a:xfrm>
          <a:prstGeom prst="bentArrow">
            <a:avLst/>
          </a:prstGeom>
          <a:solidFill>
            <a:schemeClr val="bg2">
              <a:lumMod val="9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Elipse 16"/>
          <p:cNvSpPr/>
          <p:nvPr/>
        </p:nvSpPr>
        <p:spPr>
          <a:xfrm>
            <a:off x="5140959" y="586741"/>
            <a:ext cx="3571558" cy="2821299"/>
          </a:xfrm>
          <a:prstGeom prst="ellipse">
            <a:avLst/>
          </a:prstGeom>
          <a:solidFill>
            <a:srgbClr val="FFFF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solidFill>
                  <a:schemeClr val="tx1"/>
                </a:solidFill>
              </a:rPr>
              <a:t>(</a:t>
            </a:r>
            <a:r>
              <a:rPr lang="pt-BR" sz="1600" dirty="0" smtClean="0">
                <a:solidFill>
                  <a:schemeClr val="tx1"/>
                </a:solidFill>
              </a:rPr>
              <a:t>EF0</a:t>
            </a:r>
            <a:r>
              <a:rPr lang="pt-BR" sz="1600" dirty="0" smtClean="0">
                <a:solidFill>
                  <a:srgbClr val="C00000"/>
                </a:solidFill>
              </a:rPr>
              <a:t>2GEO</a:t>
            </a:r>
            <a:r>
              <a:rPr lang="pt-BR" sz="1600" dirty="0" smtClean="0">
                <a:solidFill>
                  <a:schemeClr val="tx1"/>
                </a:solidFill>
              </a:rPr>
              <a:t>8</a:t>
            </a:r>
            <a:r>
              <a:rPr lang="pt-BR" sz="1600" dirty="0">
                <a:solidFill>
                  <a:schemeClr val="tx1"/>
                </a:solidFill>
              </a:rPr>
              <a:t>) Identificar e elaborar diferentes for-</a:t>
            </a:r>
          </a:p>
          <a:p>
            <a:pPr algn="ctr"/>
            <a:r>
              <a:rPr lang="pt-BR" sz="1600" dirty="0">
                <a:solidFill>
                  <a:schemeClr val="tx1"/>
                </a:solidFill>
              </a:rPr>
              <a:t>mas de representação </a:t>
            </a:r>
            <a:r>
              <a:rPr lang="pt-BR" sz="1600" dirty="0" smtClean="0">
                <a:solidFill>
                  <a:schemeClr val="tx1"/>
                </a:solidFill>
              </a:rPr>
              <a:t>(...) </a:t>
            </a:r>
            <a:r>
              <a:rPr lang="pt-BR" sz="1600" dirty="0">
                <a:solidFill>
                  <a:schemeClr val="tx1"/>
                </a:solidFill>
              </a:rPr>
              <a:t>para representar componentes da pai-</a:t>
            </a:r>
          </a:p>
          <a:p>
            <a:pPr algn="ctr"/>
            <a:r>
              <a:rPr lang="pt-BR" sz="1600" dirty="0" err="1">
                <a:solidFill>
                  <a:schemeClr val="tx1"/>
                </a:solidFill>
              </a:rPr>
              <a:t>sagem</a:t>
            </a:r>
            <a:r>
              <a:rPr lang="pt-BR" sz="1600" dirty="0">
                <a:solidFill>
                  <a:schemeClr val="tx1"/>
                </a:solidFill>
              </a:rPr>
              <a:t> dos lugares de vivência.</a:t>
            </a:r>
          </a:p>
        </p:txBody>
      </p:sp>
      <p:sp>
        <p:nvSpPr>
          <p:cNvPr id="18" name="Elipse 17"/>
          <p:cNvSpPr/>
          <p:nvPr/>
        </p:nvSpPr>
        <p:spPr>
          <a:xfrm>
            <a:off x="8712517" y="661054"/>
            <a:ext cx="3272420" cy="3885824"/>
          </a:xfrm>
          <a:prstGeom prst="ellipse">
            <a:avLst/>
          </a:prstGeom>
          <a:solidFill>
            <a:schemeClr val="bg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dirty="0" err="1" smtClean="0">
                <a:solidFill>
                  <a:schemeClr val="tx1"/>
                </a:solidFill>
              </a:rPr>
              <a:t>Obj</a:t>
            </a:r>
            <a:r>
              <a:rPr lang="pt-BR" sz="1500" dirty="0" smtClean="0">
                <a:solidFill>
                  <a:schemeClr val="tx1"/>
                </a:solidFill>
              </a:rPr>
              <a:t>. de conhecimemto da </a:t>
            </a:r>
            <a:r>
              <a:rPr lang="pt-BR" sz="1500" dirty="0" err="1" smtClean="0">
                <a:solidFill>
                  <a:srgbClr val="C00000"/>
                </a:solidFill>
              </a:rPr>
              <a:t>Hab</a:t>
            </a:r>
            <a:r>
              <a:rPr lang="pt-BR" sz="1500" dirty="0" smtClean="0">
                <a:solidFill>
                  <a:srgbClr val="C00000"/>
                </a:solidFill>
              </a:rPr>
              <a:t>/GEO: </a:t>
            </a:r>
            <a:r>
              <a:rPr lang="pt-BR" sz="1500" dirty="0" smtClean="0">
                <a:solidFill>
                  <a:schemeClr val="tx1"/>
                </a:solidFill>
              </a:rPr>
              <a:t>Localização</a:t>
            </a:r>
            <a:r>
              <a:rPr lang="pt-BR" sz="1500" dirty="0">
                <a:solidFill>
                  <a:schemeClr val="tx1"/>
                </a:solidFill>
              </a:rPr>
              <a:t>, orientação e representação </a:t>
            </a:r>
            <a:r>
              <a:rPr lang="pt-BR" sz="1500" dirty="0" smtClean="0">
                <a:solidFill>
                  <a:schemeClr val="tx1"/>
                </a:solidFill>
              </a:rPr>
              <a:t>espacial; Produção </a:t>
            </a:r>
            <a:r>
              <a:rPr lang="pt-BR" sz="1500" dirty="0">
                <a:solidFill>
                  <a:schemeClr val="tx1"/>
                </a:solidFill>
              </a:rPr>
              <a:t>de </a:t>
            </a:r>
            <a:r>
              <a:rPr lang="pt-BR" sz="1500" dirty="0" smtClean="0">
                <a:solidFill>
                  <a:schemeClr val="tx1"/>
                </a:solidFill>
              </a:rPr>
              <a:t>desenhos (...), da </a:t>
            </a:r>
            <a:r>
              <a:rPr lang="pt-BR" sz="1500" dirty="0">
                <a:solidFill>
                  <a:schemeClr val="tx1"/>
                </a:solidFill>
              </a:rPr>
              <a:t>casa ou de outro lugar que seja</a:t>
            </a:r>
          </a:p>
          <a:p>
            <a:pPr algn="ctr"/>
            <a:r>
              <a:rPr lang="pt-BR" sz="1500" dirty="0" smtClean="0">
                <a:solidFill>
                  <a:schemeClr val="tx1"/>
                </a:solidFill>
              </a:rPr>
              <a:t>comum </a:t>
            </a:r>
            <a:r>
              <a:rPr lang="pt-BR" sz="1500" dirty="0">
                <a:solidFill>
                  <a:schemeClr val="tx1"/>
                </a:solidFill>
              </a:rPr>
              <a:t>aos estudantes.</a:t>
            </a:r>
          </a:p>
          <a:p>
            <a:pPr algn="ctr"/>
            <a:r>
              <a:rPr lang="pt-BR" sz="1500" dirty="0">
                <a:solidFill>
                  <a:schemeClr val="tx1"/>
                </a:solidFill>
              </a:rPr>
              <a:t>Leitura de fotografias e imagens aéreas.</a:t>
            </a:r>
          </a:p>
          <a:p>
            <a:pPr algn="ctr"/>
            <a:r>
              <a:rPr lang="pt-BR" sz="1500" dirty="0">
                <a:solidFill>
                  <a:schemeClr val="tx1"/>
                </a:solidFill>
              </a:rPr>
              <a:t>Visão oblíqua a e visão vertical.</a:t>
            </a:r>
          </a:p>
        </p:txBody>
      </p:sp>
      <p:sp>
        <p:nvSpPr>
          <p:cNvPr id="19" name="Elipse 18"/>
          <p:cNvSpPr/>
          <p:nvPr/>
        </p:nvSpPr>
        <p:spPr>
          <a:xfrm>
            <a:off x="8821270" y="4586288"/>
            <a:ext cx="3042625" cy="1922087"/>
          </a:xfrm>
          <a:prstGeom prst="ellipse">
            <a:avLst/>
          </a:prstGeom>
          <a:solidFill>
            <a:srgbClr val="FFCCF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a:solidFill>
                  <a:schemeClr val="tx1"/>
                </a:solidFill>
              </a:rPr>
              <a:t>Obj</a:t>
            </a:r>
            <a:r>
              <a:rPr lang="pt-BR" sz="1600" dirty="0">
                <a:solidFill>
                  <a:schemeClr val="tx1"/>
                </a:solidFill>
              </a:rPr>
              <a:t>. de </a:t>
            </a:r>
            <a:r>
              <a:rPr lang="pt-BR" sz="1600" dirty="0" smtClean="0">
                <a:solidFill>
                  <a:schemeClr val="tx1"/>
                </a:solidFill>
              </a:rPr>
              <a:t>conhecimemto de </a:t>
            </a:r>
            <a:r>
              <a:rPr lang="pt-BR" sz="1600" b="1" dirty="0" smtClean="0">
                <a:solidFill>
                  <a:srgbClr val="C00000"/>
                </a:solidFill>
              </a:rPr>
              <a:t>Educação Fiscal </a:t>
            </a:r>
            <a:r>
              <a:rPr lang="pt-BR" sz="1600" dirty="0" smtClean="0">
                <a:solidFill>
                  <a:schemeClr val="tx1"/>
                </a:solidFill>
              </a:rPr>
              <a:t>– Impostos e taxas municipais; Cidadania.</a:t>
            </a:r>
            <a:endParaRPr lang="pt-BR" sz="1600" dirty="0">
              <a:solidFill>
                <a:schemeClr val="tx1"/>
              </a:solidFill>
            </a:endParaRPr>
          </a:p>
        </p:txBody>
      </p:sp>
      <p:sp>
        <p:nvSpPr>
          <p:cNvPr id="10" name="Mais 9"/>
          <p:cNvSpPr/>
          <p:nvPr/>
        </p:nvSpPr>
        <p:spPr>
          <a:xfrm>
            <a:off x="9933152" y="4351932"/>
            <a:ext cx="590550" cy="457200"/>
          </a:xfrm>
          <a:prstGeom prst="mathPlus">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11131" y="3780603"/>
            <a:ext cx="7864432" cy="2838215"/>
          </a:xfrm>
          <a:prstGeom prst="rect">
            <a:avLst/>
          </a:prstGeom>
          <a:solidFill>
            <a:schemeClr val="accent4">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rgbClr val="C00000"/>
                </a:solidFill>
              </a:rPr>
              <a:t>Sugestões pedagógicas: </a:t>
            </a:r>
            <a:r>
              <a:rPr lang="pt-BR" sz="1600" dirty="0">
                <a:solidFill>
                  <a:schemeClr val="tx1"/>
                </a:solidFill>
              </a:rPr>
              <a:t>Partir de situações problemas locais, exemplo: O que você visualiza no percurso de sua casa até  escola? Essa paisagem sempre foi assim? Trabalhar com e </a:t>
            </a:r>
            <a:r>
              <a:rPr lang="pt-BR" sz="1600" dirty="0" smtClean="0">
                <a:solidFill>
                  <a:schemeClr val="tx1"/>
                </a:solidFill>
              </a:rPr>
              <a:t>produzir desenhos imagens, com </a:t>
            </a:r>
            <a:r>
              <a:rPr lang="pt-BR" sz="1600" dirty="0">
                <a:solidFill>
                  <a:schemeClr val="tx1"/>
                </a:solidFill>
              </a:rPr>
              <a:t>ênfase </a:t>
            </a:r>
            <a:r>
              <a:rPr lang="pt-BR" sz="1600" dirty="0" smtClean="0">
                <a:solidFill>
                  <a:schemeClr val="tx1"/>
                </a:solidFill>
              </a:rPr>
              <a:t>naquilo </a:t>
            </a:r>
            <a:r>
              <a:rPr lang="pt-BR" sz="1600" dirty="0">
                <a:solidFill>
                  <a:schemeClr val="tx1"/>
                </a:solidFill>
              </a:rPr>
              <a:t>que é paisagem natural e paisagem humanizada; </a:t>
            </a:r>
            <a:r>
              <a:rPr lang="pt-BR" sz="1600" dirty="0" smtClean="0">
                <a:solidFill>
                  <a:schemeClr val="tx1"/>
                </a:solidFill>
              </a:rPr>
              <a:t>Montar painéis informativos e formativos de imagens do patrimônio público com reflexão: A quem pertence? Quem é o responsável pela construção e manutenção desses espaços? Quais pessoas tem acesso a estes espaços? Esses espaços tem um custo? Quem paga o custo? Impostos, o que é? Usar produtos consumidos pelos estudantes e mostras o valor dos impostos contidos nos preços destes. Concluir com a reflexão: “Cumprimento de deveres e exercício de direitos pelo o cidadão”. </a:t>
            </a:r>
            <a:endParaRPr lang="pt-BR" sz="1600" dirty="0">
              <a:solidFill>
                <a:schemeClr val="tx1"/>
              </a:solidFill>
            </a:endParaRPr>
          </a:p>
        </p:txBody>
      </p:sp>
      <p:sp>
        <p:nvSpPr>
          <p:cNvPr id="34" name="Seta para a direita 33"/>
          <p:cNvSpPr/>
          <p:nvPr/>
        </p:nvSpPr>
        <p:spPr>
          <a:xfrm>
            <a:off x="8071532" y="5199711"/>
            <a:ext cx="749737" cy="484632"/>
          </a:xfrm>
          <a:prstGeom prst="rightArrow">
            <a:avLst/>
          </a:prstGeom>
          <a:solidFill>
            <a:schemeClr val="accent4">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eta dobrada 34"/>
          <p:cNvSpPr/>
          <p:nvPr/>
        </p:nvSpPr>
        <p:spPr>
          <a:xfrm>
            <a:off x="4885723" y="543800"/>
            <a:ext cx="662413" cy="663347"/>
          </a:xfrm>
          <a:prstGeom prst="bentArrow">
            <a:avLst>
              <a:gd name="adj1" fmla="val 25000"/>
              <a:gd name="adj2" fmla="val 29480"/>
              <a:gd name="adj3" fmla="val 25000"/>
              <a:gd name="adj4" fmla="val 43750"/>
            </a:avLst>
          </a:prstGeom>
          <a:solidFill>
            <a:schemeClr val="tx2">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Seta dobrada 19"/>
          <p:cNvSpPr/>
          <p:nvPr/>
        </p:nvSpPr>
        <p:spPr>
          <a:xfrm>
            <a:off x="8269727" y="624591"/>
            <a:ext cx="662413" cy="663347"/>
          </a:xfrm>
          <a:prstGeom prst="bentArrow">
            <a:avLst>
              <a:gd name="adj1" fmla="val 25000"/>
              <a:gd name="adj2" fmla="val 29480"/>
              <a:gd name="adj3" fmla="val 25000"/>
              <a:gd name="adj4" fmla="val 43750"/>
            </a:avLst>
          </a:prstGeom>
          <a:solidFill>
            <a:srgbClr val="FFFF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Seta para a direita 20"/>
          <p:cNvSpPr/>
          <p:nvPr/>
        </p:nvSpPr>
        <p:spPr>
          <a:xfrm rot="19601671">
            <a:off x="7772676" y="3888736"/>
            <a:ext cx="1436064" cy="574960"/>
          </a:xfrm>
          <a:prstGeom prst="rightArrow">
            <a:avLst/>
          </a:prstGeom>
          <a:solidFill>
            <a:schemeClr val="accent4">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5595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42888" y="17354"/>
            <a:ext cx="11730037" cy="553998"/>
          </a:xfrm>
          <a:prstGeom prst="rect">
            <a:avLst/>
          </a:prstGeom>
          <a:solidFill>
            <a:srgbClr val="FFFF99"/>
          </a:solidFill>
          <a:scene3d>
            <a:camera prst="orthographicFront"/>
            <a:lightRig rig="threePt" dir="t"/>
          </a:scene3d>
          <a:sp3d>
            <a:bevelT w="152400" h="50800" prst="softRound"/>
          </a:sp3d>
        </p:spPr>
        <p:txBody>
          <a:bodyPr wrap="square" rtlCol="0">
            <a:spAutoFit/>
          </a:bodyPr>
          <a:lstStyle/>
          <a:p>
            <a:pPr algn="ctr"/>
            <a:r>
              <a:rPr lang="pt-BR" sz="3000" dirty="0" smtClean="0"/>
              <a:t>Educação Fiscal  e  a BNCC/ </a:t>
            </a:r>
            <a:r>
              <a:rPr lang="pt-BR" sz="3000" dirty="0" smtClean="0">
                <a:solidFill>
                  <a:srgbClr val="C00000"/>
                </a:solidFill>
              </a:rPr>
              <a:t>Ens. Fundamental – Anos finais</a:t>
            </a:r>
            <a:endParaRPr lang="pt-BR" sz="3000" dirty="0">
              <a:solidFill>
                <a:srgbClr val="C00000"/>
              </a:solidFill>
            </a:endParaRPr>
          </a:p>
        </p:txBody>
      </p:sp>
      <p:sp>
        <p:nvSpPr>
          <p:cNvPr id="6" name="CaixaDeTexto 5"/>
          <p:cNvSpPr txBox="1"/>
          <p:nvPr/>
        </p:nvSpPr>
        <p:spPr>
          <a:xfrm>
            <a:off x="432868" y="1047459"/>
            <a:ext cx="2246624" cy="1815882"/>
          </a:xfrm>
          <a:prstGeom prst="rect">
            <a:avLst/>
          </a:prstGeom>
          <a:solidFill>
            <a:schemeClr val="bg2">
              <a:lumMod val="90000"/>
            </a:schemeClr>
          </a:solidFill>
          <a:scene3d>
            <a:camera prst="orthographicFront"/>
            <a:lightRig rig="threePt" dir="t"/>
          </a:scene3d>
          <a:sp3d>
            <a:bevelT/>
          </a:sp3d>
        </p:spPr>
        <p:txBody>
          <a:bodyPr wrap="square" rtlCol="0">
            <a:spAutoFit/>
          </a:bodyPr>
          <a:lstStyle/>
          <a:p>
            <a:r>
              <a:rPr lang="pt-BR" sz="1600" dirty="0" smtClean="0"/>
              <a:t>Competência Específica de </a:t>
            </a:r>
            <a:r>
              <a:rPr lang="pt-BR" sz="1600" dirty="0" smtClean="0">
                <a:solidFill>
                  <a:srgbClr val="C00000"/>
                </a:solidFill>
              </a:rPr>
              <a:t>CH nº 06 </a:t>
            </a:r>
            <a:r>
              <a:rPr lang="pt-BR" sz="1600" b="1" dirty="0">
                <a:solidFill>
                  <a:srgbClr val="C00000"/>
                </a:solidFill>
              </a:rPr>
              <a:t>EF</a:t>
            </a:r>
            <a:r>
              <a:rPr lang="pt-BR" sz="1600" dirty="0" smtClean="0">
                <a:solidFill>
                  <a:srgbClr val="C00000"/>
                </a:solidFill>
              </a:rPr>
              <a:t>:</a:t>
            </a:r>
            <a:r>
              <a:rPr lang="pt-BR" sz="1600" dirty="0" smtClean="0"/>
              <a:t> Construir argumentos das Ciências Humanas, para negociar e defender ideias (...)</a:t>
            </a:r>
            <a:endParaRPr lang="pt-BR" sz="1600" dirty="0"/>
          </a:p>
        </p:txBody>
      </p:sp>
      <p:sp>
        <p:nvSpPr>
          <p:cNvPr id="4" name="Elipse 3"/>
          <p:cNvSpPr/>
          <p:nvPr/>
        </p:nvSpPr>
        <p:spPr>
          <a:xfrm>
            <a:off x="2972347" y="836074"/>
            <a:ext cx="2255044" cy="2238781"/>
          </a:xfrm>
          <a:prstGeom prst="ellipse">
            <a:avLst/>
          </a:prstGeom>
          <a:solidFill>
            <a:schemeClr val="tx2">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Unidade Temática do Componente (GEO): Mundo do Trabalho</a:t>
            </a:r>
            <a:endParaRPr lang="pt-BR" sz="1600" dirty="0">
              <a:solidFill>
                <a:schemeClr val="tx1"/>
              </a:solidFill>
            </a:endParaRPr>
          </a:p>
        </p:txBody>
      </p:sp>
      <p:sp>
        <p:nvSpPr>
          <p:cNvPr id="5" name="Seta dobrada 4"/>
          <p:cNvSpPr/>
          <p:nvPr/>
        </p:nvSpPr>
        <p:spPr>
          <a:xfrm>
            <a:off x="2529547" y="963095"/>
            <a:ext cx="609563" cy="656622"/>
          </a:xfrm>
          <a:prstGeom prst="bentArrow">
            <a:avLst/>
          </a:prstGeom>
          <a:solidFill>
            <a:schemeClr val="bg2">
              <a:lumMod val="9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Elipse 16"/>
          <p:cNvSpPr/>
          <p:nvPr/>
        </p:nvSpPr>
        <p:spPr>
          <a:xfrm>
            <a:off x="5235789" y="688085"/>
            <a:ext cx="3431384" cy="2417395"/>
          </a:xfrm>
          <a:prstGeom prst="ellipse">
            <a:avLst/>
          </a:prstGeom>
          <a:solidFill>
            <a:srgbClr val="FFFF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tx1"/>
                </a:solidFill>
              </a:rPr>
              <a:t>Habilidade do Componente (EF0</a:t>
            </a:r>
            <a:r>
              <a:rPr lang="pt-BR" sz="1600" dirty="0" smtClean="0">
                <a:solidFill>
                  <a:srgbClr val="C00000"/>
                </a:solidFill>
              </a:rPr>
              <a:t>6GEO</a:t>
            </a:r>
            <a:r>
              <a:rPr lang="pt-BR" sz="1600" dirty="0" smtClean="0">
                <a:solidFill>
                  <a:schemeClr val="tx1"/>
                </a:solidFill>
              </a:rPr>
              <a:t>7): Explicar as mudanças na interação humana com a natureza a partir do surgimento das cidades.</a:t>
            </a:r>
            <a:endParaRPr lang="pt-BR" sz="1600" dirty="0">
              <a:solidFill>
                <a:schemeClr val="tx1"/>
              </a:solidFill>
            </a:endParaRPr>
          </a:p>
        </p:txBody>
      </p:sp>
      <p:sp>
        <p:nvSpPr>
          <p:cNvPr id="18" name="Elipse 17"/>
          <p:cNvSpPr/>
          <p:nvPr/>
        </p:nvSpPr>
        <p:spPr>
          <a:xfrm>
            <a:off x="8821271" y="600451"/>
            <a:ext cx="3042625" cy="3131110"/>
          </a:xfrm>
          <a:prstGeom prst="ellipse">
            <a:avLst/>
          </a:prstGeom>
          <a:solidFill>
            <a:schemeClr val="bg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smtClean="0">
                <a:solidFill>
                  <a:schemeClr val="tx1"/>
                </a:solidFill>
              </a:rPr>
              <a:t>Obj</a:t>
            </a:r>
            <a:r>
              <a:rPr lang="pt-BR" sz="1600" dirty="0" smtClean="0">
                <a:solidFill>
                  <a:schemeClr val="tx1"/>
                </a:solidFill>
              </a:rPr>
              <a:t>. de conhecimemto da </a:t>
            </a:r>
            <a:r>
              <a:rPr lang="pt-BR" sz="1600" dirty="0" err="1" smtClean="0">
                <a:solidFill>
                  <a:srgbClr val="C00000"/>
                </a:solidFill>
              </a:rPr>
              <a:t>Hab</a:t>
            </a:r>
            <a:r>
              <a:rPr lang="pt-BR" sz="1600" dirty="0" smtClean="0">
                <a:solidFill>
                  <a:srgbClr val="C00000"/>
                </a:solidFill>
              </a:rPr>
              <a:t>/GEO</a:t>
            </a:r>
            <a:r>
              <a:rPr lang="pt-BR" sz="1600" dirty="0" smtClean="0">
                <a:solidFill>
                  <a:schemeClr val="tx1"/>
                </a:solidFill>
              </a:rPr>
              <a:t> – As mudanças que ocorrem com o tempo na relação do ser humano com a natureza</a:t>
            </a:r>
            <a:endParaRPr lang="pt-BR" sz="1600" dirty="0">
              <a:solidFill>
                <a:schemeClr val="tx1"/>
              </a:solidFill>
            </a:endParaRPr>
          </a:p>
        </p:txBody>
      </p:sp>
      <p:sp>
        <p:nvSpPr>
          <p:cNvPr id="19" name="Elipse 18"/>
          <p:cNvSpPr/>
          <p:nvPr/>
        </p:nvSpPr>
        <p:spPr>
          <a:xfrm>
            <a:off x="8569288" y="3459722"/>
            <a:ext cx="3294608" cy="3048654"/>
          </a:xfrm>
          <a:prstGeom prst="ellipse">
            <a:avLst/>
          </a:prstGeom>
          <a:solidFill>
            <a:srgbClr val="FFCCF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a:solidFill>
                  <a:schemeClr val="tx1"/>
                </a:solidFill>
              </a:rPr>
              <a:t>Obj</a:t>
            </a:r>
            <a:r>
              <a:rPr lang="pt-BR" sz="1600" dirty="0">
                <a:solidFill>
                  <a:schemeClr val="tx1"/>
                </a:solidFill>
              </a:rPr>
              <a:t>. de </a:t>
            </a:r>
            <a:r>
              <a:rPr lang="pt-BR" sz="1600" dirty="0" smtClean="0">
                <a:solidFill>
                  <a:schemeClr val="tx1"/>
                </a:solidFill>
              </a:rPr>
              <a:t>conhecimemto de </a:t>
            </a:r>
            <a:r>
              <a:rPr lang="pt-BR" sz="1600" b="1" dirty="0" smtClean="0">
                <a:solidFill>
                  <a:srgbClr val="C00000"/>
                </a:solidFill>
              </a:rPr>
              <a:t>Educação Fiscal </a:t>
            </a:r>
            <a:r>
              <a:rPr lang="pt-BR" sz="1600" dirty="0" smtClean="0">
                <a:solidFill>
                  <a:schemeClr val="tx1"/>
                </a:solidFill>
              </a:rPr>
              <a:t>– Orçamento municipal: </a:t>
            </a:r>
            <a:r>
              <a:rPr lang="pt-BR" sz="1600" dirty="0">
                <a:solidFill>
                  <a:schemeClr val="tx1"/>
                </a:solidFill>
              </a:rPr>
              <a:t>A</a:t>
            </a:r>
            <a:r>
              <a:rPr lang="pt-BR" sz="1600" dirty="0" smtClean="0">
                <a:solidFill>
                  <a:schemeClr val="tx1"/>
                </a:solidFill>
              </a:rPr>
              <a:t>rrecadação e gastos públicos com desastres ambientais provocados pelo homem.</a:t>
            </a:r>
            <a:endParaRPr lang="pt-BR" sz="1600" dirty="0">
              <a:solidFill>
                <a:schemeClr val="tx1"/>
              </a:solidFill>
            </a:endParaRPr>
          </a:p>
        </p:txBody>
      </p:sp>
      <p:sp>
        <p:nvSpPr>
          <p:cNvPr id="10" name="Mais 9"/>
          <p:cNvSpPr/>
          <p:nvPr/>
        </p:nvSpPr>
        <p:spPr>
          <a:xfrm>
            <a:off x="9921317" y="3289168"/>
            <a:ext cx="590550" cy="457200"/>
          </a:xfrm>
          <a:prstGeom prst="mathPlus">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494656" y="3105480"/>
            <a:ext cx="7210425" cy="3438524"/>
          </a:xfrm>
          <a:prstGeom prst="rect">
            <a:avLst/>
          </a:prstGeom>
          <a:solidFill>
            <a:schemeClr val="accent4">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rgbClr val="C00000"/>
                </a:solidFill>
              </a:rPr>
              <a:t>Sugestões pedagógicas: </a:t>
            </a:r>
            <a:r>
              <a:rPr lang="pt-BR" sz="1600" dirty="0">
                <a:solidFill>
                  <a:schemeClr val="tx1"/>
                </a:solidFill>
              </a:rPr>
              <a:t>Partir de situações problemas locais, exemplo: O que você visualiza no percurso de sua casa até  escola? Essa paisagem sempre foi assim? Trabalhar com e produzir textos, fotografias, notícias de jornais,  com ênfase ao que é paisagem natural e paisagem humanizada; Realizar pesquisa, trabalhar e produzir </a:t>
            </a:r>
            <a:r>
              <a:rPr lang="pt-BR" sz="1600" dirty="0" smtClean="0">
                <a:solidFill>
                  <a:schemeClr val="tx1"/>
                </a:solidFill>
              </a:rPr>
              <a:t>documentários, </a:t>
            </a:r>
            <a:r>
              <a:rPr lang="pt-BR" sz="1600" dirty="0">
                <a:solidFill>
                  <a:schemeClr val="tx1"/>
                </a:solidFill>
              </a:rPr>
              <a:t>curtas metragens e outros, abordando  as causas e consequências das mudanças ocorridas; Pesquisar, debater os Impostos municipais, origem e destino; elaborar roteiro teatral com abordagem em despesas pública para recuperação e manutenção do patrimônio público degradado; gastos públicos com saúde decorrente </a:t>
            </a:r>
            <a:r>
              <a:rPr lang="pt-BR" sz="1600" dirty="0" smtClean="0">
                <a:solidFill>
                  <a:schemeClr val="tx1"/>
                </a:solidFill>
              </a:rPr>
              <a:t>das causas de </a:t>
            </a:r>
            <a:r>
              <a:rPr lang="pt-BR" sz="1600" dirty="0">
                <a:solidFill>
                  <a:schemeClr val="tx1"/>
                </a:solidFill>
              </a:rPr>
              <a:t>desastres </a:t>
            </a:r>
            <a:r>
              <a:rPr lang="pt-BR" sz="1600" dirty="0" smtClean="0">
                <a:solidFill>
                  <a:schemeClr val="tx1"/>
                </a:solidFill>
              </a:rPr>
              <a:t>ambientais recorrentes no município (queimadas, enchentes e outros); encaminhamentos ao poder público (carta, projeto de lei, sugestão de atividades com a população)</a:t>
            </a:r>
            <a:endParaRPr lang="pt-BR" sz="1600" dirty="0">
              <a:solidFill>
                <a:schemeClr val="tx1"/>
              </a:solidFill>
            </a:endParaRPr>
          </a:p>
        </p:txBody>
      </p:sp>
      <p:sp>
        <p:nvSpPr>
          <p:cNvPr id="34" name="Seta para a direita 33"/>
          <p:cNvSpPr/>
          <p:nvPr/>
        </p:nvSpPr>
        <p:spPr>
          <a:xfrm>
            <a:off x="7677149" y="4705922"/>
            <a:ext cx="852907" cy="484632"/>
          </a:xfrm>
          <a:prstGeom prst="rightArrow">
            <a:avLst/>
          </a:prstGeom>
          <a:solidFill>
            <a:schemeClr val="accent4">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eta dobrada 34"/>
          <p:cNvSpPr/>
          <p:nvPr/>
        </p:nvSpPr>
        <p:spPr>
          <a:xfrm>
            <a:off x="4787259" y="915495"/>
            <a:ext cx="662413" cy="663347"/>
          </a:xfrm>
          <a:prstGeom prst="bentArrow">
            <a:avLst>
              <a:gd name="adj1" fmla="val 25000"/>
              <a:gd name="adj2" fmla="val 29480"/>
              <a:gd name="adj3" fmla="val 25000"/>
              <a:gd name="adj4" fmla="val 43750"/>
            </a:avLst>
          </a:prstGeom>
          <a:solidFill>
            <a:schemeClr val="tx2">
              <a:lumMod val="20000"/>
              <a:lumOff val="8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Seta dobrada 19"/>
          <p:cNvSpPr/>
          <p:nvPr/>
        </p:nvSpPr>
        <p:spPr>
          <a:xfrm>
            <a:off x="8335966" y="956370"/>
            <a:ext cx="662413" cy="663347"/>
          </a:xfrm>
          <a:prstGeom prst="bentArrow">
            <a:avLst>
              <a:gd name="adj1" fmla="val 25000"/>
              <a:gd name="adj2" fmla="val 29480"/>
              <a:gd name="adj3" fmla="val 25000"/>
              <a:gd name="adj4" fmla="val 43750"/>
            </a:avLst>
          </a:prstGeom>
          <a:solidFill>
            <a:srgbClr val="FFFF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Seta para a direita 20"/>
          <p:cNvSpPr/>
          <p:nvPr/>
        </p:nvSpPr>
        <p:spPr>
          <a:xfrm>
            <a:off x="7677148" y="3191436"/>
            <a:ext cx="852907" cy="484632"/>
          </a:xfrm>
          <a:prstGeom prst="rightArrow">
            <a:avLst/>
          </a:prstGeom>
          <a:solidFill>
            <a:schemeClr val="accent4">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6699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01707" y="-58647"/>
            <a:ext cx="11712388" cy="584775"/>
          </a:xfrm>
          <a:prstGeom prst="rect">
            <a:avLst/>
          </a:prstGeom>
          <a:solidFill>
            <a:srgbClr val="FFFF99"/>
          </a:solidFill>
          <a:scene3d>
            <a:camera prst="orthographicFront"/>
            <a:lightRig rig="threePt" dir="t"/>
          </a:scene3d>
          <a:sp3d>
            <a:bevelT w="152400" h="50800" prst="softRound"/>
          </a:sp3d>
        </p:spPr>
        <p:txBody>
          <a:bodyPr wrap="square" rtlCol="0">
            <a:spAutoFit/>
          </a:bodyPr>
          <a:lstStyle/>
          <a:p>
            <a:pPr algn="ctr"/>
            <a:r>
              <a:rPr lang="pt-BR" sz="3200" dirty="0" smtClean="0"/>
              <a:t>Educação Fiscal  e  a BNCC/ </a:t>
            </a:r>
            <a:r>
              <a:rPr lang="pt-BR" sz="3200" dirty="0" smtClean="0">
                <a:solidFill>
                  <a:srgbClr val="7030A0"/>
                </a:solidFill>
              </a:rPr>
              <a:t>Ens. Médio</a:t>
            </a:r>
            <a:endParaRPr lang="pt-BR" sz="3200" dirty="0">
              <a:solidFill>
                <a:srgbClr val="7030A0"/>
              </a:solidFill>
            </a:endParaRPr>
          </a:p>
        </p:txBody>
      </p:sp>
      <p:sp>
        <p:nvSpPr>
          <p:cNvPr id="6" name="CaixaDeTexto 5"/>
          <p:cNvSpPr txBox="1"/>
          <p:nvPr/>
        </p:nvSpPr>
        <p:spPr>
          <a:xfrm>
            <a:off x="402779" y="552778"/>
            <a:ext cx="5168575" cy="2062103"/>
          </a:xfrm>
          <a:prstGeom prst="rect">
            <a:avLst/>
          </a:prstGeom>
          <a:solidFill>
            <a:schemeClr val="accent4">
              <a:lumMod val="60000"/>
              <a:lumOff val="40000"/>
            </a:schemeClr>
          </a:solidFill>
          <a:scene3d>
            <a:camera prst="orthographicFront"/>
            <a:lightRig rig="threePt" dir="t"/>
          </a:scene3d>
          <a:sp3d>
            <a:bevelT/>
          </a:sp3d>
        </p:spPr>
        <p:txBody>
          <a:bodyPr wrap="square" rtlCol="0">
            <a:spAutoFit/>
          </a:bodyPr>
          <a:lstStyle/>
          <a:p>
            <a:r>
              <a:rPr lang="pt-BR" sz="1600" dirty="0" smtClean="0">
                <a:solidFill>
                  <a:srgbClr val="7030A0"/>
                </a:solidFill>
              </a:rPr>
              <a:t>Competências Específicas de </a:t>
            </a:r>
            <a:r>
              <a:rPr lang="pt-BR" sz="1600" b="1" dirty="0" smtClean="0">
                <a:solidFill>
                  <a:srgbClr val="7030A0"/>
                </a:solidFill>
              </a:rPr>
              <a:t>CHSA 05</a:t>
            </a:r>
            <a:r>
              <a:rPr lang="pt-BR" sz="1600" dirty="0" smtClean="0">
                <a:solidFill>
                  <a:srgbClr val="7030A0"/>
                </a:solidFill>
              </a:rPr>
              <a:t>: </a:t>
            </a:r>
            <a:r>
              <a:rPr lang="pt-BR" sz="1600" dirty="0"/>
              <a:t>Identificar e combater as diversas formas de injustiça, preconceito e violência</a:t>
            </a:r>
            <a:r>
              <a:rPr lang="pt-BR" sz="1600" dirty="0" smtClean="0"/>
              <a:t>, adotando </a:t>
            </a:r>
            <a:r>
              <a:rPr lang="pt-BR" sz="1600" dirty="0"/>
              <a:t>princípios éticos, democráticos, inclusivos e solidários, e respeitando </a:t>
            </a:r>
            <a:r>
              <a:rPr lang="pt-BR" sz="1600" dirty="0" smtClean="0"/>
              <a:t>os Direitos Humanos. </a:t>
            </a:r>
          </a:p>
          <a:p>
            <a:r>
              <a:rPr lang="pt-BR" sz="1600" b="1" dirty="0" smtClean="0">
                <a:solidFill>
                  <a:srgbClr val="7030A0"/>
                </a:solidFill>
              </a:rPr>
              <a:t>CHSA 06: </a:t>
            </a:r>
            <a:r>
              <a:rPr lang="pt-BR" sz="1600" dirty="0"/>
              <a:t>Participar do debate público de forma crítica, respeitando </a:t>
            </a:r>
            <a:r>
              <a:rPr lang="pt-BR" sz="1600" dirty="0" smtClean="0"/>
              <a:t>diferentes posições </a:t>
            </a:r>
            <a:r>
              <a:rPr lang="pt-BR" sz="1600" dirty="0"/>
              <a:t>e fazendo escolhas alinhadas ao exercício da </a:t>
            </a:r>
            <a:r>
              <a:rPr lang="pt-BR" sz="1600" dirty="0" smtClean="0"/>
              <a:t>cidadania (...)</a:t>
            </a:r>
            <a:endParaRPr lang="pt-BR" sz="1600" dirty="0"/>
          </a:p>
        </p:txBody>
      </p:sp>
      <p:sp>
        <p:nvSpPr>
          <p:cNvPr id="10" name="Mais 9"/>
          <p:cNvSpPr/>
          <p:nvPr/>
        </p:nvSpPr>
        <p:spPr>
          <a:xfrm>
            <a:off x="6898340" y="4652681"/>
            <a:ext cx="470521" cy="410135"/>
          </a:xfrm>
          <a:prstGeom prst="mathPlus">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02780" y="2655797"/>
            <a:ext cx="4193314" cy="4040837"/>
          </a:xfrm>
          <a:prstGeom prst="rect">
            <a:avLst/>
          </a:prstGeom>
          <a:solidFill>
            <a:srgbClr val="CCFF6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b="1" dirty="0" smtClean="0">
              <a:solidFill>
                <a:srgbClr val="C00000"/>
              </a:solidFill>
            </a:endParaRPr>
          </a:p>
          <a:p>
            <a:r>
              <a:rPr lang="pt-BR" sz="1600" b="1" dirty="0" smtClean="0">
                <a:solidFill>
                  <a:srgbClr val="C00000"/>
                </a:solidFill>
              </a:rPr>
              <a:t>Sugestões </a:t>
            </a:r>
            <a:r>
              <a:rPr lang="pt-BR" sz="1600" b="1" dirty="0">
                <a:solidFill>
                  <a:srgbClr val="C00000"/>
                </a:solidFill>
              </a:rPr>
              <a:t>pedagógicas</a:t>
            </a:r>
            <a:r>
              <a:rPr lang="pt-BR" sz="1600" b="1" dirty="0" smtClean="0">
                <a:solidFill>
                  <a:srgbClr val="C00000"/>
                </a:solidFill>
              </a:rPr>
              <a:t>: </a:t>
            </a:r>
            <a:r>
              <a:rPr lang="pt-BR" sz="1600" dirty="0" smtClean="0">
                <a:solidFill>
                  <a:schemeClr val="tx1"/>
                </a:solidFill>
              </a:rPr>
              <a:t>Leituras, Investigação </a:t>
            </a:r>
            <a:r>
              <a:rPr lang="pt-BR" sz="1600" dirty="0">
                <a:solidFill>
                  <a:schemeClr val="tx1"/>
                </a:solidFill>
              </a:rPr>
              <a:t>sobre o uso do território na cidade e espaços que possuem melhores </a:t>
            </a:r>
            <a:r>
              <a:rPr lang="pt-BR" sz="1600" dirty="0" smtClean="0">
                <a:solidFill>
                  <a:schemeClr val="tx1"/>
                </a:solidFill>
              </a:rPr>
              <a:t> condições </a:t>
            </a:r>
            <a:r>
              <a:rPr lang="pt-BR" sz="1600" dirty="0">
                <a:solidFill>
                  <a:schemeClr val="tx1"/>
                </a:solidFill>
              </a:rPr>
              <a:t>de infraestrutura e outros que não as </a:t>
            </a:r>
            <a:r>
              <a:rPr lang="pt-BR" sz="1600" dirty="0" smtClean="0">
                <a:solidFill>
                  <a:schemeClr val="tx1"/>
                </a:solidFill>
              </a:rPr>
              <a:t>possuem o básico; debate problematizando o porquê de privilégios sociais em termos de atenção do Estado; pesquisar quanto custa a saúde pública do município, a coleta de lixo, população sem acesso a água encanada, esgoto; produção vídeos, </a:t>
            </a:r>
            <a:r>
              <a:rPr lang="pt-BR" sz="1600" dirty="0" err="1" smtClean="0">
                <a:solidFill>
                  <a:schemeClr val="tx1"/>
                </a:solidFill>
              </a:rPr>
              <a:t>pod</a:t>
            </a:r>
            <a:r>
              <a:rPr lang="pt-BR" sz="1600" dirty="0" smtClean="0">
                <a:solidFill>
                  <a:schemeClr val="tx1"/>
                </a:solidFill>
              </a:rPr>
              <a:t> </a:t>
            </a:r>
            <a:r>
              <a:rPr lang="pt-BR" sz="1600" dirty="0" err="1" smtClean="0">
                <a:solidFill>
                  <a:schemeClr val="tx1"/>
                </a:solidFill>
              </a:rPr>
              <a:t>cast</a:t>
            </a:r>
            <a:r>
              <a:rPr lang="pt-BR" sz="1600" dirty="0" smtClean="0">
                <a:solidFill>
                  <a:schemeClr val="tx1"/>
                </a:solidFill>
              </a:rPr>
              <a:t>, campanhas, peças teatrais, documento e encaminhamentos </a:t>
            </a:r>
            <a:r>
              <a:rPr lang="pt-BR" sz="1600" dirty="0">
                <a:solidFill>
                  <a:schemeClr val="tx1"/>
                </a:solidFill>
              </a:rPr>
              <a:t>ao poder público (carta, projeto de lei, sugestão de atividades com a população)</a:t>
            </a:r>
          </a:p>
          <a:p>
            <a:endParaRPr lang="pt-BR" sz="1200" dirty="0"/>
          </a:p>
        </p:txBody>
      </p:sp>
      <p:sp>
        <p:nvSpPr>
          <p:cNvPr id="20" name="Retângulo 19"/>
          <p:cNvSpPr/>
          <p:nvPr/>
        </p:nvSpPr>
        <p:spPr>
          <a:xfrm>
            <a:off x="6270519" y="591308"/>
            <a:ext cx="5439406" cy="2383115"/>
          </a:xfrm>
          <a:prstGeom prst="rect">
            <a:avLst/>
          </a:prstGeom>
          <a:solidFill>
            <a:schemeClr val="bg2">
              <a:lumMod val="9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chemeClr val="tx1"/>
              </a:solidFill>
            </a:endParaRPr>
          </a:p>
          <a:p>
            <a:r>
              <a:rPr lang="pt-BR" sz="1600" b="1" dirty="0" smtClean="0">
                <a:solidFill>
                  <a:schemeClr val="tx1"/>
                </a:solidFill>
              </a:rPr>
              <a:t>Habilidades: </a:t>
            </a:r>
            <a:r>
              <a:rPr lang="pt-BR" sz="1600" b="1" dirty="0">
                <a:solidFill>
                  <a:schemeClr val="tx1"/>
                </a:solidFill>
              </a:rPr>
              <a:t>(EM13CHS502) </a:t>
            </a:r>
            <a:r>
              <a:rPr lang="pt-BR" sz="1600" dirty="0">
                <a:solidFill>
                  <a:schemeClr val="tx1"/>
                </a:solidFill>
              </a:rPr>
              <a:t>Analisar situações da vida </a:t>
            </a:r>
            <a:r>
              <a:rPr lang="pt-BR" sz="1600" dirty="0" smtClean="0">
                <a:solidFill>
                  <a:schemeClr val="tx1"/>
                </a:solidFill>
              </a:rPr>
              <a:t>cotidiana (...),desnaturalizando </a:t>
            </a:r>
            <a:r>
              <a:rPr lang="pt-BR" sz="1600" dirty="0">
                <a:solidFill>
                  <a:schemeClr val="tx1"/>
                </a:solidFill>
              </a:rPr>
              <a:t>e problematizando formas de desigualdade, </a:t>
            </a:r>
            <a:r>
              <a:rPr lang="pt-BR" sz="1600" dirty="0" smtClean="0">
                <a:solidFill>
                  <a:schemeClr val="tx1"/>
                </a:solidFill>
              </a:rPr>
              <a:t>preconceito (...), </a:t>
            </a:r>
            <a:r>
              <a:rPr lang="pt-BR" sz="1600" dirty="0">
                <a:solidFill>
                  <a:schemeClr val="tx1"/>
                </a:solidFill>
              </a:rPr>
              <a:t>e identificar ações que promovam os Direitos </a:t>
            </a:r>
            <a:r>
              <a:rPr lang="pt-BR" sz="1600" dirty="0" smtClean="0">
                <a:solidFill>
                  <a:schemeClr val="tx1"/>
                </a:solidFill>
              </a:rPr>
              <a:t>Humanos</a:t>
            </a:r>
            <a:r>
              <a:rPr lang="pt-BR" sz="1600" dirty="0">
                <a:solidFill>
                  <a:schemeClr val="tx1"/>
                </a:solidFill>
              </a:rPr>
              <a:t> </a:t>
            </a:r>
            <a:r>
              <a:rPr lang="pt-BR" sz="1600" dirty="0" smtClean="0">
                <a:solidFill>
                  <a:schemeClr val="tx1"/>
                </a:solidFill>
              </a:rPr>
              <a:t>(...).</a:t>
            </a:r>
            <a:endParaRPr lang="pt-BR" sz="1600" dirty="0">
              <a:solidFill>
                <a:schemeClr val="tx1"/>
              </a:solidFill>
            </a:endParaRPr>
          </a:p>
          <a:p>
            <a:r>
              <a:rPr lang="pt-BR" sz="1600" b="1" dirty="0" smtClean="0">
                <a:solidFill>
                  <a:schemeClr val="tx1"/>
                </a:solidFill>
              </a:rPr>
              <a:t>(EM13CHS605</a:t>
            </a:r>
            <a:r>
              <a:rPr lang="pt-BR" sz="1600" b="1" dirty="0">
                <a:solidFill>
                  <a:schemeClr val="tx1"/>
                </a:solidFill>
              </a:rPr>
              <a:t>) </a:t>
            </a:r>
            <a:r>
              <a:rPr lang="pt-BR" sz="1600" dirty="0">
                <a:solidFill>
                  <a:schemeClr val="tx1"/>
                </a:solidFill>
              </a:rPr>
              <a:t>Analisar os princípios da declaração dos Direitos Humanos, </a:t>
            </a:r>
            <a:r>
              <a:rPr lang="pt-BR" sz="1600" dirty="0" smtClean="0">
                <a:solidFill>
                  <a:schemeClr val="tx1"/>
                </a:solidFill>
              </a:rPr>
              <a:t>recorrendo às </a:t>
            </a:r>
            <a:r>
              <a:rPr lang="pt-BR" sz="1600" dirty="0">
                <a:solidFill>
                  <a:schemeClr val="tx1"/>
                </a:solidFill>
              </a:rPr>
              <a:t>noções de justiça, igualdade e fraternidade, identificar os progressos e entraves </a:t>
            </a:r>
            <a:r>
              <a:rPr lang="pt-BR" sz="1600" dirty="0" smtClean="0">
                <a:solidFill>
                  <a:schemeClr val="tx1"/>
                </a:solidFill>
              </a:rPr>
              <a:t>à concretização (...)</a:t>
            </a:r>
          </a:p>
          <a:p>
            <a:endParaRPr lang="pt-BR" sz="1600" dirty="0">
              <a:solidFill>
                <a:schemeClr val="tx1"/>
              </a:solidFill>
            </a:endParaRPr>
          </a:p>
        </p:txBody>
      </p:sp>
      <p:sp>
        <p:nvSpPr>
          <p:cNvPr id="8" name="Divisa 7"/>
          <p:cNvSpPr/>
          <p:nvPr/>
        </p:nvSpPr>
        <p:spPr>
          <a:xfrm>
            <a:off x="5571354" y="1426587"/>
            <a:ext cx="699167" cy="830295"/>
          </a:xfrm>
          <a:prstGeom prst="chevron">
            <a:avLst/>
          </a:prstGeom>
          <a:solidFill>
            <a:schemeClr val="accent4">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Retângulo 11"/>
          <p:cNvSpPr/>
          <p:nvPr/>
        </p:nvSpPr>
        <p:spPr>
          <a:xfrm>
            <a:off x="7368861" y="3436538"/>
            <a:ext cx="4381279" cy="2640839"/>
          </a:xfrm>
          <a:prstGeom prst="rect">
            <a:avLst/>
          </a:prstGeom>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b="1" dirty="0" smtClean="0">
                <a:solidFill>
                  <a:schemeClr val="tx1"/>
                </a:solidFill>
              </a:rPr>
              <a:t>Objetos de conhecimento: </a:t>
            </a:r>
          </a:p>
          <a:p>
            <a:r>
              <a:rPr lang="pt-BR" sz="1600" b="1" dirty="0" smtClean="0">
                <a:solidFill>
                  <a:schemeClr val="tx1"/>
                </a:solidFill>
              </a:rPr>
              <a:t>(CHS502</a:t>
            </a:r>
            <a:r>
              <a:rPr lang="pt-BR" sz="1600" b="1" dirty="0">
                <a:solidFill>
                  <a:schemeClr val="tx1"/>
                </a:solidFill>
              </a:rPr>
              <a:t>) </a:t>
            </a:r>
            <a:r>
              <a:rPr lang="pt-BR" sz="1600" b="1" dirty="0" smtClean="0">
                <a:solidFill>
                  <a:schemeClr val="tx1"/>
                </a:solidFill>
              </a:rPr>
              <a:t>GEO </a:t>
            </a:r>
            <a:r>
              <a:rPr lang="pt-BR" sz="1600" dirty="0" smtClean="0">
                <a:solidFill>
                  <a:schemeClr val="tx1"/>
                </a:solidFill>
              </a:rPr>
              <a:t>- O </a:t>
            </a:r>
            <a:r>
              <a:rPr lang="pt-BR" sz="1600" dirty="0">
                <a:solidFill>
                  <a:schemeClr val="tx1"/>
                </a:solidFill>
              </a:rPr>
              <a:t>uso do território </a:t>
            </a:r>
            <a:r>
              <a:rPr lang="pt-BR" sz="1600" dirty="0" smtClean="0">
                <a:solidFill>
                  <a:schemeClr val="tx1"/>
                </a:solidFill>
              </a:rPr>
              <a:t>na cidade </a:t>
            </a:r>
            <a:r>
              <a:rPr lang="pt-BR" sz="1600" dirty="0">
                <a:solidFill>
                  <a:schemeClr val="tx1"/>
                </a:solidFill>
              </a:rPr>
              <a:t>e espaços que possuem melhores condições de </a:t>
            </a:r>
            <a:r>
              <a:rPr lang="pt-BR" sz="1600" dirty="0" smtClean="0">
                <a:solidFill>
                  <a:schemeClr val="tx1"/>
                </a:solidFill>
              </a:rPr>
              <a:t>infraestrutura e </a:t>
            </a:r>
            <a:r>
              <a:rPr lang="pt-BR" sz="1600" dirty="0">
                <a:solidFill>
                  <a:schemeClr val="tx1"/>
                </a:solidFill>
              </a:rPr>
              <a:t>outros que não as </a:t>
            </a:r>
            <a:r>
              <a:rPr lang="pt-BR" sz="1600" dirty="0" smtClean="0">
                <a:solidFill>
                  <a:schemeClr val="tx1"/>
                </a:solidFill>
              </a:rPr>
              <a:t>possuem; </a:t>
            </a:r>
          </a:p>
          <a:p>
            <a:r>
              <a:rPr lang="pt-BR" sz="1600" b="1" dirty="0" smtClean="0">
                <a:solidFill>
                  <a:schemeClr val="tx1"/>
                </a:solidFill>
              </a:rPr>
              <a:t>(CHS605)FIL –</a:t>
            </a:r>
            <a:r>
              <a:rPr lang="pt-BR" sz="1600" dirty="0" smtClean="0">
                <a:solidFill>
                  <a:schemeClr val="tx1"/>
                </a:solidFill>
              </a:rPr>
              <a:t> Os princípios </a:t>
            </a:r>
            <a:r>
              <a:rPr lang="pt-BR" sz="1600" dirty="0">
                <a:solidFill>
                  <a:schemeClr val="tx1"/>
                </a:solidFill>
              </a:rPr>
              <a:t>de justiça, igualdade</a:t>
            </a:r>
            <a:r>
              <a:rPr lang="pt-BR" sz="1600" dirty="0" smtClean="0">
                <a:solidFill>
                  <a:schemeClr val="tx1"/>
                </a:solidFill>
              </a:rPr>
              <a:t>, fraternidade</a:t>
            </a:r>
            <a:r>
              <a:rPr lang="pt-BR" sz="1600" dirty="0">
                <a:solidFill>
                  <a:schemeClr val="tx1"/>
                </a:solidFill>
              </a:rPr>
              <a:t>, liberdade e direitos a partir do enfoque da cidadania </a:t>
            </a:r>
            <a:r>
              <a:rPr lang="pt-BR" sz="1600" dirty="0" smtClean="0">
                <a:solidFill>
                  <a:schemeClr val="tx1"/>
                </a:solidFill>
              </a:rPr>
              <a:t>e do </a:t>
            </a:r>
            <a:r>
              <a:rPr lang="pt-BR" sz="1600" dirty="0">
                <a:solidFill>
                  <a:schemeClr val="tx1"/>
                </a:solidFill>
              </a:rPr>
              <a:t>direito do ser humano de ser reconhecido como pessoa em</a:t>
            </a:r>
          </a:p>
          <a:p>
            <a:r>
              <a:rPr lang="pt-BR" sz="1600" dirty="0">
                <a:solidFill>
                  <a:schemeClr val="tx1"/>
                </a:solidFill>
              </a:rPr>
              <a:t>qualquer lugar.</a:t>
            </a:r>
          </a:p>
        </p:txBody>
      </p:sp>
      <p:sp>
        <p:nvSpPr>
          <p:cNvPr id="14" name="Seta para baixo 13"/>
          <p:cNvSpPr/>
          <p:nvPr/>
        </p:nvSpPr>
        <p:spPr>
          <a:xfrm>
            <a:off x="8196845" y="2974423"/>
            <a:ext cx="1586753" cy="421199"/>
          </a:xfrm>
          <a:prstGeom prst="downArrow">
            <a:avLst/>
          </a:prstGeom>
          <a:solidFill>
            <a:schemeClr val="bg2">
              <a:lumMod val="9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4803215" y="3436538"/>
            <a:ext cx="2111188" cy="2826143"/>
          </a:xfrm>
          <a:prstGeom prst="rect">
            <a:avLst/>
          </a:prstGeom>
          <a:solidFill>
            <a:srgbClr val="FFFF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b="1" dirty="0">
                <a:solidFill>
                  <a:schemeClr val="tx1"/>
                </a:solidFill>
              </a:rPr>
              <a:t>Objetos de conhecimento de Educação Fiscal: </a:t>
            </a:r>
          </a:p>
          <a:p>
            <a:r>
              <a:rPr lang="pt-BR" sz="1600" dirty="0">
                <a:solidFill>
                  <a:schemeClr val="tx1"/>
                </a:solidFill>
              </a:rPr>
              <a:t>Função Social dos Tributos e as políticas sociais para equidade; Gestão democrática dos recursos públicos</a:t>
            </a:r>
            <a:r>
              <a:rPr lang="pt-BR" dirty="0">
                <a:solidFill>
                  <a:schemeClr val="tx1"/>
                </a:solidFill>
              </a:rPr>
              <a:t>.</a:t>
            </a:r>
          </a:p>
        </p:txBody>
      </p:sp>
      <p:sp>
        <p:nvSpPr>
          <p:cNvPr id="22" name="Seta dobrada para cima 21"/>
          <p:cNvSpPr/>
          <p:nvPr/>
        </p:nvSpPr>
        <p:spPr>
          <a:xfrm>
            <a:off x="4596094" y="6118293"/>
            <a:ext cx="3996577" cy="598799"/>
          </a:xfrm>
          <a:prstGeom prst="bentUpArrow">
            <a:avLst/>
          </a:prstGeom>
          <a:solidFill>
            <a:srgbClr val="CCFF6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dobrada para cima 23"/>
          <p:cNvSpPr/>
          <p:nvPr/>
        </p:nvSpPr>
        <p:spPr>
          <a:xfrm rot="16200000">
            <a:off x="5012070" y="2668819"/>
            <a:ext cx="595140" cy="1012844"/>
          </a:xfrm>
          <a:prstGeom prst="bentUpArrow">
            <a:avLst/>
          </a:prstGeom>
          <a:solidFill>
            <a:srgbClr val="CCFF6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3234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5" y="136238"/>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395209" y="410704"/>
            <a:ext cx="10872060" cy="615553"/>
          </a:xfrm>
          <a:prstGeom prst="rect">
            <a:avLst/>
          </a:prstGeom>
          <a:solidFill>
            <a:srgbClr val="FFFF99"/>
          </a:solidFill>
        </p:spPr>
        <p:txBody>
          <a:bodyPr wrap="square" rtlCol="0">
            <a:spAutoFit/>
          </a:bodyPr>
          <a:lstStyle/>
          <a:p>
            <a:pPr algn="ctr"/>
            <a:r>
              <a:rPr lang="pt-BR" sz="3400" dirty="0" smtClean="0"/>
              <a:t>Educação Fiscal no Currículo Escalar  </a:t>
            </a:r>
            <a:endParaRPr lang="pt-BR" sz="3400" dirty="0"/>
          </a:p>
        </p:txBody>
      </p:sp>
      <p:sp>
        <p:nvSpPr>
          <p:cNvPr id="2" name="Seta para a direita 1"/>
          <p:cNvSpPr/>
          <p:nvPr/>
        </p:nvSpPr>
        <p:spPr>
          <a:xfrm>
            <a:off x="488199" y="2216257"/>
            <a:ext cx="3944316" cy="2983424"/>
          </a:xfrm>
          <a:prstGeom prst="rightArrow">
            <a:avLst/>
          </a:prstGeom>
          <a:solidFill>
            <a:schemeClr val="accent5">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t>Metodologias</a:t>
            </a:r>
            <a:endParaRPr lang="pt-BR" sz="3200" dirty="0"/>
          </a:p>
        </p:txBody>
      </p:sp>
      <p:sp>
        <p:nvSpPr>
          <p:cNvPr id="8" name="CaixaDeTexto 7"/>
          <p:cNvSpPr txBox="1"/>
          <p:nvPr/>
        </p:nvSpPr>
        <p:spPr>
          <a:xfrm>
            <a:off x="4933931" y="2093573"/>
            <a:ext cx="5248456" cy="3816429"/>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q"/>
            </a:pPr>
            <a:r>
              <a:rPr lang="pt-BR" sz="3200" dirty="0" smtClean="0"/>
              <a:t> Intradisciplinaridade</a:t>
            </a:r>
          </a:p>
          <a:p>
            <a:endParaRPr lang="pt-BR" sz="3200" dirty="0" smtClean="0"/>
          </a:p>
          <a:p>
            <a:endParaRPr lang="pt-BR" sz="3200" dirty="0" smtClean="0"/>
          </a:p>
          <a:p>
            <a:pPr marL="285750" indent="-285750">
              <a:buFont typeface="Wingdings" panose="05000000000000000000" pitchFamily="2" charset="2"/>
              <a:buChar char="q"/>
            </a:pPr>
            <a:r>
              <a:rPr lang="pt-BR" sz="3200" dirty="0" smtClean="0"/>
              <a:t> Interdisciplinaridade</a:t>
            </a:r>
          </a:p>
          <a:p>
            <a:endParaRPr lang="pt-BR" sz="3200" dirty="0" smtClean="0"/>
          </a:p>
          <a:p>
            <a:endParaRPr lang="pt-BR" sz="3200" dirty="0" smtClean="0"/>
          </a:p>
          <a:p>
            <a:pPr marL="285750" indent="-285750">
              <a:buFont typeface="Wingdings" panose="05000000000000000000" pitchFamily="2" charset="2"/>
              <a:buChar char="q"/>
            </a:pPr>
            <a:r>
              <a:rPr lang="pt-BR" sz="3200" dirty="0" smtClean="0"/>
              <a:t> Transdisciplinaridade</a:t>
            </a:r>
          </a:p>
          <a:p>
            <a:endParaRPr lang="pt-BR" dirty="0"/>
          </a:p>
        </p:txBody>
      </p:sp>
    </p:spTree>
    <p:extLst>
      <p:ext uri="{BB962C8B-B14F-4D97-AF65-F5344CB8AC3E}">
        <p14:creationId xmlns:p14="http://schemas.microsoft.com/office/powerpoint/2010/main" val="185115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8188" y="55071"/>
            <a:ext cx="10919012" cy="6170244"/>
            <a:chOff x="1111116" y="0"/>
            <a:chExt cx="7560840" cy="5292154"/>
          </a:xfrm>
        </p:grpSpPr>
        <p:pic>
          <p:nvPicPr>
            <p:cNvPr id="3" name="object 3"/>
            <p:cNvPicPr/>
            <p:nvPr/>
          </p:nvPicPr>
          <p:blipFill>
            <a:blip r:embed="rId2" cstate="print"/>
            <a:stretch>
              <a:fillRect/>
            </a:stretch>
          </p:blipFill>
          <p:spPr>
            <a:xfrm>
              <a:off x="1711147" y="0"/>
              <a:ext cx="2353233" cy="1984629"/>
            </a:xfrm>
            <a:prstGeom prst="rect">
              <a:avLst/>
            </a:prstGeom>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1111116" y="789594"/>
              <a:ext cx="7560840" cy="4502560"/>
            </a:xfrm>
            <a:prstGeom prst="rect">
              <a:avLst/>
            </a:prstGeom>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6555441" y="238359"/>
            <a:ext cx="5331759" cy="83099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pt-BR" sz="3200" dirty="0" smtClean="0"/>
              <a:t> Intradisciplinaridade:</a:t>
            </a:r>
            <a:endParaRPr lang="pt-BR" dirty="0"/>
          </a:p>
        </p:txBody>
      </p:sp>
      <p:sp>
        <p:nvSpPr>
          <p:cNvPr id="5" name="Retângulo 4"/>
          <p:cNvSpPr/>
          <p:nvPr/>
        </p:nvSpPr>
        <p:spPr>
          <a:xfrm>
            <a:off x="2057400" y="1295409"/>
            <a:ext cx="9544049" cy="466281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60020" marR="577215" algn="just">
              <a:lnSpc>
                <a:spcPct val="150000"/>
              </a:lnSpc>
              <a:spcBef>
                <a:spcPts val="255"/>
              </a:spcBef>
              <a:spcAft>
                <a:spcPts val="0"/>
              </a:spcAft>
            </a:pPr>
            <a:r>
              <a:rPr lang="pt-PT" dirty="0">
                <a:ea typeface="Calibri" panose="020F0502020204030204" pitchFamily="34" charset="0"/>
              </a:rPr>
              <a:t>A</a:t>
            </a:r>
            <a:r>
              <a:rPr lang="pt-PT" spc="5" dirty="0">
                <a:ea typeface="Calibri" panose="020F0502020204030204" pitchFamily="34" charset="0"/>
              </a:rPr>
              <a:t> </a:t>
            </a:r>
            <a:r>
              <a:rPr lang="pt-PT" dirty="0">
                <a:ea typeface="Calibri" panose="020F0502020204030204" pitchFamily="34" charset="0"/>
              </a:rPr>
              <a:t>forma</a:t>
            </a:r>
            <a:r>
              <a:rPr lang="pt-PT" spc="5" dirty="0">
                <a:ea typeface="Calibri" panose="020F0502020204030204" pitchFamily="34" charset="0"/>
              </a:rPr>
              <a:t> </a:t>
            </a:r>
            <a:r>
              <a:rPr lang="pt-PT" dirty="0">
                <a:ea typeface="Calibri" panose="020F0502020204030204" pitchFamily="34" charset="0"/>
              </a:rPr>
              <a:t>mais</a:t>
            </a:r>
            <a:r>
              <a:rPr lang="pt-PT" spc="5" dirty="0">
                <a:ea typeface="Calibri" panose="020F0502020204030204" pitchFamily="34" charset="0"/>
              </a:rPr>
              <a:t> </a:t>
            </a:r>
            <a:r>
              <a:rPr lang="pt-PT" dirty="0">
                <a:ea typeface="Calibri" panose="020F0502020204030204" pitchFamily="34" charset="0"/>
              </a:rPr>
              <a:t>simples</a:t>
            </a:r>
            <a:r>
              <a:rPr lang="pt-PT" spc="5" dirty="0">
                <a:ea typeface="Calibri" panose="020F0502020204030204" pitchFamily="34" charset="0"/>
              </a:rPr>
              <a:t> </a:t>
            </a:r>
            <a:r>
              <a:rPr lang="pt-PT" dirty="0">
                <a:ea typeface="Calibri" panose="020F0502020204030204" pitchFamily="34" charset="0"/>
              </a:rPr>
              <a:t>de</a:t>
            </a:r>
            <a:r>
              <a:rPr lang="pt-PT" spc="5" dirty="0">
                <a:ea typeface="Calibri" panose="020F0502020204030204" pitchFamily="34" charset="0"/>
              </a:rPr>
              <a:t> </a:t>
            </a:r>
            <a:r>
              <a:rPr lang="pt-PT" dirty="0">
                <a:ea typeface="Calibri" panose="020F0502020204030204" pitchFamily="34" charset="0"/>
              </a:rPr>
              <a:t>abordar</a:t>
            </a:r>
            <a:r>
              <a:rPr lang="pt-PT" spc="5" dirty="0">
                <a:ea typeface="Calibri" panose="020F0502020204030204" pitchFamily="34" charset="0"/>
              </a:rPr>
              <a:t> </a:t>
            </a:r>
            <a:r>
              <a:rPr lang="pt-PT" dirty="0">
                <a:ea typeface="Calibri" panose="020F0502020204030204" pitchFamily="34" charset="0"/>
              </a:rPr>
              <a:t>temáticas</a:t>
            </a:r>
            <a:r>
              <a:rPr lang="pt-PT" spc="5" dirty="0">
                <a:ea typeface="Calibri" panose="020F0502020204030204" pitchFamily="34" charset="0"/>
              </a:rPr>
              <a:t> </a:t>
            </a:r>
            <a:r>
              <a:rPr lang="pt-PT" dirty="0">
                <a:ea typeface="Calibri" panose="020F0502020204030204" pitchFamily="34" charset="0"/>
              </a:rPr>
              <a:t>de</a:t>
            </a:r>
            <a:r>
              <a:rPr lang="pt-PT" spc="5" dirty="0">
                <a:ea typeface="Calibri" panose="020F0502020204030204" pitchFamily="34" charset="0"/>
              </a:rPr>
              <a:t> </a:t>
            </a:r>
            <a:r>
              <a:rPr lang="pt-PT" dirty="0" smtClean="0">
                <a:ea typeface="Calibri" panose="020F0502020204030204" pitchFamily="34" charset="0"/>
              </a:rPr>
              <a:t>Educação</a:t>
            </a:r>
            <a:r>
              <a:rPr lang="pt-PT" spc="5" dirty="0" smtClean="0">
                <a:ea typeface="Calibri" panose="020F0502020204030204" pitchFamily="34" charset="0"/>
              </a:rPr>
              <a:t> </a:t>
            </a:r>
            <a:r>
              <a:rPr lang="pt-PT" dirty="0" smtClean="0">
                <a:ea typeface="Calibri" panose="020F0502020204030204" pitchFamily="34" charset="0"/>
              </a:rPr>
              <a:t>Fiscal</a:t>
            </a:r>
            <a:r>
              <a:rPr lang="pt-PT" spc="5" dirty="0" smtClean="0">
                <a:ea typeface="Calibri" panose="020F0502020204030204" pitchFamily="34" charset="0"/>
              </a:rPr>
              <a:t> </a:t>
            </a:r>
            <a:r>
              <a:rPr lang="pt-PT" dirty="0">
                <a:ea typeface="Calibri" panose="020F0502020204030204" pitchFamily="34" charset="0"/>
              </a:rPr>
              <a:t>é</a:t>
            </a:r>
            <a:r>
              <a:rPr lang="pt-PT" spc="5" dirty="0">
                <a:ea typeface="Calibri" panose="020F0502020204030204" pitchFamily="34" charset="0"/>
              </a:rPr>
              <a:t> </a:t>
            </a:r>
            <a:r>
              <a:rPr lang="pt-PT" dirty="0">
                <a:ea typeface="Calibri" panose="020F0502020204030204" pitchFamily="34" charset="0"/>
              </a:rPr>
              <a:t>trabalhando</a:t>
            </a:r>
            <a:r>
              <a:rPr lang="pt-PT" spc="5" dirty="0">
                <a:ea typeface="Calibri" panose="020F0502020204030204" pitchFamily="34" charset="0"/>
              </a:rPr>
              <a:t> </a:t>
            </a:r>
            <a:r>
              <a:rPr lang="pt-PT" dirty="0">
                <a:ea typeface="Calibri" panose="020F0502020204030204" pitchFamily="34" charset="0"/>
              </a:rPr>
              <a:t>a</a:t>
            </a:r>
            <a:r>
              <a:rPr lang="pt-PT" spc="5" dirty="0">
                <a:ea typeface="Calibri" panose="020F0502020204030204" pitchFamily="34" charset="0"/>
              </a:rPr>
              <a:t> </a:t>
            </a:r>
            <a:r>
              <a:rPr lang="pt-PT" dirty="0">
                <a:ea typeface="Calibri" panose="020F0502020204030204" pitchFamily="34" charset="0"/>
              </a:rPr>
              <a:t>intradisciplinaridade, neste caso a transversalidade ocorre no cruzamento de uma habilidade</a:t>
            </a:r>
            <a:r>
              <a:rPr lang="pt-PT" spc="5" dirty="0">
                <a:ea typeface="Calibri" panose="020F0502020204030204" pitchFamily="34" charset="0"/>
              </a:rPr>
              <a:t> </a:t>
            </a:r>
            <a:r>
              <a:rPr lang="pt-PT" dirty="0">
                <a:ea typeface="Calibri" panose="020F0502020204030204" pitchFamily="34" charset="0"/>
              </a:rPr>
              <a:t>com um determinado conteúdo de Educação Fiscal, quando o professor (a) agrega o conteúdo</a:t>
            </a:r>
            <a:r>
              <a:rPr lang="pt-PT" spc="5" dirty="0">
                <a:ea typeface="Calibri" panose="020F0502020204030204" pitchFamily="34" charset="0"/>
              </a:rPr>
              <a:t> </a:t>
            </a:r>
            <a:r>
              <a:rPr lang="pt-PT" dirty="0">
                <a:ea typeface="Calibri" panose="020F0502020204030204" pitchFamily="34" charset="0"/>
              </a:rPr>
              <a:t>de Educação Fiscal ao conteúdo da habilidade do componente curricular para a composição do</a:t>
            </a:r>
            <a:r>
              <a:rPr lang="pt-PT" spc="-260" dirty="0">
                <a:ea typeface="Calibri" panose="020F0502020204030204" pitchFamily="34" charset="0"/>
              </a:rPr>
              <a:t> </a:t>
            </a:r>
            <a:r>
              <a:rPr lang="pt-PT" dirty="0">
                <a:ea typeface="Calibri" panose="020F0502020204030204" pitchFamily="34" charset="0"/>
              </a:rPr>
              <a:t>objeto</a:t>
            </a:r>
            <a:r>
              <a:rPr lang="pt-PT" spc="5" dirty="0">
                <a:ea typeface="Calibri" panose="020F0502020204030204" pitchFamily="34" charset="0"/>
              </a:rPr>
              <a:t> </a:t>
            </a:r>
            <a:r>
              <a:rPr lang="pt-PT" dirty="0">
                <a:ea typeface="Calibri" panose="020F0502020204030204" pitchFamily="34" charset="0"/>
              </a:rPr>
              <a:t>de</a:t>
            </a:r>
            <a:r>
              <a:rPr lang="pt-PT" spc="5" dirty="0">
                <a:ea typeface="Calibri" panose="020F0502020204030204" pitchFamily="34" charset="0"/>
              </a:rPr>
              <a:t> </a:t>
            </a:r>
            <a:r>
              <a:rPr lang="pt-PT" dirty="0">
                <a:ea typeface="Calibri" panose="020F0502020204030204" pitchFamily="34" charset="0"/>
              </a:rPr>
              <a:t>conhecimento,</a:t>
            </a:r>
            <a:r>
              <a:rPr lang="pt-PT" spc="5" dirty="0">
                <a:ea typeface="Calibri" panose="020F0502020204030204" pitchFamily="34" charset="0"/>
              </a:rPr>
              <a:t> </a:t>
            </a:r>
            <a:r>
              <a:rPr lang="pt-PT" dirty="0">
                <a:ea typeface="Calibri" panose="020F0502020204030204" pitchFamily="34" charset="0"/>
              </a:rPr>
              <a:t>que</a:t>
            </a:r>
            <a:r>
              <a:rPr lang="pt-PT" spc="5" dirty="0">
                <a:ea typeface="Calibri" panose="020F0502020204030204" pitchFamily="34" charset="0"/>
              </a:rPr>
              <a:t> </a:t>
            </a:r>
            <a:r>
              <a:rPr lang="pt-PT" dirty="0">
                <a:ea typeface="Calibri" panose="020F0502020204030204" pitchFamily="34" charset="0"/>
              </a:rPr>
              <a:t>pode</a:t>
            </a:r>
            <a:r>
              <a:rPr lang="pt-PT" spc="5" dirty="0">
                <a:ea typeface="Calibri" panose="020F0502020204030204" pitchFamily="34" charset="0"/>
              </a:rPr>
              <a:t> </a:t>
            </a:r>
            <a:r>
              <a:rPr lang="pt-PT" dirty="0">
                <a:ea typeface="Calibri" panose="020F0502020204030204" pitchFamily="34" charset="0"/>
              </a:rPr>
              <a:t>ser</a:t>
            </a:r>
            <a:r>
              <a:rPr lang="pt-PT" spc="5" dirty="0">
                <a:ea typeface="Calibri" panose="020F0502020204030204" pitchFamily="34" charset="0"/>
              </a:rPr>
              <a:t> </a:t>
            </a:r>
            <a:r>
              <a:rPr lang="pt-PT" dirty="0">
                <a:ea typeface="Calibri" panose="020F0502020204030204" pitchFamily="34" charset="0"/>
              </a:rPr>
              <a:t>no rol dos componentes curriculares da formação</a:t>
            </a:r>
            <a:r>
              <a:rPr lang="pt-PT" spc="5" dirty="0">
                <a:ea typeface="Calibri" panose="020F0502020204030204" pitchFamily="34" charset="0"/>
              </a:rPr>
              <a:t> </a:t>
            </a:r>
            <a:r>
              <a:rPr lang="pt-PT" dirty="0">
                <a:ea typeface="Calibri" panose="020F0502020204030204" pitchFamily="34" charset="0"/>
              </a:rPr>
              <a:t>básica geral, da parte diversificada ou ainda, da parte eletiva. veja o exemplo realizado com</a:t>
            </a:r>
            <a:r>
              <a:rPr lang="pt-PT" spc="5" dirty="0">
                <a:ea typeface="Calibri" panose="020F0502020204030204" pitchFamily="34" charset="0"/>
              </a:rPr>
              <a:t> </a:t>
            </a:r>
            <a:r>
              <a:rPr lang="pt-PT" dirty="0">
                <a:ea typeface="Calibri" panose="020F0502020204030204" pitchFamily="34" charset="0"/>
              </a:rPr>
              <a:t>foco em turmas do 6º ano do Ensino fundamental, no qual está exposto quatro temas para</a:t>
            </a:r>
            <a:r>
              <a:rPr lang="pt-PT" spc="5" dirty="0">
                <a:ea typeface="Calibri" panose="020F0502020204030204" pitchFamily="34" charset="0"/>
              </a:rPr>
              <a:t> </a:t>
            </a:r>
            <a:r>
              <a:rPr lang="pt-PT" dirty="0">
                <a:ea typeface="Calibri" panose="020F0502020204030204" pitchFamily="34" charset="0"/>
              </a:rPr>
              <a:t>composição</a:t>
            </a:r>
            <a:r>
              <a:rPr lang="pt-PT" spc="-5" dirty="0">
                <a:ea typeface="Calibri" panose="020F0502020204030204" pitchFamily="34" charset="0"/>
              </a:rPr>
              <a:t> </a:t>
            </a:r>
            <a:r>
              <a:rPr lang="pt-PT" dirty="0">
                <a:ea typeface="Calibri" panose="020F0502020204030204" pitchFamily="34" charset="0"/>
              </a:rPr>
              <a:t>do</a:t>
            </a:r>
            <a:r>
              <a:rPr lang="pt-PT" spc="-5" dirty="0">
                <a:ea typeface="Calibri" panose="020F0502020204030204" pitchFamily="34" charset="0"/>
              </a:rPr>
              <a:t> </a:t>
            </a:r>
            <a:r>
              <a:rPr lang="pt-PT" dirty="0">
                <a:ea typeface="Calibri" panose="020F0502020204030204" pitchFamily="34" charset="0"/>
              </a:rPr>
              <a:t>objeto de</a:t>
            </a:r>
            <a:r>
              <a:rPr lang="pt-PT" spc="-5" dirty="0">
                <a:ea typeface="Calibri" panose="020F0502020204030204" pitchFamily="34" charset="0"/>
              </a:rPr>
              <a:t> </a:t>
            </a:r>
            <a:r>
              <a:rPr lang="pt-PT" dirty="0">
                <a:ea typeface="Calibri" panose="020F0502020204030204" pitchFamily="34" charset="0"/>
              </a:rPr>
              <a:t>conhecimento</a:t>
            </a:r>
            <a:r>
              <a:rPr lang="pt-PT" spc="-5" dirty="0">
                <a:ea typeface="Calibri" panose="020F0502020204030204" pitchFamily="34" charset="0"/>
              </a:rPr>
              <a:t> </a:t>
            </a:r>
            <a:r>
              <a:rPr lang="pt-PT" dirty="0">
                <a:ea typeface="Calibri" panose="020F0502020204030204" pitchFamily="34" charset="0"/>
              </a:rPr>
              <a:t>a ser</a:t>
            </a:r>
            <a:r>
              <a:rPr lang="pt-PT" spc="-5" dirty="0">
                <a:ea typeface="Calibri" panose="020F0502020204030204" pitchFamily="34" charset="0"/>
              </a:rPr>
              <a:t> </a:t>
            </a:r>
            <a:r>
              <a:rPr lang="pt-PT" dirty="0">
                <a:ea typeface="Calibri" panose="020F0502020204030204" pitchFamily="34" charset="0"/>
              </a:rPr>
              <a:t>trabalhado</a:t>
            </a:r>
            <a:r>
              <a:rPr lang="pt-PT" spc="-5" dirty="0">
                <a:ea typeface="Calibri" panose="020F0502020204030204" pitchFamily="34" charset="0"/>
              </a:rPr>
              <a:t> </a:t>
            </a:r>
            <a:r>
              <a:rPr lang="pt-PT" dirty="0">
                <a:ea typeface="Calibri" panose="020F0502020204030204" pitchFamily="34" charset="0"/>
              </a:rPr>
              <a:t>na habilidade</a:t>
            </a:r>
            <a:r>
              <a:rPr lang="pt-PT" spc="-5" dirty="0">
                <a:ea typeface="Calibri" panose="020F0502020204030204" pitchFamily="34" charset="0"/>
              </a:rPr>
              <a:t> </a:t>
            </a:r>
            <a:r>
              <a:rPr lang="pt-PT" dirty="0">
                <a:ea typeface="Calibri" panose="020F0502020204030204" pitchFamily="34" charset="0"/>
              </a:rPr>
              <a:t>EF06CI04.</a:t>
            </a:r>
            <a:endParaRPr lang="pt-BR" dirty="0">
              <a:effectLst/>
              <a:ea typeface="Calibri" panose="020F0502020204030204" pitchFamily="34" charset="0"/>
            </a:endParaRPr>
          </a:p>
        </p:txBody>
      </p:sp>
    </p:spTree>
    <p:extLst>
      <p:ext uri="{BB962C8B-B14F-4D97-AF65-F5344CB8AC3E}">
        <p14:creationId xmlns:p14="http://schemas.microsoft.com/office/powerpoint/2010/main" val="1723708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7881" y="-108327"/>
            <a:ext cx="10919012" cy="6170244"/>
            <a:chOff x="1111116" y="0"/>
            <a:chExt cx="7560840" cy="5292154"/>
          </a:xfrm>
          <a:scene3d>
            <a:camera prst="orthographicFront">
              <a:rot lat="0" lon="0" rev="0"/>
            </a:camera>
            <a:lightRig rig="balanced" dir="t">
              <a:rot lat="0" lon="0" rev="8700000"/>
            </a:lightRig>
          </a:scene3d>
        </p:grpSpPr>
        <p:pic>
          <p:nvPicPr>
            <p:cNvPr id="3" name="object 3"/>
            <p:cNvPicPr/>
            <p:nvPr/>
          </p:nvPicPr>
          <p:blipFill>
            <a:blip r:embed="rId2" cstate="print"/>
            <a:stretch>
              <a:fillRect/>
            </a:stretch>
          </p:blipFill>
          <p:spPr>
            <a:xfrm>
              <a:off x="1711147" y="0"/>
              <a:ext cx="2353233" cy="1984629"/>
            </a:xfrm>
            <a:prstGeom prst="rect">
              <a:avLst/>
            </a:prstGeom>
            <a:ln>
              <a:noFill/>
            </a:ln>
            <a:effectLst>
              <a:outerShdw blurRad="44450" dist="27940" dir="5400000" algn="ctr">
                <a:srgbClr val="000000">
                  <a:alpha val="32000"/>
                </a:srgbClr>
              </a:outerShdw>
            </a:effectLst>
            <a:sp3d>
              <a:bevelT w="190500" h="38100"/>
            </a:sp3d>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1111116" y="789594"/>
              <a:ext cx="7560840" cy="4502560"/>
            </a:xfrm>
            <a:prstGeom prst="rect">
              <a:avLst/>
            </a:prstGeom>
            <a:ln>
              <a:noFill/>
            </a:ln>
            <a:effectLst>
              <a:outerShdw blurRad="44450" dist="27940" dir="5400000" algn="ctr">
                <a:srgbClr val="000000">
                  <a:alpha val="32000"/>
                </a:srgbClr>
              </a:outerShdw>
            </a:effectLst>
            <a:sp3d>
              <a:bevelT w="190500" h="38100"/>
            </a:sp3d>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2788667" y="1079055"/>
            <a:ext cx="9036422" cy="64633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pt-BR" sz="2400" dirty="0" smtClean="0"/>
              <a:t> Intradisciplinaridade - Plano de aula</a:t>
            </a:r>
            <a:endParaRPr lang="pt-BR" sz="2400" dirty="0"/>
          </a:p>
        </p:txBody>
      </p:sp>
      <p:sp>
        <p:nvSpPr>
          <p:cNvPr id="7" name="Retângulo 6"/>
          <p:cNvSpPr/>
          <p:nvPr/>
        </p:nvSpPr>
        <p:spPr>
          <a:xfrm>
            <a:off x="1824409" y="1901854"/>
            <a:ext cx="2042525" cy="9498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0000"/>
                </a:solidFill>
              </a:rPr>
              <a:t>(</a:t>
            </a:r>
            <a:r>
              <a:rPr lang="pt-BR" sz="2000" b="1" dirty="0" smtClean="0">
                <a:solidFill>
                  <a:srgbClr val="FF0000"/>
                </a:solidFill>
              </a:rPr>
              <a:t>EF02</a:t>
            </a:r>
            <a:r>
              <a:rPr lang="pt-BR" sz="2000" dirty="0" smtClean="0">
                <a:solidFill>
                  <a:schemeClr val="tx1"/>
                </a:solidFill>
              </a:rPr>
              <a:t>CI04</a:t>
            </a:r>
            <a:r>
              <a:rPr lang="pt-BR" sz="2000" dirty="0">
                <a:solidFill>
                  <a:schemeClr val="tx1"/>
                </a:solidFill>
              </a:rPr>
              <a:t>)</a:t>
            </a:r>
          </a:p>
        </p:txBody>
      </p:sp>
      <p:sp>
        <p:nvSpPr>
          <p:cNvPr id="18" name="Retângulo 17"/>
          <p:cNvSpPr/>
          <p:nvPr/>
        </p:nvSpPr>
        <p:spPr>
          <a:xfrm>
            <a:off x="4669945" y="1929761"/>
            <a:ext cx="6464217" cy="9498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Associar </a:t>
            </a:r>
            <a:r>
              <a:rPr lang="pt-BR" sz="2000" dirty="0"/>
              <a:t>a produção de medicamentos e outros materiais sintéticos ao desenvolvimento científico e </a:t>
            </a:r>
            <a:r>
              <a:rPr lang="pt-BR" sz="2000" dirty="0" smtClean="0"/>
              <a:t>tecnológico (...)</a:t>
            </a:r>
            <a:endParaRPr lang="pt-BR" sz="2000" dirty="0"/>
          </a:p>
        </p:txBody>
      </p:sp>
      <p:sp>
        <p:nvSpPr>
          <p:cNvPr id="19" name="Retângulo 18"/>
          <p:cNvSpPr/>
          <p:nvPr/>
        </p:nvSpPr>
        <p:spPr>
          <a:xfrm>
            <a:off x="1824409" y="3153529"/>
            <a:ext cx="2358853" cy="14203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Objetos de conhecimento</a:t>
            </a:r>
            <a:endParaRPr lang="pt-BR" sz="2000" dirty="0"/>
          </a:p>
        </p:txBody>
      </p:sp>
      <p:sp>
        <p:nvSpPr>
          <p:cNvPr id="20" name="Retângulo 19"/>
          <p:cNvSpPr/>
          <p:nvPr/>
        </p:nvSpPr>
        <p:spPr>
          <a:xfrm>
            <a:off x="4764490" y="3051361"/>
            <a:ext cx="6377623" cy="69980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Ciências: Transformações químicas - </a:t>
            </a:r>
            <a:r>
              <a:rPr lang="pt-BR" sz="2000" dirty="0"/>
              <a:t>Produção de </a:t>
            </a:r>
            <a:r>
              <a:rPr lang="pt-BR" sz="2000" dirty="0" smtClean="0"/>
              <a:t>medicamentos.</a:t>
            </a:r>
            <a:endParaRPr lang="pt-BR" sz="2000" dirty="0"/>
          </a:p>
        </p:txBody>
      </p:sp>
      <p:sp>
        <p:nvSpPr>
          <p:cNvPr id="21" name="Retângulo 20"/>
          <p:cNvSpPr/>
          <p:nvPr/>
        </p:nvSpPr>
        <p:spPr>
          <a:xfrm>
            <a:off x="4770909" y="3920906"/>
            <a:ext cx="6377623" cy="699808"/>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solidFill>
                  <a:srgbClr val="002060"/>
                </a:solidFill>
              </a:rPr>
              <a:t>Educação Fiscal: Saúde pública – De onde veio o remédio de meu avô? Quem paga?</a:t>
            </a:r>
            <a:endParaRPr lang="pt-BR" sz="2000" dirty="0">
              <a:solidFill>
                <a:srgbClr val="002060"/>
              </a:solidFill>
            </a:endParaRPr>
          </a:p>
        </p:txBody>
      </p:sp>
      <p:sp>
        <p:nvSpPr>
          <p:cNvPr id="5" name="Retângulo de cantos arredondados 4"/>
          <p:cNvSpPr/>
          <p:nvPr/>
        </p:nvSpPr>
        <p:spPr>
          <a:xfrm>
            <a:off x="2150593" y="4792505"/>
            <a:ext cx="1410096" cy="914400"/>
          </a:xfrm>
          <a:prstGeom prst="round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Produtos/entregas</a:t>
            </a:r>
            <a:endParaRPr lang="pt-BR" dirty="0">
              <a:solidFill>
                <a:schemeClr val="tx1"/>
              </a:solidFill>
            </a:endParaRPr>
          </a:p>
        </p:txBody>
      </p:sp>
      <p:sp>
        <p:nvSpPr>
          <p:cNvPr id="22" name="Retângulo de cantos arredondados 21"/>
          <p:cNvSpPr/>
          <p:nvPr/>
        </p:nvSpPr>
        <p:spPr>
          <a:xfrm>
            <a:off x="4764490" y="4792505"/>
            <a:ext cx="6369670" cy="914400"/>
          </a:xfrm>
          <a:prstGeom prst="round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rPr>
              <a:t>Trabalhos individuais e de grupo. Produção de textos; ações na comunidade e na escola; painéis expositivos; peças teatrais e outros.</a:t>
            </a:r>
            <a:endParaRPr lang="pt-BR" dirty="0">
              <a:solidFill>
                <a:schemeClr val="tx1"/>
              </a:solidFill>
            </a:endParaRPr>
          </a:p>
        </p:txBody>
      </p:sp>
      <p:sp>
        <p:nvSpPr>
          <p:cNvPr id="6" name="Seta para a direita 5"/>
          <p:cNvSpPr/>
          <p:nvPr/>
        </p:nvSpPr>
        <p:spPr>
          <a:xfrm>
            <a:off x="3776712" y="4787632"/>
            <a:ext cx="732734" cy="566849"/>
          </a:xfrm>
          <a:prstGeom prst="rightArrow">
            <a:avLst/>
          </a:prstGeom>
          <a:solidFill>
            <a:srgbClr val="FFCC99"/>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42977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7881" y="-108327"/>
            <a:ext cx="10919012" cy="6170244"/>
            <a:chOff x="1111116" y="0"/>
            <a:chExt cx="7560840" cy="5292154"/>
          </a:xfrm>
          <a:scene3d>
            <a:camera prst="orthographicFront">
              <a:rot lat="0" lon="0" rev="0"/>
            </a:camera>
            <a:lightRig rig="balanced" dir="t">
              <a:rot lat="0" lon="0" rev="8700000"/>
            </a:lightRig>
          </a:scene3d>
        </p:grpSpPr>
        <p:pic>
          <p:nvPicPr>
            <p:cNvPr id="3" name="object 3"/>
            <p:cNvPicPr/>
            <p:nvPr/>
          </p:nvPicPr>
          <p:blipFill>
            <a:blip r:embed="rId2" cstate="print"/>
            <a:stretch>
              <a:fillRect/>
            </a:stretch>
          </p:blipFill>
          <p:spPr>
            <a:xfrm>
              <a:off x="1711147" y="0"/>
              <a:ext cx="2353233" cy="1984629"/>
            </a:xfrm>
            <a:prstGeom prst="rect">
              <a:avLst/>
            </a:prstGeom>
            <a:ln>
              <a:noFill/>
            </a:ln>
            <a:effectLst>
              <a:outerShdw blurRad="44450" dist="27940" dir="5400000" algn="ctr">
                <a:srgbClr val="000000">
                  <a:alpha val="32000"/>
                </a:srgbClr>
              </a:outerShdw>
            </a:effectLst>
            <a:sp3d>
              <a:bevelT w="190500" h="38100"/>
            </a:sp3d>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1111116" y="789594"/>
              <a:ext cx="7560840" cy="4502560"/>
            </a:xfrm>
            <a:prstGeom prst="rect">
              <a:avLst/>
            </a:prstGeom>
            <a:ln>
              <a:noFill/>
            </a:ln>
            <a:effectLst>
              <a:outerShdw blurRad="44450" dist="27940" dir="5400000" algn="ctr">
                <a:srgbClr val="000000">
                  <a:alpha val="32000"/>
                </a:srgbClr>
              </a:outerShdw>
            </a:effectLst>
            <a:sp3d>
              <a:bevelT w="190500" h="38100"/>
            </a:sp3d>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2788667" y="1079055"/>
            <a:ext cx="9036422" cy="64633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pt-BR" sz="2400" dirty="0" smtClean="0"/>
              <a:t> Intradisciplinaridade - Plano de aula</a:t>
            </a:r>
            <a:endParaRPr lang="pt-BR" sz="2400" dirty="0"/>
          </a:p>
        </p:txBody>
      </p:sp>
      <p:sp>
        <p:nvSpPr>
          <p:cNvPr id="7" name="Retângulo 6"/>
          <p:cNvSpPr/>
          <p:nvPr/>
        </p:nvSpPr>
        <p:spPr>
          <a:xfrm>
            <a:off x="2213147" y="1901854"/>
            <a:ext cx="1653787" cy="9498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0000"/>
                </a:solidFill>
              </a:rPr>
              <a:t>(EF06</a:t>
            </a:r>
            <a:r>
              <a:rPr lang="pt-BR" sz="2000" dirty="0">
                <a:solidFill>
                  <a:schemeClr val="tx1"/>
                </a:solidFill>
              </a:rPr>
              <a:t>CI04)</a:t>
            </a:r>
          </a:p>
        </p:txBody>
      </p:sp>
      <p:sp>
        <p:nvSpPr>
          <p:cNvPr id="18" name="Retângulo 17"/>
          <p:cNvSpPr/>
          <p:nvPr/>
        </p:nvSpPr>
        <p:spPr>
          <a:xfrm>
            <a:off x="4669945" y="1929761"/>
            <a:ext cx="6464217" cy="9498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Associar </a:t>
            </a:r>
            <a:r>
              <a:rPr lang="pt-BR" sz="2000" dirty="0"/>
              <a:t>a produção de medicamentos e outros materiais sintéticos ao desenvolvimento científico e </a:t>
            </a:r>
            <a:r>
              <a:rPr lang="pt-BR" sz="2000" dirty="0" smtClean="0"/>
              <a:t>tecnológico (...)</a:t>
            </a:r>
            <a:endParaRPr lang="pt-BR" sz="2000" dirty="0"/>
          </a:p>
        </p:txBody>
      </p:sp>
      <p:sp>
        <p:nvSpPr>
          <p:cNvPr id="19" name="Retângulo 18"/>
          <p:cNvSpPr/>
          <p:nvPr/>
        </p:nvSpPr>
        <p:spPr>
          <a:xfrm>
            <a:off x="1824409" y="3153529"/>
            <a:ext cx="2358853" cy="142037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Objetos de conhecimento</a:t>
            </a:r>
            <a:endParaRPr lang="pt-BR" sz="2000" dirty="0"/>
          </a:p>
        </p:txBody>
      </p:sp>
      <p:sp>
        <p:nvSpPr>
          <p:cNvPr id="20" name="Retângulo 19"/>
          <p:cNvSpPr/>
          <p:nvPr/>
        </p:nvSpPr>
        <p:spPr>
          <a:xfrm>
            <a:off x="4764490" y="3051361"/>
            <a:ext cx="6377623" cy="69980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Ciências: Transformações químicas - </a:t>
            </a:r>
            <a:r>
              <a:rPr lang="pt-BR" sz="2000" dirty="0"/>
              <a:t>Produção de </a:t>
            </a:r>
            <a:r>
              <a:rPr lang="pt-BR" sz="2000" dirty="0" smtClean="0"/>
              <a:t>medicamentos.</a:t>
            </a:r>
            <a:endParaRPr lang="pt-BR" sz="2000" dirty="0"/>
          </a:p>
        </p:txBody>
      </p:sp>
      <p:sp>
        <p:nvSpPr>
          <p:cNvPr id="21" name="Retângulo 20"/>
          <p:cNvSpPr/>
          <p:nvPr/>
        </p:nvSpPr>
        <p:spPr>
          <a:xfrm>
            <a:off x="4770909" y="3920906"/>
            <a:ext cx="6377623" cy="699808"/>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solidFill>
                  <a:srgbClr val="002060"/>
                </a:solidFill>
              </a:rPr>
              <a:t>Educação Fiscal: Saúde pública – De onde veio o remédio de meu avô? Quem paga?</a:t>
            </a:r>
            <a:endParaRPr lang="pt-BR" sz="2000" dirty="0">
              <a:solidFill>
                <a:srgbClr val="002060"/>
              </a:solidFill>
            </a:endParaRPr>
          </a:p>
        </p:txBody>
      </p:sp>
      <p:sp>
        <p:nvSpPr>
          <p:cNvPr id="5" name="Retângulo de cantos arredondados 4"/>
          <p:cNvSpPr/>
          <p:nvPr/>
        </p:nvSpPr>
        <p:spPr>
          <a:xfrm>
            <a:off x="2150593" y="4792505"/>
            <a:ext cx="1410096" cy="914400"/>
          </a:xfrm>
          <a:prstGeom prst="round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Produtos/entregas</a:t>
            </a:r>
            <a:endParaRPr lang="pt-BR" dirty="0">
              <a:solidFill>
                <a:schemeClr val="tx1"/>
              </a:solidFill>
            </a:endParaRPr>
          </a:p>
        </p:txBody>
      </p:sp>
      <p:sp>
        <p:nvSpPr>
          <p:cNvPr id="22" name="Retângulo de cantos arredondados 21"/>
          <p:cNvSpPr/>
          <p:nvPr/>
        </p:nvSpPr>
        <p:spPr>
          <a:xfrm>
            <a:off x="4764490" y="4792505"/>
            <a:ext cx="6369670" cy="914400"/>
          </a:xfrm>
          <a:prstGeom prst="roundRect">
            <a:avLst/>
          </a:prstGeom>
          <a:solidFill>
            <a:srgbClr val="FFCC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solidFill>
                  <a:schemeClr val="tx1"/>
                </a:solidFill>
              </a:rPr>
              <a:t>Trabalhos individuais e de grupo. Produção de textos; ações na comunidade e na escola; painéis expositivos; peças teatrais e outros.</a:t>
            </a:r>
            <a:endParaRPr lang="pt-BR" dirty="0">
              <a:solidFill>
                <a:schemeClr val="tx1"/>
              </a:solidFill>
            </a:endParaRPr>
          </a:p>
        </p:txBody>
      </p:sp>
      <p:sp>
        <p:nvSpPr>
          <p:cNvPr id="6" name="Seta para a direita 5"/>
          <p:cNvSpPr/>
          <p:nvPr/>
        </p:nvSpPr>
        <p:spPr>
          <a:xfrm>
            <a:off x="3776712" y="4787632"/>
            <a:ext cx="732734" cy="566849"/>
          </a:xfrm>
          <a:prstGeom prst="rightArrow">
            <a:avLst/>
          </a:prstGeom>
          <a:solidFill>
            <a:srgbClr val="FFCC99"/>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452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5" y="136238"/>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395209" y="410704"/>
            <a:ext cx="10872060" cy="830997"/>
          </a:xfrm>
          <a:prstGeom prst="rect">
            <a:avLst/>
          </a:prstGeom>
          <a:solidFill>
            <a:srgbClr val="FFFF99"/>
          </a:solidFill>
        </p:spPr>
        <p:txBody>
          <a:bodyPr wrap="square" rtlCol="0">
            <a:spAutoFit/>
          </a:bodyPr>
          <a:lstStyle/>
          <a:p>
            <a:pPr algn="ctr"/>
            <a:r>
              <a:rPr lang="pt-BR" sz="4800" dirty="0"/>
              <a:t>Educação Formal e a cidadania...</a:t>
            </a:r>
          </a:p>
        </p:txBody>
      </p:sp>
      <p:sp>
        <p:nvSpPr>
          <p:cNvPr id="4" name="Retângulo 3"/>
          <p:cNvSpPr/>
          <p:nvPr/>
        </p:nvSpPr>
        <p:spPr>
          <a:xfrm rot="20936036">
            <a:off x="6276814" y="1557580"/>
            <a:ext cx="4355023" cy="2465290"/>
          </a:xfrm>
          <a:prstGeom prst="rect">
            <a:avLst/>
          </a:prstGeom>
          <a:solidFill>
            <a:schemeClr val="accent4">
              <a:lumMod val="40000"/>
              <a:lumOff val="60000"/>
            </a:schemeClr>
          </a:solidFill>
        </p:spPr>
        <p:txBody>
          <a:bodyPr wrap="square">
            <a:spAutoFit/>
          </a:bodyPr>
          <a:lstStyle/>
          <a:p>
            <a:pPr lvl="0" algn="ctr" defTabSz="1066800">
              <a:lnSpc>
                <a:spcPct val="90000"/>
              </a:lnSpc>
              <a:spcBef>
                <a:spcPct val="0"/>
              </a:spcBef>
              <a:spcAft>
                <a:spcPct val="35000"/>
              </a:spcAft>
            </a:pPr>
            <a:r>
              <a:rPr lang="pt-BR" sz="2400" dirty="0">
                <a:cs typeface="Calibri Light" panose="020F0302020204030204" pitchFamily="34" charset="0"/>
              </a:rPr>
              <a:t>LDB 9394/96 - Título II - </a:t>
            </a:r>
            <a:r>
              <a:rPr lang="pt-BR" sz="2400" dirty="0"/>
              <a:t>Dos Princípios e Fins da Educação Nacional  - Educação (...) preparo para o </a:t>
            </a:r>
            <a:r>
              <a:rPr lang="pt-BR" sz="2400" dirty="0">
                <a:solidFill>
                  <a:srgbClr val="FF0000"/>
                </a:solidFill>
              </a:rPr>
              <a:t>exercício da cidadania  </a:t>
            </a:r>
            <a:endParaRPr lang="pt-BR" sz="2400" dirty="0" smtClean="0">
              <a:solidFill>
                <a:srgbClr val="FF0000"/>
              </a:solidFill>
            </a:endParaRPr>
          </a:p>
          <a:p>
            <a:pPr lvl="0" algn="ctr" defTabSz="1066800">
              <a:lnSpc>
                <a:spcPct val="90000"/>
              </a:lnSpc>
              <a:spcBef>
                <a:spcPct val="0"/>
              </a:spcBef>
              <a:spcAft>
                <a:spcPct val="35000"/>
              </a:spcAft>
            </a:pPr>
            <a:endParaRPr lang="pt-BR" dirty="0">
              <a:solidFill>
                <a:srgbClr val="FF0000"/>
              </a:solidFill>
            </a:endParaRPr>
          </a:p>
        </p:txBody>
      </p:sp>
      <p:sp>
        <p:nvSpPr>
          <p:cNvPr id="5" name="Retângulo 4"/>
          <p:cNvSpPr/>
          <p:nvPr/>
        </p:nvSpPr>
        <p:spPr>
          <a:xfrm>
            <a:off x="462366" y="4558719"/>
            <a:ext cx="10890141" cy="1569660"/>
          </a:xfrm>
          <a:prstGeom prst="rect">
            <a:avLst/>
          </a:prstGeom>
          <a:solidFill>
            <a:schemeClr val="tx2">
              <a:lumMod val="40000"/>
              <a:lumOff val="60000"/>
            </a:schemeClr>
          </a:solidFill>
        </p:spPr>
        <p:txBody>
          <a:bodyPr wrap="square">
            <a:spAutoFit/>
          </a:bodyPr>
          <a:lstStyle/>
          <a:p>
            <a:pPr lvl="0"/>
            <a:r>
              <a:rPr lang="pt-BR" sz="2400" b="1" dirty="0">
                <a:cs typeface="Calibri Light" panose="020F0302020204030204" pitchFamily="34" charset="0"/>
              </a:rPr>
              <a:t>PNEF/2015 - </a:t>
            </a:r>
            <a:r>
              <a:rPr lang="pt-BR" sz="2400" dirty="0"/>
              <a:t>A Educação Fiscal visa à construção de uma </a:t>
            </a:r>
            <a:r>
              <a:rPr lang="pt-BR" sz="2400" dirty="0">
                <a:solidFill>
                  <a:srgbClr val="FF0000"/>
                </a:solidFill>
              </a:rPr>
              <a:t>consciência voltada ao exercício da cidadania</a:t>
            </a:r>
            <a:r>
              <a:rPr lang="pt-BR" sz="2400" dirty="0"/>
              <a:t>, objetivando e propiciando a participação do cidadão no funcionamento e aperfeiçoamento dos instrumentos de controle social e fiscal do Estado.</a:t>
            </a:r>
          </a:p>
        </p:txBody>
      </p:sp>
      <p:sp>
        <p:nvSpPr>
          <p:cNvPr id="17" name="Retângulo 16"/>
          <p:cNvSpPr/>
          <p:nvPr/>
        </p:nvSpPr>
        <p:spPr>
          <a:xfrm rot="20836524">
            <a:off x="901646" y="2005394"/>
            <a:ext cx="4716651" cy="1569660"/>
          </a:xfrm>
          <a:prstGeom prst="rect">
            <a:avLst/>
          </a:prstGeom>
          <a:solidFill>
            <a:srgbClr val="FFCC99"/>
          </a:solidFill>
        </p:spPr>
        <p:txBody>
          <a:bodyPr wrap="square">
            <a:spAutoFit/>
          </a:bodyPr>
          <a:lstStyle/>
          <a:p>
            <a:pPr lvl="0"/>
            <a:r>
              <a:rPr lang="pt-BR" sz="2400" dirty="0"/>
              <a:t>CF/88  - Capítulo III – Seção I </a:t>
            </a:r>
          </a:p>
          <a:p>
            <a:pPr lvl="0"/>
            <a:r>
              <a:rPr lang="pt-BR" sz="2400" dirty="0"/>
              <a:t>Art. 205 – Educação (...) preparo para </a:t>
            </a:r>
            <a:r>
              <a:rPr lang="pt-BR" sz="2400" dirty="0">
                <a:solidFill>
                  <a:srgbClr val="FF0000"/>
                </a:solidFill>
              </a:rPr>
              <a:t>o exercício da cidadania </a:t>
            </a:r>
            <a:r>
              <a:rPr lang="pt-BR" sz="2400" dirty="0" smtClean="0">
                <a:solidFill>
                  <a:srgbClr val="FF0000"/>
                </a:solidFill>
              </a:rPr>
              <a:t>(...)</a:t>
            </a:r>
            <a:endParaRPr lang="pt-BR" sz="2400" dirty="0">
              <a:solidFill>
                <a:srgbClr val="FF0000"/>
              </a:solidFill>
            </a:endParaRPr>
          </a:p>
        </p:txBody>
      </p:sp>
    </p:spTree>
    <p:extLst>
      <p:ext uri="{BB962C8B-B14F-4D97-AF65-F5344CB8AC3E}">
        <p14:creationId xmlns:p14="http://schemas.microsoft.com/office/powerpoint/2010/main" val="352137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0305" y="309283"/>
            <a:ext cx="10919012" cy="6170244"/>
            <a:chOff x="1111116" y="0"/>
            <a:chExt cx="7560840" cy="5292154"/>
          </a:xfrm>
        </p:grpSpPr>
        <p:pic>
          <p:nvPicPr>
            <p:cNvPr id="3" name="object 3"/>
            <p:cNvPicPr/>
            <p:nvPr/>
          </p:nvPicPr>
          <p:blipFill>
            <a:blip r:embed="rId2" cstate="print"/>
            <a:stretch>
              <a:fillRect/>
            </a:stretch>
          </p:blipFill>
          <p:spPr>
            <a:xfrm>
              <a:off x="1711147" y="0"/>
              <a:ext cx="2353233" cy="1984629"/>
            </a:xfrm>
            <a:prstGeom prst="rect">
              <a:avLst/>
            </a:prstGeom>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1111116" y="789594"/>
              <a:ext cx="7560840" cy="4502560"/>
            </a:xfrm>
            <a:prstGeom prst="rect">
              <a:avLst/>
            </a:prstGeom>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5561808" y="398892"/>
            <a:ext cx="6117572" cy="830997"/>
          </a:xfrm>
          <a:prstGeom prst="rect">
            <a:avLst/>
          </a:prstGeom>
          <a:noFill/>
        </p:spPr>
        <p:txBody>
          <a:bodyPr wrap="square" rtlCol="0">
            <a:spAutoFit/>
          </a:bodyPr>
          <a:lstStyle/>
          <a:p>
            <a:pPr marL="742950" lvl="1" indent="-285750" algn="just">
              <a:lnSpc>
                <a:spcPct val="150000"/>
              </a:lnSpc>
              <a:buFont typeface="Wingdings" panose="05000000000000000000" pitchFamily="2" charset="2"/>
              <a:buChar char="q"/>
            </a:pPr>
            <a:r>
              <a:rPr lang="pt-BR" sz="3200" dirty="0" smtClean="0"/>
              <a:t> Interdisciplinaridade:</a:t>
            </a:r>
            <a:endParaRPr lang="pt-BR" dirty="0"/>
          </a:p>
        </p:txBody>
      </p:sp>
      <p:sp>
        <p:nvSpPr>
          <p:cNvPr id="5" name="Retângulo 4"/>
          <p:cNvSpPr/>
          <p:nvPr/>
        </p:nvSpPr>
        <p:spPr>
          <a:xfrm>
            <a:off x="1562826" y="1666263"/>
            <a:ext cx="9426388" cy="4285789"/>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60020" marR="577215" algn="just">
              <a:lnSpc>
                <a:spcPct val="150000"/>
              </a:lnSpc>
              <a:spcBef>
                <a:spcPts val="255"/>
              </a:spcBef>
            </a:pPr>
            <a:r>
              <a:rPr lang="pt-PT" dirty="0"/>
              <a:t>Consiste no processo de conexão entre as disciplinas, os componentes curriculares e entre as áreas de conhecimento. O trabalho interdisciplinar possibilita o diálogo entre os diferentes conceitos, de maneira a integrar conhecimentos distintos e vivências aos objetos de conhecimento e dar sentido a eles, gerando uma dinâmica interativa que resulta em aprendizagens significativas. Para dar significado às aprendizagens é imprescindível que o trabalho docente parta de uma problematização contextualizada , de fatos ou situações inerentes ao dia a dia dos estudantes ou de sua comunidade.</a:t>
            </a:r>
            <a:endParaRPr lang="pt-BR" dirty="0"/>
          </a:p>
          <a:p>
            <a:pPr marL="160020" marR="577215" algn="just">
              <a:lnSpc>
                <a:spcPct val="150000"/>
              </a:lnSpc>
              <a:spcBef>
                <a:spcPts val="255"/>
              </a:spcBef>
              <a:spcAft>
                <a:spcPts val="0"/>
              </a:spcAft>
            </a:pPr>
            <a:endParaRPr lang="pt-BR"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7561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3448" y="389126"/>
            <a:ext cx="10919012" cy="6170244"/>
            <a:chOff x="1111116" y="0"/>
            <a:chExt cx="7560840" cy="5292154"/>
          </a:xfrm>
        </p:grpSpPr>
        <p:pic>
          <p:nvPicPr>
            <p:cNvPr id="3" name="object 3"/>
            <p:cNvPicPr/>
            <p:nvPr/>
          </p:nvPicPr>
          <p:blipFill>
            <a:blip r:embed="rId2" cstate="print"/>
            <a:stretch>
              <a:fillRect/>
            </a:stretch>
          </p:blipFill>
          <p:spPr>
            <a:xfrm>
              <a:off x="1711147" y="0"/>
              <a:ext cx="2353233" cy="1984629"/>
            </a:xfrm>
            <a:prstGeom prst="rect">
              <a:avLst/>
            </a:prstGeom>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1111116" y="789594"/>
              <a:ext cx="7560840" cy="4502560"/>
            </a:xfrm>
            <a:prstGeom prst="rect">
              <a:avLst/>
            </a:prstGeom>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703448" y="271462"/>
            <a:ext cx="11126602" cy="954107"/>
          </a:xfrm>
          <a:prstGeom prst="rect">
            <a:avLst/>
          </a:prstGeom>
          <a:noFill/>
        </p:spPr>
        <p:txBody>
          <a:bodyPr wrap="square" rtlCol="0">
            <a:spAutoFit/>
          </a:bodyPr>
          <a:lstStyle/>
          <a:p>
            <a:pPr marL="285750" indent="-285750" algn="r">
              <a:buFont typeface="Wingdings" panose="05000000000000000000" pitchFamily="2" charset="2"/>
              <a:buChar char="q"/>
            </a:pPr>
            <a:r>
              <a:rPr lang="pt-BR" sz="2800" dirty="0" smtClean="0"/>
              <a:t> Interdisciplinaridade</a:t>
            </a:r>
          </a:p>
          <a:p>
            <a:pPr marL="285750" indent="-285750" algn="r">
              <a:buFont typeface="Wingdings" panose="05000000000000000000" pitchFamily="2" charset="2"/>
              <a:buChar char="q"/>
            </a:pPr>
            <a:r>
              <a:rPr lang="pt-BR" sz="2800" i="1" dirty="0" smtClean="0"/>
              <a:t> Tema: Cidadania e Vulnerabilidade</a:t>
            </a:r>
            <a:endParaRPr lang="pt-BR" sz="2800" i="1" dirty="0"/>
          </a:p>
        </p:txBody>
      </p:sp>
      <p:sp>
        <p:nvSpPr>
          <p:cNvPr id="5" name="Retângulo 4"/>
          <p:cNvSpPr/>
          <p:nvPr/>
        </p:nvSpPr>
        <p:spPr>
          <a:xfrm>
            <a:off x="1533845" y="2080282"/>
            <a:ext cx="3337163" cy="3747180"/>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R="577215" defTabSz="433388">
              <a:spcBef>
                <a:spcPts val="255"/>
              </a:spcBef>
            </a:pPr>
            <a:r>
              <a:rPr lang="pt-PT" sz="1600" dirty="0"/>
              <a:t>Os Projetos integradores interdisciplinares são espaços de </a:t>
            </a:r>
            <a:r>
              <a:rPr lang="pt-PT" sz="1600" dirty="0" smtClean="0"/>
              <a:t>prendizagens </a:t>
            </a:r>
            <a:r>
              <a:rPr lang="pt-PT" sz="1600" dirty="0"/>
              <a:t>s</a:t>
            </a:r>
            <a:r>
              <a:rPr lang="pt-PT" sz="1600" dirty="0" smtClean="0"/>
              <a:t>ignificativas</a:t>
            </a:r>
            <a:r>
              <a:rPr lang="pt-PT" sz="1600" dirty="0"/>
              <a:t>, abertos à inclusão do debate com abordagem direta aos temas de </a:t>
            </a:r>
            <a:r>
              <a:rPr lang="pt-PT" sz="1600" dirty="0" smtClean="0"/>
              <a:t>Educação Fiscal</a:t>
            </a:r>
            <a:r>
              <a:rPr lang="pt-PT" sz="1600" dirty="0"/>
              <a:t>, enquanto elemento de coesão de saberes na formação Integral dos estudantes no percurso da educação      básica.</a:t>
            </a:r>
            <a:endParaRPr lang="pt-BR" sz="1600" dirty="0"/>
          </a:p>
          <a:p>
            <a:pPr marL="158750" marR="577215" indent="-158750" defTabSz="523875">
              <a:lnSpc>
                <a:spcPct val="150000"/>
              </a:lnSpc>
              <a:spcBef>
                <a:spcPts val="255"/>
              </a:spcBef>
              <a:spcAft>
                <a:spcPts val="0"/>
              </a:spcAft>
            </a:pPr>
            <a:endParaRPr lang="pt-BR" dirty="0">
              <a:effectLst/>
              <a:latin typeface="Calibri" panose="020F0502020204030204" pitchFamily="34" charset="0"/>
              <a:ea typeface="Calibri" panose="020F0502020204030204" pitchFamily="34" charset="0"/>
            </a:endParaRPr>
          </a:p>
        </p:txBody>
      </p:sp>
      <p:pic>
        <p:nvPicPr>
          <p:cNvPr id="18" name="image12.jpeg"/>
          <p:cNvPicPr/>
          <p:nvPr/>
        </p:nvPicPr>
        <p:blipFill>
          <a:blip r:embed="rId4" cstate="print"/>
          <a:stretch>
            <a:fillRect/>
          </a:stretch>
        </p:blipFill>
        <p:spPr>
          <a:xfrm>
            <a:off x="5004554" y="1917167"/>
            <a:ext cx="6151319" cy="4034768"/>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94436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1501" y="300613"/>
            <a:ext cx="11279560" cy="6102170"/>
            <a:chOff x="1111116" y="0"/>
            <a:chExt cx="7560840" cy="5292154"/>
          </a:xfrm>
        </p:grpSpPr>
        <p:pic>
          <p:nvPicPr>
            <p:cNvPr id="3" name="object 3"/>
            <p:cNvPicPr/>
            <p:nvPr/>
          </p:nvPicPr>
          <p:blipFill>
            <a:blip r:embed="rId2" cstate="print"/>
            <a:stretch>
              <a:fillRect/>
            </a:stretch>
          </p:blipFill>
          <p:spPr>
            <a:xfrm>
              <a:off x="1711147" y="0"/>
              <a:ext cx="2353233" cy="1984629"/>
            </a:xfrm>
            <a:prstGeom prst="rect">
              <a:avLst/>
            </a:prstGeom>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1111116" y="789594"/>
              <a:ext cx="7560840" cy="4502560"/>
            </a:xfrm>
            <a:prstGeom prst="rect">
              <a:avLst/>
            </a:prstGeom>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2855641" y="300613"/>
            <a:ext cx="11126602" cy="954107"/>
          </a:xfrm>
          <a:prstGeom prst="rect">
            <a:avLst/>
          </a:prstGeom>
          <a:noFill/>
        </p:spPr>
        <p:txBody>
          <a:bodyPr wrap="square" rtlCol="0">
            <a:spAutoFit/>
          </a:bodyPr>
          <a:lstStyle/>
          <a:p>
            <a:pPr marL="285750" indent="-285750" algn="ctr">
              <a:buFont typeface="Wingdings" panose="05000000000000000000" pitchFamily="2" charset="2"/>
              <a:buChar char="q"/>
            </a:pPr>
            <a:r>
              <a:rPr lang="pt-BR" sz="2800" dirty="0" smtClean="0"/>
              <a:t>Interdisciplinaridade</a:t>
            </a:r>
          </a:p>
          <a:p>
            <a:pPr marL="285750" indent="-285750" algn="ctr">
              <a:buFont typeface="Wingdings" panose="05000000000000000000" pitchFamily="2" charset="2"/>
              <a:buChar char="q"/>
            </a:pPr>
            <a:r>
              <a:rPr lang="pt-BR" sz="2800" i="1" dirty="0" smtClean="0"/>
              <a:t>Tema: Cidadania e Vulnerabilidade</a:t>
            </a:r>
            <a:endParaRPr lang="pt-BR" sz="2800" i="1" dirty="0"/>
          </a:p>
        </p:txBody>
      </p:sp>
      <p:sp>
        <p:nvSpPr>
          <p:cNvPr id="6" name="Retângulo 5"/>
          <p:cNvSpPr/>
          <p:nvPr/>
        </p:nvSpPr>
        <p:spPr>
          <a:xfrm>
            <a:off x="802902" y="1467251"/>
            <a:ext cx="4985456" cy="4539704"/>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R="460375" lvl="0" algn="just">
              <a:spcBef>
                <a:spcPts val="355"/>
              </a:spcBef>
              <a:spcAft>
                <a:spcPts val="0"/>
              </a:spcAft>
              <a:tabLst>
                <a:tab pos="532130" algn="l"/>
              </a:tabLst>
            </a:pPr>
            <a:r>
              <a:rPr lang="pt-PT" sz="1700" b="1" dirty="0">
                <a:solidFill>
                  <a:srgbClr val="414141"/>
                </a:solidFill>
                <a:latin typeface="+mj-lt"/>
                <a:ea typeface="Calibri" panose="020F0502020204030204" pitchFamily="34" charset="0"/>
              </a:rPr>
              <a:t>A Matemática </a:t>
            </a:r>
            <a:r>
              <a:rPr lang="pt-PT" sz="1700" dirty="0">
                <a:solidFill>
                  <a:srgbClr val="414141"/>
                </a:solidFill>
                <a:latin typeface="+mj-lt"/>
                <a:ea typeface="Calibri" panose="020F0502020204030204" pitchFamily="34" charset="0"/>
              </a:rPr>
              <a:t>por meio dos conhecimentos em "proporção" </a:t>
            </a:r>
            <a:r>
              <a:rPr lang="pt-PT" sz="1700" dirty="0" smtClean="0">
                <a:solidFill>
                  <a:srgbClr val="414141"/>
                </a:solidFill>
                <a:latin typeface="+mj-lt"/>
                <a:ea typeface="Calibri" panose="020F0502020204030204" pitchFamily="34" charset="0"/>
              </a:rPr>
              <a:t>se agrega </a:t>
            </a:r>
            <a:r>
              <a:rPr lang="pt-PT" sz="1700" dirty="0">
                <a:solidFill>
                  <a:srgbClr val="414141"/>
                </a:solidFill>
                <a:latin typeface="+mj-lt"/>
                <a:ea typeface="Calibri" panose="020F0502020204030204" pitchFamily="34" charset="0"/>
              </a:rPr>
              <a:t>ao </a:t>
            </a:r>
            <a:r>
              <a:rPr lang="pt-PT" sz="1700" dirty="0" smtClean="0">
                <a:solidFill>
                  <a:srgbClr val="414141"/>
                </a:solidFill>
                <a:latin typeface="+mj-lt"/>
                <a:ea typeface="Calibri" panose="020F0502020204030204" pitchFamily="34" charset="0"/>
              </a:rPr>
              <a:t>Projeto “O </a:t>
            </a:r>
            <a:r>
              <a:rPr lang="pt-PT" sz="1700" dirty="0">
                <a:solidFill>
                  <a:srgbClr val="414141"/>
                </a:solidFill>
                <a:latin typeface="+mj-lt"/>
                <a:ea typeface="Calibri" panose="020F0502020204030204" pitchFamily="34" charset="0"/>
              </a:rPr>
              <a:t>Estado no</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combate da Covid-19”</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informações acerca, da curva móvel da pandemia em vertentes como:</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Avanço ou recuo dos infectados, dos óbitos ou dos vacinados, em um determinado intervalo de</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tempo,</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no contexto pandêmico</a:t>
            </a:r>
            <a:r>
              <a:rPr lang="pt-PT" sz="1700" dirty="0" smtClean="0">
                <a:solidFill>
                  <a:srgbClr val="414141"/>
                </a:solidFill>
                <a:latin typeface="+mj-lt"/>
                <a:ea typeface="Calibri" panose="020F0502020204030204" pitchFamily="34" charset="0"/>
              </a:rPr>
              <a:t>;</a:t>
            </a:r>
          </a:p>
          <a:p>
            <a:pPr marR="460375" lvl="0" algn="just">
              <a:spcAft>
                <a:spcPts val="0"/>
              </a:spcAft>
              <a:tabLst>
                <a:tab pos="622935" algn="l"/>
                <a:tab pos="623570" algn="l"/>
              </a:tabLst>
            </a:pPr>
            <a:r>
              <a:rPr lang="pt-PT" sz="1700" b="1" dirty="0" smtClean="0">
                <a:solidFill>
                  <a:srgbClr val="414141"/>
                </a:solidFill>
                <a:latin typeface="+mj-lt"/>
                <a:ea typeface="Calibri" panose="020F0502020204030204" pitchFamily="34" charset="0"/>
              </a:rPr>
              <a:t>A</a:t>
            </a:r>
            <a:r>
              <a:rPr lang="pt-PT" sz="1700" b="1" spc="5" dirty="0" smtClean="0">
                <a:solidFill>
                  <a:srgbClr val="414141"/>
                </a:solidFill>
                <a:latin typeface="+mj-lt"/>
                <a:ea typeface="Calibri" panose="020F0502020204030204" pitchFamily="34" charset="0"/>
              </a:rPr>
              <a:t> </a:t>
            </a:r>
            <a:r>
              <a:rPr lang="pt-PT" sz="1700" b="1" dirty="0">
                <a:solidFill>
                  <a:srgbClr val="414141"/>
                </a:solidFill>
                <a:latin typeface="+mj-lt"/>
                <a:ea typeface="Calibri" panose="020F0502020204030204" pitchFamily="34" charset="0"/>
              </a:rPr>
              <a:t>Geografia</a:t>
            </a:r>
            <a:r>
              <a:rPr lang="pt-PT" sz="1700" b="1"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por</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meio</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dos</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conhecimentos</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relacionados</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aos</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diferentes</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recortes</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da</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população</a:t>
            </a:r>
            <a:r>
              <a:rPr lang="pt-PT" sz="1700" spc="30" dirty="0">
                <a:solidFill>
                  <a:srgbClr val="414141"/>
                </a:solidFill>
                <a:latin typeface="+mj-lt"/>
                <a:ea typeface="Calibri" panose="020F0502020204030204" pitchFamily="34" charset="0"/>
              </a:rPr>
              <a:t> </a:t>
            </a:r>
            <a:r>
              <a:rPr lang="pt-PT" sz="1700" dirty="0" smtClean="0">
                <a:solidFill>
                  <a:srgbClr val="414141"/>
                </a:solidFill>
                <a:latin typeface="+mj-lt"/>
                <a:ea typeface="Calibri" panose="020F0502020204030204" pitchFamily="34" charset="0"/>
              </a:rPr>
              <a:t>brasileira,</a:t>
            </a:r>
            <a:r>
              <a:rPr lang="pt-PT" sz="1700" spc="35" dirty="0" smtClean="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possibilita</a:t>
            </a:r>
            <a:r>
              <a:rPr lang="pt-PT" sz="1700" spc="3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a</a:t>
            </a:r>
            <a:r>
              <a:rPr lang="pt-PT" sz="1700" spc="-30"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identificação</a:t>
            </a:r>
            <a:r>
              <a:rPr lang="pt-PT" sz="1700" spc="-3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de</a:t>
            </a:r>
            <a:r>
              <a:rPr lang="pt-PT" sz="1700" spc="-30"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quais</a:t>
            </a:r>
            <a:r>
              <a:rPr lang="pt-PT" sz="1700" spc="-30"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características</a:t>
            </a:r>
            <a:r>
              <a:rPr lang="pt-PT" sz="1700" spc="-3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socioculturais,</a:t>
            </a:r>
            <a:r>
              <a:rPr lang="pt-PT" sz="1700" spc="-30"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por</a:t>
            </a:r>
            <a:r>
              <a:rPr lang="pt-PT" sz="1700" spc="-30"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exemplo,</a:t>
            </a:r>
            <a:r>
              <a:rPr lang="pt-PT" sz="1700" spc="-260"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mais</a:t>
            </a:r>
            <a:r>
              <a:rPr lang="pt-PT" sz="1700" spc="-5" dirty="0">
                <a:solidFill>
                  <a:srgbClr val="414141"/>
                </a:solidFill>
                <a:latin typeface="+mj-lt"/>
                <a:ea typeface="Calibri" panose="020F0502020204030204" pitchFamily="34" charset="0"/>
              </a:rPr>
              <a:t> </a:t>
            </a:r>
            <a:r>
              <a:rPr lang="pt-PT" sz="1700" dirty="0">
                <a:solidFill>
                  <a:srgbClr val="414141"/>
                </a:solidFill>
                <a:latin typeface="+mj-lt"/>
                <a:ea typeface="Calibri" panose="020F0502020204030204" pitchFamily="34" charset="0"/>
              </a:rPr>
              <a:t>impactam na disseminação do </a:t>
            </a:r>
            <a:r>
              <a:rPr lang="pt-PT" sz="1700" dirty="0" smtClean="0">
                <a:solidFill>
                  <a:srgbClr val="414141"/>
                </a:solidFill>
                <a:latin typeface="+mj-lt"/>
                <a:ea typeface="Calibri" panose="020F0502020204030204" pitchFamily="34" charset="0"/>
              </a:rPr>
              <a:t>vírus</a:t>
            </a:r>
            <a:r>
              <a:rPr lang="pt-PT" sz="1700" dirty="0">
                <a:solidFill>
                  <a:srgbClr val="414141"/>
                </a:solidFill>
                <a:latin typeface="+mj-lt"/>
                <a:ea typeface="Calibri" panose="020F0502020204030204" pitchFamily="34" charset="0"/>
              </a:rPr>
              <a:t>.</a:t>
            </a:r>
            <a:endParaRPr lang="pt-BR" sz="1700" dirty="0">
              <a:effectLst/>
              <a:latin typeface="+mj-lt"/>
              <a:ea typeface="Calibri" panose="020F0502020204030204" pitchFamily="34" charset="0"/>
            </a:endParaRPr>
          </a:p>
        </p:txBody>
      </p:sp>
      <p:sp>
        <p:nvSpPr>
          <p:cNvPr id="10" name="Retângulo 9"/>
          <p:cNvSpPr/>
          <p:nvPr/>
        </p:nvSpPr>
        <p:spPr>
          <a:xfrm>
            <a:off x="6048089" y="1444811"/>
            <a:ext cx="5239077" cy="448706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PT" sz="1700" dirty="0" smtClean="0">
                <a:solidFill>
                  <a:schemeClr val="tx1"/>
                </a:solidFill>
              </a:rPr>
              <a:t>Ao trabalhar os conceitos e vivência de pobreza e vulnerabilidade social </a:t>
            </a:r>
            <a:r>
              <a:rPr lang="pt-PT" sz="1700" b="1" dirty="0" smtClean="0">
                <a:solidFill>
                  <a:schemeClr val="tx1"/>
                </a:solidFill>
              </a:rPr>
              <a:t>a Sociologia </a:t>
            </a:r>
            <a:r>
              <a:rPr lang="pt-PT" sz="1700" dirty="0" smtClean="0">
                <a:solidFill>
                  <a:schemeClr val="tx1"/>
                </a:solidFill>
              </a:rPr>
              <a:t>contribui com o tema para o entendimento da importância do auxílio financeiro/covid-19. Neste exemplo o aprofundamento se dá ao levar o estudante ao conhecimento </a:t>
            </a:r>
            <a:r>
              <a:rPr lang="pt-PT" sz="1700" dirty="0" smtClean="0">
                <a:solidFill>
                  <a:srgbClr val="FF0000"/>
                </a:solidFill>
              </a:rPr>
              <a:t>da origem dos recursos deste auxílio e sua importância para movimentação da economia, que contribui também, para arrecadação de novos tributos essenciais para manutenção dos serviços públicos em prol do controle da pandemia.</a:t>
            </a:r>
            <a:endParaRPr lang="pt-BR" sz="1700" dirty="0" smtClean="0">
              <a:solidFill>
                <a:srgbClr val="FF0000"/>
              </a:solidFill>
            </a:endParaRPr>
          </a:p>
          <a:p>
            <a:pPr lvl="0" algn="just"/>
            <a:r>
              <a:rPr lang="pt-PT" sz="1700" dirty="0" smtClean="0">
                <a:solidFill>
                  <a:schemeClr val="tx1"/>
                </a:solidFill>
              </a:rPr>
              <a:t>Na</a:t>
            </a:r>
            <a:r>
              <a:rPr lang="pt-PT" sz="1700" b="1" dirty="0" smtClean="0">
                <a:solidFill>
                  <a:schemeClr val="tx1"/>
                </a:solidFill>
              </a:rPr>
              <a:t> Biologia </a:t>
            </a:r>
            <a:r>
              <a:rPr lang="pt-PT" sz="1700" dirty="0" smtClean="0">
                <a:solidFill>
                  <a:schemeClr val="tx1"/>
                </a:solidFill>
              </a:rPr>
              <a:t>mostra a importância da ciência no combate das doenças; as diferentes variantes do coronavírus; os tipos e origem das diversas vacinas, a vacina brasileira: Pesquisas, </a:t>
            </a:r>
            <a:r>
              <a:rPr lang="pt-PT" sz="1700" dirty="0" smtClean="0">
                <a:solidFill>
                  <a:srgbClr val="FF0000"/>
                </a:solidFill>
              </a:rPr>
              <a:t>financiamentos destinados às pesquisas.</a:t>
            </a:r>
            <a:endParaRPr lang="pt-BR" sz="1700" dirty="0">
              <a:solidFill>
                <a:srgbClr val="FF0000"/>
              </a:solidFill>
            </a:endParaRPr>
          </a:p>
        </p:txBody>
      </p:sp>
    </p:spTree>
    <p:extLst>
      <p:ext uri="{BB962C8B-B14F-4D97-AF65-F5344CB8AC3E}">
        <p14:creationId xmlns:p14="http://schemas.microsoft.com/office/powerpoint/2010/main" val="2795381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8664" y="-108327"/>
            <a:ext cx="11144249" cy="6170243"/>
            <a:chOff x="955151" y="0"/>
            <a:chExt cx="7716805" cy="5292153"/>
          </a:xfrm>
        </p:grpSpPr>
        <p:pic>
          <p:nvPicPr>
            <p:cNvPr id="3" name="object 3"/>
            <p:cNvPicPr/>
            <p:nvPr/>
          </p:nvPicPr>
          <p:blipFill>
            <a:blip r:embed="rId2" cstate="print"/>
            <a:stretch>
              <a:fillRect/>
            </a:stretch>
          </p:blipFill>
          <p:spPr>
            <a:xfrm>
              <a:off x="1711147" y="0"/>
              <a:ext cx="2353233" cy="1984629"/>
            </a:xfrm>
            <a:prstGeom prst="rect">
              <a:avLst/>
            </a:prstGeom>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955151" y="930955"/>
              <a:ext cx="7716805" cy="4361198"/>
            </a:xfrm>
            <a:prstGeom prst="rect">
              <a:avLst/>
            </a:prstGeom>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5926496" y="309497"/>
            <a:ext cx="5267362" cy="830997"/>
          </a:xfrm>
          <a:prstGeom prst="rect">
            <a:avLst/>
          </a:prstGeom>
          <a:noFill/>
        </p:spPr>
        <p:txBody>
          <a:bodyPr wrap="square" rtlCol="0">
            <a:spAutoFit/>
          </a:bodyPr>
          <a:lstStyle/>
          <a:p>
            <a:pPr marL="285750" indent="-285750" algn="r">
              <a:lnSpc>
                <a:spcPct val="150000"/>
              </a:lnSpc>
              <a:buFont typeface="Wingdings" panose="05000000000000000000" pitchFamily="2" charset="2"/>
              <a:buChar char="q"/>
            </a:pPr>
            <a:r>
              <a:rPr lang="pt-BR" sz="3200" dirty="0" smtClean="0"/>
              <a:t> Transdisciplinaridade:</a:t>
            </a:r>
            <a:endParaRPr lang="pt-BR" dirty="0"/>
          </a:p>
        </p:txBody>
      </p:sp>
      <p:sp>
        <p:nvSpPr>
          <p:cNvPr id="5" name="Retângulo 4"/>
          <p:cNvSpPr/>
          <p:nvPr/>
        </p:nvSpPr>
        <p:spPr>
          <a:xfrm>
            <a:off x="2003612" y="2016295"/>
            <a:ext cx="9601199" cy="464871"/>
          </a:xfrm>
          <a:prstGeom prst="rect">
            <a:avLst/>
          </a:prstGeom>
        </p:spPr>
        <p:txBody>
          <a:bodyPr wrap="square">
            <a:spAutoFit/>
          </a:bodyPr>
          <a:lstStyle/>
          <a:p>
            <a:pPr marL="160020" marR="577215" algn="just">
              <a:lnSpc>
                <a:spcPct val="150000"/>
              </a:lnSpc>
              <a:spcBef>
                <a:spcPts val="255"/>
              </a:spcBef>
              <a:spcAft>
                <a:spcPts val="0"/>
              </a:spcAft>
            </a:pPr>
            <a:endParaRPr lang="pt-BR" dirty="0">
              <a:effectLst/>
              <a:latin typeface="Calibri" panose="020F0502020204030204" pitchFamily="34" charset="0"/>
              <a:ea typeface="Calibri" panose="020F0502020204030204" pitchFamily="34" charset="0"/>
            </a:endParaRPr>
          </a:p>
        </p:txBody>
      </p:sp>
      <p:sp>
        <p:nvSpPr>
          <p:cNvPr id="6" name="Retângulo 5"/>
          <p:cNvSpPr/>
          <p:nvPr/>
        </p:nvSpPr>
        <p:spPr>
          <a:xfrm>
            <a:off x="1911165" y="1281661"/>
            <a:ext cx="9961748" cy="4247317"/>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R="615950" algn="just">
              <a:lnSpc>
                <a:spcPct val="150000"/>
              </a:lnSpc>
              <a:spcAft>
                <a:spcPts val="0"/>
              </a:spcAft>
            </a:pPr>
            <a:r>
              <a:rPr lang="pt-PT" dirty="0">
                <a:solidFill>
                  <a:srgbClr val="414141"/>
                </a:solidFill>
                <a:ea typeface="Calibri" panose="020F0502020204030204" pitchFamily="34" charset="0"/>
              </a:rPr>
              <a:t>Em</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uma</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relação</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transdisciplinar são trabalhados conteúdos que não se encaixam adequadamente em nenhuma</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disciplina: Por exemplo, sociedade é um tema que envolve diversas disciplinas, mas que não</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pertence,</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exclusivamente,</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a</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alguma</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delas;</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pelo fato de serem estudadas características da</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sociedade na História, na Geografia, na Biologia, nas Artes, é impossível enquadrar esse tema</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em</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uma única disciplina.</a:t>
            </a:r>
            <a:endParaRPr lang="pt-BR" dirty="0">
              <a:ea typeface="Calibri" panose="020F0502020204030204" pitchFamily="34" charset="0"/>
            </a:endParaRPr>
          </a:p>
          <a:p>
            <a:pPr>
              <a:lnSpc>
                <a:spcPct val="150000"/>
              </a:lnSpc>
              <a:spcBef>
                <a:spcPts val="40"/>
              </a:spcBef>
              <a:spcAft>
                <a:spcPts val="0"/>
              </a:spcAft>
            </a:pPr>
            <a:r>
              <a:rPr lang="pt-PT" dirty="0" smtClean="0">
                <a:solidFill>
                  <a:srgbClr val="414141"/>
                </a:solidFill>
                <a:ea typeface="Calibri" panose="020F0502020204030204" pitchFamily="34" charset="0"/>
              </a:rPr>
              <a:t>O</a:t>
            </a:r>
            <a:r>
              <a:rPr lang="pt-PT" spc="50" dirty="0" smtClean="0">
                <a:solidFill>
                  <a:srgbClr val="414141"/>
                </a:solidFill>
                <a:ea typeface="Calibri" panose="020F0502020204030204" pitchFamily="34" charset="0"/>
              </a:rPr>
              <a:t> </a:t>
            </a:r>
            <a:r>
              <a:rPr lang="pt-PT" dirty="0">
                <a:solidFill>
                  <a:srgbClr val="414141"/>
                </a:solidFill>
                <a:ea typeface="Calibri" panose="020F0502020204030204" pitchFamily="34" charset="0"/>
              </a:rPr>
              <a:t>trabalho</a:t>
            </a:r>
            <a:r>
              <a:rPr lang="pt-PT" spc="55" dirty="0">
                <a:solidFill>
                  <a:srgbClr val="414141"/>
                </a:solidFill>
                <a:ea typeface="Calibri" panose="020F0502020204030204" pitchFamily="34" charset="0"/>
              </a:rPr>
              <a:t> </a:t>
            </a:r>
            <a:r>
              <a:rPr lang="pt-PT" dirty="0">
                <a:solidFill>
                  <a:srgbClr val="414141"/>
                </a:solidFill>
                <a:ea typeface="Calibri" panose="020F0502020204030204" pitchFamily="34" charset="0"/>
              </a:rPr>
              <a:t>transdisciplinar</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com</a:t>
            </a:r>
            <a:r>
              <a:rPr lang="pt-PT" spc="-20" dirty="0">
                <a:solidFill>
                  <a:srgbClr val="414141"/>
                </a:solidFill>
                <a:ea typeface="Calibri" panose="020F0502020204030204" pitchFamily="34" charset="0"/>
              </a:rPr>
              <a:t> </a:t>
            </a:r>
            <a:r>
              <a:rPr lang="pt-PT" dirty="0">
                <a:solidFill>
                  <a:srgbClr val="414141"/>
                </a:solidFill>
                <a:ea typeface="Calibri" panose="020F0502020204030204" pitchFamily="34" charset="0"/>
              </a:rPr>
              <a:t>Educação</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Fiscal</a:t>
            </a:r>
            <a:r>
              <a:rPr lang="pt-PT" spc="-20" dirty="0">
                <a:solidFill>
                  <a:srgbClr val="414141"/>
                </a:solidFill>
                <a:ea typeface="Calibri" panose="020F0502020204030204" pitchFamily="34" charset="0"/>
              </a:rPr>
              <a:t> </a:t>
            </a:r>
            <a:r>
              <a:rPr lang="pt-PT" dirty="0">
                <a:solidFill>
                  <a:srgbClr val="414141"/>
                </a:solidFill>
                <a:ea typeface="Calibri" panose="020F0502020204030204" pitchFamily="34" charset="0"/>
              </a:rPr>
              <a:t>pode</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ser</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iniciado</a:t>
            </a:r>
            <a:r>
              <a:rPr lang="pt-PT" spc="-20" dirty="0">
                <a:solidFill>
                  <a:srgbClr val="414141"/>
                </a:solidFill>
                <a:ea typeface="Calibri" panose="020F0502020204030204" pitchFamily="34" charset="0"/>
              </a:rPr>
              <a:t> </a:t>
            </a:r>
            <a:r>
              <a:rPr lang="pt-PT" dirty="0">
                <a:solidFill>
                  <a:srgbClr val="414141"/>
                </a:solidFill>
                <a:ea typeface="Calibri" panose="020F0502020204030204" pitchFamily="34" charset="0"/>
              </a:rPr>
              <a:t>com</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um</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tema</a:t>
            </a:r>
            <a:r>
              <a:rPr lang="pt-PT" spc="-20" dirty="0">
                <a:solidFill>
                  <a:srgbClr val="414141"/>
                </a:solidFill>
                <a:ea typeface="Calibri" panose="020F0502020204030204" pitchFamily="34" charset="0"/>
              </a:rPr>
              <a:t> </a:t>
            </a:r>
            <a:r>
              <a:rPr lang="pt-PT" dirty="0">
                <a:solidFill>
                  <a:srgbClr val="414141"/>
                </a:solidFill>
                <a:ea typeface="Calibri" panose="020F0502020204030204" pitchFamily="34" charset="0"/>
              </a:rPr>
              <a:t>específico</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desta,</a:t>
            </a:r>
            <a:r>
              <a:rPr lang="pt-PT" spc="-15" dirty="0">
                <a:solidFill>
                  <a:srgbClr val="414141"/>
                </a:solidFill>
                <a:ea typeface="Calibri" panose="020F0502020204030204" pitchFamily="34" charset="0"/>
              </a:rPr>
              <a:t> </a:t>
            </a:r>
            <a:r>
              <a:rPr lang="pt-PT" dirty="0">
                <a:solidFill>
                  <a:srgbClr val="414141"/>
                </a:solidFill>
                <a:ea typeface="Calibri" panose="020F0502020204030204" pitchFamily="34" charset="0"/>
              </a:rPr>
              <a:t>a</a:t>
            </a:r>
            <a:r>
              <a:rPr lang="pt-PT" spc="-260" dirty="0">
                <a:solidFill>
                  <a:srgbClr val="414141"/>
                </a:solidFill>
                <a:ea typeface="Calibri" panose="020F0502020204030204" pitchFamily="34" charset="0"/>
              </a:rPr>
              <a:t> </a:t>
            </a:r>
            <a:r>
              <a:rPr lang="pt-PT" dirty="0">
                <a:solidFill>
                  <a:srgbClr val="414141"/>
                </a:solidFill>
                <a:ea typeface="Calibri" panose="020F0502020204030204" pitchFamily="34" charset="0"/>
              </a:rPr>
              <a:t>exemplo do tema já mencionado, “Sociedade”, outros como Cidadania, Juventudes e outros. No</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exemplo</a:t>
            </a:r>
            <a:r>
              <a:rPr lang="pt-PT" spc="-10" dirty="0">
                <a:solidFill>
                  <a:srgbClr val="414141"/>
                </a:solidFill>
                <a:ea typeface="Calibri" panose="020F0502020204030204" pitchFamily="34" charset="0"/>
              </a:rPr>
              <a:t> </a:t>
            </a:r>
            <a:r>
              <a:rPr lang="pt-PT" dirty="0">
                <a:solidFill>
                  <a:srgbClr val="414141"/>
                </a:solidFill>
                <a:ea typeface="Calibri" panose="020F0502020204030204" pitchFamily="34" charset="0"/>
              </a:rPr>
              <a:t>abaixo</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em</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todos</a:t>
            </a:r>
            <a:r>
              <a:rPr lang="pt-PT" spc="-10" dirty="0">
                <a:solidFill>
                  <a:srgbClr val="414141"/>
                </a:solidFill>
                <a:ea typeface="Calibri" panose="020F0502020204030204" pitchFamily="34" charset="0"/>
              </a:rPr>
              <a:t> </a:t>
            </a:r>
            <a:r>
              <a:rPr lang="pt-PT" dirty="0">
                <a:solidFill>
                  <a:srgbClr val="414141"/>
                </a:solidFill>
                <a:ea typeface="Calibri" panose="020F0502020204030204" pitchFamily="34" charset="0"/>
              </a:rPr>
              <a:t>os</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temas</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cabe</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o</a:t>
            </a:r>
            <a:r>
              <a:rPr lang="pt-PT" spc="-10" dirty="0">
                <a:solidFill>
                  <a:srgbClr val="414141"/>
                </a:solidFill>
                <a:ea typeface="Calibri" panose="020F0502020204030204" pitchFamily="34" charset="0"/>
              </a:rPr>
              <a:t> </a:t>
            </a:r>
            <a:r>
              <a:rPr lang="pt-PT" dirty="0">
                <a:solidFill>
                  <a:srgbClr val="414141"/>
                </a:solidFill>
                <a:ea typeface="Calibri" panose="020F0502020204030204" pitchFamily="34" charset="0"/>
              </a:rPr>
              <a:t>título</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“Vários</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Brasis!</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E</a:t>
            </a:r>
            <a:r>
              <a:rPr lang="pt-PT" spc="-10" dirty="0">
                <a:solidFill>
                  <a:srgbClr val="414141"/>
                </a:solidFill>
                <a:ea typeface="Calibri" panose="020F0502020204030204" pitchFamily="34" charset="0"/>
              </a:rPr>
              <a:t> </a:t>
            </a:r>
            <a:r>
              <a:rPr lang="pt-PT" dirty="0">
                <a:solidFill>
                  <a:srgbClr val="414141"/>
                </a:solidFill>
                <a:ea typeface="Calibri" panose="020F0502020204030204" pitchFamily="34" charset="0"/>
              </a:rPr>
              <a:t>eu</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com</a:t>
            </a:r>
            <a:r>
              <a:rPr lang="pt-PT" spc="-5" dirty="0">
                <a:solidFill>
                  <a:srgbClr val="414141"/>
                </a:solidFill>
                <a:ea typeface="Calibri" panose="020F0502020204030204" pitchFamily="34" charset="0"/>
              </a:rPr>
              <a:t> </a:t>
            </a:r>
            <a:r>
              <a:rPr lang="pt-PT" dirty="0">
                <a:solidFill>
                  <a:srgbClr val="414141"/>
                </a:solidFill>
                <a:ea typeface="Calibri" panose="020F0502020204030204" pitchFamily="34" charset="0"/>
              </a:rPr>
              <a:t>isso</a:t>
            </a:r>
            <a:r>
              <a:rPr lang="pt-PT" dirty="0" smtClean="0">
                <a:solidFill>
                  <a:srgbClr val="414141"/>
                </a:solidFill>
                <a:ea typeface="Calibri" panose="020F0502020204030204" pitchFamily="34" charset="0"/>
              </a:rPr>
              <a:t>?”.</a:t>
            </a:r>
            <a:endParaRPr lang="pt-BR" dirty="0"/>
          </a:p>
        </p:txBody>
      </p:sp>
    </p:spTree>
    <p:extLst>
      <p:ext uri="{BB962C8B-B14F-4D97-AF65-F5344CB8AC3E}">
        <p14:creationId xmlns:p14="http://schemas.microsoft.com/office/powerpoint/2010/main" val="94839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8664" y="-108327"/>
            <a:ext cx="11144249" cy="6170243"/>
            <a:chOff x="955151" y="0"/>
            <a:chExt cx="7716805" cy="5292153"/>
          </a:xfrm>
        </p:grpSpPr>
        <p:pic>
          <p:nvPicPr>
            <p:cNvPr id="3" name="object 3"/>
            <p:cNvPicPr/>
            <p:nvPr/>
          </p:nvPicPr>
          <p:blipFill>
            <a:blip r:embed="rId2" cstate="print"/>
            <a:stretch>
              <a:fillRect/>
            </a:stretch>
          </p:blipFill>
          <p:spPr>
            <a:xfrm>
              <a:off x="1711147" y="0"/>
              <a:ext cx="2353233" cy="1984629"/>
            </a:xfrm>
            <a:prstGeom prst="rect">
              <a:avLst/>
            </a:prstGeom>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955151" y="930955"/>
              <a:ext cx="7716805" cy="4361198"/>
            </a:xfrm>
            <a:prstGeom prst="rect">
              <a:avLst/>
            </a:prstGeom>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5926496" y="309497"/>
            <a:ext cx="5267362" cy="830997"/>
          </a:xfrm>
          <a:prstGeom prst="rect">
            <a:avLst/>
          </a:prstGeom>
          <a:noFill/>
        </p:spPr>
        <p:txBody>
          <a:bodyPr wrap="square" rtlCol="0">
            <a:spAutoFit/>
          </a:bodyPr>
          <a:lstStyle/>
          <a:p>
            <a:pPr marL="285750" indent="-285750" algn="r">
              <a:lnSpc>
                <a:spcPct val="150000"/>
              </a:lnSpc>
              <a:buFont typeface="Wingdings" panose="05000000000000000000" pitchFamily="2" charset="2"/>
              <a:buChar char="q"/>
            </a:pPr>
            <a:r>
              <a:rPr lang="pt-BR" sz="3200" dirty="0" smtClean="0"/>
              <a:t> Transdisciplinaridade:</a:t>
            </a:r>
            <a:endParaRPr lang="pt-BR" dirty="0"/>
          </a:p>
        </p:txBody>
      </p:sp>
      <p:sp>
        <p:nvSpPr>
          <p:cNvPr id="5" name="Retângulo 4"/>
          <p:cNvSpPr/>
          <p:nvPr/>
        </p:nvSpPr>
        <p:spPr>
          <a:xfrm>
            <a:off x="2003612" y="2016295"/>
            <a:ext cx="9601199" cy="464871"/>
          </a:xfrm>
          <a:prstGeom prst="rect">
            <a:avLst/>
          </a:prstGeom>
        </p:spPr>
        <p:txBody>
          <a:bodyPr wrap="square">
            <a:spAutoFit/>
          </a:bodyPr>
          <a:lstStyle/>
          <a:p>
            <a:pPr marL="160020" marR="577215" algn="just">
              <a:lnSpc>
                <a:spcPct val="150000"/>
              </a:lnSpc>
              <a:spcBef>
                <a:spcPts val="255"/>
              </a:spcBef>
              <a:spcAft>
                <a:spcPts val="0"/>
              </a:spcAft>
            </a:pPr>
            <a:endParaRPr lang="pt-BR" dirty="0">
              <a:effectLst/>
              <a:latin typeface="Calibri" panose="020F0502020204030204" pitchFamily="34" charset="0"/>
              <a:ea typeface="Calibri" panose="020F0502020204030204" pitchFamily="34" charset="0"/>
            </a:endParaRPr>
          </a:p>
        </p:txBody>
      </p:sp>
      <p:pic>
        <p:nvPicPr>
          <p:cNvPr id="18" name="image13.jpeg"/>
          <p:cNvPicPr/>
          <p:nvPr/>
        </p:nvPicPr>
        <p:blipFill>
          <a:blip r:embed="rId4" cstate="print"/>
          <a:stretch>
            <a:fillRect/>
          </a:stretch>
        </p:blipFill>
        <p:spPr>
          <a:xfrm>
            <a:off x="1571625" y="2417692"/>
            <a:ext cx="4704395" cy="3314699"/>
          </a:xfrm>
          <a:prstGeom prst="rect">
            <a:avLst/>
          </a:prstGeom>
        </p:spPr>
      </p:pic>
      <p:sp>
        <p:nvSpPr>
          <p:cNvPr id="7" name="Retângulo 6"/>
          <p:cNvSpPr/>
          <p:nvPr/>
        </p:nvSpPr>
        <p:spPr>
          <a:xfrm rot="10800000" flipV="1">
            <a:off x="1571623" y="1203634"/>
            <a:ext cx="4704395" cy="1194347"/>
          </a:xfrm>
          <a:prstGeom prst="rect">
            <a:avLst/>
          </a:prstGeom>
          <a:solidFill>
            <a:srgbClr val="CC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Qualquer um desses temas, possibilita um trabalho acerca das diferenças sociais existentes no BRASIL. </a:t>
            </a:r>
            <a:endParaRPr lang="pt-BR" dirty="0">
              <a:solidFill>
                <a:schemeClr val="tx1"/>
              </a:solidFill>
            </a:endParaRPr>
          </a:p>
        </p:txBody>
      </p:sp>
      <p:sp>
        <p:nvSpPr>
          <p:cNvPr id="9" name="CaixaDeTexto 8"/>
          <p:cNvSpPr txBox="1"/>
          <p:nvPr/>
        </p:nvSpPr>
        <p:spPr>
          <a:xfrm>
            <a:off x="6367605" y="1257347"/>
            <a:ext cx="5145619" cy="4524315"/>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pt-PT" dirty="0"/>
              <a:t>Ao trabalhar o tema </a:t>
            </a:r>
            <a:r>
              <a:rPr lang="pt-PT" dirty="0">
                <a:solidFill>
                  <a:srgbClr val="C00000"/>
                </a:solidFill>
              </a:rPr>
              <a:t>Cidadania</a:t>
            </a:r>
            <a:r>
              <a:rPr lang="pt-PT" dirty="0"/>
              <a:t> o professor (a) agrega vários conhecimentos para verbalizar conceitos, situações ou vivências de cidadania, sem identificar qual componente ou área de conhecimento está sendo abordado, são fragmentos de conhecimentos que se conectam de maneira implícita. No texto abaixo faremos um exercício demonstrando essa experiência.</a:t>
            </a:r>
            <a:endParaRPr lang="pt-BR" dirty="0"/>
          </a:p>
          <a:p>
            <a:endParaRPr lang="pt-BR" dirty="0"/>
          </a:p>
        </p:txBody>
      </p:sp>
    </p:spTree>
    <p:extLst>
      <p:ext uri="{BB962C8B-B14F-4D97-AF65-F5344CB8AC3E}">
        <p14:creationId xmlns:p14="http://schemas.microsoft.com/office/powerpoint/2010/main" val="2668398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3895" y="-108327"/>
            <a:ext cx="11144249" cy="6170243"/>
            <a:chOff x="955151" y="0"/>
            <a:chExt cx="7716805" cy="5292153"/>
          </a:xfrm>
        </p:grpSpPr>
        <p:pic>
          <p:nvPicPr>
            <p:cNvPr id="3" name="object 3"/>
            <p:cNvPicPr/>
            <p:nvPr/>
          </p:nvPicPr>
          <p:blipFill>
            <a:blip r:embed="rId2" cstate="print"/>
            <a:stretch>
              <a:fillRect/>
            </a:stretch>
          </p:blipFill>
          <p:spPr>
            <a:xfrm>
              <a:off x="1711147" y="0"/>
              <a:ext cx="2353233" cy="1984629"/>
            </a:xfrm>
            <a:prstGeom prst="rect">
              <a:avLst/>
            </a:prstGeom>
          </p:spPr>
          <p:style>
            <a:lnRef idx="3">
              <a:schemeClr val="lt1"/>
            </a:lnRef>
            <a:fillRef idx="1">
              <a:schemeClr val="accent3"/>
            </a:fillRef>
            <a:effectRef idx="1">
              <a:schemeClr val="accent3"/>
            </a:effectRef>
            <a:fontRef idx="minor">
              <a:schemeClr val="lt1"/>
            </a:fontRef>
          </p:style>
        </p:pic>
        <p:pic>
          <p:nvPicPr>
            <p:cNvPr id="4" name="object 4"/>
            <p:cNvPicPr/>
            <p:nvPr/>
          </p:nvPicPr>
          <p:blipFill>
            <a:blip r:embed="rId3" cstate="print"/>
            <a:stretch>
              <a:fillRect/>
            </a:stretch>
          </p:blipFill>
          <p:spPr>
            <a:xfrm>
              <a:off x="955151" y="930955"/>
              <a:ext cx="7716805" cy="4361198"/>
            </a:xfrm>
            <a:prstGeom prst="rect">
              <a:avLst/>
            </a:prstGeom>
          </p:spPr>
          <p:style>
            <a:lnRef idx="3">
              <a:schemeClr val="lt1"/>
            </a:lnRef>
            <a:fillRef idx="1">
              <a:schemeClr val="accent3"/>
            </a:fillRef>
            <a:effectRef idx="1">
              <a:schemeClr val="accent3"/>
            </a:effectRef>
            <a:fontRef idx="minor">
              <a:schemeClr val="lt1"/>
            </a:fontRef>
          </p:style>
        </p:pic>
      </p:grpSp>
      <p:grpSp>
        <p:nvGrpSpPr>
          <p:cNvPr id="11" name="Grupo 10"/>
          <p:cNvGrpSpPr/>
          <p:nvPr/>
        </p:nvGrpSpPr>
        <p:grpSpPr>
          <a:xfrm>
            <a:off x="3359696" y="2225309"/>
            <a:ext cx="5832648" cy="2025401"/>
            <a:chOff x="359394" y="1102483"/>
            <a:chExt cx="2561403" cy="1643419"/>
          </a:xfrm>
        </p:grpSpPr>
        <p:sp>
          <p:nvSpPr>
            <p:cNvPr id="13" name="Retângulo 12"/>
            <p:cNvSpPr/>
            <p:nvPr/>
          </p:nvSpPr>
          <p:spPr>
            <a:xfrm>
              <a:off x="359394" y="1102483"/>
              <a:ext cx="2561403" cy="1643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tângulo 13"/>
            <p:cNvSpPr/>
            <p:nvPr/>
          </p:nvSpPr>
          <p:spPr>
            <a:xfrm>
              <a:off x="359394" y="1102483"/>
              <a:ext cx="2561403" cy="1643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algn="ctr" defTabSz="711200">
                <a:lnSpc>
                  <a:spcPct val="90000"/>
                </a:lnSpc>
                <a:spcBef>
                  <a:spcPct val="0"/>
                </a:spcBef>
                <a:spcAft>
                  <a:spcPct val="35000"/>
                </a:spcAft>
              </a:pPr>
              <a:endParaRPr lang="pt-BR" sz="1600" b="1" dirty="0">
                <a:solidFill>
                  <a:srgbClr val="2929E3"/>
                </a:solidFill>
              </a:endParaRPr>
            </a:p>
          </p:txBody>
        </p:sp>
      </p:grpSp>
      <p:grpSp>
        <p:nvGrpSpPr>
          <p:cNvPr id="15" name="Grupo 14"/>
          <p:cNvGrpSpPr/>
          <p:nvPr/>
        </p:nvGrpSpPr>
        <p:grpSpPr>
          <a:xfrm>
            <a:off x="2855641" y="2601052"/>
            <a:ext cx="6688802" cy="2570262"/>
            <a:chOff x="2703970" y="1350746"/>
            <a:chExt cx="2153536" cy="2380744"/>
          </a:xfrm>
        </p:grpSpPr>
        <p:sp>
          <p:nvSpPr>
            <p:cNvPr id="16" name="Retângulo 15"/>
            <p:cNvSpPr/>
            <p:nvPr/>
          </p:nvSpPr>
          <p:spPr>
            <a:xfrm>
              <a:off x="2773521" y="1698784"/>
              <a:ext cx="2063358" cy="20327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ângulo 16"/>
            <p:cNvSpPr/>
            <p:nvPr/>
          </p:nvSpPr>
          <p:spPr>
            <a:xfrm>
              <a:off x="2703970" y="1350746"/>
              <a:ext cx="2153536" cy="20811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0" numCol="1" spcCol="1270" anchor="t" anchorCtr="0">
              <a:noAutofit/>
            </a:bodyPr>
            <a:lstStyle/>
            <a:p>
              <a:pPr defTabSz="711200">
                <a:lnSpc>
                  <a:spcPct val="90000"/>
                </a:lnSpc>
                <a:spcBef>
                  <a:spcPct val="0"/>
                </a:spcBef>
                <a:spcAft>
                  <a:spcPct val="35000"/>
                </a:spcAft>
              </a:pPr>
              <a:r>
                <a:rPr lang="pt-BR" sz="1600" dirty="0">
                  <a:solidFill>
                    <a:srgbClr val="00B050"/>
                  </a:solidFill>
                  <a:latin typeface="Calibri Light" panose="020F0302020204030204" pitchFamily="34" charset="0"/>
                  <a:cs typeface="Calibri Light" panose="020F0302020204030204" pitchFamily="34" charset="0"/>
                </a:rPr>
                <a:t>.</a:t>
              </a:r>
            </a:p>
          </p:txBody>
        </p:sp>
      </p:grpSp>
      <p:sp>
        <p:nvSpPr>
          <p:cNvPr id="8" name="CaixaDeTexto 7"/>
          <p:cNvSpPr txBox="1"/>
          <p:nvPr/>
        </p:nvSpPr>
        <p:spPr>
          <a:xfrm>
            <a:off x="5926496" y="309497"/>
            <a:ext cx="5267362" cy="830997"/>
          </a:xfrm>
          <a:prstGeom prst="rect">
            <a:avLst/>
          </a:prstGeom>
          <a:noFill/>
        </p:spPr>
        <p:txBody>
          <a:bodyPr wrap="square" rtlCol="0">
            <a:spAutoFit/>
          </a:bodyPr>
          <a:lstStyle/>
          <a:p>
            <a:pPr marL="285750" indent="-285750" algn="r">
              <a:lnSpc>
                <a:spcPct val="150000"/>
              </a:lnSpc>
              <a:buFont typeface="Wingdings" panose="05000000000000000000" pitchFamily="2" charset="2"/>
              <a:buChar char="q"/>
            </a:pPr>
            <a:r>
              <a:rPr lang="pt-BR" sz="3200" dirty="0" smtClean="0"/>
              <a:t> Transdisciplinaridade:</a:t>
            </a:r>
            <a:endParaRPr lang="pt-BR" dirty="0"/>
          </a:p>
        </p:txBody>
      </p:sp>
      <p:sp>
        <p:nvSpPr>
          <p:cNvPr id="5" name="Retângulo 4"/>
          <p:cNvSpPr/>
          <p:nvPr/>
        </p:nvSpPr>
        <p:spPr>
          <a:xfrm>
            <a:off x="2003612" y="2016295"/>
            <a:ext cx="9601199" cy="464871"/>
          </a:xfrm>
          <a:prstGeom prst="rect">
            <a:avLst/>
          </a:prstGeom>
        </p:spPr>
        <p:txBody>
          <a:bodyPr wrap="square">
            <a:spAutoFit/>
          </a:bodyPr>
          <a:lstStyle/>
          <a:p>
            <a:pPr marL="160020" marR="577215" algn="just">
              <a:lnSpc>
                <a:spcPct val="150000"/>
              </a:lnSpc>
              <a:spcBef>
                <a:spcPts val="255"/>
              </a:spcBef>
              <a:spcAft>
                <a:spcPts val="0"/>
              </a:spcAft>
            </a:pPr>
            <a:endParaRPr lang="pt-BR" dirty="0">
              <a:effectLst/>
              <a:latin typeface="Calibri" panose="020F0502020204030204" pitchFamily="34" charset="0"/>
              <a:ea typeface="Calibri" panose="020F0502020204030204" pitchFamily="34" charset="0"/>
            </a:endParaRPr>
          </a:p>
        </p:txBody>
      </p:sp>
      <p:sp>
        <p:nvSpPr>
          <p:cNvPr id="7" name="Retângulo 6"/>
          <p:cNvSpPr/>
          <p:nvPr/>
        </p:nvSpPr>
        <p:spPr>
          <a:xfrm rot="10800000" flipV="1">
            <a:off x="2003611" y="1677336"/>
            <a:ext cx="2862104" cy="976060"/>
          </a:xfrm>
          <a:prstGeom prst="rect">
            <a:avLst/>
          </a:prstGeom>
          <a:solidFill>
            <a:srgbClr val="CC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Projeto integrador Transdisciplinar</a:t>
            </a:r>
            <a:endParaRPr lang="pt-BR" dirty="0">
              <a:solidFill>
                <a:schemeClr val="tx1"/>
              </a:solidFill>
            </a:endParaRPr>
          </a:p>
        </p:txBody>
      </p:sp>
      <p:sp>
        <p:nvSpPr>
          <p:cNvPr id="6" name="Elipse 5"/>
          <p:cNvSpPr/>
          <p:nvPr/>
        </p:nvSpPr>
        <p:spPr>
          <a:xfrm>
            <a:off x="2003611" y="2406234"/>
            <a:ext cx="2539813" cy="2441625"/>
          </a:xfrm>
          <a:prstGeom prst="ellipse">
            <a:avLst/>
          </a:prstGeom>
          <a:solidFill>
            <a:srgbClr val="FFFF00"/>
          </a:solidFill>
          <a:ln>
            <a:noFill/>
          </a:ln>
          <a:effectLst>
            <a:outerShdw blurRad="152400" dist="317500" dir="5400000" sx="90000" sy="-19000" rotWithShape="0">
              <a:prstClr val="black">
                <a:alpha val="15000"/>
              </a:prstClr>
            </a:out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solidFill>
                  <a:schemeClr val="tx1"/>
                </a:solidFill>
              </a:rPr>
              <a:t>Vários Brasis! E eu </a:t>
            </a:r>
            <a:r>
              <a:rPr lang="pt-BR" sz="2800" dirty="0" smtClean="0">
                <a:solidFill>
                  <a:schemeClr val="tx1"/>
                </a:solidFill>
              </a:rPr>
              <a:t>com</a:t>
            </a:r>
            <a:r>
              <a:rPr lang="pt-BR" sz="2400" dirty="0" smtClean="0">
                <a:solidFill>
                  <a:schemeClr val="tx1"/>
                </a:solidFill>
              </a:rPr>
              <a:t> isso!</a:t>
            </a:r>
            <a:endParaRPr lang="pt-BR" sz="2400" dirty="0">
              <a:solidFill>
                <a:schemeClr val="tx1"/>
              </a:solidFill>
            </a:endParaRPr>
          </a:p>
        </p:txBody>
      </p:sp>
      <p:pic>
        <p:nvPicPr>
          <p:cNvPr id="19" name="image14.png"/>
          <p:cNvPicPr/>
          <p:nvPr/>
        </p:nvPicPr>
        <p:blipFill>
          <a:blip r:embed="rId4" cstate="print"/>
          <a:stretch>
            <a:fillRect/>
          </a:stretch>
        </p:blipFill>
        <p:spPr>
          <a:xfrm>
            <a:off x="5047480" y="1140494"/>
            <a:ext cx="6282508" cy="4488781"/>
          </a:xfrm>
          <a:prstGeom prst="rect">
            <a:avLst/>
          </a:prstGeom>
        </p:spPr>
      </p:pic>
    </p:spTree>
    <p:extLst>
      <p:ext uri="{BB962C8B-B14F-4D97-AF65-F5344CB8AC3E}">
        <p14:creationId xmlns:p14="http://schemas.microsoft.com/office/powerpoint/2010/main" val="554851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2" y="114301"/>
            <a:ext cx="11645152" cy="6488206"/>
          </a:xfrm>
        </p:spPr>
        <p:txBody>
          <a:bodyPr/>
          <a:lstStyle/>
          <a:p>
            <a:pPr marL="0" indent="0" algn="just">
              <a:buNone/>
            </a:pPr>
            <a:endParaRPr lang="pt-BR" dirty="0"/>
          </a:p>
          <a:p>
            <a:pPr marL="0" indent="0">
              <a:lnSpc>
                <a:spcPct val="150000"/>
              </a:lnSpc>
              <a:spcBef>
                <a:spcPts val="0"/>
              </a:spcBef>
              <a:buNone/>
            </a:pPr>
            <a:endParaRPr lang="pt-BR" sz="2000" dirty="0" smtClean="0">
              <a:solidFill>
                <a:schemeClr val="accent2">
                  <a:lumMod val="75000"/>
                </a:schemeClr>
              </a:solidFill>
            </a:endParaRPr>
          </a:p>
          <a:p>
            <a:pPr marL="0" indent="0">
              <a:lnSpc>
                <a:spcPct val="150000"/>
              </a:lnSpc>
              <a:spcBef>
                <a:spcPts val="0"/>
              </a:spcBef>
              <a:buNone/>
            </a:pPr>
            <a:endParaRPr lang="pt-BR" sz="2000" dirty="0">
              <a:solidFill>
                <a:schemeClr val="accent2">
                  <a:lumMod val="75000"/>
                </a:schemeClr>
              </a:solidFill>
            </a:endParaRPr>
          </a:p>
          <a:p>
            <a:pPr marL="0" indent="0">
              <a:lnSpc>
                <a:spcPct val="150000"/>
              </a:lnSpc>
              <a:spcBef>
                <a:spcPts val="0"/>
              </a:spcBef>
              <a:buNone/>
            </a:pPr>
            <a:endParaRPr lang="pt-BR" sz="2000" dirty="0" smtClean="0">
              <a:solidFill>
                <a:schemeClr val="accent2">
                  <a:lumMod val="75000"/>
                </a:schemeClr>
              </a:solidFill>
            </a:endParaRPr>
          </a:p>
          <a:p>
            <a:pPr marL="0" indent="0">
              <a:lnSpc>
                <a:spcPct val="150000"/>
              </a:lnSpc>
              <a:spcBef>
                <a:spcPts val="0"/>
              </a:spcBef>
              <a:buNone/>
            </a:pPr>
            <a:r>
              <a:rPr lang="pt-BR" sz="2000" dirty="0" smtClean="0">
                <a:solidFill>
                  <a:schemeClr val="accent2">
                    <a:lumMod val="75000"/>
                  </a:schemeClr>
                </a:solidFill>
              </a:rPr>
              <a:t>O </a:t>
            </a:r>
            <a:r>
              <a:rPr lang="pt-BR" sz="2000" dirty="0">
                <a:solidFill>
                  <a:schemeClr val="accent2">
                    <a:lumMod val="75000"/>
                  </a:schemeClr>
                </a:solidFill>
              </a:rPr>
              <a:t>trabalho com </a:t>
            </a:r>
            <a:r>
              <a:rPr lang="pt-BR" sz="2000" dirty="0" smtClean="0">
                <a:solidFill>
                  <a:schemeClr val="accent2">
                    <a:lumMod val="75000"/>
                  </a:schemeClr>
                </a:solidFill>
              </a:rPr>
              <a:t>Educação Fiscal deve </a:t>
            </a:r>
            <a:r>
              <a:rPr lang="pt-BR" sz="2000" dirty="0">
                <a:solidFill>
                  <a:schemeClr val="accent2">
                    <a:lumMod val="75000"/>
                  </a:schemeClr>
                </a:solidFill>
              </a:rPr>
              <a:t>primar pela criatividade e inovação, com </a:t>
            </a:r>
            <a:r>
              <a:rPr lang="pt-BR" sz="2000" dirty="0" smtClean="0">
                <a:solidFill>
                  <a:schemeClr val="accent2">
                    <a:lumMod val="75000"/>
                  </a:schemeClr>
                </a:solidFill>
              </a:rPr>
              <a:t>base nas  </a:t>
            </a:r>
            <a:r>
              <a:rPr lang="pt-BR" sz="2000" dirty="0" smtClean="0">
                <a:solidFill>
                  <a:srgbClr val="C00000"/>
                </a:solidFill>
              </a:rPr>
              <a:t>metodologias </a:t>
            </a:r>
            <a:r>
              <a:rPr lang="pt-BR" sz="2000" dirty="0">
                <a:solidFill>
                  <a:srgbClr val="C00000"/>
                </a:solidFill>
              </a:rPr>
              <a:t>ativas,</a:t>
            </a:r>
            <a:r>
              <a:rPr lang="pt-BR" sz="2000" dirty="0">
                <a:solidFill>
                  <a:schemeClr val="accent2">
                    <a:lumMod val="75000"/>
                  </a:schemeClr>
                </a:solidFill>
              </a:rPr>
              <a:t> valorizar a ludicidade, agregar novos valores à </a:t>
            </a:r>
            <a:r>
              <a:rPr lang="pt-BR" sz="2000" dirty="0" smtClean="0">
                <a:solidFill>
                  <a:schemeClr val="accent2">
                    <a:lumMod val="75000"/>
                  </a:schemeClr>
                </a:solidFill>
              </a:rPr>
              <a:t>prática docente </a:t>
            </a:r>
            <a:r>
              <a:rPr lang="pt-BR" sz="2000" dirty="0">
                <a:solidFill>
                  <a:schemeClr val="accent2">
                    <a:lumMod val="75000"/>
                  </a:schemeClr>
                </a:solidFill>
              </a:rPr>
              <a:t>e às aprendizagens.</a:t>
            </a:r>
          </a:p>
          <a:p>
            <a:pPr marL="0" indent="0">
              <a:lnSpc>
                <a:spcPct val="150000"/>
              </a:lnSpc>
              <a:spcBef>
                <a:spcPts val="0"/>
              </a:spcBef>
              <a:buNone/>
            </a:pPr>
            <a:endParaRPr lang="pt-BR" sz="2000" dirty="0"/>
          </a:p>
        </p:txBody>
      </p:sp>
      <p:pic>
        <p:nvPicPr>
          <p:cNvPr id="2" name="Imagem 1"/>
          <p:cNvPicPr>
            <a:picLocks noChangeAspect="1"/>
          </p:cNvPicPr>
          <p:nvPr/>
        </p:nvPicPr>
        <p:blipFill>
          <a:blip r:embed="rId2"/>
          <a:stretch>
            <a:fillRect/>
          </a:stretch>
        </p:blipFill>
        <p:spPr>
          <a:xfrm>
            <a:off x="228602" y="3308163"/>
            <a:ext cx="4249270" cy="30127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Imagem 3"/>
          <p:cNvPicPr>
            <a:picLocks noChangeAspect="1"/>
          </p:cNvPicPr>
          <p:nvPr/>
        </p:nvPicPr>
        <p:blipFill>
          <a:blip r:embed="rId3"/>
          <a:stretch>
            <a:fillRect/>
          </a:stretch>
        </p:blipFill>
        <p:spPr>
          <a:xfrm>
            <a:off x="4343401" y="3281081"/>
            <a:ext cx="4467488" cy="30397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Imagem 4"/>
          <p:cNvPicPr>
            <a:picLocks noChangeAspect="1"/>
          </p:cNvPicPr>
          <p:nvPr/>
        </p:nvPicPr>
        <p:blipFill>
          <a:blip r:embed="rId4"/>
          <a:stretch>
            <a:fillRect/>
          </a:stretch>
        </p:blipFill>
        <p:spPr>
          <a:xfrm>
            <a:off x="8202706" y="3281081"/>
            <a:ext cx="3671048" cy="30127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Explosão 1 5"/>
          <p:cNvSpPr/>
          <p:nvPr/>
        </p:nvSpPr>
        <p:spPr>
          <a:xfrm rot="18913069">
            <a:off x="714375" y="171450"/>
            <a:ext cx="4814887" cy="1685924"/>
          </a:xfrm>
          <a:prstGeom prst="irregularSeal1">
            <a:avLst/>
          </a:prstGeom>
          <a:solidFill>
            <a:srgbClr val="CCFF66"/>
          </a:solidFill>
          <a:ln>
            <a:noFill/>
          </a:ln>
          <a:effectLst>
            <a:glow rad="228600">
              <a:schemeClr val="accent6">
                <a:satMod val="175000"/>
                <a:alpha val="40000"/>
              </a:schemeClr>
            </a:glow>
            <a:innerShdw blurRad="63500" dist="50800" dir="16200000">
              <a:prstClr val="black">
                <a:alpha val="50000"/>
              </a:prstClr>
            </a:innerShdw>
          </a:effectLst>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solidFill>
                  <a:schemeClr val="tx1"/>
                </a:solidFill>
              </a:rPr>
              <a:t>Atenção!</a:t>
            </a:r>
            <a:endParaRPr lang="pt-BR" sz="2800" dirty="0">
              <a:solidFill>
                <a:schemeClr val="tx1"/>
              </a:solidFill>
            </a:endParaRPr>
          </a:p>
        </p:txBody>
      </p:sp>
    </p:spTree>
    <p:extLst>
      <p:ext uri="{BB962C8B-B14F-4D97-AF65-F5344CB8AC3E}">
        <p14:creationId xmlns:p14="http://schemas.microsoft.com/office/powerpoint/2010/main" val="131538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5" name="Espaço Reservado para Texto 4"/>
          <p:cNvSpPr>
            <a:spLocks noGrp="1"/>
          </p:cNvSpPr>
          <p:nvPr>
            <p:ph type="body" idx="1"/>
          </p:nvPr>
        </p:nvSpPr>
        <p:spPr/>
        <p:txBody>
          <a:bodyPr/>
          <a:lstStyle/>
          <a:p>
            <a:endParaRPr lang="pt-BR"/>
          </a:p>
        </p:txBody>
      </p:sp>
      <p:sp>
        <p:nvSpPr>
          <p:cNvPr id="3" name="Espaço Reservado para Conteúdo 2"/>
          <p:cNvSpPr>
            <a:spLocks noGrp="1"/>
          </p:cNvSpPr>
          <p:nvPr>
            <p:ph sz="half" idx="2"/>
          </p:nvPr>
        </p:nvSpPr>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sp>
        <p:nvSpPr>
          <p:cNvPr id="6" name="Espaço Reservado para Texto 5"/>
          <p:cNvSpPr>
            <a:spLocks noGrp="1"/>
          </p:cNvSpPr>
          <p:nvPr>
            <p:ph type="body" sz="quarter" idx="3"/>
          </p:nvPr>
        </p:nvSpPr>
        <p:spPr/>
        <p:txBody>
          <a:bodyPr/>
          <a:lstStyle/>
          <a:p>
            <a:endParaRPr lang="pt-BR"/>
          </a:p>
        </p:txBody>
      </p:sp>
      <p:sp>
        <p:nvSpPr>
          <p:cNvPr id="9" name="Espaço Reservado para Conteúdo 8"/>
          <p:cNvSpPr>
            <a:spLocks noGrp="1"/>
          </p:cNvSpPr>
          <p:nvPr>
            <p:ph sz="quarter" idx="4"/>
          </p:nvPr>
        </p:nvSpPr>
        <p:spPr/>
        <p:txBody>
          <a:bodyPr/>
          <a:lstStyle/>
          <a:p>
            <a:endParaRPr lang="pt-BR"/>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15" y="155840"/>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rot="20389473">
            <a:off x="353461" y="896776"/>
            <a:ext cx="4362450" cy="2585323"/>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pt-BR" dirty="0"/>
              <a:t>Nada do que foi será</a:t>
            </a:r>
            <a:br>
              <a:rPr lang="pt-BR" dirty="0"/>
            </a:br>
            <a:r>
              <a:rPr lang="pt-BR" dirty="0"/>
              <a:t>De novo do jeito que já foi um dia</a:t>
            </a:r>
            <a:br>
              <a:rPr lang="pt-BR" dirty="0"/>
            </a:br>
            <a:r>
              <a:rPr lang="pt-BR" dirty="0"/>
              <a:t>Tudo passa, tudo sempre passará</a:t>
            </a:r>
            <a:br>
              <a:rPr lang="pt-BR" dirty="0"/>
            </a:br>
            <a:r>
              <a:rPr lang="pt-BR" dirty="0"/>
              <a:t>A vida vem em ondas,</a:t>
            </a:r>
            <a:br>
              <a:rPr lang="pt-BR" dirty="0"/>
            </a:br>
            <a:r>
              <a:rPr lang="pt-BR" dirty="0"/>
              <a:t>como um mar</a:t>
            </a:r>
            <a:br>
              <a:rPr lang="pt-BR" dirty="0"/>
            </a:br>
            <a:r>
              <a:rPr lang="pt-BR" dirty="0"/>
              <a:t>Num indo e vindo infinito</a:t>
            </a:r>
          </a:p>
        </p:txBody>
      </p:sp>
      <p:sp>
        <p:nvSpPr>
          <p:cNvPr id="7" name="Retângulo 6"/>
          <p:cNvSpPr/>
          <p:nvPr/>
        </p:nvSpPr>
        <p:spPr>
          <a:xfrm rot="18811460">
            <a:off x="2924339" y="1951630"/>
            <a:ext cx="4521995" cy="285209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Tudo que se vê não é</a:t>
            </a:r>
            <a:br>
              <a:rPr lang="pt-BR" dirty="0">
                <a:solidFill>
                  <a:schemeClr val="tx1"/>
                </a:solidFill>
              </a:rPr>
            </a:br>
            <a:r>
              <a:rPr lang="pt-BR" dirty="0">
                <a:solidFill>
                  <a:schemeClr val="tx1"/>
                </a:solidFill>
              </a:rPr>
              <a:t>Igual ao que a gente viu há um segundo</a:t>
            </a:r>
            <a:br>
              <a:rPr lang="pt-BR" dirty="0">
                <a:solidFill>
                  <a:schemeClr val="tx1"/>
                </a:solidFill>
              </a:rPr>
            </a:br>
            <a:r>
              <a:rPr lang="pt-BR" dirty="0">
                <a:solidFill>
                  <a:schemeClr val="tx1"/>
                </a:solidFill>
              </a:rPr>
              <a:t>tudo muda o tempo todo no mundo Não adianta fugir</a:t>
            </a:r>
            <a:br>
              <a:rPr lang="pt-BR" dirty="0">
                <a:solidFill>
                  <a:schemeClr val="tx1"/>
                </a:solidFill>
              </a:rPr>
            </a:br>
            <a:r>
              <a:rPr lang="pt-BR" dirty="0">
                <a:solidFill>
                  <a:schemeClr val="tx1"/>
                </a:solidFill>
              </a:rPr>
              <a:t>Nem mentir pra si mesmo agora</a:t>
            </a:r>
            <a:br>
              <a:rPr lang="pt-BR" dirty="0">
                <a:solidFill>
                  <a:schemeClr val="tx1"/>
                </a:solidFill>
              </a:rPr>
            </a:br>
            <a:r>
              <a:rPr lang="pt-BR" dirty="0">
                <a:solidFill>
                  <a:schemeClr val="tx1"/>
                </a:solidFill>
              </a:rPr>
              <a:t>Há tanta vida lá </a:t>
            </a:r>
            <a:r>
              <a:rPr lang="pt-BR" dirty="0" smtClean="0">
                <a:solidFill>
                  <a:schemeClr val="tx1"/>
                </a:solidFill>
              </a:rPr>
              <a:t>fora</a:t>
            </a:r>
            <a:r>
              <a:rPr lang="pt-BR" dirty="0">
                <a:solidFill>
                  <a:schemeClr val="tx1"/>
                </a:solidFill>
              </a:rPr>
              <a:t> </a:t>
            </a:r>
            <a:endParaRPr lang="pt-BR" dirty="0" smtClean="0">
              <a:solidFill>
                <a:schemeClr val="tx1"/>
              </a:solidFill>
            </a:endParaRPr>
          </a:p>
          <a:p>
            <a:pPr algn="ctr"/>
            <a:r>
              <a:rPr lang="pt-BR" dirty="0" smtClean="0">
                <a:solidFill>
                  <a:schemeClr val="tx1"/>
                </a:solidFill>
              </a:rPr>
              <a:t>Aqui </a:t>
            </a:r>
            <a:r>
              <a:rPr lang="pt-BR" dirty="0">
                <a:solidFill>
                  <a:schemeClr val="tx1"/>
                </a:solidFill>
              </a:rPr>
              <a:t>dentro sempre</a:t>
            </a:r>
          </a:p>
        </p:txBody>
      </p:sp>
      <p:sp>
        <p:nvSpPr>
          <p:cNvPr id="10" name="CaixaDeTexto 9"/>
          <p:cNvSpPr txBox="1"/>
          <p:nvPr/>
        </p:nvSpPr>
        <p:spPr>
          <a:xfrm>
            <a:off x="808254" y="4943551"/>
            <a:ext cx="3302730" cy="1338828"/>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pt-BR" dirty="0"/>
              <a:t>Como uma onda no mar</a:t>
            </a:r>
            <a:br>
              <a:rPr lang="pt-BR" dirty="0"/>
            </a:br>
            <a:r>
              <a:rPr lang="pt-BR" dirty="0"/>
              <a:t>Como uma onda no mar</a:t>
            </a:r>
            <a:br>
              <a:rPr lang="pt-BR" dirty="0"/>
            </a:br>
            <a:r>
              <a:rPr lang="pt-BR" dirty="0"/>
              <a:t>Como uma onda no mar</a:t>
            </a:r>
          </a:p>
        </p:txBody>
      </p:sp>
      <p:sp>
        <p:nvSpPr>
          <p:cNvPr id="12" name="CaixaDeTexto 11"/>
          <p:cNvSpPr txBox="1"/>
          <p:nvPr/>
        </p:nvSpPr>
        <p:spPr>
          <a:xfrm>
            <a:off x="9258300" y="4897832"/>
            <a:ext cx="45719" cy="369332"/>
          </a:xfrm>
          <a:prstGeom prst="rect">
            <a:avLst/>
          </a:prstGeom>
          <a:noFill/>
        </p:spPr>
        <p:txBody>
          <a:bodyPr wrap="square" rtlCol="0">
            <a:spAutoFit/>
          </a:bodyPr>
          <a:lstStyle/>
          <a:p>
            <a:endParaRPr lang="pt-BR" dirty="0"/>
          </a:p>
        </p:txBody>
      </p:sp>
      <p:sp>
        <p:nvSpPr>
          <p:cNvPr id="13" name="Retângulo 12"/>
          <p:cNvSpPr/>
          <p:nvPr/>
        </p:nvSpPr>
        <p:spPr>
          <a:xfrm rot="10092886" flipV="1">
            <a:off x="6625341" y="4329089"/>
            <a:ext cx="4610099" cy="1190734"/>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dirty="0">
                <a:solidFill>
                  <a:schemeClr val="tx1"/>
                </a:solidFill>
              </a:rPr>
              <a:t>https://</a:t>
            </a:r>
            <a:r>
              <a:rPr lang="pt-BR" sz="1400" dirty="0" smtClean="0">
                <a:solidFill>
                  <a:schemeClr val="tx1"/>
                </a:solidFill>
              </a:rPr>
              <a:t>br.video.search.yahoo.com/search/video?fr=mcafee&amp;ei=UTF-8&amp;p=ouvir+como+uma+onda+no+mar&amp;type=E210BR91199G0#id=53&amp;vid=f9117750564c03fa3d197678d8037c6f&amp;action=click</a:t>
            </a:r>
            <a:endParaRPr lang="pt-BR" sz="1400" dirty="0">
              <a:solidFill>
                <a:schemeClr val="tx1"/>
              </a:solidFill>
            </a:endParaRPr>
          </a:p>
        </p:txBody>
      </p:sp>
      <p:pic>
        <p:nvPicPr>
          <p:cNvPr id="14" name="Imagem 13"/>
          <p:cNvPicPr>
            <a:picLocks noChangeAspect="1"/>
          </p:cNvPicPr>
          <p:nvPr/>
        </p:nvPicPr>
        <p:blipFill>
          <a:blip r:embed="rId3"/>
          <a:stretch>
            <a:fillRect/>
          </a:stretch>
        </p:blipFill>
        <p:spPr>
          <a:xfrm>
            <a:off x="8087112" y="280946"/>
            <a:ext cx="3609975" cy="3266219"/>
          </a:xfrm>
          <a:prstGeom prst="rect">
            <a:avLst/>
          </a:prstGeom>
        </p:spPr>
      </p:pic>
      <p:sp>
        <p:nvSpPr>
          <p:cNvPr id="15" name="Retângulo 14"/>
          <p:cNvSpPr/>
          <p:nvPr/>
        </p:nvSpPr>
        <p:spPr>
          <a:xfrm>
            <a:off x="8086457" y="3278792"/>
            <a:ext cx="3609975" cy="266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t>https://thumbs.dreamstime.com/z/ondas-do-mar-31100734.jpg</a:t>
            </a:r>
          </a:p>
        </p:txBody>
      </p:sp>
    </p:spTree>
    <p:extLst>
      <p:ext uri="{BB962C8B-B14F-4D97-AF65-F5344CB8AC3E}">
        <p14:creationId xmlns:p14="http://schemas.microsoft.com/office/powerpoint/2010/main" val="388818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5" name="Espaço Reservado para Texto 4"/>
          <p:cNvSpPr>
            <a:spLocks noGrp="1"/>
          </p:cNvSpPr>
          <p:nvPr>
            <p:ph type="body" idx="1"/>
          </p:nvPr>
        </p:nvSpPr>
        <p:spPr/>
        <p:txBody>
          <a:bodyPr/>
          <a:lstStyle/>
          <a:p>
            <a:endParaRPr lang="pt-BR"/>
          </a:p>
        </p:txBody>
      </p:sp>
      <p:sp>
        <p:nvSpPr>
          <p:cNvPr id="3" name="Espaço Reservado para Conteúdo 2"/>
          <p:cNvSpPr>
            <a:spLocks noGrp="1"/>
          </p:cNvSpPr>
          <p:nvPr>
            <p:ph sz="half" idx="2"/>
          </p:nvPr>
        </p:nvSpPr>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sp>
        <p:nvSpPr>
          <p:cNvPr id="6" name="Espaço Reservado para Texto 5"/>
          <p:cNvSpPr>
            <a:spLocks noGrp="1"/>
          </p:cNvSpPr>
          <p:nvPr>
            <p:ph type="body" sz="quarter" idx="3"/>
          </p:nvPr>
        </p:nvSpPr>
        <p:spPr/>
        <p:txBody>
          <a:bodyPr/>
          <a:lstStyle/>
          <a:p>
            <a:endParaRPr lang="pt-BR"/>
          </a:p>
        </p:txBody>
      </p:sp>
      <p:sp>
        <p:nvSpPr>
          <p:cNvPr id="9" name="Espaço Reservado para Conteúdo 8"/>
          <p:cNvSpPr>
            <a:spLocks noGrp="1"/>
          </p:cNvSpPr>
          <p:nvPr>
            <p:ph sz="quarter" idx="4"/>
          </p:nvPr>
        </p:nvSpPr>
        <p:spPr/>
        <p:txBody>
          <a:bodyPr/>
          <a:lstStyle/>
          <a:p>
            <a:endParaRPr lang="pt-BR"/>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15" y="185738"/>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58300" y="4897832"/>
            <a:ext cx="45719" cy="369332"/>
          </a:xfrm>
          <a:prstGeom prst="rect">
            <a:avLst/>
          </a:prstGeom>
          <a:noFill/>
        </p:spPr>
        <p:txBody>
          <a:bodyPr wrap="square" rtlCol="0">
            <a:spAutoFit/>
          </a:bodyPr>
          <a:lstStyle/>
          <a:p>
            <a:endParaRPr lang="pt-BR" dirty="0"/>
          </a:p>
        </p:txBody>
      </p:sp>
      <p:sp>
        <p:nvSpPr>
          <p:cNvPr id="16" name="Texto explicativo em forma de nuvem 15"/>
          <p:cNvSpPr/>
          <p:nvPr/>
        </p:nvSpPr>
        <p:spPr>
          <a:xfrm rot="1155125">
            <a:off x="5982177" y="513834"/>
            <a:ext cx="4129087" cy="3000719"/>
          </a:xfrm>
          <a:prstGeom prst="cloudCallout">
            <a:avLst/>
          </a:prstGeom>
          <a:solidFill>
            <a:srgbClr val="002060"/>
          </a:solidFill>
          <a:ln>
            <a:no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t>Mãos à obra!</a:t>
            </a:r>
            <a:endParaRPr lang="pt-BR" sz="3200" dirty="0"/>
          </a:p>
        </p:txBody>
      </p:sp>
      <p:sp>
        <p:nvSpPr>
          <p:cNvPr id="17" name="Fluxograma: Armazenamento de acesso sequencial 16"/>
          <p:cNvSpPr/>
          <p:nvPr/>
        </p:nvSpPr>
        <p:spPr>
          <a:xfrm rot="20582790">
            <a:off x="785813" y="1271588"/>
            <a:ext cx="3661697" cy="3729037"/>
          </a:xfrm>
          <a:prstGeom prst="flowChartMagneticTape">
            <a:avLst/>
          </a:prstGeom>
          <a:solidFill>
            <a:srgbClr val="FFC000"/>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Agora é com vocês...</a:t>
            </a:r>
            <a:endParaRPr lang="pt-BR" sz="3200" dirty="0">
              <a:solidFill>
                <a:schemeClr val="tx1"/>
              </a:solidFill>
            </a:endParaRPr>
          </a:p>
        </p:txBody>
      </p:sp>
      <p:pic>
        <p:nvPicPr>
          <p:cNvPr id="18" name="Imagem 17"/>
          <p:cNvPicPr>
            <a:picLocks noChangeAspect="1"/>
          </p:cNvPicPr>
          <p:nvPr/>
        </p:nvPicPr>
        <p:blipFill>
          <a:blip r:embed="rId3"/>
          <a:stretch>
            <a:fillRect/>
          </a:stretch>
        </p:blipFill>
        <p:spPr>
          <a:xfrm>
            <a:off x="7284741" y="4568237"/>
            <a:ext cx="4665744" cy="17404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Retângulo 18"/>
          <p:cNvSpPr/>
          <p:nvPr/>
        </p:nvSpPr>
        <p:spPr>
          <a:xfrm>
            <a:off x="7284742" y="6308656"/>
            <a:ext cx="4665743" cy="3207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tx1"/>
                </a:solidFill>
              </a:rPr>
              <a:t>https://br.images.search.yahoo.com/search/images;_ylt=AwrE18nKm01i9YAAsiLz6Qt.;_ylu=Y29sbwNiZjEEcG9zAzEEdnRpZAMEc2VjA3BpdnM-?p=Pensar+e+agir&amp;fr2=piv-web&amp;t</a:t>
            </a:r>
          </a:p>
        </p:txBody>
      </p:sp>
    </p:spTree>
    <p:extLst>
      <p:ext uri="{BB962C8B-B14F-4D97-AF65-F5344CB8AC3E}">
        <p14:creationId xmlns:p14="http://schemas.microsoft.com/office/powerpoint/2010/main" val="576711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5" name="Espaço Reservado para Texto 4"/>
          <p:cNvSpPr>
            <a:spLocks noGrp="1"/>
          </p:cNvSpPr>
          <p:nvPr>
            <p:ph type="body" idx="1"/>
          </p:nvPr>
        </p:nvSpPr>
        <p:spPr/>
        <p:txBody>
          <a:bodyPr/>
          <a:lstStyle/>
          <a:p>
            <a:endParaRPr lang="pt-BR"/>
          </a:p>
        </p:txBody>
      </p:sp>
      <p:sp>
        <p:nvSpPr>
          <p:cNvPr id="3" name="Espaço Reservado para Conteúdo 2"/>
          <p:cNvSpPr>
            <a:spLocks noGrp="1"/>
          </p:cNvSpPr>
          <p:nvPr>
            <p:ph sz="half" idx="2"/>
          </p:nvPr>
        </p:nvSpPr>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sp>
        <p:nvSpPr>
          <p:cNvPr id="6" name="Espaço Reservado para Texto 5"/>
          <p:cNvSpPr>
            <a:spLocks noGrp="1"/>
          </p:cNvSpPr>
          <p:nvPr>
            <p:ph type="body" sz="quarter" idx="3"/>
          </p:nvPr>
        </p:nvSpPr>
        <p:spPr/>
        <p:txBody>
          <a:bodyPr/>
          <a:lstStyle/>
          <a:p>
            <a:endParaRPr lang="pt-BR"/>
          </a:p>
        </p:txBody>
      </p:sp>
      <p:sp>
        <p:nvSpPr>
          <p:cNvPr id="9" name="Espaço Reservado para Conteúdo 8"/>
          <p:cNvSpPr>
            <a:spLocks noGrp="1"/>
          </p:cNvSpPr>
          <p:nvPr>
            <p:ph sz="quarter" idx="4"/>
          </p:nvPr>
        </p:nvSpPr>
        <p:spPr/>
        <p:txBody>
          <a:bodyPr/>
          <a:lstStyle/>
          <a:p>
            <a:endParaRPr lang="pt-BR"/>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66" y="228870"/>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58300" y="4897832"/>
            <a:ext cx="45719" cy="369332"/>
          </a:xfrm>
          <a:prstGeom prst="rect">
            <a:avLst/>
          </a:prstGeom>
          <a:noFill/>
        </p:spPr>
        <p:txBody>
          <a:bodyPr wrap="square" rtlCol="0">
            <a:spAutoFit/>
          </a:bodyPr>
          <a:lstStyle/>
          <a:p>
            <a:endParaRPr lang="pt-BR" dirty="0"/>
          </a:p>
        </p:txBody>
      </p:sp>
      <p:sp>
        <p:nvSpPr>
          <p:cNvPr id="19" name="Retângulo 18"/>
          <p:cNvSpPr/>
          <p:nvPr/>
        </p:nvSpPr>
        <p:spPr>
          <a:xfrm>
            <a:off x="7284742" y="6308656"/>
            <a:ext cx="4665743" cy="3207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tx1"/>
                </a:solidFill>
              </a:rPr>
              <a:t>https://br.images.search.yahoo.com/search/images;_ylt=AwrE18nKm01i9YAAsiLz6Qt.;_ylu=Y29sbwNiZjEEcG9zAzEEdnRpZAMEc2VjA3BpdnM-?p=Pensar+e+agir&amp;fr2=piv-web&amp;t</a:t>
            </a:r>
          </a:p>
        </p:txBody>
      </p:sp>
      <p:sp>
        <p:nvSpPr>
          <p:cNvPr id="7" name="CaixaDeTexto 6"/>
          <p:cNvSpPr txBox="1"/>
          <p:nvPr/>
        </p:nvSpPr>
        <p:spPr>
          <a:xfrm>
            <a:off x="641268" y="1671583"/>
            <a:ext cx="4619501" cy="452431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t-BR" dirty="0"/>
              <a:t>1 . Cópia da letra de </a:t>
            </a:r>
            <a:r>
              <a:rPr lang="pt-BR" dirty="0" smtClean="0"/>
              <a:t>músicas </a:t>
            </a:r>
            <a:r>
              <a:rPr lang="pt-BR" dirty="0"/>
              <a:t>diferentes e conhecidas (não precisa ser a música completa). Sugestão de Músicas: Xote das Meninas, Morena </a:t>
            </a:r>
            <a:r>
              <a:rPr lang="pt-BR" dirty="0" err="1"/>
              <a:t>Tropicana</a:t>
            </a:r>
            <a:r>
              <a:rPr lang="pt-BR" dirty="0"/>
              <a:t>, Xote Ecológico e Trem das onze. </a:t>
            </a:r>
          </a:p>
          <a:p>
            <a:r>
              <a:rPr lang="pt-BR" dirty="0"/>
              <a:t>2. Dividir o quantitativo de cursistas por </a:t>
            </a:r>
            <a:r>
              <a:rPr lang="pt-BR" dirty="0" smtClean="0"/>
              <a:t>quatro. Cada </a:t>
            </a:r>
            <a:r>
              <a:rPr lang="pt-BR" dirty="0"/>
              <a:t>música deve ser reproduzida igualmente o número resultante dessa divisão.</a:t>
            </a:r>
          </a:p>
          <a:p>
            <a:r>
              <a:rPr lang="pt-BR" dirty="0"/>
              <a:t>3. Embaralhar as cópias e pedir para cada um pegar uma;</a:t>
            </a:r>
          </a:p>
          <a:p>
            <a:r>
              <a:rPr lang="pt-BR" dirty="0"/>
              <a:t>4. já em seus lugares, contar de 1 até 3 e pedir que todos comecem a cantar ao mesmo tempo. Não conseguimos entender nada... </a:t>
            </a:r>
          </a:p>
        </p:txBody>
      </p:sp>
      <p:sp>
        <p:nvSpPr>
          <p:cNvPr id="13" name="CaixaDeTexto 12"/>
          <p:cNvSpPr txBox="1"/>
          <p:nvPr/>
        </p:nvSpPr>
        <p:spPr>
          <a:xfrm>
            <a:off x="3906956" y="228870"/>
            <a:ext cx="4619501" cy="954107"/>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sz="2800" dirty="0" smtClean="0"/>
              <a:t>Organização de Grupos de trabalho</a:t>
            </a:r>
            <a:endParaRPr lang="pt-BR" sz="2800" dirty="0"/>
          </a:p>
        </p:txBody>
      </p:sp>
      <p:sp>
        <p:nvSpPr>
          <p:cNvPr id="14" name="CaixaDeTexto 13"/>
          <p:cNvSpPr txBox="1"/>
          <p:nvPr/>
        </p:nvSpPr>
        <p:spPr>
          <a:xfrm>
            <a:off x="6143451" y="1244369"/>
            <a:ext cx="4619501" cy="5078313"/>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pt-BR" dirty="0" smtClean="0"/>
              <a:t>Fazer </a:t>
            </a:r>
            <a:r>
              <a:rPr lang="pt-BR" dirty="0"/>
              <a:t>uma reflexão acerca: Da importância da escuta, da organização das tarefas, dos conhecimentos, de priorizar de outros pontos ...</a:t>
            </a:r>
          </a:p>
          <a:p>
            <a:endParaRPr lang="pt-BR" dirty="0" smtClean="0"/>
          </a:p>
          <a:p>
            <a:r>
              <a:rPr lang="pt-BR" dirty="0" smtClean="0"/>
              <a:t>5</a:t>
            </a:r>
            <a:r>
              <a:rPr lang="pt-BR" dirty="0"/>
              <a:t>. Pedir para os as pessoas se organizarem em grupos conforme a música que escolheu. Cada grupo canta sua música, são aplaudidos... </a:t>
            </a:r>
          </a:p>
          <a:p>
            <a:r>
              <a:rPr lang="pt-BR" dirty="0"/>
              <a:t>6. Abre espaço para reflexão, contextualizando com a realidade do ambiente escolar.</a:t>
            </a:r>
          </a:p>
          <a:p>
            <a:r>
              <a:rPr lang="pt-BR" dirty="0"/>
              <a:t>7. Comunica que a turma está organizada em grupos de trabalho de acordo com a música. </a:t>
            </a:r>
          </a:p>
          <a:p>
            <a:r>
              <a:rPr lang="pt-BR" dirty="0"/>
              <a:t>8. Repassa o comando do trabalho para cada grupo</a:t>
            </a:r>
            <a:r>
              <a:rPr lang="pt-BR" dirty="0" smtClean="0"/>
              <a:t>.</a:t>
            </a:r>
            <a:endParaRPr lang="pt-BR" dirty="0"/>
          </a:p>
        </p:txBody>
      </p:sp>
      <p:pic>
        <p:nvPicPr>
          <p:cNvPr id="15" name="Imagem 14"/>
          <p:cNvPicPr>
            <a:picLocks noChangeAspect="1"/>
          </p:cNvPicPr>
          <p:nvPr/>
        </p:nvPicPr>
        <p:blipFill>
          <a:blip r:embed="rId3"/>
          <a:stretch>
            <a:fillRect/>
          </a:stretch>
        </p:blipFill>
        <p:spPr>
          <a:xfrm>
            <a:off x="356259" y="228870"/>
            <a:ext cx="3238543" cy="120804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8117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5" y="236977"/>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395209" y="410704"/>
            <a:ext cx="10872060" cy="830997"/>
          </a:xfrm>
          <a:prstGeom prst="rect">
            <a:avLst/>
          </a:prstGeom>
          <a:solidFill>
            <a:srgbClr val="FFFF99"/>
          </a:solidFill>
        </p:spPr>
        <p:txBody>
          <a:bodyPr wrap="square" rtlCol="0">
            <a:spAutoFit/>
          </a:bodyPr>
          <a:lstStyle/>
          <a:p>
            <a:pPr algn="ctr"/>
            <a:r>
              <a:rPr lang="pt-BR" sz="4800" dirty="0" smtClean="0"/>
              <a:t>Premissa da cidadania ativa...</a:t>
            </a:r>
            <a:endParaRPr lang="pt-BR" sz="4800" dirty="0"/>
          </a:p>
        </p:txBody>
      </p:sp>
      <p:sp>
        <p:nvSpPr>
          <p:cNvPr id="6" name="Retângulo 5"/>
          <p:cNvSpPr/>
          <p:nvPr/>
        </p:nvSpPr>
        <p:spPr>
          <a:xfrm>
            <a:off x="1976034" y="1202956"/>
            <a:ext cx="7818896" cy="5262979"/>
          </a:xfrm>
          <a:prstGeom prst="rect">
            <a:avLst/>
          </a:prstGeom>
          <a:solidFill>
            <a:srgbClr val="CCFF66"/>
          </a:solidFill>
        </p:spPr>
        <p:txBody>
          <a:bodyPr wrap="square">
            <a:spAutoFit/>
          </a:bodyPr>
          <a:lstStyle/>
          <a:p>
            <a:pPr algn="ctr">
              <a:buNone/>
              <a:defRPr/>
            </a:pPr>
            <a:r>
              <a:rPr lang="pt-BR" sz="2400" dirty="0"/>
              <a:t>Cidadania</a:t>
            </a:r>
          </a:p>
          <a:p>
            <a:pPr algn="ctr">
              <a:buNone/>
              <a:defRPr/>
            </a:pPr>
            <a:endParaRPr lang="pt-BR" sz="2400" dirty="0"/>
          </a:p>
          <a:p>
            <a:pPr algn="ctr">
              <a:buNone/>
              <a:defRPr/>
            </a:pPr>
            <a:endParaRPr lang="pt-BR" sz="2400" dirty="0" smtClean="0"/>
          </a:p>
          <a:p>
            <a:pPr algn="ctr">
              <a:buNone/>
              <a:defRPr/>
            </a:pPr>
            <a:r>
              <a:rPr lang="pt-BR" sz="2400" dirty="0" smtClean="0"/>
              <a:t>Ambiente </a:t>
            </a:r>
            <a:r>
              <a:rPr lang="pt-BR" sz="2400" dirty="0"/>
              <a:t>democrático</a:t>
            </a:r>
          </a:p>
          <a:p>
            <a:pPr algn="ctr">
              <a:buNone/>
              <a:defRPr/>
            </a:pPr>
            <a:endParaRPr lang="pt-BR" sz="2400" dirty="0"/>
          </a:p>
          <a:p>
            <a:pPr algn="ctr">
              <a:buNone/>
              <a:defRPr/>
            </a:pPr>
            <a:endParaRPr lang="pt-BR" sz="2400" dirty="0" smtClean="0"/>
          </a:p>
          <a:p>
            <a:pPr algn="ctr">
              <a:buNone/>
              <a:defRPr/>
            </a:pPr>
            <a:r>
              <a:rPr lang="pt-BR" sz="2400" dirty="0" smtClean="0"/>
              <a:t>Cumprimento </a:t>
            </a:r>
            <a:r>
              <a:rPr lang="pt-BR" sz="2400" dirty="0"/>
              <a:t>de deveres - Exercício de direitos</a:t>
            </a:r>
          </a:p>
          <a:p>
            <a:pPr algn="ctr">
              <a:buNone/>
              <a:defRPr/>
            </a:pPr>
            <a:endParaRPr lang="pt-BR" sz="2400" dirty="0"/>
          </a:p>
          <a:p>
            <a:pPr algn="ctr">
              <a:buNone/>
              <a:defRPr/>
            </a:pPr>
            <a:endParaRPr lang="pt-BR" sz="2400" dirty="0"/>
          </a:p>
          <a:p>
            <a:pPr algn="ctr">
              <a:buNone/>
              <a:defRPr/>
            </a:pPr>
            <a:r>
              <a:rPr lang="pt-BR" sz="2400" dirty="0"/>
              <a:t>Desenvolvimento de competências e habilidades para o exercício da cidadania</a:t>
            </a:r>
          </a:p>
          <a:p>
            <a:pPr algn="ctr">
              <a:buNone/>
              <a:defRPr/>
            </a:pPr>
            <a:endParaRPr lang="pt-BR" sz="2400" dirty="0"/>
          </a:p>
          <a:p>
            <a:pPr algn="ctr">
              <a:buNone/>
              <a:defRPr/>
            </a:pPr>
            <a:endParaRPr lang="pt-BR" sz="2400" dirty="0"/>
          </a:p>
          <a:p>
            <a:pPr algn="ctr">
              <a:buNone/>
              <a:defRPr/>
            </a:pPr>
            <a:r>
              <a:rPr lang="pt-BR" sz="2400" dirty="0"/>
              <a:t>Educação como indutora da cidadania ativa</a:t>
            </a:r>
          </a:p>
        </p:txBody>
      </p:sp>
      <p:sp>
        <p:nvSpPr>
          <p:cNvPr id="8" name="Seta para baixo 7"/>
          <p:cNvSpPr/>
          <p:nvPr/>
        </p:nvSpPr>
        <p:spPr>
          <a:xfrm>
            <a:off x="5543163" y="1766807"/>
            <a:ext cx="640660" cy="489204"/>
          </a:xfrm>
          <a:prstGeom prst="downArrow">
            <a:avLst/>
          </a:prstGeom>
          <a:solidFill>
            <a:schemeClr val="accent5"/>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baixo 10"/>
          <p:cNvSpPr/>
          <p:nvPr/>
        </p:nvSpPr>
        <p:spPr>
          <a:xfrm>
            <a:off x="5568748" y="2868869"/>
            <a:ext cx="684818" cy="489204"/>
          </a:xfrm>
          <a:prstGeom prst="downArrow">
            <a:avLst/>
          </a:prstGeom>
          <a:solidFill>
            <a:schemeClr val="accent5"/>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p:cNvSpPr/>
          <p:nvPr/>
        </p:nvSpPr>
        <p:spPr>
          <a:xfrm>
            <a:off x="5559826" y="3979694"/>
            <a:ext cx="623997" cy="489204"/>
          </a:xfrm>
          <a:prstGeom prst="downArrow">
            <a:avLst/>
          </a:prstGeom>
          <a:solidFill>
            <a:schemeClr val="accent5"/>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a:off x="5599190" y="5368807"/>
            <a:ext cx="654375" cy="489204"/>
          </a:xfrm>
          <a:prstGeom prst="downArrow">
            <a:avLst/>
          </a:prstGeom>
          <a:solidFill>
            <a:schemeClr val="accent5"/>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67837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5" name="Espaço Reservado para Texto 4"/>
          <p:cNvSpPr>
            <a:spLocks noGrp="1"/>
          </p:cNvSpPr>
          <p:nvPr>
            <p:ph type="body" idx="1"/>
          </p:nvPr>
        </p:nvSpPr>
        <p:spPr/>
        <p:txBody>
          <a:bodyPr/>
          <a:lstStyle/>
          <a:p>
            <a:endParaRPr lang="pt-BR"/>
          </a:p>
        </p:txBody>
      </p:sp>
      <p:sp>
        <p:nvSpPr>
          <p:cNvPr id="3" name="Espaço Reservado para Conteúdo 2"/>
          <p:cNvSpPr>
            <a:spLocks noGrp="1"/>
          </p:cNvSpPr>
          <p:nvPr>
            <p:ph sz="half" idx="2"/>
          </p:nvPr>
        </p:nvSpPr>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sp>
        <p:nvSpPr>
          <p:cNvPr id="6" name="Espaço Reservado para Texto 5"/>
          <p:cNvSpPr>
            <a:spLocks noGrp="1"/>
          </p:cNvSpPr>
          <p:nvPr>
            <p:ph type="body" sz="quarter" idx="3"/>
          </p:nvPr>
        </p:nvSpPr>
        <p:spPr/>
        <p:txBody>
          <a:bodyPr/>
          <a:lstStyle/>
          <a:p>
            <a:endParaRPr lang="pt-BR"/>
          </a:p>
        </p:txBody>
      </p:sp>
      <p:sp>
        <p:nvSpPr>
          <p:cNvPr id="9" name="Espaço Reservado para Conteúdo 8"/>
          <p:cNvSpPr>
            <a:spLocks noGrp="1"/>
          </p:cNvSpPr>
          <p:nvPr>
            <p:ph sz="quarter" idx="4"/>
          </p:nvPr>
        </p:nvSpPr>
        <p:spPr/>
        <p:txBody>
          <a:bodyPr/>
          <a:lstStyle/>
          <a:p>
            <a:endParaRPr lang="pt-BR"/>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15" y="363545"/>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58300" y="4897832"/>
            <a:ext cx="45719" cy="369332"/>
          </a:xfrm>
          <a:prstGeom prst="rect">
            <a:avLst/>
          </a:prstGeom>
          <a:noFill/>
        </p:spPr>
        <p:txBody>
          <a:bodyPr wrap="square" rtlCol="0">
            <a:spAutoFit/>
          </a:bodyPr>
          <a:lstStyle/>
          <a:p>
            <a:endParaRPr lang="pt-BR" dirty="0"/>
          </a:p>
        </p:txBody>
      </p:sp>
      <p:sp>
        <p:nvSpPr>
          <p:cNvPr id="2" name="Setas cruzadas 1"/>
          <p:cNvSpPr/>
          <p:nvPr/>
        </p:nvSpPr>
        <p:spPr>
          <a:xfrm>
            <a:off x="2578625" y="2391426"/>
            <a:ext cx="5857438" cy="2824975"/>
          </a:xfrm>
          <a:prstGeom prst="quad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Fluxograma: Terminação 6"/>
          <p:cNvSpPr/>
          <p:nvPr/>
        </p:nvSpPr>
        <p:spPr>
          <a:xfrm rot="10800000" flipH="1" flipV="1">
            <a:off x="8223759" y="771165"/>
            <a:ext cx="3793333" cy="613352"/>
          </a:xfrm>
          <a:prstGeom prst="flowChartTerminator">
            <a:avLst/>
          </a:prstGeom>
          <a:solidFill>
            <a:srgbClr val="00206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rgbClr val="FFFFFF"/>
                </a:solidFill>
              </a:rPr>
              <a:t>Grupos de trabalho</a:t>
            </a:r>
            <a:endParaRPr lang="pt-BR" sz="2400" b="1" dirty="0">
              <a:solidFill>
                <a:srgbClr val="FFFFFF"/>
              </a:solidFill>
            </a:endParaRPr>
          </a:p>
        </p:txBody>
      </p:sp>
      <p:sp>
        <p:nvSpPr>
          <p:cNvPr id="8" name="Elipse 7"/>
          <p:cNvSpPr/>
          <p:nvPr/>
        </p:nvSpPr>
        <p:spPr>
          <a:xfrm>
            <a:off x="4686300" y="771165"/>
            <a:ext cx="1687067" cy="1475483"/>
          </a:xfrm>
          <a:prstGeom prst="ellipse">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GT 01</a:t>
            </a:r>
            <a:endParaRPr lang="pt-BR" sz="2000" dirty="0"/>
          </a:p>
        </p:txBody>
      </p:sp>
      <p:sp>
        <p:nvSpPr>
          <p:cNvPr id="20" name="Elipse 19"/>
          <p:cNvSpPr/>
          <p:nvPr/>
        </p:nvSpPr>
        <p:spPr>
          <a:xfrm>
            <a:off x="8631691" y="3095253"/>
            <a:ext cx="1687067" cy="1417319"/>
          </a:xfrm>
          <a:prstGeom prst="ellipse">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GT 02</a:t>
            </a:r>
            <a:endParaRPr lang="pt-BR" sz="2000" dirty="0"/>
          </a:p>
        </p:txBody>
      </p:sp>
      <p:sp>
        <p:nvSpPr>
          <p:cNvPr id="21" name="Elipse 20"/>
          <p:cNvSpPr/>
          <p:nvPr/>
        </p:nvSpPr>
        <p:spPr>
          <a:xfrm>
            <a:off x="824951" y="2990043"/>
            <a:ext cx="1687067" cy="1420661"/>
          </a:xfrm>
          <a:prstGeom prst="ellipse">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GT 03</a:t>
            </a:r>
            <a:endParaRPr lang="pt-BR" sz="2000" dirty="0"/>
          </a:p>
        </p:txBody>
      </p:sp>
      <p:sp>
        <p:nvSpPr>
          <p:cNvPr id="22" name="Elipse 21"/>
          <p:cNvSpPr/>
          <p:nvPr/>
        </p:nvSpPr>
        <p:spPr>
          <a:xfrm>
            <a:off x="4749856" y="5361180"/>
            <a:ext cx="1687067" cy="1335719"/>
          </a:xfrm>
          <a:prstGeom prst="ellipse">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smtClean="0"/>
              <a:t>GT 03</a:t>
            </a:r>
            <a:endParaRPr lang="pt-BR" sz="2000" dirty="0"/>
          </a:p>
        </p:txBody>
      </p:sp>
    </p:spTree>
    <p:extLst>
      <p:ext uri="{BB962C8B-B14F-4D97-AF65-F5344CB8AC3E}">
        <p14:creationId xmlns:p14="http://schemas.microsoft.com/office/powerpoint/2010/main" val="119723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21" y="367211"/>
            <a:ext cx="11219884" cy="6198384"/>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direita 1"/>
          <p:cNvSpPr/>
          <p:nvPr/>
        </p:nvSpPr>
        <p:spPr>
          <a:xfrm rot="19708674">
            <a:off x="1890543" y="2021317"/>
            <a:ext cx="6610708" cy="2983424"/>
          </a:xfrm>
          <a:prstGeom prst="rightArrow">
            <a:avLst/>
          </a:prstGeom>
          <a:solidFill>
            <a:schemeClr val="accent5">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t>Passar comandos de trabalho</a:t>
            </a:r>
            <a:endParaRPr lang="pt-BR" sz="3200" dirty="0"/>
          </a:p>
        </p:txBody>
      </p:sp>
    </p:spTree>
    <p:extLst>
      <p:ext uri="{BB962C8B-B14F-4D97-AF65-F5344CB8AC3E}">
        <p14:creationId xmlns:p14="http://schemas.microsoft.com/office/powerpoint/2010/main" val="3523417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8659" y="393073"/>
            <a:ext cx="10058400" cy="3931920"/>
          </a:xfrm>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12" y="320942"/>
            <a:ext cx="5723905" cy="62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417" y="320942"/>
            <a:ext cx="5617029" cy="62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30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2509" y="273132"/>
            <a:ext cx="10792691" cy="5761908"/>
          </a:xfrm>
        </p:spPr>
        <p:txBody>
          <a:bodyPr/>
          <a:lstStyle/>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07" y="0"/>
            <a:ext cx="6032665" cy="665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551" y="-1"/>
            <a:ext cx="5462649" cy="690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09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1513" y="432039"/>
            <a:ext cx="4864584" cy="5173287"/>
          </a:xfrm>
          <a:prstGeom prst="rect">
            <a:avLst/>
          </a:prstGeom>
          <a:noFill/>
          <a:ln w="9525">
            <a:noFill/>
            <a:miter lim="800000"/>
            <a:headEnd/>
            <a:tailEnd/>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854" y="1714500"/>
            <a:ext cx="4758333" cy="3343275"/>
          </a:xfrm>
          <a:prstGeom prst="rect">
            <a:avLst/>
          </a:prstGeom>
          <a:noFill/>
          <a:ln w="9525">
            <a:noFill/>
            <a:miter lim="800000"/>
            <a:headEnd/>
            <a:tailEnd/>
          </a:ln>
          <a:effectLst>
            <a:outerShdw dist="35921" dir="2700000" algn="ctr" rotWithShape="0">
              <a:schemeClr val="bg2"/>
            </a:outerShdw>
            <a:reflection blurRad="6350" stA="50000" endA="300" endPos="55500" dist="101600" dir="5400000" sy="-100000" algn="bl" rotWithShape="0"/>
          </a:effectLst>
          <a:extLst>
            <a:ext uri="{909E8E84-426E-40DD-AFC4-6F175D3DCCD1}">
              <a14:hiddenFill xmlns:a14="http://schemas.microsoft.com/office/drawing/2010/main">
                <a:solidFill>
                  <a:schemeClr val="accent1"/>
                </a:solidFill>
              </a14:hiddenFill>
            </a:ext>
          </a:extLst>
        </p:spPr>
      </p:pic>
      <p:pic>
        <p:nvPicPr>
          <p:cNvPr id="7" name="Imagem 6" descr="Flor Ramo Flor De Pêssego Flores Desenhadas à Mão Flor De Pessegueiro,  Flores Da Primavera, Botões De Flores Mão, Folha De Pêssego Imagem PNG e  PSD Para Download Gratuito"/>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885851" y="432038"/>
            <a:ext cx="4758336" cy="2053985"/>
          </a:xfrm>
          <a:prstGeom prst="rect">
            <a:avLst/>
          </a:prstGeom>
          <a:noFill/>
          <a:ln>
            <a:noFill/>
          </a:ln>
          <a:effectLst>
            <a:outerShdw blurRad="50800" dist="38100" dir="13500000" algn="br" rotWithShape="0">
              <a:prstClr val="black">
                <a:alpha val="40000"/>
              </a:prstClr>
            </a:outerShdw>
          </a:effectLst>
        </p:spPr>
      </p:pic>
      <p:sp>
        <p:nvSpPr>
          <p:cNvPr id="2" name="CaixaDeTexto 1"/>
          <p:cNvSpPr txBox="1"/>
          <p:nvPr/>
        </p:nvSpPr>
        <p:spPr>
          <a:xfrm>
            <a:off x="1129553" y="5741624"/>
            <a:ext cx="9278471" cy="707886"/>
          </a:xfrm>
          <a:prstGeom prst="rect">
            <a:avLst/>
          </a:prstGeom>
          <a:noFill/>
        </p:spPr>
        <p:txBody>
          <a:bodyPr wrap="square" rtlCol="0">
            <a:spAutoFit/>
          </a:bodyPr>
          <a:lstStyle/>
          <a:p>
            <a:pPr algn="ctr"/>
            <a:r>
              <a:rPr lang="pt-BR" sz="2000" dirty="0" smtClean="0"/>
              <a:t>Nelma Maria Matias Pinheiro</a:t>
            </a:r>
          </a:p>
          <a:p>
            <a:pPr algn="ctr"/>
            <a:r>
              <a:rPr lang="pt-BR" sz="2000" dirty="0" smtClean="0"/>
              <a:t>nelmammatias@gmail.com</a:t>
            </a:r>
            <a:endParaRPr lang="pt-BR" sz="2000" dirty="0"/>
          </a:p>
        </p:txBody>
      </p:sp>
    </p:spTree>
    <p:extLst>
      <p:ext uri="{BB962C8B-B14F-4D97-AF65-F5344CB8AC3E}">
        <p14:creationId xmlns:p14="http://schemas.microsoft.com/office/powerpoint/2010/main" val="3799694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5" y="136238"/>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395209" y="410704"/>
            <a:ext cx="10872060" cy="861774"/>
          </a:xfrm>
          <a:prstGeom prst="rect">
            <a:avLst/>
          </a:prstGeom>
          <a:solidFill>
            <a:srgbClr val="FFFF99"/>
          </a:solidFill>
        </p:spPr>
        <p:txBody>
          <a:bodyPr wrap="square" rtlCol="0">
            <a:spAutoFit/>
          </a:bodyPr>
          <a:lstStyle/>
          <a:p>
            <a:pPr algn="ctr"/>
            <a:r>
              <a:rPr lang="pt-BR" sz="3600" dirty="0"/>
              <a:t>Educação Formal </a:t>
            </a:r>
            <a:r>
              <a:rPr lang="pt-BR" sz="3600" dirty="0" smtClean="0"/>
              <a:t>e cidadania </a:t>
            </a:r>
            <a:r>
              <a:rPr lang="pt-BR" sz="3600" dirty="0"/>
              <a:t>ativa...</a:t>
            </a:r>
          </a:p>
          <a:p>
            <a:pPr algn="ctr"/>
            <a:endParaRPr lang="pt-BR" sz="1400" dirty="0"/>
          </a:p>
        </p:txBody>
      </p:sp>
      <p:pic>
        <p:nvPicPr>
          <p:cNvPr id="8" name="Picture 2"/>
          <p:cNvPicPr>
            <a:picLocks noChangeAspect="1" noChangeArrowheads="1"/>
          </p:cNvPicPr>
          <p:nvPr/>
        </p:nvPicPr>
        <p:blipFill>
          <a:blip r:embed="rId3"/>
          <a:srcRect/>
          <a:stretch>
            <a:fillRect/>
          </a:stretch>
        </p:blipFill>
        <p:spPr bwMode="auto">
          <a:xfrm rot="16200000">
            <a:off x="5517400" y="588935"/>
            <a:ext cx="5013702" cy="6486041"/>
          </a:xfrm>
          <a:prstGeom prst="rect">
            <a:avLst/>
          </a:prstGeom>
          <a:solidFill>
            <a:srgbClr val="6600FF"/>
          </a:solidFill>
          <a:ln w="9525">
            <a:noFill/>
            <a:miter lim="800000"/>
            <a:headEnd/>
            <a:tailEnd/>
          </a:ln>
        </p:spPr>
      </p:pic>
      <p:sp>
        <p:nvSpPr>
          <p:cNvPr id="10" name="CaixaDeTexto 9"/>
          <p:cNvSpPr txBox="1"/>
          <p:nvPr/>
        </p:nvSpPr>
        <p:spPr>
          <a:xfrm rot="497886">
            <a:off x="1025019" y="1782567"/>
            <a:ext cx="2746690" cy="1569660"/>
          </a:xfrm>
          <a:prstGeom prst="rect">
            <a:avLst/>
          </a:prstGeom>
          <a:solidFill>
            <a:schemeClr val="accent5">
              <a:lumMod val="40000"/>
              <a:lumOff val="60000"/>
            </a:schemeClr>
          </a:solidFill>
        </p:spPr>
        <p:txBody>
          <a:bodyPr wrap="square" rtlCol="0">
            <a:spAutoFit/>
          </a:bodyPr>
          <a:lstStyle/>
          <a:p>
            <a:pPr algn="ctr"/>
            <a:r>
              <a:rPr lang="pt-BR" sz="2400" b="1" dirty="0" smtClean="0">
                <a:solidFill>
                  <a:srgbClr val="C00000"/>
                </a:solidFill>
              </a:rPr>
              <a:t>Direitos </a:t>
            </a:r>
            <a:r>
              <a:rPr lang="pt-BR" sz="2400" dirty="0" smtClean="0"/>
              <a:t>fundamentais e sociais </a:t>
            </a:r>
            <a:r>
              <a:rPr lang="pt-BR" sz="2400" b="1" dirty="0" smtClean="0">
                <a:solidFill>
                  <a:srgbClr val="C00000"/>
                </a:solidFill>
              </a:rPr>
              <a:t>ASSEGURADOS !</a:t>
            </a:r>
            <a:endParaRPr lang="pt-BR" sz="2400" b="1" dirty="0">
              <a:solidFill>
                <a:srgbClr val="C00000"/>
              </a:solidFill>
            </a:endParaRPr>
          </a:p>
        </p:txBody>
      </p:sp>
    </p:spTree>
    <p:extLst>
      <p:ext uri="{BB962C8B-B14F-4D97-AF65-F5344CB8AC3E}">
        <p14:creationId xmlns:p14="http://schemas.microsoft.com/office/powerpoint/2010/main" val="168177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97" y="128052"/>
            <a:ext cx="11564275" cy="1137139"/>
          </a:xfrm>
          <a:solidFill>
            <a:schemeClr val="accent1">
              <a:lumMod val="75000"/>
            </a:schemeClr>
          </a:solidFill>
        </p:spPr>
        <p:txBody>
          <a:bodyPr>
            <a:noAutofit/>
          </a:bodyPr>
          <a:lstStyle/>
          <a:p>
            <a:r>
              <a:rPr lang="pt-BR" sz="3600" dirty="0" smtClean="0">
                <a:solidFill>
                  <a:schemeClr val="bg1">
                    <a:lumMod val="95000"/>
                  </a:schemeClr>
                </a:solidFill>
              </a:rPr>
              <a:t>Estratégias que asseguram os direitos do Cidadão</a:t>
            </a:r>
            <a:endParaRPr lang="pt-BR" sz="3600" dirty="0">
              <a:solidFill>
                <a:schemeClr val="bg1">
                  <a:lumMod val="95000"/>
                </a:schemeClr>
              </a:solidFill>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55331753"/>
              </p:ext>
            </p:extLst>
          </p:nvPr>
        </p:nvGraphicFramePr>
        <p:xfrm>
          <a:off x="299088" y="1317477"/>
          <a:ext cx="11471734" cy="4914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rot="19004450">
            <a:off x="625826" y="2784801"/>
            <a:ext cx="3026950" cy="1809726"/>
          </a:xfrm>
          <a:prstGeom prst="rect">
            <a:avLst/>
          </a:prstGeom>
          <a:solidFill>
            <a:srgbClr val="FFCCFF"/>
          </a:solidFill>
          <a:effectLst>
            <a:innerShdw blurRad="63500" dist="50800" dir="13500000">
              <a:prstClr val="black">
                <a:alpha val="50000"/>
              </a:prstClr>
            </a:innerShdw>
          </a:effectLst>
        </p:spPr>
        <p:txBody>
          <a:bodyPr wrap="square" rtlCol="0">
            <a:spAutoFit/>
          </a:bodyPr>
          <a:lstStyle/>
          <a:p>
            <a:pPr marL="180975" indent="-180975" defTabSz="711200">
              <a:lnSpc>
                <a:spcPct val="90000"/>
              </a:lnSpc>
              <a:spcBef>
                <a:spcPct val="0"/>
              </a:spcBef>
              <a:spcAft>
                <a:spcPct val="35000"/>
              </a:spcAft>
            </a:pPr>
            <a:r>
              <a:rPr lang="pt-BR" sz="4400" dirty="0" smtClean="0">
                <a:solidFill>
                  <a:srgbClr val="4F81BD">
                    <a:lumMod val="75000"/>
                  </a:srgbClr>
                </a:solidFill>
                <a:latin typeface="Calibri Light" panose="020F0302020204030204" pitchFamily="34" charset="0"/>
                <a:cs typeface="Calibri Light" panose="020F0302020204030204" pitchFamily="34" charset="0"/>
              </a:rPr>
              <a:t>serviços do Estado </a:t>
            </a:r>
            <a:r>
              <a:rPr lang="pt-BR" dirty="0" smtClean="0">
                <a:solidFill>
                  <a:srgbClr val="4F81BD">
                    <a:lumMod val="75000"/>
                  </a:srgbClr>
                </a:solidFill>
                <a:latin typeface="Calibri Light" panose="020F0302020204030204" pitchFamily="34" charset="0"/>
                <a:cs typeface="Calibri Light" panose="020F0302020204030204" pitchFamily="34" charset="0"/>
              </a:rPr>
              <a:t>em prol das garantias dos direitos constitucionais.</a:t>
            </a:r>
          </a:p>
        </p:txBody>
      </p:sp>
      <p:sp>
        <p:nvSpPr>
          <p:cNvPr id="6" name="CaixaDeTexto 5"/>
          <p:cNvSpPr txBox="1"/>
          <p:nvPr/>
        </p:nvSpPr>
        <p:spPr>
          <a:xfrm rot="18462822">
            <a:off x="7643932" y="3126181"/>
            <a:ext cx="4623214" cy="1569660"/>
          </a:xfrm>
          <a:prstGeom prst="rect">
            <a:avLst/>
          </a:prstGeom>
          <a:solidFill>
            <a:srgbClr val="FFFF99"/>
          </a:solidFill>
          <a:effectLst>
            <a:innerShdw blurRad="63500" dist="50800" dir="13500000">
              <a:prstClr val="black">
                <a:alpha val="50000"/>
              </a:prstClr>
            </a:innerShdw>
          </a:effectLst>
        </p:spPr>
        <p:txBody>
          <a:bodyPr wrap="square" rtlCol="0">
            <a:spAutoFit/>
          </a:bodyPr>
          <a:lstStyle/>
          <a:p>
            <a:pPr algn="ctr"/>
            <a:r>
              <a:rPr lang="pt-BR" sz="3200" dirty="0" smtClean="0"/>
              <a:t>Financiamento do Estado. Contribuintes/Tributos</a:t>
            </a:r>
            <a:endParaRPr lang="pt-BR" sz="3200" dirty="0"/>
          </a:p>
        </p:txBody>
      </p:sp>
      <p:sp>
        <p:nvSpPr>
          <p:cNvPr id="3" name="Seta para a direita 2"/>
          <p:cNvSpPr/>
          <p:nvPr/>
        </p:nvSpPr>
        <p:spPr>
          <a:xfrm rot="3530012">
            <a:off x="471408" y="1469547"/>
            <a:ext cx="1696486" cy="889743"/>
          </a:xfrm>
          <a:prstGeom prst="rightArrow">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em curva para a esquerda 7"/>
          <p:cNvSpPr/>
          <p:nvPr/>
        </p:nvSpPr>
        <p:spPr>
          <a:xfrm rot="17180323">
            <a:off x="3172951" y="30916"/>
            <a:ext cx="1910007" cy="4280463"/>
          </a:xfrm>
          <a:prstGeom prst="curvedLeftArrow">
            <a:avLst>
              <a:gd name="adj1" fmla="val 25000"/>
              <a:gd name="adj2" fmla="val 50000"/>
              <a:gd name="adj3" fmla="val 33164"/>
            </a:avLst>
          </a:prstGeom>
          <a:solidFill>
            <a:srgbClr val="FFCC99"/>
          </a:solidFill>
          <a:ln>
            <a:noFill/>
          </a:ln>
          <a:effectLst>
            <a:innerShdw blurRad="63500" dist="50800" dir="8100000">
              <a:prstClr val="black">
                <a:alpha val="50000"/>
              </a:prstClr>
            </a:inn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19" y="136238"/>
            <a:ext cx="11621146" cy="64436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98895" y="209226"/>
            <a:ext cx="10872060" cy="584775"/>
          </a:xfrm>
          <a:prstGeom prst="rect">
            <a:avLst/>
          </a:prstGeom>
          <a:solidFill>
            <a:srgbClr val="FFFF99"/>
          </a:solidFill>
        </p:spPr>
        <p:txBody>
          <a:bodyPr wrap="square" rtlCol="0">
            <a:spAutoFit/>
          </a:bodyPr>
          <a:lstStyle/>
          <a:p>
            <a:pPr algn="ctr"/>
            <a:r>
              <a:rPr lang="pt-BR" sz="3200" dirty="0"/>
              <a:t>O espaço escolar, currículo escolar e cidadania...</a:t>
            </a:r>
          </a:p>
        </p:txBody>
      </p:sp>
      <p:sp>
        <p:nvSpPr>
          <p:cNvPr id="2" name="Retângulo 1"/>
          <p:cNvSpPr/>
          <p:nvPr/>
        </p:nvSpPr>
        <p:spPr>
          <a:xfrm>
            <a:off x="829161" y="794002"/>
            <a:ext cx="10067440" cy="4901342"/>
          </a:xfrm>
          <a:prstGeom prst="rect">
            <a:avLst/>
          </a:prstGeom>
          <a:solidFill>
            <a:schemeClr val="accent2">
              <a:lumMod val="20000"/>
              <a:lumOff val="80000"/>
            </a:schemeClr>
          </a:solidFill>
        </p:spPr>
        <p:txBody>
          <a:bodyPr wrap="square">
            <a:spAutoFit/>
          </a:bodyPr>
          <a:lstStyle/>
          <a:p>
            <a:pPr algn="just"/>
            <a:r>
              <a:rPr lang="pt-BR" sz="1900" dirty="0">
                <a:solidFill>
                  <a:srgbClr val="7030A0"/>
                </a:solidFill>
              </a:rPr>
              <a:t>O efetivo exercício da  cidadania se viabiliza pelo conhecimento escolar que envolve as dimensões: </a:t>
            </a:r>
            <a:r>
              <a:rPr lang="pt-BR" sz="1900" b="1" dirty="0">
                <a:solidFill>
                  <a:srgbClr val="7030A0"/>
                </a:solidFill>
              </a:rPr>
              <a:t>conceitual, procedimental e atitudinal</a:t>
            </a:r>
            <a:r>
              <a:rPr lang="pt-BR" sz="1900" dirty="0" smtClean="0">
                <a:solidFill>
                  <a:srgbClr val="7030A0"/>
                </a:solidFill>
              </a:rPr>
              <a:t>.</a:t>
            </a:r>
          </a:p>
          <a:p>
            <a:pPr algn="just"/>
            <a:endParaRPr lang="pt-BR" sz="1900" dirty="0">
              <a:solidFill>
                <a:srgbClr val="7030A0"/>
              </a:solidFill>
            </a:endParaRPr>
          </a:p>
          <a:p>
            <a:pPr algn="just">
              <a:lnSpc>
                <a:spcPct val="150000"/>
              </a:lnSpc>
            </a:pPr>
            <a:r>
              <a:rPr lang="pt-BR" sz="1900" dirty="0">
                <a:solidFill>
                  <a:srgbClr val="7030A0"/>
                </a:solidFill>
              </a:rPr>
              <a:t>“A escola constitui um importante contexto para a aprendizagem e o </a:t>
            </a:r>
            <a:r>
              <a:rPr lang="pt-BR" sz="1900" dirty="0">
                <a:solidFill>
                  <a:srgbClr val="FF0000"/>
                </a:solidFill>
              </a:rPr>
              <a:t>exercício da cidadania </a:t>
            </a:r>
            <a:r>
              <a:rPr lang="pt-BR" sz="1900" b="1" dirty="0">
                <a:solidFill>
                  <a:srgbClr val="FF0000"/>
                </a:solidFill>
              </a:rPr>
              <a:t>e </a:t>
            </a:r>
            <a:r>
              <a:rPr lang="pt-BR" sz="1900" dirty="0">
                <a:solidFill>
                  <a:srgbClr val="FF0000"/>
                </a:solidFill>
              </a:rPr>
              <a:t>nela se refletem preocupações transversais à sociedade, </a:t>
            </a:r>
            <a:r>
              <a:rPr lang="pt-BR" sz="1900" dirty="0">
                <a:solidFill>
                  <a:srgbClr val="7030A0"/>
                </a:solidFill>
              </a:rPr>
              <a:t>que envolvem diferentes dimensões da educação para a cidadania</a:t>
            </a:r>
            <a:r>
              <a:rPr lang="pt-BR" sz="1900" dirty="0" smtClean="0">
                <a:solidFill>
                  <a:srgbClr val="7030A0"/>
                </a:solidFill>
              </a:rPr>
              <a:t>”.</a:t>
            </a:r>
          </a:p>
          <a:p>
            <a:pPr algn="just">
              <a:lnSpc>
                <a:spcPct val="150000"/>
              </a:lnSpc>
            </a:pPr>
            <a:r>
              <a:rPr lang="pt-BR" sz="1900" dirty="0" smtClean="0">
                <a:solidFill>
                  <a:srgbClr val="7030A0"/>
                </a:solidFill>
              </a:rPr>
              <a:t>A </a:t>
            </a:r>
            <a:r>
              <a:rPr lang="pt-BR" sz="1900" dirty="0">
                <a:solidFill>
                  <a:srgbClr val="7030A0"/>
                </a:solidFill>
              </a:rPr>
              <a:t>Base Nacional Comum Curricular – BNCC/Educação básica, se apoia em dois fundamentos pedagógicos: o compromisso com a </a:t>
            </a:r>
            <a:r>
              <a:rPr lang="pt-BR" sz="1900" b="1" dirty="0">
                <a:solidFill>
                  <a:srgbClr val="7030A0"/>
                </a:solidFill>
              </a:rPr>
              <a:t>educação integral (Aprender, fazer e ser)</a:t>
            </a:r>
            <a:r>
              <a:rPr lang="pt-BR" sz="1900" dirty="0">
                <a:solidFill>
                  <a:srgbClr val="7030A0"/>
                </a:solidFill>
              </a:rPr>
              <a:t> e o foco no desenvolvimento de </a:t>
            </a:r>
            <a:r>
              <a:rPr lang="pt-BR" sz="1900" b="1" dirty="0">
                <a:solidFill>
                  <a:srgbClr val="7030A0"/>
                </a:solidFill>
              </a:rPr>
              <a:t>competências</a:t>
            </a:r>
            <a:r>
              <a:rPr lang="pt-BR" sz="1900" dirty="0" smtClean="0">
                <a:solidFill>
                  <a:srgbClr val="7030A0"/>
                </a:solidFill>
              </a:rPr>
              <a:t>.</a:t>
            </a:r>
          </a:p>
          <a:p>
            <a:pPr algn="just">
              <a:lnSpc>
                <a:spcPct val="150000"/>
              </a:lnSpc>
            </a:pPr>
            <a:endParaRPr lang="pt-BR" sz="1900" dirty="0">
              <a:solidFill>
                <a:srgbClr val="7030A0"/>
              </a:solidFill>
            </a:endParaRPr>
          </a:p>
          <a:p>
            <a:pPr algn="just"/>
            <a:r>
              <a:rPr lang="pt-BR" sz="2800" b="1" dirty="0"/>
              <a:t>10 Competências Gerais/BNCC – garantem os direitos às aprendizagens</a:t>
            </a:r>
            <a:r>
              <a:rPr lang="pt-BR" sz="2800" b="1" dirty="0" smtClean="0"/>
              <a:t>...</a:t>
            </a:r>
            <a:endParaRPr lang="pt-BR" sz="2800" dirty="0">
              <a:solidFill>
                <a:schemeClr val="accent1">
                  <a:lumMod val="75000"/>
                </a:schemeClr>
              </a:solidFill>
            </a:endParaRPr>
          </a:p>
        </p:txBody>
      </p:sp>
    </p:spTree>
    <p:extLst>
      <p:ext uri="{BB962C8B-B14F-4D97-AF65-F5344CB8AC3E}">
        <p14:creationId xmlns:p14="http://schemas.microsoft.com/office/powerpoint/2010/main" val="33614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0890" y="382950"/>
            <a:ext cx="11130844" cy="1371600"/>
          </a:xfrm>
        </p:spPr>
        <p:txBody>
          <a:bodyPr>
            <a:normAutofit/>
          </a:bodyPr>
          <a:lstStyle/>
          <a:p>
            <a:pPr algn="ctr"/>
            <a:r>
              <a:rPr lang="pt-BR" sz="3200" dirty="0" smtClean="0"/>
              <a:t>A BNCC define a </a:t>
            </a:r>
            <a:r>
              <a:rPr lang="pt-BR" sz="3200" b="1" dirty="0" smtClean="0">
                <a:solidFill>
                  <a:srgbClr val="C00000"/>
                </a:solidFill>
              </a:rPr>
              <a:t>Educação Fiscal </a:t>
            </a:r>
            <a:r>
              <a:rPr lang="pt-BR" sz="3200" dirty="0" smtClean="0"/>
              <a:t>como TCT no currículo da     educação básica. </a:t>
            </a:r>
            <a:endParaRPr lang="pt-BR" sz="3200" dirty="0"/>
          </a:p>
        </p:txBody>
      </p:sp>
      <p:sp>
        <p:nvSpPr>
          <p:cNvPr id="5" name="Espaço Reservado para Conteúdo 4"/>
          <p:cNvSpPr>
            <a:spLocks noGrp="1"/>
          </p:cNvSpPr>
          <p:nvPr>
            <p:ph idx="1"/>
          </p:nvPr>
        </p:nvSpPr>
        <p:spPr>
          <a:xfrm>
            <a:off x="1066800" y="1670756"/>
            <a:ext cx="10058400" cy="5187244"/>
          </a:xfrm>
        </p:spPr>
        <p:txBody>
          <a:bodyPr/>
          <a:lstStyle/>
          <a:p>
            <a:pPr marL="0" indent="0">
              <a:buNone/>
            </a:pPr>
            <a:r>
              <a:rPr lang="pt-BR" dirty="0" smtClean="0"/>
              <a:t> </a:t>
            </a:r>
            <a:endParaRPr lang="pt-BR" dirty="0"/>
          </a:p>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66" y="2528046"/>
            <a:ext cx="4029560" cy="36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p:nvSpPr>
        <p:spPr>
          <a:xfrm>
            <a:off x="4800601" y="1896533"/>
            <a:ext cx="6951133" cy="4394729"/>
          </a:xfrm>
          <a:prstGeom prst="rect">
            <a:avLst/>
          </a:prstGeom>
          <a:solidFill>
            <a:srgbClr val="FFFF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rgbClr val="FF0000"/>
                </a:solidFill>
              </a:rPr>
              <a:t>6 </a:t>
            </a:r>
            <a:r>
              <a:rPr lang="pt-BR" sz="2400" dirty="0">
                <a:solidFill>
                  <a:srgbClr val="FF0000"/>
                </a:solidFill>
              </a:rPr>
              <a:t>M</a:t>
            </a:r>
            <a:r>
              <a:rPr lang="pt-BR" sz="2400" dirty="0" smtClean="0">
                <a:solidFill>
                  <a:srgbClr val="FF0000"/>
                </a:solidFill>
              </a:rPr>
              <a:t>acroáreas Temáticas  e 15 Temas </a:t>
            </a:r>
            <a:r>
              <a:rPr lang="pt-BR" sz="2400" dirty="0">
                <a:solidFill>
                  <a:srgbClr val="FF0000"/>
                </a:solidFill>
              </a:rPr>
              <a:t>Contemporâneos Transversais - </a:t>
            </a:r>
            <a:r>
              <a:rPr lang="pt-BR" sz="2400" dirty="0" smtClean="0">
                <a:solidFill>
                  <a:srgbClr val="FF0000"/>
                </a:solidFill>
              </a:rPr>
              <a:t>TCT.</a:t>
            </a:r>
            <a:endParaRPr lang="pt-BR" sz="2400" dirty="0">
              <a:solidFill>
                <a:srgbClr val="FF0000"/>
              </a:solidFill>
            </a:endParaRPr>
          </a:p>
          <a:p>
            <a:r>
              <a:rPr lang="pt-BR" sz="2000" dirty="0">
                <a:solidFill>
                  <a:schemeClr val="tx1"/>
                </a:solidFill>
              </a:rPr>
              <a:t>Não pertencem a uma área do conhecimento em particular, mas atravessam todas elas, pois delas fazem parte e as trazem para a realidade do estudante. </a:t>
            </a:r>
          </a:p>
          <a:p>
            <a:r>
              <a:rPr lang="pt-BR" sz="2000" dirty="0">
                <a:solidFill>
                  <a:schemeClr val="tx1"/>
                </a:solidFill>
              </a:rPr>
              <a:t>Na escola, são os temas que atendem às demandas da sociedade contemporânea, ou seja, aqueles que são intensamente vividos pelas comunidades, pelas famílias, pelos estudantes e pelos educadores no dia a dia, que influenciam e são influenciados pelo processo educacional. </a:t>
            </a:r>
            <a:r>
              <a:rPr lang="pt-BR" sz="1400" dirty="0">
                <a:solidFill>
                  <a:schemeClr val="tx1"/>
                </a:solidFill>
              </a:rPr>
              <a:t>http://www.basenacionalcomum.mec.gov.br/images/implementacao/contextualizacao_temas_contemporaneos.pdf</a:t>
            </a:r>
          </a:p>
        </p:txBody>
      </p:sp>
      <p:sp>
        <p:nvSpPr>
          <p:cNvPr id="10" name="Seta para baixo 9"/>
          <p:cNvSpPr/>
          <p:nvPr/>
        </p:nvSpPr>
        <p:spPr>
          <a:xfrm>
            <a:off x="1275419" y="1210235"/>
            <a:ext cx="1105521" cy="1273570"/>
          </a:xfrm>
          <a:prstGeom prst="downArrow">
            <a:avLst/>
          </a:prstGeom>
          <a:solidFill>
            <a:schemeClr val="tx2">
              <a:lumMod val="60000"/>
              <a:lumOff val="40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eta para baixo 2"/>
          <p:cNvSpPr/>
          <p:nvPr/>
        </p:nvSpPr>
        <p:spPr>
          <a:xfrm rot="2234492">
            <a:off x="4560794" y="752017"/>
            <a:ext cx="345238" cy="2883155"/>
          </a:xfrm>
          <a:prstGeom prst="downArrow">
            <a:avLst/>
          </a:prstGeom>
          <a:solidFill>
            <a:srgbClr val="C000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7660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471" y="240224"/>
            <a:ext cx="11391254" cy="780537"/>
          </a:xfrm>
          <a:solidFill>
            <a:schemeClr val="accent2">
              <a:lumMod val="20000"/>
              <a:lumOff val="80000"/>
            </a:schemeClr>
          </a:solidFill>
        </p:spPr>
        <p:txBody>
          <a:bodyPr>
            <a:normAutofit fontScale="90000"/>
          </a:bodyPr>
          <a:lstStyle/>
          <a:p>
            <a:pPr algn="ctr"/>
            <a:r>
              <a:rPr lang="pt-BR" sz="2800" dirty="0" smtClean="0"/>
              <a:t>Temas que “contemplam” a inclusão da Educação Fiscal como potencializador da formação para o exercício da cidadania ativa.</a:t>
            </a:r>
            <a:endParaRPr lang="pt-BR" sz="2800" dirty="0"/>
          </a:p>
        </p:txBody>
      </p:sp>
      <p:sp>
        <p:nvSpPr>
          <p:cNvPr id="4" name="Espaço Reservado para Número de Slide 3"/>
          <p:cNvSpPr>
            <a:spLocks noGrp="1"/>
          </p:cNvSpPr>
          <p:nvPr>
            <p:ph type="sldNum" sz="quarter" idx="12"/>
          </p:nvPr>
        </p:nvSpPr>
        <p:spPr/>
        <p:txBody>
          <a:bodyPr/>
          <a:lstStyle/>
          <a:p>
            <a:fld id="{7C03C59C-4387-495E-9022-56B11993F6CC}" type="slidenum">
              <a:rPr lang="pt-BR" smtClean="0"/>
              <a:pPr/>
              <a:t>8</a:t>
            </a:fld>
            <a:endParaRPr lang="pt-BR"/>
          </a:p>
        </p:txBody>
      </p:sp>
      <p:pic>
        <p:nvPicPr>
          <p:cNvPr id="5" name="Espaço Reservado para Conteúdo 4" descr="https://tse2.mm.bing.net/th?id=OIP.BsBRLJelWZQc6UsZ9bsHhAHaEG&amp;pid=Api&amp;P=0&amp;w=288&amp;h=16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7136" y="975360"/>
            <a:ext cx="4925567" cy="2560320"/>
          </a:xfrm>
          <a:prstGeom prst="rect">
            <a:avLst/>
          </a:prstGeom>
          <a:noFill/>
          <a:ln>
            <a:noFill/>
          </a:ln>
        </p:spPr>
      </p:pic>
      <p:pic>
        <p:nvPicPr>
          <p:cNvPr id="8" name="Imagem 7" descr="https://tse2.mm.bing.net/th?id=OIP.U1E9euIFp7ZGiN_xLSG3oQHaE7&amp;pid=Api&amp;P=0&amp;w=234&amp;h=157"/>
          <p:cNvPicPr/>
          <p:nvPr/>
        </p:nvPicPr>
        <p:blipFill>
          <a:blip r:embed="rId3">
            <a:extLst>
              <a:ext uri="{28A0092B-C50C-407E-A947-70E740481C1C}">
                <a14:useLocalDpi xmlns:a14="http://schemas.microsoft.com/office/drawing/2010/main" val="0"/>
              </a:ext>
            </a:extLst>
          </a:blip>
          <a:srcRect/>
          <a:stretch>
            <a:fillRect/>
          </a:stretch>
        </p:blipFill>
        <p:spPr bwMode="auto">
          <a:xfrm rot="1662409">
            <a:off x="8655996" y="1420177"/>
            <a:ext cx="2973703" cy="2965830"/>
          </a:xfrm>
          <a:prstGeom prst="rect">
            <a:avLst/>
          </a:prstGeom>
          <a:noFill/>
          <a:ln>
            <a:noFill/>
          </a:ln>
        </p:spPr>
      </p:pic>
      <p:pic>
        <p:nvPicPr>
          <p:cNvPr id="9" name="Imagem 8" descr="https://i.ytimg.com/vi/apYiWqcovaE/maxresdefault.jpg"/>
          <p:cNvPicPr/>
          <p:nvPr/>
        </p:nvPicPr>
        <p:blipFill>
          <a:blip r:embed="rId4">
            <a:extLst>
              <a:ext uri="{28A0092B-C50C-407E-A947-70E740481C1C}">
                <a14:useLocalDpi xmlns:a14="http://schemas.microsoft.com/office/drawing/2010/main" val="0"/>
              </a:ext>
            </a:extLst>
          </a:blip>
          <a:srcRect/>
          <a:stretch>
            <a:fillRect/>
          </a:stretch>
        </p:blipFill>
        <p:spPr bwMode="auto">
          <a:xfrm>
            <a:off x="5629679" y="1052736"/>
            <a:ext cx="3170627" cy="3641184"/>
          </a:xfrm>
          <a:prstGeom prst="rect">
            <a:avLst/>
          </a:prstGeom>
          <a:noFill/>
          <a:ln>
            <a:noFill/>
          </a:ln>
        </p:spPr>
      </p:pic>
      <p:pic>
        <p:nvPicPr>
          <p:cNvPr id="11" name="Imagem 10" descr="https://tse4.mm.bing.net/th?id=OIP.equF_taKwAp5FdrNm9hxxQHaEc&amp;pid=Api&amp;P=0&amp;w=295&amp;h=178"/>
          <p:cNvPicPr/>
          <p:nvPr/>
        </p:nvPicPr>
        <p:blipFill>
          <a:blip r:embed="rId5">
            <a:extLst>
              <a:ext uri="{28A0092B-C50C-407E-A947-70E740481C1C}">
                <a14:useLocalDpi xmlns:a14="http://schemas.microsoft.com/office/drawing/2010/main" val="0"/>
              </a:ext>
            </a:extLst>
          </a:blip>
          <a:srcRect/>
          <a:stretch>
            <a:fillRect/>
          </a:stretch>
        </p:blipFill>
        <p:spPr bwMode="auto">
          <a:xfrm>
            <a:off x="694944" y="2694433"/>
            <a:ext cx="3742944" cy="2093882"/>
          </a:xfrm>
          <a:prstGeom prst="rect">
            <a:avLst/>
          </a:prstGeom>
          <a:noFill/>
          <a:ln>
            <a:noFill/>
          </a:ln>
        </p:spPr>
      </p:pic>
      <p:pic>
        <p:nvPicPr>
          <p:cNvPr id="15" name="Imagem 14" descr="https://tse4.mm.bing.net/th?id=OIP.Sg0NB0RYGWW9wSnb8peXQQHaEK&amp;pid=Api&amp;P=0&amp;w=281&amp;h=159"/>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523488"/>
            <a:ext cx="3389375" cy="2767584"/>
          </a:xfrm>
          <a:prstGeom prst="rect">
            <a:avLst/>
          </a:prstGeom>
          <a:noFill/>
          <a:ln>
            <a:noFill/>
          </a:ln>
        </p:spPr>
      </p:pic>
      <p:pic>
        <p:nvPicPr>
          <p:cNvPr id="16" name="Imagem 15" descr="https://tse4.mm.bing.net/th?id=OIP.OYtyl2yPxp7MOJ3O610bHQHaFi&amp;pid=Api&amp;P=0&amp;w=244&amp;h=183"/>
          <p:cNvPicPr/>
          <p:nvPr/>
        </p:nvPicPr>
        <p:blipFill>
          <a:blip r:embed="rId7">
            <a:extLst>
              <a:ext uri="{28A0092B-C50C-407E-A947-70E740481C1C}">
                <a14:useLocalDpi xmlns:a14="http://schemas.microsoft.com/office/drawing/2010/main" val="0"/>
              </a:ext>
            </a:extLst>
          </a:blip>
          <a:srcRect/>
          <a:stretch>
            <a:fillRect/>
          </a:stretch>
        </p:blipFill>
        <p:spPr bwMode="auto">
          <a:xfrm>
            <a:off x="6602542" y="3803904"/>
            <a:ext cx="3894770" cy="2474976"/>
          </a:xfrm>
          <a:prstGeom prst="rect">
            <a:avLst/>
          </a:prstGeom>
          <a:noFill/>
          <a:ln>
            <a:noFill/>
          </a:ln>
        </p:spPr>
      </p:pic>
      <p:pic>
        <p:nvPicPr>
          <p:cNvPr id="2050" name="Picture 2"/>
          <p:cNvPicPr>
            <a:picLocks noChangeAspect="1" noChangeArrowheads="1"/>
          </p:cNvPicPr>
          <p:nvPr/>
        </p:nvPicPr>
        <p:blipFill>
          <a:blip r:embed="rId8"/>
          <a:srcRect/>
          <a:stretch>
            <a:fillRect/>
          </a:stretch>
        </p:blipFill>
        <p:spPr bwMode="auto">
          <a:xfrm>
            <a:off x="694944" y="4477513"/>
            <a:ext cx="3127820" cy="1813559"/>
          </a:xfrm>
          <a:prstGeom prst="rect">
            <a:avLst/>
          </a:prstGeom>
          <a:noFill/>
          <a:ln w="9525">
            <a:noFill/>
            <a:miter lim="800000"/>
            <a:headEnd/>
            <a:tailEnd/>
          </a:ln>
        </p:spPr>
      </p:pic>
      <p:sp>
        <p:nvSpPr>
          <p:cNvPr id="3" name="CaixaDeTexto 2"/>
          <p:cNvSpPr txBox="1"/>
          <p:nvPr/>
        </p:nvSpPr>
        <p:spPr>
          <a:xfrm>
            <a:off x="3657601" y="1085550"/>
            <a:ext cx="1972080" cy="707886"/>
          </a:xfrm>
          <a:prstGeom prst="rect">
            <a:avLst/>
          </a:prstGeom>
          <a:solidFill>
            <a:schemeClr val="bg1"/>
          </a:solidFill>
          <a:effectLst>
            <a:innerShdw blurRad="63500" dist="50800" dir="2700000">
              <a:prstClr val="black">
                <a:alpha val="50000"/>
              </a:prstClr>
            </a:innerShdw>
          </a:effectLst>
        </p:spPr>
        <p:txBody>
          <a:bodyPr wrap="square" rtlCol="0">
            <a:spAutoFit/>
          </a:bodyPr>
          <a:lstStyle/>
          <a:p>
            <a:r>
              <a:rPr lang="pt-BR" sz="2000" b="1" dirty="0" smtClean="0"/>
              <a:t>Organização da sociedade</a:t>
            </a:r>
            <a:endParaRPr lang="pt-BR" sz="2000" b="1" dirty="0"/>
          </a:p>
        </p:txBody>
      </p:sp>
      <p:sp>
        <p:nvSpPr>
          <p:cNvPr id="6" name="CaixaDeTexto 5"/>
          <p:cNvSpPr txBox="1"/>
          <p:nvPr/>
        </p:nvSpPr>
        <p:spPr>
          <a:xfrm>
            <a:off x="2666123" y="2701273"/>
            <a:ext cx="1771765" cy="707886"/>
          </a:xfrm>
          <a:prstGeom prst="rect">
            <a:avLst/>
          </a:prstGeom>
          <a:solidFill>
            <a:schemeClr val="accent5">
              <a:lumMod val="60000"/>
              <a:lumOff val="40000"/>
            </a:schemeClr>
          </a:solidFill>
          <a:effectLst>
            <a:innerShdw blurRad="63500" dist="50800" dir="8100000">
              <a:prstClr val="black">
                <a:alpha val="50000"/>
              </a:prstClr>
            </a:innerShdw>
          </a:effectLst>
        </p:spPr>
        <p:txBody>
          <a:bodyPr wrap="square" rtlCol="0">
            <a:spAutoFit/>
          </a:bodyPr>
          <a:lstStyle/>
          <a:p>
            <a:r>
              <a:rPr lang="pt-BR" sz="2000" b="1" dirty="0" smtClean="0"/>
              <a:t>Pagamento de tributos</a:t>
            </a:r>
            <a:endParaRPr lang="pt-BR" sz="2000" b="1" dirty="0"/>
          </a:p>
        </p:txBody>
      </p:sp>
      <p:sp>
        <p:nvSpPr>
          <p:cNvPr id="7" name="CaixaDeTexto 6"/>
          <p:cNvSpPr txBox="1"/>
          <p:nvPr/>
        </p:nvSpPr>
        <p:spPr>
          <a:xfrm>
            <a:off x="694944" y="5602090"/>
            <a:ext cx="2389220" cy="830997"/>
          </a:xfrm>
          <a:prstGeom prst="rect">
            <a:avLst/>
          </a:prstGeom>
          <a:solidFill>
            <a:srgbClr val="FF0000"/>
          </a:solidFill>
          <a:effectLst>
            <a:innerShdw blurRad="63500" dist="50800" dir="8100000">
              <a:prstClr val="black">
                <a:alpha val="50000"/>
              </a:prstClr>
            </a:innerShdw>
          </a:effectLst>
        </p:spPr>
        <p:txBody>
          <a:bodyPr wrap="square" rtlCol="0">
            <a:spAutoFit/>
          </a:bodyPr>
          <a:lstStyle/>
          <a:p>
            <a:r>
              <a:rPr lang="pt-BR" sz="1600" b="1" dirty="0" smtClean="0"/>
              <a:t>Um espaço democrático. Direitos e oportunidades </a:t>
            </a:r>
            <a:endParaRPr lang="pt-BR" sz="1600" b="1" dirty="0"/>
          </a:p>
        </p:txBody>
      </p:sp>
      <p:sp>
        <p:nvSpPr>
          <p:cNvPr id="14" name="CaixaDeTexto 13"/>
          <p:cNvSpPr txBox="1"/>
          <p:nvPr/>
        </p:nvSpPr>
        <p:spPr>
          <a:xfrm>
            <a:off x="3657601" y="3523488"/>
            <a:ext cx="2944941" cy="615553"/>
          </a:xfrm>
          <a:prstGeom prst="rect">
            <a:avLst/>
          </a:prstGeom>
          <a:solidFill>
            <a:schemeClr val="accent4">
              <a:lumMod val="75000"/>
            </a:schemeClr>
          </a:solidFill>
          <a:effectLst>
            <a:innerShdw blurRad="63500" dist="50800" dir="16200000">
              <a:prstClr val="black">
                <a:alpha val="50000"/>
              </a:prstClr>
            </a:innerShdw>
          </a:effectLst>
        </p:spPr>
        <p:txBody>
          <a:bodyPr wrap="square" rtlCol="0">
            <a:spAutoFit/>
          </a:bodyPr>
          <a:lstStyle/>
          <a:p>
            <a:r>
              <a:rPr lang="pt-BR" sz="1700" b="1" dirty="0" smtClean="0">
                <a:solidFill>
                  <a:schemeClr val="bg1"/>
                </a:solidFill>
              </a:rPr>
              <a:t>Saúde pública um direito. Quem paga a conta?</a:t>
            </a:r>
            <a:endParaRPr lang="pt-BR" sz="1700" b="1" dirty="0">
              <a:solidFill>
                <a:schemeClr val="bg1"/>
              </a:solidFill>
            </a:endParaRPr>
          </a:p>
        </p:txBody>
      </p:sp>
      <p:sp>
        <p:nvSpPr>
          <p:cNvPr id="10" name="CaixaDeTexto 9"/>
          <p:cNvSpPr txBox="1"/>
          <p:nvPr/>
        </p:nvSpPr>
        <p:spPr>
          <a:xfrm>
            <a:off x="6035327" y="1159496"/>
            <a:ext cx="2514600" cy="400110"/>
          </a:xfrm>
          <a:prstGeom prst="rect">
            <a:avLst/>
          </a:prstGeom>
          <a:solidFill>
            <a:srgbClr val="FFC000"/>
          </a:solidFill>
          <a:effectLst>
            <a:innerShdw blurRad="63500" dist="50800" dir="8100000">
              <a:prstClr val="black">
                <a:alpha val="50000"/>
              </a:prstClr>
            </a:innerShdw>
          </a:effectLst>
        </p:spPr>
        <p:txBody>
          <a:bodyPr wrap="square" rtlCol="0">
            <a:spAutoFit/>
          </a:bodyPr>
          <a:lstStyle/>
          <a:p>
            <a:r>
              <a:rPr lang="pt-BR" sz="2000" b="1" dirty="0" smtClean="0">
                <a:solidFill>
                  <a:srgbClr val="00B050"/>
                </a:solidFill>
              </a:rPr>
              <a:t>Controle social</a:t>
            </a:r>
            <a:endParaRPr lang="pt-BR" sz="2000" b="1" dirty="0">
              <a:solidFill>
                <a:srgbClr val="00B050"/>
              </a:solidFill>
            </a:endParaRPr>
          </a:p>
        </p:txBody>
      </p:sp>
      <p:sp>
        <p:nvSpPr>
          <p:cNvPr id="13" name="CaixaDeTexto 12"/>
          <p:cNvSpPr txBox="1"/>
          <p:nvPr/>
        </p:nvSpPr>
        <p:spPr>
          <a:xfrm rot="19963381">
            <a:off x="9744931" y="1386047"/>
            <a:ext cx="2396473" cy="923330"/>
          </a:xfrm>
          <a:prstGeom prst="rect">
            <a:avLst/>
          </a:prstGeom>
          <a:solidFill>
            <a:srgbClr val="FFFF00"/>
          </a:solidFill>
          <a:effectLst>
            <a:innerShdw blurRad="63500" dist="50800" dir="2700000">
              <a:prstClr val="black">
                <a:alpha val="50000"/>
              </a:prstClr>
            </a:innerShdw>
          </a:effectLst>
        </p:spPr>
        <p:txBody>
          <a:bodyPr wrap="square" rtlCol="0">
            <a:spAutoFit/>
          </a:bodyPr>
          <a:lstStyle/>
          <a:p>
            <a:pPr algn="ctr"/>
            <a:r>
              <a:rPr lang="pt-BR" b="1" dirty="0" smtClean="0"/>
              <a:t>O Estado/A ordem</a:t>
            </a:r>
          </a:p>
          <a:p>
            <a:pPr algn="ctr"/>
            <a:r>
              <a:rPr lang="pt-BR" b="1" dirty="0" smtClean="0"/>
              <a:t>Social no combate à covid-19</a:t>
            </a:r>
            <a:endParaRPr lang="pt-BR" b="1" dirty="0"/>
          </a:p>
        </p:txBody>
      </p:sp>
      <p:sp>
        <p:nvSpPr>
          <p:cNvPr id="18" name="CaixaDeTexto 17"/>
          <p:cNvSpPr txBox="1"/>
          <p:nvPr/>
        </p:nvSpPr>
        <p:spPr>
          <a:xfrm>
            <a:off x="6633505" y="3798676"/>
            <a:ext cx="3836375" cy="1077218"/>
          </a:xfrm>
          <a:prstGeom prst="rect">
            <a:avLst/>
          </a:prstGeom>
          <a:solidFill>
            <a:srgbClr val="CCFF66"/>
          </a:solidFill>
          <a:effectLst>
            <a:innerShdw blurRad="63500" dist="50800" dir="8100000">
              <a:prstClr val="black">
                <a:alpha val="50000"/>
              </a:prstClr>
            </a:innerShdw>
          </a:effectLst>
        </p:spPr>
        <p:txBody>
          <a:bodyPr wrap="square" rtlCol="0">
            <a:spAutoFit/>
          </a:bodyPr>
          <a:lstStyle/>
          <a:p>
            <a:r>
              <a:rPr lang="pt-BR" b="1" dirty="0" smtClean="0"/>
              <a:t>Desastres e os custos aos cofres públicos.</a:t>
            </a:r>
          </a:p>
          <a:p>
            <a:r>
              <a:rPr lang="pt-BR" sz="1400" dirty="0" smtClean="0"/>
              <a:t> (meio ambiente, saúde, patrimônio público e privado)</a:t>
            </a:r>
            <a:endParaRPr lang="pt-BR" sz="1400" dirty="0"/>
          </a:p>
        </p:txBody>
      </p:sp>
    </p:spTree>
    <p:extLst>
      <p:ext uri="{BB962C8B-B14F-4D97-AF65-F5344CB8AC3E}">
        <p14:creationId xmlns:p14="http://schemas.microsoft.com/office/powerpoint/2010/main" val="268908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0288" y="1436607"/>
            <a:ext cx="10399776" cy="5171457"/>
          </a:xfrm>
        </p:spPr>
        <p:txBody>
          <a:bodyPr/>
          <a:lstStyle/>
          <a:p>
            <a:pPr marL="0" indent="0">
              <a:buNone/>
            </a:pPr>
            <a:endParaRPr lang="pt-BR" dirty="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pPr marL="0" indent="0">
              <a:buNone/>
            </a:pPr>
            <a:endParaRPr lang="pt-BR" dirty="0" smtClean="0">
              <a:solidFill>
                <a:schemeClr val="accent1">
                  <a:lumMod val="75000"/>
                </a:schemeClr>
              </a:solidFill>
            </a:endParaRPr>
          </a:p>
          <a:p>
            <a:endParaRPr lang="pt-BR" dirty="0"/>
          </a:p>
        </p:txBody>
      </p:sp>
      <p:pic>
        <p:nvPicPr>
          <p:cNvPr id="1026" name="Picture 2" descr="PAPEL DE PAREDE FLORES ( LUCIANA AMOR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238"/>
            <a:ext cx="11708970" cy="644367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395209" y="410704"/>
            <a:ext cx="10872060" cy="615553"/>
          </a:xfrm>
          <a:prstGeom prst="rect">
            <a:avLst/>
          </a:prstGeom>
          <a:solidFill>
            <a:srgbClr val="FFFF99"/>
          </a:solidFill>
          <a:scene3d>
            <a:camera prst="orthographicFront"/>
            <a:lightRig rig="threePt" dir="t"/>
          </a:scene3d>
          <a:sp3d>
            <a:bevelT w="165100" prst="coolSlant"/>
          </a:sp3d>
        </p:spPr>
        <p:txBody>
          <a:bodyPr wrap="square" rtlCol="0">
            <a:spAutoFit/>
          </a:bodyPr>
          <a:lstStyle/>
          <a:p>
            <a:pPr algn="ctr"/>
            <a:r>
              <a:rPr lang="pt-BR" sz="3400" dirty="0" smtClean="0"/>
              <a:t>Educação Fiscal e a BNCC</a:t>
            </a:r>
            <a:endParaRPr lang="pt-BR" sz="3400" dirty="0"/>
          </a:p>
        </p:txBody>
      </p:sp>
      <p:sp>
        <p:nvSpPr>
          <p:cNvPr id="2" name="Seta para a direita 1"/>
          <p:cNvSpPr/>
          <p:nvPr/>
        </p:nvSpPr>
        <p:spPr>
          <a:xfrm>
            <a:off x="488199" y="1866900"/>
            <a:ext cx="4264776" cy="3332781"/>
          </a:xfrm>
          <a:prstGeom prst="rightArrow">
            <a:avLst/>
          </a:prstGeom>
          <a:solidFill>
            <a:schemeClr val="accent5">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t>Competências gerais da BNCC</a:t>
            </a:r>
            <a:endParaRPr lang="pt-BR"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026257"/>
            <a:ext cx="6851220" cy="538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471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ão">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4797</TotalTime>
  <Words>2841</Words>
  <Application>Microsoft Office PowerPoint</Application>
  <PresentationFormat>Personalizar</PresentationFormat>
  <Paragraphs>250</Paragraphs>
  <Slides>34</Slides>
  <Notes>0</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Sabão</vt:lpstr>
      <vt:lpstr>Apresentação do PowerPoint</vt:lpstr>
      <vt:lpstr>Apresentação do PowerPoint</vt:lpstr>
      <vt:lpstr>Apresentação do PowerPoint</vt:lpstr>
      <vt:lpstr>Apresentação do PowerPoint</vt:lpstr>
      <vt:lpstr>Estratégias que asseguram os direitos do Cidadão</vt:lpstr>
      <vt:lpstr>Apresentação do PowerPoint</vt:lpstr>
      <vt:lpstr>A BNCC define a Educação Fiscal como TCT no currículo da     educação básica. </vt:lpstr>
      <vt:lpstr>Temas que “contemplam” a inclusão da Educação Fiscal como potencializador da formação para o exercício da cidadania ativa.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Educação Fiscal no chão da sala de aula, À LUZ DA BNCC</dc:title>
  <dc:creator>Juliana</dc:creator>
  <cp:lastModifiedBy>Nelma Maria Matias Pinheiro</cp:lastModifiedBy>
  <cp:revision>228</cp:revision>
  <cp:lastPrinted>2022-04-04T14:59:31Z</cp:lastPrinted>
  <dcterms:created xsi:type="dcterms:W3CDTF">2021-09-21T11:44:02Z</dcterms:created>
  <dcterms:modified xsi:type="dcterms:W3CDTF">2022-09-01T14:43:31Z</dcterms:modified>
</cp:coreProperties>
</file>