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24"/>
  </p:notesMasterIdLst>
  <p:sldIdLst>
    <p:sldId id="446" r:id="rId3"/>
    <p:sldId id="480" r:id="rId4"/>
    <p:sldId id="484" r:id="rId5"/>
    <p:sldId id="483" r:id="rId6"/>
    <p:sldId id="486" r:id="rId7"/>
    <p:sldId id="496" r:id="rId8"/>
    <p:sldId id="487" r:id="rId9"/>
    <p:sldId id="485" r:id="rId10"/>
    <p:sldId id="488" r:id="rId11"/>
    <p:sldId id="489" r:id="rId12"/>
    <p:sldId id="491" r:id="rId13"/>
    <p:sldId id="490" r:id="rId14"/>
    <p:sldId id="492" r:id="rId15"/>
    <p:sldId id="493" r:id="rId16"/>
    <p:sldId id="477" r:id="rId17"/>
    <p:sldId id="497" r:id="rId18"/>
    <p:sldId id="501" r:id="rId19"/>
    <p:sldId id="500" r:id="rId20"/>
    <p:sldId id="498" r:id="rId21"/>
    <p:sldId id="478" r:id="rId22"/>
    <p:sldId id="435" r:id="rId23"/>
  </p:sldIdLst>
  <p:sldSz cx="9144000" cy="6858000" type="screen4x3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29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06" autoAdjust="0"/>
    <p:restoredTop sz="94660"/>
  </p:normalViewPr>
  <p:slideViewPr>
    <p:cSldViewPr>
      <p:cViewPr varScale="1">
        <p:scale>
          <a:sx n="74" d="100"/>
          <a:sy n="74" d="100"/>
        </p:scale>
        <p:origin x="112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6BE963-4268-40CE-B6C6-74858FC80EAC}" type="datetimeFigureOut">
              <a:rPr lang="pt-BR" smtClean="0"/>
              <a:pPr/>
              <a:t>10/08/2021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1FEC0F-6FB5-47FD-95D4-B60E1E26462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27379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BBF5B0-1D00-4DBF-9DD8-24070D263506}" type="slidenum">
              <a:rPr lang="pt-BR" smtClean="0">
                <a:solidFill>
                  <a:prstClr val="black"/>
                </a:solidFill>
              </a:rPr>
              <a:pPr/>
              <a:t>3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2951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18503-38FA-4EA7-A8BA-A75B74CA3B92}" type="datetime1">
              <a:rPr lang="pt-BR" smtClean="0"/>
              <a:pPr/>
              <a:t>10/08/2021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3C59C-4387-495E-9022-56B11993F6C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641A2-AE25-49A0-9BAA-0ACCACF8AD9B}" type="datetime1">
              <a:rPr lang="pt-BR" smtClean="0"/>
              <a:pPr/>
              <a:t>10/08/2021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3C59C-4387-495E-9022-56B11993F6C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02760-3BB8-49A2-B104-3CF5FD845204}" type="datetime1">
              <a:rPr lang="pt-BR" smtClean="0"/>
              <a:pPr/>
              <a:t>10/08/2021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3C59C-4387-495E-9022-56B11993F6C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F5CC3-17F5-4D6B-80CF-371DE125C2A4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10/08/2021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DA2A9-6F88-4BE3-9F16-DB525E289F41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6985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F5CC3-17F5-4D6B-80CF-371DE125C2A4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10/08/2021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DA2A9-6F88-4BE3-9F16-DB525E289F41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9734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F5CC3-17F5-4D6B-80CF-371DE125C2A4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10/08/2021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DA2A9-6F88-4BE3-9F16-DB525E289F41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8761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F5CC3-17F5-4D6B-80CF-371DE125C2A4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10/08/2021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DA2A9-6F88-4BE3-9F16-DB525E289F41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2633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F5CC3-17F5-4D6B-80CF-371DE125C2A4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10/08/2021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DA2A9-6F88-4BE3-9F16-DB525E289F41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9401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F5CC3-17F5-4D6B-80CF-371DE125C2A4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10/08/2021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DA2A9-6F88-4BE3-9F16-DB525E289F41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1353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F5CC3-17F5-4D6B-80CF-371DE125C2A4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10/08/2021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DA2A9-6F88-4BE3-9F16-DB525E289F41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5053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F5CC3-17F5-4D6B-80CF-371DE125C2A4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10/08/2021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DA2A9-6F88-4BE3-9F16-DB525E289F41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432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96C3B-49DB-45EA-8210-171372B85854}" type="datetime1">
              <a:rPr lang="pt-BR" smtClean="0"/>
              <a:pPr/>
              <a:t>10/08/2021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3C59C-4387-495E-9022-56B11993F6C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F5CC3-17F5-4D6B-80CF-371DE125C2A4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10/08/2021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DA2A9-6F88-4BE3-9F16-DB525E289F41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9369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F5CC3-17F5-4D6B-80CF-371DE125C2A4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10/08/2021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DA2A9-6F88-4BE3-9F16-DB525E289F41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0437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F5CC3-17F5-4D6B-80CF-371DE125C2A4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10/08/2021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DA2A9-6F88-4BE3-9F16-DB525E289F41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15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57116-6088-4819-A69A-435EEDC7B762}" type="datetime1">
              <a:rPr lang="pt-BR" smtClean="0"/>
              <a:pPr/>
              <a:t>10/08/2021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3C59C-4387-495E-9022-56B11993F6C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35237-1DB0-482A-9CA1-AFF93D9A61DA}" type="datetime1">
              <a:rPr lang="pt-BR" smtClean="0"/>
              <a:pPr/>
              <a:t>10/08/2021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3C59C-4387-495E-9022-56B11993F6C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7F820-DBBC-42AE-B7D6-69DFB98AE20B}" type="datetime1">
              <a:rPr lang="pt-BR" smtClean="0"/>
              <a:pPr/>
              <a:t>10/08/2021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3C59C-4387-495E-9022-56B11993F6C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AC721-E4AA-4BD7-9310-BFE1304D8780}" type="datetime1">
              <a:rPr lang="pt-BR" smtClean="0"/>
              <a:pPr/>
              <a:t>10/08/2021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3C59C-4387-495E-9022-56B11993F6C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EE093-7DD7-4E19-A408-7F9FFC4DAD2D}" type="datetime1">
              <a:rPr lang="pt-BR" smtClean="0"/>
              <a:pPr/>
              <a:t>10/08/2021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3C59C-4387-495E-9022-56B11993F6C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C83BE-D180-47CE-9B64-5402FED4B299}" type="datetime1">
              <a:rPr lang="pt-BR" smtClean="0"/>
              <a:pPr/>
              <a:t>10/08/2021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3C59C-4387-495E-9022-56B11993F6CC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115A2-5B83-4748-8965-122E519C6EE1}" type="datetime1">
              <a:rPr lang="pt-BR" smtClean="0"/>
              <a:pPr/>
              <a:t>10/08/2021</a:t>
            </a:fld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03C59C-4387-495E-9022-56B11993F6CC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7C03C59C-4387-495E-9022-56B11993F6CC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9E416F7D-8F73-4ABA-A4EF-3C9B9C4DE229}" type="datetime1">
              <a:rPr lang="pt-BR" smtClean="0"/>
              <a:pPr/>
              <a:t>10/08/2021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7F5CC3-17F5-4D6B-80CF-371DE125C2A4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10/08/2021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2DA2A9-6F88-4BE3-9F16-DB525E289F41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165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7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gaa@seduc.to.gov.br" TargetMode="External"/><Relationship Id="rId5" Type="http://schemas.openxmlformats.org/officeDocument/2006/relationships/image" Target="../media/image4.svg"/><Relationship Id="rId9" Type="http://schemas.openxmlformats.org/officeDocument/2006/relationships/image" Target="../../word/media/image2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8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12" Type="http://schemas.openxmlformats.org/officeDocument/2006/relationships/image" Target="../media/image17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0" Type="http://schemas.openxmlformats.org/officeDocument/2006/relationships/image" Target="../media/image15.pn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539552" y="1268760"/>
            <a:ext cx="7659687" cy="2016224"/>
          </a:xfrm>
        </p:spPr>
        <p:txBody>
          <a:bodyPr/>
          <a:lstStyle/>
          <a:p>
            <a:pPr algn="ctr"/>
            <a:r>
              <a:rPr lang="pt-BR" b="1" i="1" dirty="0">
                <a:latin typeface="Candara Light" panose="020E0502030303020204" pitchFamily="34" charset="0"/>
              </a:rPr>
              <a:t>A Educação Fiscal na Escola: </a:t>
            </a:r>
            <a:r>
              <a:rPr lang="pt-BR" b="1" i="1" dirty="0" smtClean="0">
                <a:latin typeface="Candara Light" panose="020E0502030303020204" pitchFamily="34" charset="0"/>
              </a:rPr>
              <a:t/>
            </a:r>
            <a:br>
              <a:rPr lang="pt-BR" b="1" i="1" dirty="0" smtClean="0">
                <a:latin typeface="Candara Light" panose="020E0502030303020204" pitchFamily="34" charset="0"/>
              </a:rPr>
            </a:br>
            <a:r>
              <a:rPr lang="pt-BR" b="1" dirty="0" smtClean="0">
                <a:latin typeface="Candara Light" panose="020E0502030303020204" pitchFamily="34" charset="0"/>
              </a:rPr>
              <a:t>“</a:t>
            </a:r>
            <a:r>
              <a:rPr lang="pt-BR" b="1" dirty="0">
                <a:latin typeface="Candara Light" panose="020E0502030303020204" pitchFamily="34" charset="0"/>
              </a:rPr>
              <a:t>É </a:t>
            </a:r>
            <a:r>
              <a:rPr lang="pt-BR" b="1" cap="none" dirty="0">
                <a:latin typeface="Candara Light" panose="020E0502030303020204" pitchFamily="34" charset="0"/>
              </a:rPr>
              <a:t>possível levar este conhecimento para a sala de aula?”</a:t>
            </a:r>
            <a:endParaRPr lang="pt-BR" b="1" i="1" dirty="0">
              <a:latin typeface="Candara Light" panose="020E0502030303020204" pitchFamily="34" charset="0"/>
            </a:endParaRPr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idx="1"/>
          </p:nvPr>
        </p:nvSpPr>
        <p:spPr>
          <a:xfrm>
            <a:off x="899592" y="4015422"/>
            <a:ext cx="6135687" cy="1633538"/>
          </a:xfrm>
        </p:spPr>
        <p:txBody>
          <a:bodyPr/>
          <a:lstStyle/>
          <a:p>
            <a:pPr algn="ctr"/>
            <a:r>
              <a:rPr lang="pt-BR" dirty="0">
                <a:solidFill>
                  <a:schemeClr val="tx2">
                    <a:lumMod val="75000"/>
                  </a:schemeClr>
                </a:solidFill>
                <a:latin typeface="Candara Light" panose="020E0502030303020204" pitchFamily="34" charset="0"/>
              </a:rPr>
              <a:t>Nelma Maria Matias Pinheiro</a:t>
            </a:r>
          </a:p>
          <a:p>
            <a:pPr algn="ctr"/>
            <a:r>
              <a:rPr lang="pt-BR" dirty="0">
                <a:solidFill>
                  <a:schemeClr val="tx2">
                    <a:lumMod val="75000"/>
                  </a:schemeClr>
                </a:solidFill>
                <a:latin typeface="Candara Light" panose="020E0502030303020204" pitchFamily="34" charset="0"/>
              </a:rPr>
              <a:t>Secretaria da Educação, Juventude e Esportes</a:t>
            </a:r>
          </a:p>
          <a:p>
            <a:pPr algn="ctr"/>
            <a:r>
              <a:rPr lang="pt-BR" dirty="0">
                <a:solidFill>
                  <a:schemeClr val="tx2">
                    <a:lumMod val="75000"/>
                  </a:schemeClr>
                </a:solidFill>
                <a:latin typeface="Candara Light" panose="020E0502030303020204" pitchFamily="34" charset="0"/>
              </a:rPr>
              <a:t>Grupo </a:t>
            </a:r>
            <a:r>
              <a:rPr lang="pt-BR" dirty="0" smtClean="0">
                <a:solidFill>
                  <a:schemeClr val="tx2">
                    <a:lumMod val="75000"/>
                  </a:schemeClr>
                </a:solidFill>
                <a:latin typeface="Candara Light" panose="020E0502030303020204" pitchFamily="34" charset="0"/>
              </a:rPr>
              <a:t>Estadual </a:t>
            </a:r>
            <a:r>
              <a:rPr lang="pt-BR" dirty="0">
                <a:solidFill>
                  <a:schemeClr val="tx2">
                    <a:lumMod val="75000"/>
                  </a:schemeClr>
                </a:solidFill>
                <a:latin typeface="Candara Light" panose="020E0502030303020204" pitchFamily="34" charset="0"/>
              </a:rPr>
              <a:t>de Educação Fiscal do Tocantins.</a:t>
            </a:r>
          </a:p>
          <a:p>
            <a:pPr algn="ctr"/>
            <a:endParaRPr lang="pt-BR" dirty="0">
              <a:solidFill>
                <a:schemeClr val="tx2">
                  <a:lumMod val="75000"/>
                </a:schemeClr>
              </a:solidFill>
              <a:latin typeface="Candara Light" panose="020E0502030303020204" pitchFamily="34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3C59C-4387-495E-9022-56B11993F6CC}" type="slidenum">
              <a:rPr lang="pt-BR" smtClean="0"/>
              <a:pPr/>
              <a:t>1</a:t>
            </a:fld>
            <a:endParaRPr lang="pt-BR" dirty="0"/>
          </a:p>
        </p:txBody>
      </p:sp>
      <p:pic>
        <p:nvPicPr>
          <p:cNvPr id="7" name="Gráfico 1"/>
          <p:cNvPicPr/>
          <p:nvPr/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3089412" y="171022"/>
            <a:ext cx="2664296" cy="630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761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23528" y="188640"/>
            <a:ext cx="8064896" cy="6170244"/>
            <a:chOff x="1111116" y="0"/>
            <a:chExt cx="7560840" cy="5292154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11147" y="0"/>
              <a:ext cx="2353233" cy="1984629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11116" y="789594"/>
              <a:ext cx="7560840" cy="450256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187624" y="1431539"/>
            <a:ext cx="6832819" cy="751488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lang="pt-BR" sz="2400" b="1" i="1" dirty="0" smtClean="0">
                <a:solidFill>
                  <a:srgbClr val="FF0000"/>
                </a:solidFill>
                <a:latin typeface="Candara Light" panose="020E0502030303020204" pitchFamily="34" charset="0"/>
              </a:rPr>
              <a:t>Metodologias </a:t>
            </a:r>
            <a:r>
              <a:rPr lang="pt-BR" sz="2400" b="1" i="1" dirty="0" smtClean="0">
                <a:latin typeface="Candara Light" panose="020E0502030303020204" pitchFamily="34" charset="0"/>
              </a:rPr>
              <a:t>para o trabalho com  </a:t>
            </a:r>
            <a:r>
              <a:rPr lang="pt-BR" sz="2400" b="1" i="1" dirty="0">
                <a:latin typeface="Candara Light" panose="020E0502030303020204" pitchFamily="34" charset="0"/>
              </a:rPr>
              <a:t>Educação Fiscal na </a:t>
            </a:r>
            <a:r>
              <a:rPr lang="pt-BR" sz="2400" b="1" dirty="0" smtClean="0">
                <a:latin typeface="Candara Light" panose="020E0502030303020204" pitchFamily="34" charset="0"/>
              </a:rPr>
              <a:t>sala </a:t>
            </a:r>
            <a:r>
              <a:rPr lang="pt-BR" sz="2400" b="1" dirty="0">
                <a:latin typeface="Candara Light" panose="020E0502030303020204" pitchFamily="34" charset="0"/>
              </a:rPr>
              <a:t>de </a:t>
            </a:r>
            <a:r>
              <a:rPr lang="pt-BR" sz="2400" b="1" dirty="0" smtClean="0">
                <a:latin typeface="Candara Light" panose="020E0502030303020204" pitchFamily="34" charset="0"/>
              </a:rPr>
              <a:t>aula.</a:t>
            </a:r>
            <a:endParaRPr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11" name="Grupo 10"/>
          <p:cNvGrpSpPr/>
          <p:nvPr/>
        </p:nvGrpSpPr>
        <p:grpSpPr>
          <a:xfrm>
            <a:off x="1835696" y="2225308"/>
            <a:ext cx="5832648" cy="2025401"/>
            <a:chOff x="359394" y="1102483"/>
            <a:chExt cx="2561403" cy="1643419"/>
          </a:xfrm>
        </p:grpSpPr>
        <p:sp>
          <p:nvSpPr>
            <p:cNvPr id="13" name="Retângulo 12"/>
            <p:cNvSpPr/>
            <p:nvPr/>
          </p:nvSpPr>
          <p:spPr>
            <a:xfrm>
              <a:off x="359394" y="1102483"/>
              <a:ext cx="2561403" cy="1643419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Retângulo 13"/>
            <p:cNvSpPr/>
            <p:nvPr/>
          </p:nvSpPr>
          <p:spPr>
            <a:xfrm>
              <a:off x="359394" y="1102483"/>
              <a:ext cx="2561403" cy="16434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3792" tIns="113792" rIns="113792" bIns="0" numCol="1" spcCol="1270" anchor="t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1600" b="1" kern="1200" dirty="0" smtClean="0">
                <a:solidFill>
                  <a:srgbClr val="2929E3"/>
                </a:solidFill>
              </a:endParaRPr>
            </a:p>
          </p:txBody>
        </p:sp>
      </p:grpSp>
      <p:grpSp>
        <p:nvGrpSpPr>
          <p:cNvPr id="15" name="Grupo 14"/>
          <p:cNvGrpSpPr/>
          <p:nvPr/>
        </p:nvGrpSpPr>
        <p:grpSpPr>
          <a:xfrm>
            <a:off x="1331641" y="2601052"/>
            <a:ext cx="6688802" cy="2570262"/>
            <a:chOff x="2703970" y="1350746"/>
            <a:chExt cx="2153536" cy="2380744"/>
          </a:xfrm>
        </p:grpSpPr>
        <p:sp>
          <p:nvSpPr>
            <p:cNvPr id="16" name="Retângulo 15"/>
            <p:cNvSpPr/>
            <p:nvPr/>
          </p:nvSpPr>
          <p:spPr>
            <a:xfrm>
              <a:off x="2773521" y="1698784"/>
              <a:ext cx="2063358" cy="2032706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Retângulo 16"/>
            <p:cNvSpPr/>
            <p:nvPr/>
          </p:nvSpPr>
          <p:spPr>
            <a:xfrm>
              <a:off x="2703970" y="1350746"/>
              <a:ext cx="2153536" cy="20811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3792" tIns="113792" rIns="113792" bIns="0" numCol="1" spcCol="1270" anchor="t" anchorCtr="0">
              <a:noAutofit/>
            </a:bodyPr>
            <a:lstStyle/>
            <a:p>
              <a:pPr lvl="0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600" b="0" kern="1200" dirty="0" smtClean="0">
                  <a:solidFill>
                    <a:srgbClr val="00B05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.</a:t>
              </a:r>
              <a:endParaRPr lang="pt-BR" sz="1600" b="0" kern="1200" dirty="0">
                <a:solidFill>
                  <a:srgbClr val="00B050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  <p:sp>
        <p:nvSpPr>
          <p:cNvPr id="5" name="Retângulo 4"/>
          <p:cNvSpPr/>
          <p:nvPr/>
        </p:nvSpPr>
        <p:spPr>
          <a:xfrm>
            <a:off x="1187623" y="2111449"/>
            <a:ext cx="7128793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smtClean="0">
                <a:solidFill>
                  <a:schemeClr val="tx2"/>
                </a:solidFill>
                <a:latin typeface="Corbel Light" panose="020B0303020204020204" pitchFamily="34" charset="0"/>
                <a:ea typeface="NSimSun" panose="02010609030101010101" pitchFamily="49" charset="-122"/>
                <a:cs typeface="Calibri Light" panose="020F0302020204030204" pitchFamily="34" charset="0"/>
              </a:rPr>
              <a:t>2. Interdisciplinaridade:</a:t>
            </a:r>
          </a:p>
          <a:p>
            <a:endParaRPr lang="pt-BR" dirty="0">
              <a:solidFill>
                <a:schemeClr val="tx2"/>
              </a:solidFill>
              <a:latin typeface="Corbel Light" panose="020B0303020204020204" pitchFamily="34" charset="0"/>
              <a:ea typeface="NSimSun" panose="02010609030101010101" pitchFamily="49" charset="-122"/>
              <a:cs typeface="Calibri Light" panose="020F03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pt-BR" dirty="0" smtClean="0">
                <a:solidFill>
                  <a:schemeClr val="tx2"/>
                </a:solidFill>
                <a:latin typeface="Corbel Light" panose="020B0303020204020204" pitchFamily="34" charset="0"/>
                <a:ea typeface="NSimSun" panose="02010609030101010101" pitchFamily="49" charset="-122"/>
                <a:cs typeface="Calibri Light" panose="020F0302020204030204" pitchFamily="34" charset="0"/>
              </a:rPr>
              <a:t> </a:t>
            </a:r>
            <a:r>
              <a:rPr lang="pt-BR" dirty="0">
                <a:solidFill>
                  <a:schemeClr val="tx2"/>
                </a:solidFill>
                <a:latin typeface="Corbel Light" panose="020B0303020204020204" pitchFamily="34" charset="0"/>
                <a:ea typeface="NSimSun" panose="02010609030101010101" pitchFamily="49" charset="-122"/>
                <a:cs typeface="Calibri Light" panose="020F0302020204030204" pitchFamily="34" charset="0"/>
              </a:rPr>
              <a:t>Aprendizagem </a:t>
            </a:r>
            <a:r>
              <a:rPr lang="pt-BR" dirty="0" smtClean="0">
                <a:solidFill>
                  <a:schemeClr val="tx2"/>
                </a:solidFill>
                <a:latin typeface="Corbel Light" panose="020B0303020204020204" pitchFamily="34" charset="0"/>
                <a:ea typeface="NSimSun" panose="02010609030101010101" pitchFamily="49" charset="-122"/>
                <a:cs typeface="Calibri Light" panose="020F0302020204030204" pitchFamily="34" charset="0"/>
              </a:rPr>
              <a:t>se dá de forma Integrada por meio da conexão de diferentes componentes curriculares ou áreas do conhecimento e com o aprendizado do estu</a:t>
            </a:r>
            <a:r>
              <a:rPr lang="pt-BR" dirty="0" smtClean="0">
                <a:solidFill>
                  <a:schemeClr val="tx2"/>
                </a:solidFill>
                <a:latin typeface="Corbel Light" panose="020B0303020204020204" pitchFamily="34" charset="0"/>
                <a:cs typeface="Calibri Light" panose="020F0302020204030204" pitchFamily="34" charset="0"/>
              </a:rPr>
              <a:t>dante no </a:t>
            </a:r>
            <a:r>
              <a:rPr lang="pt-BR" dirty="0">
                <a:solidFill>
                  <a:schemeClr val="tx2"/>
                </a:solidFill>
                <a:latin typeface="Corbel Light" panose="020B0303020204020204" pitchFamily="34" charset="0"/>
                <a:cs typeface="Calibri Light" panose="020F0302020204030204" pitchFamily="34" charset="0"/>
              </a:rPr>
              <a:t>seu </a:t>
            </a:r>
            <a:r>
              <a:rPr lang="pt-BR" dirty="0" smtClean="0">
                <a:solidFill>
                  <a:schemeClr val="tx2"/>
                </a:solidFill>
                <a:latin typeface="Corbel Light" panose="020B0303020204020204" pitchFamily="34" charset="0"/>
                <a:cs typeface="Calibri Light" panose="020F0302020204030204" pitchFamily="34" charset="0"/>
              </a:rPr>
              <a:t>cotidiano</a:t>
            </a:r>
            <a:r>
              <a:rPr lang="pt-BR" dirty="0" smtClean="0">
                <a:solidFill>
                  <a:schemeClr val="tx2"/>
                </a:solidFill>
                <a:latin typeface="Corbel Light" panose="020B0303020204020204" pitchFamily="34" charset="0"/>
              </a:rPr>
              <a:t>, nesta metodologia as temáticas de </a:t>
            </a:r>
            <a:r>
              <a:rPr lang="pt-BR" dirty="0">
                <a:solidFill>
                  <a:schemeClr val="tx2"/>
                </a:solidFill>
                <a:latin typeface="Corbel Light" panose="020B0303020204020204" pitchFamily="34" charset="0"/>
              </a:rPr>
              <a:t>E</a:t>
            </a:r>
            <a:r>
              <a:rPr lang="pt-BR" dirty="0" smtClean="0">
                <a:solidFill>
                  <a:schemeClr val="tx2"/>
                </a:solidFill>
                <a:latin typeface="Corbel Light" panose="020B0303020204020204" pitchFamily="34" charset="0"/>
              </a:rPr>
              <a:t>ducação Fiscal serão Integradoras, elementos </a:t>
            </a:r>
            <a:r>
              <a:rPr lang="pt-BR" dirty="0" err="1" smtClean="0">
                <a:solidFill>
                  <a:schemeClr val="tx2"/>
                </a:solidFill>
                <a:latin typeface="Corbel Light" panose="020B0303020204020204" pitchFamily="34" charset="0"/>
              </a:rPr>
              <a:t>potencializadores</a:t>
            </a:r>
            <a:r>
              <a:rPr lang="pt-BR" dirty="0" smtClean="0">
                <a:solidFill>
                  <a:schemeClr val="tx2"/>
                </a:solidFill>
                <a:latin typeface="Corbel Light" panose="020B0303020204020204" pitchFamily="34" charset="0"/>
              </a:rPr>
              <a:t> no interior do objeto de conhecimento. </a:t>
            </a:r>
          </a:p>
          <a:p>
            <a:pPr>
              <a:lnSpc>
                <a:spcPct val="150000"/>
              </a:lnSpc>
            </a:pPr>
            <a:r>
              <a:rPr lang="pt-BR" b="1" dirty="0" smtClean="0">
                <a:solidFill>
                  <a:schemeClr val="tx2"/>
                </a:solidFill>
                <a:latin typeface="Corbel Light" panose="020B0303020204020204" pitchFamily="34" charset="0"/>
              </a:rPr>
              <a:t>Estrutura: </a:t>
            </a:r>
            <a:r>
              <a:rPr lang="pt-BR" dirty="0" smtClean="0">
                <a:solidFill>
                  <a:schemeClr val="tx2"/>
                </a:solidFill>
                <a:latin typeface="Corbel Light" panose="020B0303020204020204" pitchFamily="34" charset="0"/>
                <a:ea typeface="NSimSun" panose="02010609030101010101" pitchFamily="49" charset="-122"/>
                <a:cs typeface="Calibri" panose="020F0502020204030204" pitchFamily="34" charset="0"/>
              </a:rPr>
              <a:t>Projetos</a:t>
            </a:r>
            <a:r>
              <a:rPr lang="pt-BR" dirty="0">
                <a:solidFill>
                  <a:schemeClr val="tx2"/>
                </a:solidFill>
                <a:latin typeface="Corbel Light" panose="020B0303020204020204" pitchFamily="34" charset="0"/>
                <a:ea typeface="NSimSun" panose="02010609030101010101" pitchFamily="49" charset="-122"/>
                <a:cs typeface="Calibri" panose="020F0502020204030204" pitchFamily="34" charset="0"/>
              </a:rPr>
              <a:t>, Itinerários, </a:t>
            </a:r>
            <a:r>
              <a:rPr lang="pt-BR" dirty="0" smtClean="0">
                <a:solidFill>
                  <a:schemeClr val="tx2"/>
                </a:solidFill>
                <a:latin typeface="Corbel Light" panose="020B0303020204020204" pitchFamily="34" charset="0"/>
                <a:ea typeface="NSimSun" panose="02010609030101010101" pitchFamily="49" charset="-122"/>
                <a:cs typeface="Calibri" panose="020F0502020204030204" pitchFamily="34" charset="0"/>
              </a:rPr>
              <a:t>Eletivas.</a:t>
            </a:r>
          </a:p>
          <a:p>
            <a:pPr>
              <a:lnSpc>
                <a:spcPct val="150000"/>
              </a:lnSpc>
            </a:pPr>
            <a:r>
              <a:rPr lang="pt-BR" b="1" dirty="0" smtClean="0">
                <a:solidFill>
                  <a:schemeClr val="tx2"/>
                </a:solidFill>
                <a:latin typeface="Corbel Light" panose="020B0303020204020204" pitchFamily="34" charset="0"/>
                <a:ea typeface="NSimSun" panose="02010609030101010101" pitchFamily="49" charset="-122"/>
                <a:cs typeface="Calibri" panose="020F0502020204030204" pitchFamily="34" charset="0"/>
              </a:rPr>
              <a:t>Produtos: </a:t>
            </a:r>
            <a:r>
              <a:rPr lang="pt-BR" dirty="0" smtClean="0">
                <a:solidFill>
                  <a:schemeClr val="tx2"/>
                </a:solidFill>
                <a:latin typeface="Corbel Light" panose="020B0303020204020204" pitchFamily="34" charset="0"/>
                <a:ea typeface="NSimSun" panose="02010609030101010101" pitchFamily="49" charset="-122"/>
                <a:cs typeface="Calibri" panose="020F0502020204030204" pitchFamily="34" charset="0"/>
              </a:rPr>
              <a:t>Soluções criativas (Projetos); empreendedorismo social; artigos de opinião; colóquios; palestras...</a:t>
            </a:r>
            <a:endParaRPr lang="pt-BR" dirty="0">
              <a:solidFill>
                <a:schemeClr val="tx2"/>
              </a:solidFill>
              <a:latin typeface="Corbel Light" panose="020B0303020204020204" pitchFamily="34" charset="0"/>
              <a:ea typeface="NSimSun" panose="02010609030101010101" pitchFamily="49" charset="-122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1051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79512" y="152886"/>
            <a:ext cx="8064896" cy="6170244"/>
            <a:chOff x="1111116" y="0"/>
            <a:chExt cx="7560840" cy="5292154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11147" y="0"/>
              <a:ext cx="2353233" cy="1984629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11116" y="789594"/>
              <a:ext cx="7560840" cy="450256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187623" y="1328959"/>
            <a:ext cx="6832820" cy="751488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lang="pt-BR" sz="2400" b="1" i="1" dirty="0" smtClean="0">
                <a:solidFill>
                  <a:srgbClr val="FF0000"/>
                </a:solidFill>
                <a:latin typeface="Candara Light" panose="020E0502030303020204" pitchFamily="34" charset="0"/>
              </a:rPr>
              <a:t>Metodologias </a:t>
            </a:r>
            <a:r>
              <a:rPr lang="pt-BR" sz="2400" b="1" i="1" dirty="0" smtClean="0">
                <a:latin typeface="Candara Light" panose="020E0502030303020204" pitchFamily="34" charset="0"/>
              </a:rPr>
              <a:t>para o trabalho com  </a:t>
            </a:r>
            <a:r>
              <a:rPr lang="pt-BR" sz="2400" b="1" i="1" dirty="0">
                <a:latin typeface="Candara Light" panose="020E0502030303020204" pitchFamily="34" charset="0"/>
              </a:rPr>
              <a:t>Educação Fiscal na </a:t>
            </a:r>
            <a:r>
              <a:rPr lang="pt-BR" sz="2400" b="1" dirty="0" smtClean="0">
                <a:latin typeface="Candara Light" panose="020E0502030303020204" pitchFamily="34" charset="0"/>
              </a:rPr>
              <a:t>sala </a:t>
            </a:r>
            <a:r>
              <a:rPr lang="pt-BR" sz="2400" b="1" dirty="0">
                <a:latin typeface="Candara Light" panose="020E0502030303020204" pitchFamily="34" charset="0"/>
              </a:rPr>
              <a:t>de </a:t>
            </a:r>
            <a:r>
              <a:rPr lang="pt-BR" sz="2400" b="1" dirty="0" smtClean="0">
                <a:latin typeface="Candara Light" panose="020E0502030303020204" pitchFamily="34" charset="0"/>
              </a:rPr>
              <a:t>aula.</a:t>
            </a:r>
            <a:endParaRPr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11" name="Grupo 10"/>
          <p:cNvGrpSpPr/>
          <p:nvPr/>
        </p:nvGrpSpPr>
        <p:grpSpPr>
          <a:xfrm>
            <a:off x="1835696" y="2225308"/>
            <a:ext cx="5832648" cy="2025401"/>
            <a:chOff x="359394" y="1102483"/>
            <a:chExt cx="2561403" cy="1643419"/>
          </a:xfrm>
        </p:grpSpPr>
        <p:sp>
          <p:nvSpPr>
            <p:cNvPr id="13" name="Retângulo 12"/>
            <p:cNvSpPr/>
            <p:nvPr/>
          </p:nvSpPr>
          <p:spPr>
            <a:xfrm>
              <a:off x="359394" y="1102483"/>
              <a:ext cx="2561403" cy="1643419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Retângulo 13"/>
            <p:cNvSpPr/>
            <p:nvPr/>
          </p:nvSpPr>
          <p:spPr>
            <a:xfrm>
              <a:off x="359394" y="1102483"/>
              <a:ext cx="2561403" cy="16434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3792" tIns="113792" rIns="113792" bIns="0" numCol="1" spcCol="1270" anchor="t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1600" b="1" kern="1200" dirty="0" smtClean="0">
                <a:solidFill>
                  <a:srgbClr val="2929E3"/>
                </a:solidFill>
              </a:endParaRPr>
            </a:p>
          </p:txBody>
        </p:sp>
      </p:grpSp>
      <p:grpSp>
        <p:nvGrpSpPr>
          <p:cNvPr id="15" name="Grupo 14"/>
          <p:cNvGrpSpPr/>
          <p:nvPr/>
        </p:nvGrpSpPr>
        <p:grpSpPr>
          <a:xfrm>
            <a:off x="1331641" y="2601052"/>
            <a:ext cx="6688802" cy="2570262"/>
            <a:chOff x="2703970" y="1350746"/>
            <a:chExt cx="2153536" cy="2380744"/>
          </a:xfrm>
        </p:grpSpPr>
        <p:sp>
          <p:nvSpPr>
            <p:cNvPr id="16" name="Retângulo 15"/>
            <p:cNvSpPr/>
            <p:nvPr/>
          </p:nvSpPr>
          <p:spPr>
            <a:xfrm>
              <a:off x="2773521" y="1698784"/>
              <a:ext cx="2063358" cy="2032706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Retângulo 16"/>
            <p:cNvSpPr/>
            <p:nvPr/>
          </p:nvSpPr>
          <p:spPr>
            <a:xfrm>
              <a:off x="2703970" y="1350746"/>
              <a:ext cx="2153536" cy="20811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3792" tIns="113792" rIns="113792" bIns="0" numCol="1" spcCol="1270" anchor="t" anchorCtr="0">
              <a:noAutofit/>
            </a:bodyPr>
            <a:lstStyle/>
            <a:p>
              <a:pPr lvl="0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600" b="0" kern="1200" dirty="0" smtClean="0">
                  <a:solidFill>
                    <a:srgbClr val="00B05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.</a:t>
              </a:r>
              <a:endParaRPr lang="pt-BR" sz="1600" b="0" kern="1200" dirty="0">
                <a:solidFill>
                  <a:srgbClr val="00B050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  <p:sp>
        <p:nvSpPr>
          <p:cNvPr id="5" name="Retângulo 4"/>
          <p:cNvSpPr/>
          <p:nvPr/>
        </p:nvSpPr>
        <p:spPr>
          <a:xfrm>
            <a:off x="1259728" y="1753023"/>
            <a:ext cx="71287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smtClean="0">
                <a:solidFill>
                  <a:schemeClr val="accent1">
                    <a:lumMod val="75000"/>
                  </a:schemeClr>
                </a:solidFill>
                <a:latin typeface="Corbel Light" panose="020B0303020204020204" pitchFamily="34" charset="0"/>
                <a:ea typeface="NSimSun" panose="02010609030101010101" pitchFamily="49" charset="-122"/>
                <a:cs typeface="Calibri Light" panose="020F0302020204030204" pitchFamily="34" charset="0"/>
              </a:rPr>
              <a:t>2. Interdisciplinaridade</a:t>
            </a:r>
            <a:r>
              <a:rPr lang="pt-BR" b="1" dirty="0" smtClean="0">
                <a:solidFill>
                  <a:srgbClr val="000000"/>
                </a:solidFill>
                <a:latin typeface="Corbel Light" panose="020B0303020204020204" pitchFamily="34" charset="0"/>
                <a:ea typeface="NSimSun" panose="02010609030101010101" pitchFamily="49" charset="-122"/>
                <a:cs typeface="Calibri Light" panose="020F0302020204030204" pitchFamily="34" charset="0"/>
              </a:rPr>
              <a:t>:</a:t>
            </a:r>
            <a:r>
              <a:rPr lang="pt-BR" dirty="0" smtClean="0">
                <a:solidFill>
                  <a:srgbClr val="000000"/>
                </a:solidFill>
                <a:latin typeface="Corbel Light" panose="020B0303020204020204" pitchFamily="34" charset="0"/>
                <a:ea typeface="NSimSun" panose="02010609030101010101" pitchFamily="49" charset="-122"/>
                <a:cs typeface="Calibri Light" panose="020F0302020204030204" pitchFamily="34" charset="0"/>
              </a:rPr>
              <a:t> </a:t>
            </a:r>
            <a:endParaRPr lang="pt-BR" dirty="0">
              <a:solidFill>
                <a:srgbClr val="000000"/>
              </a:solidFill>
              <a:latin typeface="Corbel Light" panose="020B0303020204020204" pitchFamily="34" charset="0"/>
              <a:ea typeface="NSimSun" panose="02010609030101010101" pitchFamily="49" charset="-122"/>
              <a:cs typeface="Calibri" panose="020F0502020204030204" pitchFamily="34" charset="0"/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9353" y="2335914"/>
            <a:ext cx="6481852" cy="3645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793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23528" y="177754"/>
            <a:ext cx="8064896" cy="6170244"/>
            <a:chOff x="1111116" y="0"/>
            <a:chExt cx="7560840" cy="5292154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11147" y="0"/>
              <a:ext cx="2353233" cy="1984629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11116" y="789594"/>
              <a:ext cx="7560840" cy="450256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187624" y="1431539"/>
            <a:ext cx="6832819" cy="751488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lang="pt-BR" sz="2400" b="1" i="1" dirty="0" smtClean="0">
                <a:solidFill>
                  <a:srgbClr val="FF0000"/>
                </a:solidFill>
                <a:latin typeface="Candara Light" panose="020E0502030303020204" pitchFamily="34" charset="0"/>
              </a:rPr>
              <a:t>Metodologias </a:t>
            </a:r>
            <a:r>
              <a:rPr lang="pt-BR" sz="2400" b="1" i="1" dirty="0" smtClean="0">
                <a:latin typeface="Candara Light" panose="020E0502030303020204" pitchFamily="34" charset="0"/>
              </a:rPr>
              <a:t>para o trabalho com  </a:t>
            </a:r>
            <a:r>
              <a:rPr lang="pt-BR" sz="2400" b="1" i="1" dirty="0">
                <a:latin typeface="Candara Light" panose="020E0502030303020204" pitchFamily="34" charset="0"/>
              </a:rPr>
              <a:t>Educação Fiscal na </a:t>
            </a:r>
            <a:r>
              <a:rPr lang="pt-BR" sz="2400" b="1" dirty="0" smtClean="0">
                <a:latin typeface="Candara Light" panose="020E0502030303020204" pitchFamily="34" charset="0"/>
              </a:rPr>
              <a:t>sala </a:t>
            </a:r>
            <a:r>
              <a:rPr lang="pt-BR" sz="2400" b="1" dirty="0">
                <a:latin typeface="Candara Light" panose="020E0502030303020204" pitchFamily="34" charset="0"/>
              </a:rPr>
              <a:t>de </a:t>
            </a:r>
            <a:r>
              <a:rPr lang="pt-BR" sz="2400" b="1" dirty="0" smtClean="0">
                <a:latin typeface="Candara Light" panose="020E0502030303020204" pitchFamily="34" charset="0"/>
              </a:rPr>
              <a:t>aula.</a:t>
            </a:r>
            <a:endParaRPr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11" name="Grupo 10"/>
          <p:cNvGrpSpPr/>
          <p:nvPr/>
        </p:nvGrpSpPr>
        <p:grpSpPr>
          <a:xfrm>
            <a:off x="1835696" y="2225308"/>
            <a:ext cx="5832648" cy="2025401"/>
            <a:chOff x="359394" y="1102483"/>
            <a:chExt cx="2561403" cy="1643419"/>
          </a:xfrm>
        </p:grpSpPr>
        <p:sp>
          <p:nvSpPr>
            <p:cNvPr id="13" name="Retângulo 12"/>
            <p:cNvSpPr/>
            <p:nvPr/>
          </p:nvSpPr>
          <p:spPr>
            <a:xfrm>
              <a:off x="359394" y="1102483"/>
              <a:ext cx="2561403" cy="1643419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Retângulo 13"/>
            <p:cNvSpPr/>
            <p:nvPr/>
          </p:nvSpPr>
          <p:spPr>
            <a:xfrm>
              <a:off x="359394" y="1102483"/>
              <a:ext cx="2561403" cy="16434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3792" tIns="113792" rIns="113792" bIns="0" numCol="1" spcCol="1270" anchor="t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1600" b="1" kern="1200" dirty="0" smtClean="0">
                <a:solidFill>
                  <a:srgbClr val="2929E3"/>
                </a:solidFill>
              </a:endParaRPr>
            </a:p>
          </p:txBody>
        </p:sp>
      </p:grpSp>
      <p:grpSp>
        <p:nvGrpSpPr>
          <p:cNvPr id="15" name="Grupo 14"/>
          <p:cNvGrpSpPr/>
          <p:nvPr/>
        </p:nvGrpSpPr>
        <p:grpSpPr>
          <a:xfrm>
            <a:off x="1331641" y="2601052"/>
            <a:ext cx="6688802" cy="2570262"/>
            <a:chOff x="2703970" y="1350746"/>
            <a:chExt cx="2153536" cy="2380744"/>
          </a:xfrm>
        </p:grpSpPr>
        <p:sp>
          <p:nvSpPr>
            <p:cNvPr id="16" name="Retângulo 15"/>
            <p:cNvSpPr/>
            <p:nvPr/>
          </p:nvSpPr>
          <p:spPr>
            <a:xfrm>
              <a:off x="2773521" y="1698784"/>
              <a:ext cx="2063358" cy="2032706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Retângulo 16"/>
            <p:cNvSpPr/>
            <p:nvPr/>
          </p:nvSpPr>
          <p:spPr>
            <a:xfrm>
              <a:off x="2703970" y="1350746"/>
              <a:ext cx="2153536" cy="20811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3792" tIns="113792" rIns="113792" bIns="0" numCol="1" spcCol="1270" anchor="t" anchorCtr="0">
              <a:noAutofit/>
            </a:bodyPr>
            <a:lstStyle/>
            <a:p>
              <a:pPr lvl="0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600" b="0" kern="1200" dirty="0" smtClean="0">
                  <a:solidFill>
                    <a:srgbClr val="00B05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.</a:t>
              </a:r>
              <a:endParaRPr lang="pt-BR" sz="1600" b="0" kern="1200" dirty="0">
                <a:solidFill>
                  <a:srgbClr val="00B050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  <p:sp>
        <p:nvSpPr>
          <p:cNvPr id="5" name="Retângulo 4"/>
          <p:cNvSpPr/>
          <p:nvPr/>
        </p:nvSpPr>
        <p:spPr>
          <a:xfrm>
            <a:off x="1111645" y="1777301"/>
            <a:ext cx="7128793" cy="741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>
              <a:solidFill>
                <a:srgbClr val="000000"/>
              </a:solidFill>
              <a:latin typeface="Corbel Light" panose="020B0303020204020204" pitchFamily="34" charset="0"/>
              <a:ea typeface="NSimSun" panose="02010609030101010101" pitchFamily="49" charset="-122"/>
              <a:cs typeface="Calibri Light" panose="020F0302020204030204" pitchFamily="34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Clr>
                <a:srgbClr val="000000"/>
              </a:buClr>
              <a:buFont typeface="+mj-lt"/>
              <a:buAutoNum type="arabicPeriod"/>
            </a:pPr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  <a:latin typeface="Corbel Light" panose="020B0303020204020204" pitchFamily="34" charset="0"/>
                <a:ea typeface="NSimSun" panose="02010609030101010101" pitchFamily="49" charset="-122"/>
                <a:cs typeface="Calibri" panose="020F0502020204030204" pitchFamily="34" charset="0"/>
              </a:rPr>
              <a:t>Transdisciplinaridade</a:t>
            </a:r>
            <a:endParaRPr lang="pt-BR" b="1" u="none" strike="noStrike" dirty="0">
              <a:solidFill>
                <a:schemeClr val="accent1">
                  <a:lumMod val="75000"/>
                </a:schemeClr>
              </a:solidFill>
              <a:effectLst/>
              <a:latin typeface="Corbel Light" panose="020B0303020204020204" pitchFamily="34" charset="0"/>
              <a:ea typeface="NSimSun" panose="02010609030101010101" pitchFamily="49" charset="-122"/>
              <a:cs typeface="Calibri" panose="020F0502020204030204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1263601" y="2516206"/>
            <a:ext cx="675684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BR" dirty="0" smtClean="0">
                <a:solidFill>
                  <a:schemeClr val="accent1">
                    <a:lumMod val="75000"/>
                  </a:schemeClr>
                </a:solidFill>
                <a:latin typeface="Corbel Light" panose="020B03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São </a:t>
            </a:r>
            <a:r>
              <a:rPr lang="pt-BR" dirty="0">
                <a:solidFill>
                  <a:schemeClr val="accent1">
                    <a:lumMod val="75000"/>
                  </a:schemeClr>
                </a:solidFill>
                <a:latin typeface="Corbel Light" panose="020B03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trabalhados conteúdos que não se encaixam adequadamente em nenhuma disciplina: por exemplo, </a:t>
            </a:r>
            <a:r>
              <a:rPr lang="pt-BR" b="1" dirty="0">
                <a:solidFill>
                  <a:srgbClr val="FF0000"/>
                </a:solidFill>
                <a:latin typeface="Corbel Light" panose="020B03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sociedade</a:t>
            </a:r>
            <a:r>
              <a:rPr lang="pt-BR" dirty="0">
                <a:solidFill>
                  <a:schemeClr val="accent1">
                    <a:lumMod val="75000"/>
                  </a:schemeClr>
                </a:solidFill>
                <a:latin typeface="Corbel Light" panose="020B03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é um tema que envolve diversas disciplinas, mas que não pertence, exclusivamente, a alguma delas; pelo fato de serem estudadas características da sociedade na História, na Geografia, na Biologia, nas Artes, é impossível enquadrar esse tema em uma única disciplina. </a:t>
            </a:r>
            <a:endParaRPr lang="pt-BR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0603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95536" y="332656"/>
            <a:ext cx="8064896" cy="6170244"/>
            <a:chOff x="1111116" y="0"/>
            <a:chExt cx="7560840" cy="5292154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11147" y="0"/>
              <a:ext cx="2353233" cy="1984629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11116" y="789594"/>
              <a:ext cx="7560840" cy="450256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</p:pic>
      </p:grpSp>
      <p:grpSp>
        <p:nvGrpSpPr>
          <p:cNvPr id="11" name="Grupo 10"/>
          <p:cNvGrpSpPr/>
          <p:nvPr/>
        </p:nvGrpSpPr>
        <p:grpSpPr>
          <a:xfrm>
            <a:off x="1835696" y="2225308"/>
            <a:ext cx="5832648" cy="2025401"/>
            <a:chOff x="359394" y="1102483"/>
            <a:chExt cx="2561403" cy="1643419"/>
          </a:xfrm>
        </p:grpSpPr>
        <p:sp>
          <p:nvSpPr>
            <p:cNvPr id="13" name="Retângulo 12"/>
            <p:cNvSpPr/>
            <p:nvPr/>
          </p:nvSpPr>
          <p:spPr>
            <a:xfrm>
              <a:off x="359394" y="1102483"/>
              <a:ext cx="2561403" cy="1643419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Retângulo 13"/>
            <p:cNvSpPr/>
            <p:nvPr/>
          </p:nvSpPr>
          <p:spPr>
            <a:xfrm>
              <a:off x="359394" y="1102483"/>
              <a:ext cx="2561403" cy="16434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3792" tIns="113792" rIns="113792" bIns="0" numCol="1" spcCol="1270" anchor="t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1600" b="1" kern="1200" dirty="0" smtClean="0">
                <a:solidFill>
                  <a:srgbClr val="2929E3"/>
                </a:solidFill>
              </a:endParaRPr>
            </a:p>
          </p:txBody>
        </p:sp>
      </p:grpSp>
      <p:grpSp>
        <p:nvGrpSpPr>
          <p:cNvPr id="15" name="Grupo 14"/>
          <p:cNvGrpSpPr/>
          <p:nvPr/>
        </p:nvGrpSpPr>
        <p:grpSpPr>
          <a:xfrm>
            <a:off x="1331641" y="2601052"/>
            <a:ext cx="6688802" cy="2570262"/>
            <a:chOff x="2703970" y="1350746"/>
            <a:chExt cx="2153536" cy="2380744"/>
          </a:xfrm>
        </p:grpSpPr>
        <p:sp>
          <p:nvSpPr>
            <p:cNvPr id="16" name="Retângulo 15"/>
            <p:cNvSpPr/>
            <p:nvPr/>
          </p:nvSpPr>
          <p:spPr>
            <a:xfrm>
              <a:off x="2773521" y="1698784"/>
              <a:ext cx="2063358" cy="2032706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Retângulo 16"/>
            <p:cNvSpPr/>
            <p:nvPr/>
          </p:nvSpPr>
          <p:spPr>
            <a:xfrm>
              <a:off x="2703970" y="1350746"/>
              <a:ext cx="2153536" cy="20811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3792" tIns="113792" rIns="113792" bIns="0" numCol="1" spcCol="1270" anchor="t" anchorCtr="0">
              <a:noAutofit/>
            </a:bodyPr>
            <a:lstStyle/>
            <a:p>
              <a:pPr lvl="0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600" b="0" kern="1200" dirty="0" smtClean="0">
                  <a:solidFill>
                    <a:srgbClr val="00B05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.</a:t>
              </a:r>
              <a:endParaRPr lang="pt-BR" sz="1600" b="0" kern="1200" dirty="0">
                <a:solidFill>
                  <a:srgbClr val="00B050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  <p:sp>
        <p:nvSpPr>
          <p:cNvPr id="5" name="Retângulo 4"/>
          <p:cNvSpPr/>
          <p:nvPr/>
        </p:nvSpPr>
        <p:spPr>
          <a:xfrm>
            <a:off x="1192327" y="1269466"/>
            <a:ext cx="7128793" cy="464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spcAft>
                <a:spcPts val="0"/>
              </a:spcAft>
              <a:buClr>
                <a:srgbClr val="000000"/>
              </a:buClr>
              <a:buFont typeface="+mj-lt"/>
              <a:buAutoNum type="arabicPeriod"/>
            </a:pPr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  <a:latin typeface="Corbel Light" panose="020B0303020204020204" pitchFamily="34" charset="0"/>
                <a:ea typeface="NSimSun" panose="02010609030101010101" pitchFamily="49" charset="-122"/>
                <a:cs typeface="Calibri" panose="020F0502020204030204" pitchFamily="34" charset="0"/>
              </a:rPr>
              <a:t>Transdisciplinaridade</a:t>
            </a:r>
            <a:endParaRPr lang="pt-BR" b="1" u="none" strike="noStrike" dirty="0">
              <a:solidFill>
                <a:schemeClr val="accent1">
                  <a:lumMod val="75000"/>
                </a:schemeClr>
              </a:solidFill>
              <a:effectLst/>
              <a:latin typeface="Corbel Light" panose="020B0303020204020204" pitchFamily="34" charset="0"/>
              <a:ea typeface="NSimSun" panose="02010609030101010101" pitchFamily="49" charset="-122"/>
              <a:cs typeface="Calibri" panose="020F0502020204030204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1192328" y="1734336"/>
            <a:ext cx="7124188" cy="44088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pt-BR" sz="1700" dirty="0" smtClean="0">
                <a:solidFill>
                  <a:schemeClr val="accent1">
                    <a:lumMod val="75000"/>
                  </a:schemeClr>
                </a:solidFill>
                <a:latin typeface="Corbel Light" panose="020B03030202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 trabalho </a:t>
            </a:r>
            <a:r>
              <a:rPr lang="pt-BR" sz="1700" dirty="0">
                <a:solidFill>
                  <a:schemeClr val="accent1">
                    <a:lumMod val="75000"/>
                  </a:schemeClr>
                </a:solidFill>
                <a:latin typeface="Corbel Light" panose="020B03030202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transdisciplinar com Educação Fiscal pode ser iniciado com um tema específico desta, a exemplo do tema já mencionado, “Sociedade”, outros como: Juventudes, Cidadania, Recursos e Políticas Públicas, Controle social, e outros. Um projeto que aborde qualquer uma dessas temáticas expostas se valerá de várias disciplinas e de várias áreas de conhecimento para atingir seus </a:t>
            </a:r>
            <a:r>
              <a:rPr lang="pt-BR" sz="1700" dirty="0" smtClean="0">
                <a:solidFill>
                  <a:schemeClr val="accent1">
                    <a:lumMod val="75000"/>
                  </a:schemeClr>
                </a:solidFill>
                <a:latin typeface="Corbel Light" panose="020B03030202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objetivos.</a:t>
            </a:r>
            <a:r>
              <a:rPr lang="pt-BR" sz="17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pt-BR" sz="17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0">
              <a:lnSpc>
                <a:spcPct val="150000"/>
              </a:lnSpc>
            </a:pPr>
            <a:r>
              <a:rPr lang="pt-BR" sz="1700" b="1" dirty="0" smtClean="0">
                <a:solidFill>
                  <a:schemeClr val="accent1">
                    <a:lumMod val="75000"/>
                  </a:schemeClr>
                </a:solidFill>
                <a:latin typeface="Corbel Light" panose="020B0303020204020204" pitchFamily="34" charset="0"/>
              </a:rPr>
              <a:t>Estrutura</a:t>
            </a:r>
            <a:r>
              <a:rPr lang="pt-BR" sz="1700" dirty="0" smtClean="0">
                <a:solidFill>
                  <a:schemeClr val="accent1">
                    <a:lumMod val="75000"/>
                  </a:schemeClr>
                </a:solidFill>
                <a:latin typeface="Corbel Light" panose="020B0303020204020204" pitchFamily="34" charset="0"/>
              </a:rPr>
              <a:t>: Projeto </a:t>
            </a:r>
            <a:r>
              <a:rPr lang="pt-BR" sz="1700" dirty="0">
                <a:solidFill>
                  <a:schemeClr val="accent1">
                    <a:lumMod val="75000"/>
                  </a:schemeClr>
                </a:solidFill>
                <a:latin typeface="Corbel Light" panose="020B0303020204020204" pitchFamily="34" charset="0"/>
              </a:rPr>
              <a:t>Integrador alocado no Projeto Político Pedagógico</a:t>
            </a:r>
            <a:r>
              <a:rPr lang="pt-BR" sz="1700" dirty="0" smtClean="0">
                <a:solidFill>
                  <a:schemeClr val="accent1">
                    <a:lumMod val="75000"/>
                  </a:schemeClr>
                </a:solidFill>
                <a:latin typeface="Corbel Light" panose="020B0303020204020204" pitchFamily="34" charset="0"/>
              </a:rPr>
              <a:t>; Unidade </a:t>
            </a:r>
            <a:r>
              <a:rPr lang="pt-BR" sz="1700" dirty="0">
                <a:solidFill>
                  <a:schemeClr val="accent1">
                    <a:lumMod val="75000"/>
                  </a:schemeClr>
                </a:solidFill>
                <a:latin typeface="Corbel Light" panose="020B0303020204020204" pitchFamily="34" charset="0"/>
              </a:rPr>
              <a:t>Curricular Eletiva</a:t>
            </a:r>
            <a:r>
              <a:rPr lang="pt-BR" sz="1700" dirty="0" smtClean="0">
                <a:solidFill>
                  <a:schemeClr val="accent1">
                    <a:lumMod val="75000"/>
                  </a:schemeClr>
                </a:solidFill>
                <a:latin typeface="Corbel Light" panose="020B0303020204020204" pitchFamily="34" charset="0"/>
              </a:rPr>
              <a:t>; Itinerário </a:t>
            </a:r>
            <a:r>
              <a:rPr lang="pt-BR" sz="1700" dirty="0">
                <a:solidFill>
                  <a:schemeClr val="accent1">
                    <a:lumMod val="75000"/>
                  </a:schemeClr>
                </a:solidFill>
                <a:latin typeface="Corbel Light" panose="020B0303020204020204" pitchFamily="34" charset="0"/>
              </a:rPr>
              <a:t>Formativo </a:t>
            </a:r>
            <a:r>
              <a:rPr lang="pt-BR" sz="1700" dirty="0" smtClean="0">
                <a:solidFill>
                  <a:schemeClr val="accent1">
                    <a:lumMod val="75000"/>
                  </a:schemeClr>
                </a:solidFill>
                <a:latin typeface="Corbel Light" panose="020B0303020204020204" pitchFamily="34" charset="0"/>
              </a:rPr>
              <a:t>Integrado</a:t>
            </a:r>
            <a:r>
              <a:rPr lang="pt-BR" sz="1700" dirty="0" smtClean="0">
                <a:solidFill>
                  <a:schemeClr val="accent1">
                    <a:lumMod val="75000"/>
                  </a:schemeClr>
                </a:solidFill>
                <a:latin typeface="Corbel Light" panose="020B03030202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lvl="0">
              <a:lnSpc>
                <a:spcPct val="150000"/>
              </a:lnSpc>
            </a:pPr>
            <a:r>
              <a:rPr lang="pt-BR" sz="1700" b="1" dirty="0" smtClean="0">
                <a:solidFill>
                  <a:schemeClr val="accent1">
                    <a:lumMod val="75000"/>
                  </a:schemeClr>
                </a:solidFill>
                <a:latin typeface="Corbel Light" panose="020B0303020204020204" pitchFamily="34" charset="0"/>
                <a:cs typeface="Calibri" panose="020F0502020204030204" pitchFamily="34" charset="0"/>
              </a:rPr>
              <a:t>Produtos: </a:t>
            </a:r>
            <a:r>
              <a:rPr lang="pt-BR" sz="1700" dirty="0" smtClean="0">
                <a:solidFill>
                  <a:schemeClr val="accent1">
                    <a:lumMod val="75000"/>
                  </a:schemeClr>
                </a:solidFill>
                <a:latin typeface="Corbel Light" panose="020B0303020204020204" pitchFamily="34" charset="0"/>
                <a:cs typeface="Calibri" panose="020F0502020204030204" pitchFamily="34" charset="0"/>
              </a:rPr>
              <a:t>Criação de um fórum, permanente de debates; </a:t>
            </a:r>
            <a:r>
              <a:rPr lang="pt-BR" sz="1700" dirty="0">
                <a:solidFill>
                  <a:schemeClr val="accent1">
                    <a:lumMod val="75000"/>
                  </a:schemeClr>
                </a:solidFill>
                <a:latin typeface="Corbel Light" panose="020B0303020204020204" pitchFamily="34" charset="0"/>
                <a:cs typeface="Calibri" panose="020F0502020204030204" pitchFamily="34" charset="0"/>
              </a:rPr>
              <a:t>e</a:t>
            </a:r>
            <a:r>
              <a:rPr lang="pt-BR" sz="1700" dirty="0" smtClean="0">
                <a:solidFill>
                  <a:schemeClr val="accent1">
                    <a:lumMod val="75000"/>
                  </a:schemeClr>
                </a:solidFill>
                <a:latin typeface="Corbel Light" panose="020B0303020204020204" pitchFamily="34" charset="0"/>
                <a:cs typeface="Calibri" panose="020F0502020204030204" pitchFamily="34" charset="0"/>
              </a:rPr>
              <a:t>laboração e execução de um projeto social;  criação de uma agenda cidadã na unidade escolar ou comunidade; produção e edição de uma coletânea de textos acerca das temáticas... </a:t>
            </a:r>
            <a:endParaRPr lang="pt-BR" sz="1700" dirty="0">
              <a:solidFill>
                <a:schemeClr val="accent1">
                  <a:lumMod val="75000"/>
                </a:schemeClr>
              </a:solidFill>
              <a:latin typeface="Corbel Light" panose="020B03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0787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51520" y="188640"/>
            <a:ext cx="8136904" cy="6170244"/>
            <a:chOff x="1111116" y="0"/>
            <a:chExt cx="7560840" cy="5292154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11147" y="0"/>
              <a:ext cx="2353233" cy="1984629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11116" y="789594"/>
              <a:ext cx="7560840" cy="450256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187624" y="1431539"/>
            <a:ext cx="6832819" cy="751488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lang="pt-BR" sz="2400" b="1" i="1" dirty="0" smtClean="0">
                <a:solidFill>
                  <a:srgbClr val="FF0000"/>
                </a:solidFill>
                <a:latin typeface="Candara Light" panose="020E0502030303020204" pitchFamily="34" charset="0"/>
              </a:rPr>
              <a:t>Metodologias</a:t>
            </a:r>
            <a:r>
              <a:rPr lang="pt-BR" sz="2400" b="1" i="1" dirty="0" smtClean="0">
                <a:latin typeface="Candara Light" panose="020E0502030303020204" pitchFamily="34" charset="0"/>
              </a:rPr>
              <a:t> para o trabalho com  </a:t>
            </a:r>
            <a:r>
              <a:rPr lang="pt-BR" sz="2400" b="1" i="1" dirty="0">
                <a:latin typeface="Candara Light" panose="020E0502030303020204" pitchFamily="34" charset="0"/>
              </a:rPr>
              <a:t>Educação Fiscal na </a:t>
            </a:r>
            <a:r>
              <a:rPr lang="pt-BR" sz="2400" b="1" dirty="0" smtClean="0">
                <a:latin typeface="Candara Light" panose="020E0502030303020204" pitchFamily="34" charset="0"/>
              </a:rPr>
              <a:t>sala </a:t>
            </a:r>
            <a:r>
              <a:rPr lang="pt-BR" sz="2400" b="1" dirty="0">
                <a:latin typeface="Candara Light" panose="020E0502030303020204" pitchFamily="34" charset="0"/>
              </a:rPr>
              <a:t>de </a:t>
            </a:r>
            <a:r>
              <a:rPr lang="pt-BR" sz="2400" b="1" dirty="0" smtClean="0">
                <a:latin typeface="Candara Light" panose="020E0502030303020204" pitchFamily="34" charset="0"/>
              </a:rPr>
              <a:t>aula.</a:t>
            </a:r>
            <a:endParaRPr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11" name="Grupo 10"/>
          <p:cNvGrpSpPr/>
          <p:nvPr/>
        </p:nvGrpSpPr>
        <p:grpSpPr>
          <a:xfrm>
            <a:off x="1835696" y="2225308"/>
            <a:ext cx="5832648" cy="2025401"/>
            <a:chOff x="359394" y="1102483"/>
            <a:chExt cx="2561403" cy="1643419"/>
          </a:xfrm>
        </p:grpSpPr>
        <p:sp>
          <p:nvSpPr>
            <p:cNvPr id="13" name="Retângulo 12"/>
            <p:cNvSpPr/>
            <p:nvPr/>
          </p:nvSpPr>
          <p:spPr>
            <a:xfrm>
              <a:off x="359394" y="1102483"/>
              <a:ext cx="2561403" cy="1643419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Retângulo 13"/>
            <p:cNvSpPr/>
            <p:nvPr/>
          </p:nvSpPr>
          <p:spPr>
            <a:xfrm>
              <a:off x="359394" y="1102483"/>
              <a:ext cx="2561403" cy="16434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3792" tIns="113792" rIns="113792" bIns="0" numCol="1" spcCol="1270" anchor="t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1600" b="1" kern="1200" dirty="0" smtClean="0">
                <a:solidFill>
                  <a:srgbClr val="2929E3"/>
                </a:solidFill>
              </a:endParaRPr>
            </a:p>
          </p:txBody>
        </p:sp>
      </p:grpSp>
      <p:grpSp>
        <p:nvGrpSpPr>
          <p:cNvPr id="15" name="Grupo 14"/>
          <p:cNvGrpSpPr/>
          <p:nvPr/>
        </p:nvGrpSpPr>
        <p:grpSpPr>
          <a:xfrm>
            <a:off x="1331641" y="2601052"/>
            <a:ext cx="6688802" cy="2570262"/>
            <a:chOff x="2703970" y="1350746"/>
            <a:chExt cx="2153536" cy="2380744"/>
          </a:xfrm>
        </p:grpSpPr>
        <p:sp>
          <p:nvSpPr>
            <p:cNvPr id="16" name="Retângulo 15"/>
            <p:cNvSpPr/>
            <p:nvPr/>
          </p:nvSpPr>
          <p:spPr>
            <a:xfrm>
              <a:off x="2773521" y="1698784"/>
              <a:ext cx="2063358" cy="2032706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Retângulo 16"/>
            <p:cNvSpPr/>
            <p:nvPr/>
          </p:nvSpPr>
          <p:spPr>
            <a:xfrm>
              <a:off x="2703970" y="1350746"/>
              <a:ext cx="2153536" cy="20811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3792" tIns="113792" rIns="113792" bIns="0" numCol="1" spcCol="1270" anchor="t" anchorCtr="0">
              <a:noAutofit/>
            </a:bodyPr>
            <a:lstStyle/>
            <a:p>
              <a:pPr lvl="0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600" b="0" kern="1200" dirty="0" smtClean="0">
                  <a:solidFill>
                    <a:srgbClr val="00B05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.</a:t>
              </a:r>
              <a:endParaRPr lang="pt-BR" sz="1600" b="0" kern="1200" dirty="0">
                <a:solidFill>
                  <a:srgbClr val="00B050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  <p:sp>
        <p:nvSpPr>
          <p:cNvPr id="5" name="Retângulo 4"/>
          <p:cNvSpPr/>
          <p:nvPr/>
        </p:nvSpPr>
        <p:spPr>
          <a:xfrm>
            <a:off x="1111645" y="1777301"/>
            <a:ext cx="7128793" cy="741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>
              <a:solidFill>
                <a:srgbClr val="000000"/>
              </a:solidFill>
              <a:latin typeface="Corbel Light" panose="020B0303020204020204" pitchFamily="34" charset="0"/>
              <a:ea typeface="NSimSun" panose="02010609030101010101" pitchFamily="49" charset="-122"/>
              <a:cs typeface="Calibri Light" panose="020F0302020204030204" pitchFamily="34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Clr>
                <a:srgbClr val="000000"/>
              </a:buClr>
              <a:buFont typeface="+mj-lt"/>
              <a:buAutoNum type="arabicPeriod"/>
            </a:pPr>
            <a:r>
              <a:rPr lang="pt-BR" dirty="0" smtClean="0">
                <a:solidFill>
                  <a:schemeClr val="accent1">
                    <a:lumMod val="75000"/>
                  </a:schemeClr>
                </a:solidFill>
                <a:latin typeface="Corbel Light" panose="020B0303020204020204" pitchFamily="34" charset="0"/>
                <a:ea typeface="NSimSun" panose="02010609030101010101" pitchFamily="49" charset="-122"/>
                <a:cs typeface="Calibri" panose="020F0502020204030204" pitchFamily="34" charset="0"/>
              </a:rPr>
              <a:t>Transdisciplinaridade</a:t>
            </a:r>
            <a:endParaRPr lang="pt-BR" u="none" strike="noStrike" dirty="0">
              <a:solidFill>
                <a:schemeClr val="accent1">
                  <a:lumMod val="75000"/>
                </a:schemeClr>
              </a:solidFill>
              <a:effectLst/>
              <a:latin typeface="Corbel Light" panose="020B0303020204020204" pitchFamily="34" charset="0"/>
              <a:ea typeface="NSimSun" panose="02010609030101010101" pitchFamily="49" charset="-122"/>
              <a:cs typeface="Calibri" panose="020F0502020204030204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1263602" y="2505494"/>
            <a:ext cx="6976836" cy="464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7268" y="2504016"/>
            <a:ext cx="7203124" cy="3325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234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778098"/>
          </a:xfrm>
        </p:spPr>
        <p:txBody>
          <a:bodyPr/>
          <a:lstStyle/>
          <a:p>
            <a:pPr algn="ctr"/>
            <a:r>
              <a:rPr lang="pt-BR" dirty="0" smtClean="0">
                <a:solidFill>
                  <a:srgbClr val="C00000"/>
                </a:solidFill>
                <a:latin typeface="+mn-lt"/>
              </a:rPr>
              <a:t>Mãos </a:t>
            </a:r>
            <a:r>
              <a:rPr lang="pt-BR" dirty="0">
                <a:solidFill>
                  <a:srgbClr val="C00000"/>
                </a:solidFill>
                <a:latin typeface="+mn-lt"/>
              </a:rPr>
              <a:t>à</a:t>
            </a:r>
            <a:r>
              <a:rPr lang="pt-BR" dirty="0" smtClean="0">
                <a:solidFill>
                  <a:srgbClr val="C00000"/>
                </a:solidFill>
                <a:latin typeface="+mn-lt"/>
              </a:rPr>
              <a:t> obra!</a:t>
            </a:r>
            <a:endParaRPr lang="pt-BR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89248" y="1026478"/>
            <a:ext cx="8042540" cy="4800600"/>
          </a:xfrm>
        </p:spPr>
        <p:txBody>
          <a:bodyPr>
            <a:normAutofit lnSpcReduction="10000"/>
          </a:bodyPr>
          <a:lstStyle/>
          <a:p>
            <a:pPr marL="114300" indent="0">
              <a:buNone/>
            </a:pPr>
            <a:r>
              <a:rPr lang="pt-BR" dirty="0" smtClean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  (Motivo – pela observação do cotidiano...)</a:t>
            </a:r>
          </a:p>
          <a:p>
            <a:pPr marL="114300" indent="0">
              <a:buNone/>
            </a:pPr>
            <a:endParaRPr lang="pt-BR" dirty="0" smtClean="0">
              <a:solidFill>
                <a:srgbClr val="C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Tema </a:t>
            </a:r>
            <a:r>
              <a:rPr lang="pt-BR" b="1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central do </a:t>
            </a:r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Projeto: </a:t>
            </a:r>
            <a:r>
              <a:rPr lang="pt-BR" dirty="0" smtClean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“Bem-estar social”</a:t>
            </a:r>
          </a:p>
          <a:p>
            <a:r>
              <a:rPr lang="pt-BR" b="1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Titulo do Projeto: </a:t>
            </a:r>
            <a:r>
              <a:rPr lang="pt-BR" dirty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“</a:t>
            </a:r>
            <a:r>
              <a:rPr lang="pt-BR" i="1" dirty="0" err="1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CrêSer</a:t>
            </a:r>
            <a:r>
              <a:rPr lang="pt-BR" i="1" dirty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BR" dirty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fora da C</a:t>
            </a:r>
            <a:r>
              <a:rPr lang="pt-BR" dirty="0" smtClean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aixinha</a:t>
            </a:r>
            <a:r>
              <a:rPr lang="pt-BR" dirty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”</a:t>
            </a:r>
          </a:p>
          <a:p>
            <a:endParaRPr lang="pt-BR" dirty="0" smtClean="0">
              <a:solidFill>
                <a:srgbClr val="C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0">
              <a:spcBef>
                <a:spcPts val="0"/>
              </a:spcBef>
            </a:pPr>
            <a:r>
              <a:rPr lang="pt-BR" b="1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Situação </a:t>
            </a:r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Problema: </a:t>
            </a:r>
            <a:r>
              <a:rPr lang="pt-BR" dirty="0" smtClean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 baixa quantidade de </a:t>
            </a:r>
            <a:r>
              <a:rPr lang="pt-BR" dirty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bens e </a:t>
            </a:r>
            <a:r>
              <a:rPr lang="pt-BR" dirty="0" smtClean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serviços, públicos </a:t>
            </a:r>
            <a:r>
              <a:rPr lang="pt-BR" dirty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à disposição da </a:t>
            </a:r>
            <a:r>
              <a:rPr lang="pt-BR" dirty="0" smtClean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comunidade, um potencializador da exclusão social?</a:t>
            </a:r>
          </a:p>
          <a:p>
            <a:pPr marL="114300" lvl="0" indent="0">
              <a:buNone/>
            </a:pPr>
            <a:endParaRPr lang="pt-BR" dirty="0" smtClean="0">
              <a:solidFill>
                <a:srgbClr val="C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0"/>
            <a:r>
              <a:rPr lang="pt-BR" dirty="0" smtClean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Justificativa</a:t>
            </a:r>
            <a:r>
              <a:rPr lang="pt-BR" b="1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: </a:t>
            </a:r>
            <a:r>
              <a:rPr lang="pt-BR" dirty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Migração forçada, diversidade </a:t>
            </a:r>
            <a:r>
              <a:rPr lang="pt-BR" dirty="0" smtClean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cultural ( não pertencimento, </a:t>
            </a:r>
            <a:r>
              <a:rPr lang="pt-BR" dirty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preconceito</a:t>
            </a:r>
            <a:r>
              <a:rPr lang="pt-BR" dirty="0" smtClean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), </a:t>
            </a:r>
            <a:r>
              <a:rPr lang="pt-BR" dirty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</a:t>
            </a:r>
            <a:r>
              <a:rPr lang="pt-BR" dirty="0" smtClean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aixo IDH (analfabetismo, alto índice de mortalidade infantil) baixa efetividade das políticas públicas, Vulnerabilidade social.</a:t>
            </a:r>
            <a:endParaRPr lang="pt-BR" dirty="0">
              <a:solidFill>
                <a:srgbClr val="C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14300" indent="0">
              <a:buNone/>
            </a:pPr>
            <a:endParaRPr lang="pt-BR" dirty="0" smtClean="0">
              <a:solidFill>
                <a:srgbClr val="C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14300" lvl="0" indent="0">
              <a:buNone/>
            </a:pPr>
            <a:endParaRPr lang="pt-BR" dirty="0">
              <a:solidFill>
                <a:srgbClr val="C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14300" lvl="0" indent="0">
              <a:buNone/>
            </a:pPr>
            <a:endParaRPr lang="pt-BR" dirty="0">
              <a:solidFill>
                <a:srgbClr val="C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3C59C-4387-495E-9022-56B11993F6CC}" type="slidenum">
              <a:rPr lang="pt-BR" smtClean="0"/>
              <a:pPr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154104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778098"/>
          </a:xfrm>
        </p:spPr>
        <p:txBody>
          <a:bodyPr/>
          <a:lstStyle/>
          <a:p>
            <a:pPr algn="ctr"/>
            <a:r>
              <a:rPr lang="pt-BR" dirty="0" smtClean="0">
                <a:solidFill>
                  <a:srgbClr val="C00000"/>
                </a:solidFill>
                <a:latin typeface="+mn-lt"/>
              </a:rPr>
              <a:t>Mãos </a:t>
            </a:r>
            <a:r>
              <a:rPr lang="pt-BR" dirty="0">
                <a:solidFill>
                  <a:srgbClr val="C00000"/>
                </a:solidFill>
                <a:latin typeface="+mn-lt"/>
              </a:rPr>
              <a:t>à</a:t>
            </a:r>
            <a:r>
              <a:rPr lang="pt-BR" dirty="0" smtClean="0">
                <a:solidFill>
                  <a:srgbClr val="C00000"/>
                </a:solidFill>
                <a:latin typeface="+mn-lt"/>
              </a:rPr>
              <a:t> obra!</a:t>
            </a:r>
            <a:endParaRPr lang="pt-BR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1026478"/>
            <a:ext cx="7992236" cy="5642882"/>
          </a:xfrm>
        </p:spPr>
        <p:txBody>
          <a:bodyPr>
            <a:normAutofit fontScale="92500" lnSpcReduction="20000"/>
          </a:bodyPr>
          <a:lstStyle/>
          <a:p>
            <a:pPr marL="11430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pt-BR" sz="2400" b="1" dirty="0" smtClean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Competência </a:t>
            </a:r>
            <a:r>
              <a:rPr lang="pt-BR" sz="2400" b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Geral da BNCC: </a:t>
            </a:r>
            <a:r>
              <a:rPr lang="pt-BR" sz="24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Nº </a:t>
            </a:r>
            <a:r>
              <a:rPr lang="pt-BR" sz="2400" dirty="0" smtClean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01, 09 </a:t>
            </a:r>
            <a:r>
              <a:rPr lang="pt-BR" sz="24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 </a:t>
            </a:r>
            <a:r>
              <a:rPr lang="pt-BR" sz="2400" dirty="0" smtClean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10</a:t>
            </a:r>
          </a:p>
          <a:p>
            <a:pPr marL="114300" indent="0">
              <a:lnSpc>
                <a:spcPct val="120000"/>
              </a:lnSpc>
              <a:spcBef>
                <a:spcPts val="0"/>
              </a:spcBef>
              <a:buNone/>
            </a:pPr>
            <a:endParaRPr lang="pt-BR" sz="2400" dirty="0" smtClean="0">
              <a:solidFill>
                <a:schemeClr val="tx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pt-BR" sz="2400" dirty="0" smtClean="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Nº </a:t>
            </a:r>
            <a:r>
              <a:rPr lang="pt-BR" sz="2400" dirty="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01 </a:t>
            </a:r>
            <a:r>
              <a:rPr lang="pt-BR" sz="2400" dirty="0" smtClean="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- Valorizar </a:t>
            </a:r>
            <a:r>
              <a:rPr lang="pt-BR" sz="2400" dirty="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 utilizar os conhecimentos </a:t>
            </a:r>
            <a:r>
              <a:rPr lang="pt-BR" sz="2400" dirty="0" smtClean="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(...) e </a:t>
            </a:r>
            <a:r>
              <a:rPr lang="pt-BR" sz="2400" dirty="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colaborar para a construção de </a:t>
            </a:r>
            <a:r>
              <a:rPr lang="pt-BR" sz="2400" dirty="0" smtClean="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uma sociedade </a:t>
            </a:r>
            <a:r>
              <a:rPr lang="pt-BR" sz="2400" dirty="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justa, democrática e inclusiva.</a:t>
            </a:r>
            <a:endParaRPr lang="pt-BR" sz="2400" dirty="0" smtClean="0">
              <a:solidFill>
                <a:schemeClr val="tx2">
                  <a:lumMod val="7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pt-BR" sz="2400" dirty="0">
              <a:solidFill>
                <a:schemeClr val="tx2">
                  <a:lumMod val="7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pt-BR" sz="2400" dirty="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Nº </a:t>
            </a:r>
            <a:r>
              <a:rPr lang="pt-BR" sz="2400" dirty="0" smtClean="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09</a:t>
            </a:r>
            <a:r>
              <a:rPr lang="pt-BR" sz="2400" dirty="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Exercitar a empatia, o diálogo, a resolução de conflitos e a cooperação</a:t>
            </a:r>
            <a:r>
              <a:rPr lang="pt-BR" sz="2400" dirty="0" smtClean="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(...) promovendo </a:t>
            </a:r>
            <a:r>
              <a:rPr lang="pt-BR" sz="2400" dirty="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 respeito ao outro e aos direitos </a:t>
            </a:r>
            <a:r>
              <a:rPr lang="pt-BR" sz="2400" dirty="0" smtClean="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humanos (...) </a:t>
            </a:r>
            <a:r>
              <a:rPr lang="pt-BR" sz="2400" dirty="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com acolhimento e valorização da diversidade </a:t>
            </a:r>
            <a:r>
              <a:rPr lang="pt-BR" sz="2400" dirty="0" smtClean="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(...) sem </a:t>
            </a:r>
            <a:r>
              <a:rPr lang="pt-BR" sz="2400" dirty="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preconceitos de qualquer natureza.</a:t>
            </a:r>
          </a:p>
          <a:p>
            <a:pPr marL="11430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pt-BR" sz="2400" dirty="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 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pt-BR" sz="2400" dirty="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Nº </a:t>
            </a:r>
            <a:r>
              <a:rPr lang="pt-BR" sz="2400" dirty="0" smtClean="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10</a:t>
            </a:r>
            <a:r>
              <a:rPr lang="pt-BR" sz="2400" dirty="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Agir pessoal e coletivamente com autonomia, responsabilidade, flexibilidade, resiliência e determinação, tomando decisões com base em princípios éticos, democráticos, inclusivos, sustentáveis e solidários.</a:t>
            </a:r>
          </a:p>
          <a:p>
            <a:pPr marL="114300" indent="0">
              <a:lnSpc>
                <a:spcPct val="120000"/>
              </a:lnSpc>
              <a:spcBef>
                <a:spcPts val="0"/>
              </a:spcBef>
              <a:buNone/>
            </a:pPr>
            <a:endParaRPr lang="pt-BR" sz="1900" dirty="0">
              <a:solidFill>
                <a:schemeClr val="tx2"/>
              </a:solidFill>
              <a:cs typeface="Calibri Light" panose="020F0302020204030204" pitchFamily="34" charset="0"/>
            </a:endParaRPr>
          </a:p>
          <a:p>
            <a:pPr marL="11430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pt-BR" sz="1900" b="1" dirty="0" smtClean="0">
                <a:solidFill>
                  <a:schemeClr val="tx2"/>
                </a:solidFill>
                <a:cs typeface="Calibri Light" panose="020F0302020204030204" pitchFamily="34" charset="0"/>
              </a:rPr>
              <a:t>  </a:t>
            </a:r>
            <a:endParaRPr lang="pt-BR" b="1" dirty="0">
              <a:solidFill>
                <a:schemeClr val="accent1">
                  <a:lumMod val="7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pt-BR" dirty="0">
              <a:solidFill>
                <a:schemeClr val="tx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pt-BR" dirty="0">
              <a:solidFill>
                <a:schemeClr val="tx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14300" indent="0">
              <a:buNone/>
            </a:pPr>
            <a:endParaRPr lang="pt-BR" dirty="0" smtClean="0">
              <a:solidFill>
                <a:srgbClr val="C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14300" lvl="0" indent="0">
              <a:buNone/>
            </a:pPr>
            <a:endParaRPr lang="pt-BR" dirty="0">
              <a:solidFill>
                <a:srgbClr val="C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14300" lvl="0" indent="0">
              <a:buNone/>
            </a:pPr>
            <a:endParaRPr lang="pt-BR" dirty="0">
              <a:solidFill>
                <a:srgbClr val="C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3C59C-4387-495E-9022-56B11993F6CC}" type="slidenum">
              <a:rPr lang="pt-BR" smtClean="0"/>
              <a:pPr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44562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27856"/>
            <a:ext cx="8136904" cy="6713512"/>
          </a:xfrm>
        </p:spPr>
        <p:txBody>
          <a:bodyPr>
            <a:normAutofit/>
          </a:bodyPr>
          <a:lstStyle/>
          <a:p>
            <a:pPr marL="11430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pt-BR" sz="1900" b="1" dirty="0" smtClean="0">
                <a:solidFill>
                  <a:schemeClr val="tx2"/>
                </a:solidFill>
                <a:cs typeface="Calibri Light" panose="020F0302020204030204" pitchFamily="34" charset="0"/>
              </a:rPr>
              <a:t>  </a:t>
            </a:r>
            <a:r>
              <a:rPr lang="pt-BR" sz="2300" b="1" dirty="0" smtClean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Competências </a:t>
            </a:r>
            <a:r>
              <a:rPr lang="pt-BR" sz="2300" b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específica (BNCC e Áreas</a:t>
            </a:r>
            <a:r>
              <a:rPr lang="pt-BR" sz="2300" b="1" dirty="0" smtClean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 </a:t>
            </a:r>
          </a:p>
          <a:p>
            <a:pPr marL="114300" indent="0">
              <a:lnSpc>
                <a:spcPct val="120000"/>
              </a:lnSpc>
              <a:spcBef>
                <a:spcPts val="0"/>
              </a:spcBef>
              <a:buNone/>
            </a:pPr>
            <a:endParaRPr lang="pt-BR" dirty="0" smtClean="0">
              <a:solidFill>
                <a:srgbClr val="C00000"/>
              </a:solidFill>
              <a:cs typeface="Calibri Light" panose="020F0302020204030204" pitchFamily="34" charset="0"/>
            </a:endParaRPr>
          </a:p>
          <a:p>
            <a:r>
              <a:rPr lang="pt-BR" dirty="0" smtClean="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CHSA - Nº 04</a:t>
            </a:r>
            <a:r>
              <a:rPr lang="pt-BR" dirty="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Analisar as relações de produção, capital e trabalho </a:t>
            </a:r>
            <a:r>
              <a:rPr lang="pt-BR" dirty="0" smtClean="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(...) discutindo </a:t>
            </a:r>
            <a:r>
              <a:rPr lang="pt-BR" dirty="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 papel dessas relações na construção</a:t>
            </a:r>
            <a:r>
              <a:rPr lang="pt-BR" dirty="0" smtClean="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consolidação </a:t>
            </a:r>
            <a:r>
              <a:rPr lang="pt-BR" dirty="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 transformação das sociedades</a:t>
            </a:r>
            <a:r>
              <a:rPr lang="pt-BR" dirty="0" smtClean="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  <a:p>
            <a:r>
              <a:rPr lang="pt-BR" dirty="0" smtClean="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CHSA </a:t>
            </a:r>
            <a:r>
              <a:rPr lang="pt-BR" dirty="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- </a:t>
            </a:r>
            <a:r>
              <a:rPr lang="pt-BR" dirty="0" smtClean="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Nº 06. Participar </a:t>
            </a:r>
            <a:r>
              <a:rPr lang="pt-BR" dirty="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do debate público de forma crítica, respeitando </a:t>
            </a:r>
            <a:r>
              <a:rPr lang="pt-BR" dirty="0" smtClean="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diferentes posições </a:t>
            </a:r>
            <a:r>
              <a:rPr lang="pt-BR" dirty="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 fazendo escolhas alinhadas ao exercício da cidadania e </a:t>
            </a:r>
            <a:r>
              <a:rPr lang="pt-BR" dirty="0" smtClean="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ao Projeto de Vida.</a:t>
            </a:r>
          </a:p>
          <a:p>
            <a:pPr marL="114300" indent="0">
              <a:lnSpc>
                <a:spcPct val="120000"/>
              </a:lnSpc>
              <a:spcBef>
                <a:spcPts val="0"/>
              </a:spcBef>
              <a:buNone/>
            </a:pPr>
            <a:endParaRPr lang="pt-BR" dirty="0" smtClean="0">
              <a:solidFill>
                <a:schemeClr val="tx2">
                  <a:lumMod val="7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lnSpc>
                <a:spcPct val="107000"/>
              </a:lnSpc>
            </a:pPr>
            <a:r>
              <a:rPr lang="pt-BR" dirty="0" smtClean="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MAT - Nº </a:t>
            </a:r>
            <a:r>
              <a:rPr lang="pt-BR" dirty="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01. Utilizar estratégias, conceitos e procedimentos matemáticos para interpretar situações em diversos contextos, sejam atividades cotidianas, (...) das questões socioeconômicas (...).</a:t>
            </a:r>
          </a:p>
          <a:p>
            <a:pPr>
              <a:lnSpc>
                <a:spcPct val="107000"/>
              </a:lnSpc>
            </a:pPr>
            <a:r>
              <a:rPr lang="pt-BR" dirty="0" smtClean="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MAT </a:t>
            </a:r>
            <a:r>
              <a:rPr lang="pt-BR" dirty="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- </a:t>
            </a:r>
            <a:r>
              <a:rPr lang="pt-BR" dirty="0" smtClean="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04</a:t>
            </a:r>
            <a:r>
              <a:rPr lang="pt-BR" dirty="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Compreender e utilizar, (...) diferentes registros de representação matemáticos, na busca de solução e comunicação de resultados de </a:t>
            </a:r>
            <a:r>
              <a:rPr lang="pt-BR" dirty="0" smtClean="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problemas.</a:t>
            </a:r>
          </a:p>
          <a:p>
            <a:pPr>
              <a:lnSpc>
                <a:spcPct val="107000"/>
              </a:lnSpc>
            </a:pPr>
            <a:r>
              <a:rPr lang="pt-BR" dirty="0" smtClean="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LGG - </a:t>
            </a:r>
            <a:r>
              <a:rPr lang="pt-BR" dirty="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Nº 03. Utilizar diferentes linguagens (...) para exercer, com autonomia e colaboração, protagonismo e autoria </a:t>
            </a:r>
            <a:r>
              <a:rPr lang="pt-BR" dirty="0" smtClean="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(...).</a:t>
            </a:r>
            <a:endParaRPr lang="pt-BR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pt-BR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14300" indent="0">
              <a:lnSpc>
                <a:spcPct val="120000"/>
              </a:lnSpc>
              <a:spcBef>
                <a:spcPts val="0"/>
              </a:spcBef>
              <a:buNone/>
            </a:pPr>
            <a:endParaRPr lang="pt-BR" sz="2000" dirty="0" smtClean="0">
              <a:solidFill>
                <a:schemeClr val="tx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lnSpc>
                <a:spcPct val="107000"/>
              </a:lnSpc>
            </a:pPr>
            <a:endParaRPr lang="pt-BR" sz="2000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lnSpc>
                <a:spcPct val="107000"/>
              </a:lnSpc>
            </a:pPr>
            <a:endParaRPr lang="pt-BR" sz="2300" dirty="0">
              <a:solidFill>
                <a:schemeClr val="tx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14300" indent="0">
              <a:buNone/>
            </a:pPr>
            <a:endParaRPr lang="pt-BR" dirty="0" smtClean="0">
              <a:solidFill>
                <a:srgbClr val="C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14300" lvl="0" indent="0">
              <a:buNone/>
            </a:pPr>
            <a:endParaRPr lang="pt-BR" dirty="0">
              <a:solidFill>
                <a:srgbClr val="C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14300" lvl="0" indent="0">
              <a:buNone/>
            </a:pPr>
            <a:endParaRPr lang="pt-BR" dirty="0">
              <a:solidFill>
                <a:srgbClr val="C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3C59C-4387-495E-9022-56B11993F6CC}" type="slidenum">
              <a:rPr lang="pt-BR" smtClean="0"/>
              <a:pPr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97020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778098"/>
          </a:xfrm>
        </p:spPr>
        <p:txBody>
          <a:bodyPr/>
          <a:lstStyle/>
          <a:p>
            <a:pPr algn="ctr"/>
            <a:r>
              <a:rPr lang="pt-BR" dirty="0" smtClean="0">
                <a:solidFill>
                  <a:srgbClr val="C00000"/>
                </a:solidFill>
                <a:latin typeface="+mn-lt"/>
              </a:rPr>
              <a:t>Mãos </a:t>
            </a:r>
            <a:r>
              <a:rPr lang="pt-BR" dirty="0">
                <a:solidFill>
                  <a:srgbClr val="C00000"/>
                </a:solidFill>
                <a:latin typeface="+mn-lt"/>
              </a:rPr>
              <a:t>à</a:t>
            </a:r>
            <a:r>
              <a:rPr lang="pt-BR" dirty="0" smtClean="0">
                <a:solidFill>
                  <a:srgbClr val="C00000"/>
                </a:solidFill>
                <a:latin typeface="+mn-lt"/>
              </a:rPr>
              <a:t> obra!</a:t>
            </a:r>
            <a:endParaRPr lang="pt-BR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3568" y="548680"/>
            <a:ext cx="7970532" cy="6192688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endParaRPr lang="pt-BR" dirty="0">
              <a:solidFill>
                <a:schemeClr val="tx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14300" indent="0">
              <a:buNone/>
            </a:pPr>
            <a:r>
              <a:rPr lang="pt-BR" b="1" dirty="0" smtClean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Habilidades CHSA: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dirty="0"/>
              <a:t>(</a:t>
            </a:r>
            <a:r>
              <a:rPr lang="pt-BR" dirty="0" smtClean="0"/>
              <a:t>EM13</a:t>
            </a:r>
            <a:r>
              <a:rPr lang="pt-BR" dirty="0" smtClean="0">
                <a:solidFill>
                  <a:srgbClr val="C00000"/>
                </a:solidFill>
              </a:rPr>
              <a:t>CHSA</a:t>
            </a:r>
            <a:r>
              <a:rPr lang="pt-BR" dirty="0" smtClean="0"/>
              <a:t>402), (EM13</a:t>
            </a:r>
            <a:r>
              <a:rPr lang="pt-BR" dirty="0" smtClean="0">
                <a:solidFill>
                  <a:srgbClr val="C00000"/>
                </a:solidFill>
              </a:rPr>
              <a:t>CHSA</a:t>
            </a:r>
            <a:r>
              <a:rPr lang="pt-BR" dirty="0" smtClean="0"/>
              <a:t>605</a:t>
            </a:r>
            <a:r>
              <a:rPr lang="pt-BR" dirty="0"/>
              <a:t>) </a:t>
            </a:r>
            <a:r>
              <a:rPr lang="pt-BR" dirty="0" smtClean="0"/>
              <a:t> e </a:t>
            </a:r>
            <a:r>
              <a:rPr lang="pt-BR" dirty="0"/>
              <a:t>(</a:t>
            </a:r>
            <a:r>
              <a:rPr lang="pt-BR" dirty="0" smtClean="0"/>
              <a:t>EM13</a:t>
            </a:r>
            <a:r>
              <a:rPr lang="pt-BR" dirty="0" smtClean="0">
                <a:solidFill>
                  <a:srgbClr val="C00000"/>
                </a:solidFill>
              </a:rPr>
              <a:t>CHSA</a:t>
            </a:r>
            <a:r>
              <a:rPr lang="pt-BR" dirty="0" smtClean="0"/>
              <a:t>606) </a:t>
            </a:r>
            <a:endParaRPr lang="pt-BR" b="1" dirty="0" smtClean="0">
              <a:solidFill>
                <a:schemeClr val="tx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14300" lvl="0" indent="0">
              <a:buNone/>
            </a:pPr>
            <a:endParaRPr lang="pt-BR" dirty="0">
              <a:solidFill>
                <a:srgbClr val="C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3C59C-4387-495E-9022-56B11993F6CC}" type="slidenum">
              <a:rPr lang="pt-BR" smtClean="0"/>
              <a:pPr/>
              <a:t>18</a:t>
            </a:fld>
            <a:endParaRPr lang="pt-BR"/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5689212"/>
              </p:ext>
            </p:extLst>
          </p:nvPr>
        </p:nvGraphicFramePr>
        <p:xfrm>
          <a:off x="714805" y="1988840"/>
          <a:ext cx="7488833" cy="44877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194"/>
                <a:gridCol w="2664296"/>
                <a:gridCol w="3096343"/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PROPOSTA para ESTRUTURAÇÃO</a:t>
                      </a:r>
                      <a:r>
                        <a:rPr lang="pt-BR" baseline="0" dirty="0" smtClean="0"/>
                        <a:t> DOS </a:t>
                      </a:r>
                      <a:r>
                        <a:rPr lang="pt-BR" dirty="0" smtClean="0"/>
                        <a:t>OBJETOS DE CONHECIMENTOS</a:t>
                      </a:r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493256">
                <a:tc>
                  <a:txBody>
                    <a:bodyPr/>
                    <a:lstStyle/>
                    <a:p>
                      <a:r>
                        <a:rPr lang="pt-BR" sz="1800" b="1" dirty="0" smtClean="0">
                          <a:solidFill>
                            <a:schemeClr val="bg1"/>
                          </a:solidFill>
                        </a:rPr>
                        <a:t>Habilidade</a:t>
                      </a:r>
                      <a:endParaRPr lang="pt-BR" sz="1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800" b="1" dirty="0" smtClean="0">
                          <a:solidFill>
                            <a:schemeClr val="bg1"/>
                          </a:solidFill>
                        </a:rPr>
                        <a:t>Conteúdo curricular</a:t>
                      </a:r>
                      <a:endParaRPr lang="pt-BR" sz="1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>
                          <a:solidFill>
                            <a:schemeClr val="bg1"/>
                          </a:solidFill>
                        </a:rPr>
                        <a:t>Temáticas</a:t>
                      </a:r>
                      <a:r>
                        <a:rPr lang="pt-BR" sz="1800" b="1" baseline="0" dirty="0" smtClean="0">
                          <a:solidFill>
                            <a:schemeClr val="bg1"/>
                          </a:solidFill>
                        </a:rPr>
                        <a:t> de E</a:t>
                      </a:r>
                      <a:r>
                        <a:rPr lang="pt-BR" sz="1800" b="1" dirty="0" smtClean="0">
                          <a:solidFill>
                            <a:schemeClr val="bg1"/>
                          </a:solidFill>
                        </a:rPr>
                        <a:t>ducação Fiscal</a:t>
                      </a:r>
                      <a:endParaRPr lang="pt-BR" sz="1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42124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(EM13</a:t>
                      </a:r>
                      <a:r>
                        <a:rPr lang="pt-BR" sz="1800" dirty="0">
                          <a:solidFill>
                            <a:srgbClr val="C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CHS</a:t>
                      </a:r>
                      <a:r>
                        <a:rPr lang="pt-BR" sz="18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402</a:t>
                      </a:r>
                      <a:r>
                        <a:rPr lang="pt-BR" sz="1800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)</a:t>
                      </a:r>
                      <a:endParaRPr lang="pt-BR" sz="18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89535" marR="895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Análise</a:t>
                      </a:r>
                      <a:r>
                        <a:rPr lang="pt-BR" sz="1800" baseline="0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pt-BR" sz="1800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 e comparação</a:t>
                      </a:r>
                      <a:r>
                        <a:rPr lang="pt-BR" sz="1800" baseline="0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 de</a:t>
                      </a:r>
                      <a:r>
                        <a:rPr lang="pt-BR" sz="1800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 indicadores  (...) desigualdade socioeconômica.</a:t>
                      </a:r>
                    </a:p>
                    <a:p>
                      <a:endParaRPr lang="pt-BR" sz="1800" b="1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</a:rPr>
                        <a:t>Índice de pobreza; Os </a:t>
                      </a:r>
                      <a:r>
                        <a:rPr lang="pt-BR" sz="1800" b="0" dirty="0" smtClean="0">
                          <a:solidFill>
                            <a:srgbClr val="C00000"/>
                          </a:solidFill>
                        </a:rPr>
                        <a:t>investimentos, públicos, </a:t>
                      </a:r>
                      <a:r>
                        <a:rPr lang="pt-BR" sz="1800" b="0" dirty="0" smtClean="0">
                          <a:solidFill>
                            <a:schemeClr val="tx1"/>
                          </a:solidFill>
                        </a:rPr>
                        <a:t>em atendimento aos</a:t>
                      </a:r>
                      <a:r>
                        <a:rPr lang="pt-BR" sz="1800" b="0" baseline="0" dirty="0" smtClean="0">
                          <a:solidFill>
                            <a:schemeClr val="tx1"/>
                          </a:solidFill>
                        </a:rPr>
                        <a:t> mais pobres: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baseline="0" dirty="0" smtClean="0">
                          <a:solidFill>
                            <a:schemeClr val="tx1"/>
                          </a:solidFill>
                        </a:rPr>
                        <a:t>Saúde, Educação, Alimentação, segurança e outros</a:t>
                      </a:r>
                      <a:endParaRPr lang="pt-BR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 </a:t>
                      </a:r>
                      <a:r>
                        <a:rPr lang="pt-BR" sz="1800" kern="1200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EM13</a:t>
                      </a:r>
                      <a:r>
                        <a:rPr lang="pt-BR" sz="1800" kern="1200" dirty="0" smtClean="0">
                          <a:solidFill>
                            <a:srgbClr val="C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CHS</a:t>
                      </a:r>
                      <a:r>
                        <a:rPr lang="pt-BR" sz="1800" kern="1200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605)</a:t>
                      </a:r>
                      <a:endParaRPr lang="pt-BR" sz="18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89535" marR="8953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kern="1200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Os princípios da declaração dos Direitos Humanos</a:t>
                      </a:r>
                      <a:endParaRPr lang="pt-BR" sz="18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dirty="0" smtClean="0">
                          <a:solidFill>
                            <a:schemeClr val="tx1"/>
                          </a:solidFill>
                        </a:rPr>
                        <a:t>Direitos Fundamentais</a:t>
                      </a:r>
                      <a:r>
                        <a:rPr lang="pt-BR" sz="1800" baseline="0" dirty="0" smtClean="0">
                          <a:solidFill>
                            <a:schemeClr val="tx1"/>
                          </a:solidFill>
                        </a:rPr>
                        <a:t> e Sociais (CF); Cidadania; </a:t>
                      </a:r>
                      <a:r>
                        <a:rPr lang="pt-BR" sz="1800" baseline="0" dirty="0" smtClean="0">
                          <a:solidFill>
                            <a:srgbClr val="C00000"/>
                          </a:solidFill>
                        </a:rPr>
                        <a:t>Financiamento</a:t>
                      </a:r>
                      <a:r>
                        <a:rPr lang="pt-BR" sz="18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pt-BR" sz="1800" baseline="0" dirty="0" smtClean="0">
                          <a:solidFill>
                            <a:srgbClr val="FF0000"/>
                          </a:solidFill>
                        </a:rPr>
                        <a:t>do Estado</a:t>
                      </a:r>
                      <a:endParaRPr lang="pt-BR" sz="1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800" kern="1200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EM13</a:t>
                      </a:r>
                      <a:r>
                        <a:rPr lang="pt-BR" sz="1800" kern="1200" dirty="0" smtClean="0">
                          <a:solidFill>
                            <a:srgbClr val="C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CHS</a:t>
                      </a:r>
                      <a:r>
                        <a:rPr lang="pt-BR" sz="1800" kern="1200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606)</a:t>
                      </a:r>
                      <a:endParaRPr lang="pt-BR" sz="18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kern="1200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Características socioeconômicas (...) justiça e inclusão. </a:t>
                      </a:r>
                      <a:endParaRPr lang="pt-BR" sz="1800" dirty="0" smtClean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  <a:p>
                      <a:endParaRPr lang="pt-BR" sz="18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Justiça social; Equidade; </a:t>
                      </a:r>
                      <a:r>
                        <a:rPr lang="pt-BR" sz="1800" dirty="0" smtClean="0">
                          <a:solidFill>
                            <a:srgbClr val="FF0000"/>
                          </a:solidFill>
                        </a:rPr>
                        <a:t>Política </a:t>
                      </a:r>
                      <a:r>
                        <a:rPr lang="pt-BR" sz="1800" dirty="0" smtClean="0">
                          <a:solidFill>
                            <a:srgbClr val="C00000"/>
                          </a:solidFill>
                        </a:rPr>
                        <a:t>distributiva.</a:t>
                      </a:r>
                      <a:endParaRPr lang="pt-BR" sz="1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56601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476672"/>
            <a:ext cx="8352928" cy="612068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endParaRPr lang="pt-BR" dirty="0">
              <a:solidFill>
                <a:schemeClr val="tx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14300" indent="0">
              <a:buNone/>
            </a:pPr>
            <a:r>
              <a:rPr lang="pt-BR" b="1" dirty="0" smtClean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Habilidades MAT/LGG: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dirty="0" smtClean="0"/>
              <a:t>(</a:t>
            </a:r>
            <a:r>
              <a:rPr lang="pt-BR" dirty="0"/>
              <a:t>EM13</a:t>
            </a:r>
            <a:r>
              <a:rPr lang="pt-BR" dirty="0">
                <a:solidFill>
                  <a:srgbClr val="FF0000"/>
                </a:solidFill>
              </a:rPr>
              <a:t>MAT</a:t>
            </a:r>
            <a:r>
              <a:rPr lang="pt-BR" dirty="0"/>
              <a:t>104</a:t>
            </a:r>
            <a:r>
              <a:rPr lang="pt-BR" dirty="0" smtClean="0"/>
              <a:t>) e </a:t>
            </a:r>
            <a:r>
              <a:rPr lang="pt-BR" dirty="0"/>
              <a:t>(EM13</a:t>
            </a:r>
            <a:r>
              <a:rPr lang="pt-BR" dirty="0">
                <a:solidFill>
                  <a:srgbClr val="FF0000"/>
                </a:solidFill>
              </a:rPr>
              <a:t>MAT</a:t>
            </a:r>
            <a:r>
              <a:rPr lang="pt-BR" dirty="0"/>
              <a:t>404</a:t>
            </a:r>
            <a:r>
              <a:rPr lang="pt-BR" dirty="0" smtClean="0"/>
              <a:t>) e </a:t>
            </a:r>
            <a:r>
              <a:rPr lang="pt-BR" sz="2400" dirty="0" smtClean="0">
                <a:solidFill>
                  <a:schemeClr val="dk1"/>
                </a:solidFill>
              </a:rPr>
              <a:t>(EM13LP17</a:t>
            </a:r>
            <a:r>
              <a:rPr lang="pt-BR" sz="2400" dirty="0">
                <a:solidFill>
                  <a:schemeClr val="dk1"/>
                </a:solidFill>
              </a:rPr>
              <a:t>) </a:t>
            </a:r>
            <a:r>
              <a:rPr lang="pt-BR" sz="2400" dirty="0" smtClean="0">
                <a:solidFill>
                  <a:schemeClr val="dk1"/>
                </a:solidFill>
              </a:rPr>
              <a:t> </a:t>
            </a:r>
            <a:endParaRPr lang="pt-BR" dirty="0"/>
          </a:p>
          <a:p>
            <a:pPr>
              <a:buFont typeface="Wingdings" panose="05000000000000000000" pitchFamily="2" charset="2"/>
              <a:buChar char="Ø"/>
            </a:pPr>
            <a:r>
              <a:rPr lang="pt-BR" dirty="0" smtClean="0"/>
              <a:t> </a:t>
            </a:r>
            <a:endParaRPr lang="pt-BR" b="1" dirty="0">
              <a:solidFill>
                <a:schemeClr val="tx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14300" lvl="0" indent="0">
              <a:buNone/>
            </a:pPr>
            <a:endParaRPr lang="pt-BR" dirty="0">
              <a:solidFill>
                <a:srgbClr val="C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14300" lvl="0" indent="0">
              <a:buNone/>
            </a:pPr>
            <a:endParaRPr lang="pt-BR" dirty="0">
              <a:solidFill>
                <a:srgbClr val="C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3C59C-4387-495E-9022-56B11993F6CC}" type="slidenum">
              <a:rPr lang="pt-BR" smtClean="0"/>
              <a:pPr/>
              <a:t>19</a:t>
            </a:fld>
            <a:endParaRPr lang="pt-BR"/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2353125"/>
              </p:ext>
            </p:extLst>
          </p:nvPr>
        </p:nvGraphicFramePr>
        <p:xfrm>
          <a:off x="323528" y="1700808"/>
          <a:ext cx="7499921" cy="47525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0753"/>
                <a:gridCol w="2668241"/>
                <a:gridCol w="3100927"/>
              </a:tblGrid>
              <a:tr h="462627">
                <a:tc gridSpan="3"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bg1"/>
                          </a:solidFill>
                        </a:rPr>
                        <a:t>PROPOSTA </a:t>
                      </a:r>
                      <a:r>
                        <a:rPr lang="pt-BR" dirty="0" smtClean="0"/>
                        <a:t>para ESTRUTURAÇÃO</a:t>
                      </a:r>
                      <a:r>
                        <a:rPr lang="pt-BR" baseline="0" dirty="0" smtClean="0"/>
                        <a:t> DOS </a:t>
                      </a:r>
                      <a:r>
                        <a:rPr lang="pt-BR" dirty="0" smtClean="0"/>
                        <a:t>OBJETOS DE CONHECIMENTOS</a:t>
                      </a:r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525512">
                <a:tc>
                  <a:txBody>
                    <a:bodyPr/>
                    <a:lstStyle/>
                    <a:p>
                      <a:r>
                        <a:rPr lang="pt-BR" b="1" dirty="0" smtClean="0">
                          <a:solidFill>
                            <a:schemeClr val="bg1"/>
                          </a:solidFill>
                        </a:rPr>
                        <a:t>Habilidade</a:t>
                      </a:r>
                      <a:endParaRPr lang="pt-BR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b="1" dirty="0" smtClean="0">
                          <a:solidFill>
                            <a:schemeClr val="bg1"/>
                          </a:solidFill>
                        </a:rPr>
                        <a:t>Conteúdo curricular</a:t>
                      </a:r>
                      <a:endParaRPr lang="pt-BR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 dirty="0" smtClean="0">
                          <a:solidFill>
                            <a:schemeClr val="bg1"/>
                          </a:solidFill>
                        </a:rPr>
                        <a:t>Temáticas</a:t>
                      </a:r>
                      <a:r>
                        <a:rPr lang="pt-BR" b="1" baseline="0" dirty="0" smtClean="0">
                          <a:solidFill>
                            <a:schemeClr val="bg1"/>
                          </a:solidFill>
                        </a:rPr>
                        <a:t> de E</a:t>
                      </a:r>
                      <a:r>
                        <a:rPr lang="pt-BR" b="1" dirty="0" smtClean="0">
                          <a:solidFill>
                            <a:schemeClr val="bg1"/>
                          </a:solidFill>
                        </a:rPr>
                        <a:t>ducação Fiscal</a:t>
                      </a:r>
                      <a:endParaRPr lang="pt-BR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798507">
                <a:tc>
                  <a:txBody>
                    <a:bodyPr/>
                    <a:lstStyle/>
                    <a:p>
                      <a:r>
                        <a:rPr lang="pt-B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(EM13</a:t>
                      </a:r>
                      <a:r>
                        <a:rPr lang="pt-BR" sz="1800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MAT</a:t>
                      </a:r>
                      <a:r>
                        <a:rPr lang="pt-B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104) 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Taxas e índices 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IDH; </a:t>
                      </a:r>
                      <a:r>
                        <a:rPr lang="pt-BR" dirty="0" smtClean="0">
                          <a:solidFill>
                            <a:srgbClr val="C00000"/>
                          </a:solidFill>
                        </a:rPr>
                        <a:t>Arrecadação tributária; Gastos públicos</a:t>
                      </a:r>
                      <a:r>
                        <a:rPr lang="pt-BR" dirty="0" smtClean="0"/>
                        <a:t>.</a:t>
                      </a:r>
                      <a:endParaRPr lang="pt-BR" dirty="0"/>
                    </a:p>
                  </a:txBody>
                  <a:tcPr/>
                </a:tc>
              </a:tr>
              <a:tr h="1140724">
                <a:tc>
                  <a:txBody>
                    <a:bodyPr/>
                    <a:lstStyle/>
                    <a:p>
                      <a:r>
                        <a:rPr lang="pt-B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(EM13</a:t>
                      </a:r>
                      <a:r>
                        <a:rPr lang="pt-BR" sz="1800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MAT</a:t>
                      </a:r>
                      <a:r>
                        <a:rPr lang="pt-B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404)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Funções e representações algébrica e gráfica (...).</a:t>
                      </a:r>
                      <a:endParaRPr lang="pt-BR" dirty="0" smtClean="0"/>
                    </a:p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 smtClean="0">
                        <a:solidFill>
                          <a:srgbClr val="C00000"/>
                        </a:solidFill>
                      </a:endParaRPr>
                    </a:p>
                    <a:p>
                      <a:r>
                        <a:rPr lang="pt-BR" dirty="0" smtClean="0">
                          <a:solidFill>
                            <a:srgbClr val="C00000"/>
                          </a:solidFill>
                        </a:rPr>
                        <a:t>Imposto de renda;</a:t>
                      </a:r>
                      <a:r>
                        <a:rPr lang="pt-BR" baseline="0" dirty="0" smtClean="0">
                          <a:solidFill>
                            <a:srgbClr val="C00000"/>
                          </a:solidFill>
                        </a:rPr>
                        <a:t> Receita e despesas municipais. </a:t>
                      </a:r>
                      <a:endParaRPr lang="pt-BR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1825159">
                <a:tc>
                  <a:txBody>
                    <a:bodyPr/>
                    <a:lstStyle/>
                    <a:p>
                      <a:r>
                        <a:rPr lang="pt-BR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(EM13</a:t>
                      </a:r>
                      <a:r>
                        <a:rPr lang="pt-BR" sz="1800" b="0" i="0" u="none" strike="noStrike" kern="1200" baseline="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LP</a:t>
                      </a:r>
                      <a:r>
                        <a:rPr lang="pt-BR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17)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Roteiros para a produção de vídeos (...) peças</a:t>
                      </a:r>
                    </a:p>
                    <a:p>
                      <a:r>
                        <a:rPr lang="pt-BR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teatrais, textos narrativos para diferentes tecnologias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Protagonismo e autonomia</a:t>
                      </a:r>
                    </a:p>
                    <a:p>
                      <a:endParaRPr lang="pt-BR" dirty="0" smtClean="0"/>
                    </a:p>
                    <a:p>
                      <a:r>
                        <a:rPr lang="pt-BR" dirty="0" smtClean="0"/>
                        <a:t>* Para expressão da produção.</a:t>
                      </a:r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65641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67544" y="188640"/>
            <a:ext cx="8064896" cy="6170244"/>
            <a:chOff x="1111116" y="0"/>
            <a:chExt cx="7560840" cy="5292154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11147" y="0"/>
              <a:ext cx="2353233" cy="1984629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11116" y="789594"/>
              <a:ext cx="7560840" cy="450256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547665" y="1417850"/>
            <a:ext cx="5451564" cy="874598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lang="pt-BR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Por que Educação Fiscal na escola?</a:t>
            </a:r>
            <a:endParaRPr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11" name="Grupo 10"/>
          <p:cNvGrpSpPr/>
          <p:nvPr/>
        </p:nvGrpSpPr>
        <p:grpSpPr>
          <a:xfrm>
            <a:off x="1835696" y="2225308"/>
            <a:ext cx="5832648" cy="2025401"/>
            <a:chOff x="359394" y="1102483"/>
            <a:chExt cx="2561403" cy="1643419"/>
          </a:xfrm>
        </p:grpSpPr>
        <p:sp>
          <p:nvSpPr>
            <p:cNvPr id="13" name="Retângulo 12"/>
            <p:cNvSpPr/>
            <p:nvPr/>
          </p:nvSpPr>
          <p:spPr>
            <a:xfrm>
              <a:off x="359394" y="1102483"/>
              <a:ext cx="2561403" cy="1643419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Retângulo 13"/>
            <p:cNvSpPr/>
            <p:nvPr/>
          </p:nvSpPr>
          <p:spPr>
            <a:xfrm>
              <a:off x="359394" y="1102483"/>
              <a:ext cx="2561403" cy="16434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3792" tIns="113792" rIns="113792" bIns="0" numCol="1" spcCol="1270" anchor="t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1600" b="1" kern="1200" dirty="0" smtClean="0">
                <a:solidFill>
                  <a:srgbClr val="2929E3"/>
                </a:solidFill>
              </a:endParaRPr>
            </a:p>
          </p:txBody>
        </p:sp>
      </p:grpSp>
      <p:grpSp>
        <p:nvGrpSpPr>
          <p:cNvPr id="15" name="Grupo 14"/>
          <p:cNvGrpSpPr/>
          <p:nvPr/>
        </p:nvGrpSpPr>
        <p:grpSpPr>
          <a:xfrm>
            <a:off x="1353981" y="2225308"/>
            <a:ext cx="6616794" cy="3747168"/>
            <a:chOff x="2711162" y="1085413"/>
            <a:chExt cx="2130353" cy="2646077"/>
          </a:xfrm>
        </p:grpSpPr>
        <p:sp>
          <p:nvSpPr>
            <p:cNvPr id="16" name="Retângulo 15"/>
            <p:cNvSpPr/>
            <p:nvPr/>
          </p:nvSpPr>
          <p:spPr>
            <a:xfrm>
              <a:off x="2773521" y="1698784"/>
              <a:ext cx="2063358" cy="2032706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Retângulo 16"/>
            <p:cNvSpPr/>
            <p:nvPr/>
          </p:nvSpPr>
          <p:spPr>
            <a:xfrm>
              <a:off x="2711162" y="1085413"/>
              <a:ext cx="2130353" cy="256775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3792" tIns="113792" rIns="113792" bIns="0" numCol="1" spcCol="1270" anchor="t" anchorCtr="0">
              <a:noAutofit/>
            </a:bodyPr>
            <a:lstStyle/>
            <a:p>
              <a:pPr marL="180975" lvl="0" indent="-180975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pt-BR" sz="2400" b="0" kern="1200" dirty="0" smtClean="0">
                  <a:solidFill>
                    <a:schemeClr val="accent1">
                      <a:lumMod val="75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Educação</a:t>
              </a:r>
              <a:r>
                <a:rPr lang="pt-BR" b="0" kern="1200" dirty="0" smtClean="0">
                  <a:solidFill>
                    <a:schemeClr val="accent1">
                      <a:lumMod val="75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para o exercício da </a:t>
              </a:r>
              <a:r>
                <a:rPr lang="pt-BR" sz="2400" b="0" kern="1200" dirty="0" smtClean="0">
                  <a:solidFill>
                    <a:schemeClr val="accent1">
                      <a:lumMod val="75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Cidadania.</a:t>
              </a:r>
            </a:p>
            <a:p>
              <a:pPr marL="180975" lvl="0" indent="-180975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pt-BR" sz="2400" dirty="0" smtClean="0">
                  <a:solidFill>
                    <a:schemeClr val="accent1">
                      <a:lumMod val="75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Direitos</a:t>
              </a:r>
              <a:r>
                <a:rPr lang="pt-BR" dirty="0" smtClean="0">
                  <a:solidFill>
                    <a:schemeClr val="accent1">
                      <a:lumMod val="75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Constitucionais ( Fundamentais e Sociais).</a:t>
              </a:r>
            </a:p>
            <a:p>
              <a:pPr marL="180975" lvl="0" indent="-180975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pt-BR" sz="2400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pt-BR" sz="2400" dirty="0">
                  <a:solidFill>
                    <a:schemeClr val="accent1">
                      <a:lumMod val="75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Estado </a:t>
              </a:r>
              <a:r>
                <a:rPr lang="pt-BR" sz="2400" dirty="0" smtClean="0">
                  <a:solidFill>
                    <a:schemeClr val="accent1">
                      <a:lumMod val="75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e a ordem social</a:t>
              </a:r>
              <a:r>
                <a:rPr lang="pt-BR" dirty="0" smtClean="0">
                  <a:solidFill>
                    <a:schemeClr val="accent1">
                      <a:lumMod val="75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, justiça distributiva, superação das </a:t>
              </a:r>
              <a:r>
                <a:rPr lang="pt-BR" dirty="0">
                  <a:solidFill>
                    <a:schemeClr val="accent1">
                      <a:lumMod val="75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desigualdades sociais</a:t>
              </a:r>
              <a:r>
                <a:rPr lang="pt-BR" dirty="0" smtClean="0">
                  <a:solidFill>
                    <a:schemeClr val="accent1">
                      <a:lumMod val="75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.</a:t>
              </a:r>
            </a:p>
            <a:p>
              <a:pPr marL="180975" lvl="0" indent="-180975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pt-BR" sz="2400" kern="1200" dirty="0" smtClean="0">
                  <a:solidFill>
                    <a:schemeClr val="accent1">
                      <a:lumMod val="75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Os serviços do Estado </a:t>
              </a:r>
              <a:r>
                <a:rPr lang="pt-BR" kern="1200" dirty="0" smtClean="0">
                  <a:solidFill>
                    <a:schemeClr val="accent1">
                      <a:lumMod val="75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em prol das garantias dos direitos constitucionais.</a:t>
              </a:r>
            </a:p>
            <a:p>
              <a:pPr marL="180975" lvl="0" indent="-180975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pt-BR" sz="2400" dirty="0" smtClean="0">
                  <a:solidFill>
                    <a:schemeClr val="accent1">
                      <a:lumMod val="75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O financiamento do Estado </a:t>
              </a:r>
              <a:r>
                <a:rPr lang="pt-BR" dirty="0" smtClean="0">
                  <a:solidFill>
                    <a:schemeClr val="accent1">
                      <a:lumMod val="75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para investimentos sociais.</a:t>
              </a:r>
            </a:p>
            <a:p>
              <a:pPr marL="180975" lvl="0" indent="-180975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pt-BR" sz="2400" kern="1200" dirty="0" smtClean="0">
                  <a:solidFill>
                    <a:schemeClr val="accent1">
                      <a:lumMod val="75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A relação Estado X sociedade</a:t>
              </a:r>
              <a:r>
                <a:rPr lang="pt-BR" kern="1200" dirty="0" smtClean="0">
                  <a:solidFill>
                    <a:schemeClr val="accent1">
                      <a:lumMod val="75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...confiabilidade, a reciprocidade, a transparência...</a:t>
              </a:r>
            </a:p>
            <a:p>
              <a:pPr lvl="0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600" b="0" kern="1200" dirty="0" smtClean="0">
                  <a:solidFill>
                    <a:srgbClr val="00B05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.</a:t>
              </a:r>
              <a:endParaRPr lang="pt-BR" sz="1600" b="0" kern="1200" dirty="0">
                <a:solidFill>
                  <a:srgbClr val="00B050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30284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778098"/>
          </a:xfrm>
        </p:spPr>
        <p:txBody>
          <a:bodyPr/>
          <a:lstStyle/>
          <a:p>
            <a:pPr algn="ctr"/>
            <a:r>
              <a:rPr lang="pt-BR" dirty="0" smtClean="0">
                <a:solidFill>
                  <a:srgbClr val="C00000"/>
                </a:solidFill>
                <a:latin typeface="+mn-lt"/>
              </a:rPr>
              <a:t>Mãos </a:t>
            </a:r>
            <a:r>
              <a:rPr lang="pt-BR" dirty="0">
                <a:solidFill>
                  <a:srgbClr val="C00000"/>
                </a:solidFill>
                <a:latin typeface="+mn-lt"/>
              </a:rPr>
              <a:t>à</a:t>
            </a:r>
            <a:r>
              <a:rPr lang="pt-BR" dirty="0" smtClean="0">
                <a:solidFill>
                  <a:srgbClr val="C00000"/>
                </a:solidFill>
                <a:latin typeface="+mn-lt"/>
              </a:rPr>
              <a:t> obra!</a:t>
            </a:r>
            <a:endParaRPr lang="pt-BR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052736"/>
            <a:ext cx="8208912" cy="5400600"/>
          </a:xfrm>
        </p:spPr>
        <p:txBody>
          <a:bodyPr/>
          <a:lstStyle/>
          <a:p>
            <a:pPr marL="114300" lvl="0" indent="0">
              <a:buNone/>
            </a:pPr>
            <a:endParaRPr lang="pt-BR" dirty="0" smtClean="0">
              <a:solidFill>
                <a:srgbClr val="C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14300" lvl="0" indent="0">
              <a:buNone/>
            </a:pPr>
            <a:endParaRPr lang="pt-BR" dirty="0">
              <a:solidFill>
                <a:srgbClr val="C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14300" lvl="0" indent="0">
              <a:buNone/>
            </a:pPr>
            <a:endParaRPr lang="pt-BR" dirty="0">
              <a:solidFill>
                <a:srgbClr val="C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3C59C-4387-495E-9022-56B11993F6CC}" type="slidenum">
              <a:rPr lang="pt-BR" smtClean="0"/>
              <a:pPr/>
              <a:t>20</a:t>
            </a:fld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383014" y="980728"/>
            <a:ext cx="8005410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pt-BR" b="1" dirty="0">
              <a:solidFill>
                <a:srgbClr val="C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0"/>
            <a:r>
              <a:rPr lang="pt-BR" sz="2400" b="1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Componentes curriculares envolvidos: </a:t>
            </a:r>
            <a:r>
              <a:rPr lang="pt-BR" sz="2400" dirty="0" smtClean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Matemática, Sociologia</a:t>
            </a:r>
            <a:r>
              <a:rPr lang="pt-BR" sz="2400" dirty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História, </a:t>
            </a:r>
            <a:r>
              <a:rPr lang="pt-BR" sz="2400" dirty="0" smtClean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Geografia, Filosofia e Língua Portuguesa.</a:t>
            </a:r>
          </a:p>
          <a:p>
            <a:pPr lvl="0"/>
            <a:r>
              <a:rPr lang="pt-BR" sz="2400" dirty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</a:p>
          <a:p>
            <a:pPr lvl="0"/>
            <a:endParaRPr lang="pt-BR" sz="2400" dirty="0">
              <a:solidFill>
                <a:srgbClr val="C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0"/>
            <a:r>
              <a:rPr lang="pt-BR" sz="2400" b="1" dirty="0" smtClean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Metodologia Interdisciplinaridade: </a:t>
            </a:r>
            <a:r>
              <a:rPr lang="pt-BR" sz="2400" dirty="0" smtClean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Inserir no processo de execução do Projeto as formas de “fazer” que mais se adequarem ação/atividade e ao momento.</a:t>
            </a:r>
          </a:p>
          <a:p>
            <a:pPr lvl="0"/>
            <a:endParaRPr lang="pt-BR" sz="2400" b="1" dirty="0">
              <a:solidFill>
                <a:schemeClr val="accent1">
                  <a:lumMod val="7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0"/>
            <a:r>
              <a:rPr lang="pt-BR" sz="2400" b="1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Avaliação: </a:t>
            </a:r>
            <a:r>
              <a:rPr lang="pt-BR" sz="2400" dirty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Formativa e </a:t>
            </a:r>
            <a:r>
              <a:rPr lang="pt-BR" sz="2400" dirty="0" err="1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Somativa</a:t>
            </a:r>
            <a:r>
              <a:rPr lang="pt-BR" sz="2400" dirty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ambas com o uso de </a:t>
            </a:r>
            <a:r>
              <a:rPr lang="pt-BR" sz="2400" dirty="0" smtClean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rubrica.</a:t>
            </a:r>
          </a:p>
          <a:p>
            <a:pPr lvl="0"/>
            <a:endParaRPr lang="pt-BR" sz="2400" dirty="0">
              <a:solidFill>
                <a:srgbClr val="C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0"/>
            <a:endParaRPr lang="pt-BR" sz="2400" dirty="0" smtClean="0">
              <a:solidFill>
                <a:srgbClr val="C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0"/>
            <a:endParaRPr lang="pt-BR" sz="2400" dirty="0">
              <a:solidFill>
                <a:srgbClr val="C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0" algn="ctr"/>
            <a:r>
              <a:rPr lang="pt-BR" sz="6000" dirty="0" smtClean="0">
                <a:solidFill>
                  <a:srgbClr val="00B050"/>
                </a:solidFill>
              </a:rPr>
              <a:t>Obrigada!</a:t>
            </a:r>
            <a:endParaRPr lang="pt-BR" sz="6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6269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00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3C59C-4387-495E-9022-56B11993F6CC}" type="slidenum">
              <a:rPr lang="pt-BR" smtClean="0"/>
              <a:pPr/>
              <a:t>21</a:t>
            </a:fld>
            <a:endParaRPr lang="pt-BR"/>
          </a:p>
        </p:txBody>
      </p:sp>
      <p:pic>
        <p:nvPicPr>
          <p:cNvPr id="5" name="Gráfico 1"/>
          <p:cNvPicPr/>
          <p:nvPr/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3131840" y="1060706"/>
            <a:ext cx="2664296" cy="630070"/>
          </a:xfrm>
          <a:prstGeom prst="rect">
            <a:avLst/>
          </a:prstGeom>
        </p:spPr>
      </p:pic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1613248" y="486057"/>
            <a:ext cx="5616624" cy="42484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itchFamily="34" charset="0"/>
              <a:buNone/>
            </a:pPr>
            <a:endParaRPr lang="pt-BR" sz="1600" b="1" dirty="0" smtClean="0">
              <a:solidFill>
                <a:schemeClr val="bg1"/>
              </a:solidFill>
            </a:endParaRPr>
          </a:p>
          <a:p>
            <a:pPr marL="114300" indent="0">
              <a:buFont typeface="Arial" pitchFamily="34" charset="0"/>
              <a:buNone/>
            </a:pPr>
            <a:endParaRPr lang="pt-BR" sz="1600" b="1" dirty="0" smtClean="0">
              <a:solidFill>
                <a:schemeClr val="bg1"/>
              </a:solidFill>
            </a:endParaRPr>
          </a:p>
          <a:p>
            <a:pPr marL="114300" indent="0">
              <a:buFont typeface="Arial" pitchFamily="34" charset="0"/>
              <a:buNone/>
            </a:pPr>
            <a:endParaRPr lang="pt-BR" sz="1600" b="1" dirty="0" smtClean="0">
              <a:solidFill>
                <a:schemeClr val="bg1"/>
              </a:solidFill>
            </a:endParaRPr>
          </a:p>
          <a:p>
            <a:pPr marL="114300" indent="0">
              <a:buFont typeface="Arial" pitchFamily="34" charset="0"/>
              <a:buNone/>
            </a:pPr>
            <a:endParaRPr lang="pt-BR" sz="1600" b="1" dirty="0" smtClean="0">
              <a:solidFill>
                <a:schemeClr val="bg1"/>
              </a:solidFill>
            </a:endParaRPr>
          </a:p>
          <a:p>
            <a:pPr marL="114300" indent="0">
              <a:buFont typeface="Arial" pitchFamily="34" charset="0"/>
              <a:buNone/>
            </a:pPr>
            <a:endParaRPr lang="pt-BR" sz="1600" b="1" dirty="0" smtClean="0">
              <a:solidFill>
                <a:schemeClr val="bg1"/>
              </a:solidFill>
            </a:endParaRPr>
          </a:p>
          <a:p>
            <a:pPr marL="114300" indent="0" algn="ctr">
              <a:buFont typeface="Arial" pitchFamily="34" charset="0"/>
              <a:buNone/>
            </a:pPr>
            <a:r>
              <a:rPr lang="pt-BR" sz="1600" b="1" dirty="0" smtClean="0">
                <a:solidFill>
                  <a:schemeClr val="bg1"/>
                </a:solidFill>
              </a:rPr>
              <a:t>SUPERINTENDÊNCIA DE EDUCAÇÃO BÁSICA</a:t>
            </a:r>
          </a:p>
          <a:p>
            <a:pPr marL="114300" indent="0" algn="ctr">
              <a:buFont typeface="Arial" pitchFamily="34" charset="0"/>
              <a:buNone/>
            </a:pPr>
            <a:r>
              <a:rPr lang="pt-BR" sz="1600" b="1" dirty="0" smtClean="0">
                <a:solidFill>
                  <a:schemeClr val="bg1"/>
                </a:solidFill>
              </a:rPr>
              <a:t>DIRETORIA DE EDUCAÇÃO BÁSICA</a:t>
            </a:r>
          </a:p>
          <a:p>
            <a:pPr marL="114300" indent="0" algn="ctr">
              <a:buFont typeface="Arial" pitchFamily="34" charset="0"/>
              <a:buNone/>
            </a:pPr>
            <a:r>
              <a:rPr lang="pt-BR" sz="1600" b="1" dirty="0" smtClean="0">
                <a:solidFill>
                  <a:schemeClr val="bg1"/>
                </a:solidFill>
              </a:rPr>
              <a:t> GERÊNCIA DE ENSINO MÉDIO</a:t>
            </a:r>
          </a:p>
          <a:p>
            <a:pPr marL="114300" indent="0" algn="ctr">
              <a:buFont typeface="Arial" pitchFamily="34" charset="0"/>
              <a:buNone/>
            </a:pPr>
            <a:r>
              <a:rPr lang="pt-BR" sz="1600" b="1" dirty="0" smtClean="0">
                <a:solidFill>
                  <a:schemeClr val="bg1"/>
                </a:solidFill>
              </a:rPr>
              <a:t>UNIDADE TÉCNICA DE TRABALHO COM PROGRAMAS E PROJETOS</a:t>
            </a:r>
          </a:p>
          <a:p>
            <a:pPr marL="114300" indent="0" algn="ctr">
              <a:buFont typeface="Arial" pitchFamily="34" charset="0"/>
              <a:buNone/>
            </a:pPr>
            <a:r>
              <a:rPr lang="pt-BR" sz="1600" b="1" dirty="0" smtClean="0">
                <a:solidFill>
                  <a:schemeClr val="bg1"/>
                </a:solidFill>
                <a:hlinkClick r:id="rId6"/>
              </a:rPr>
              <a:t>gerenciaensinomedio@seduc.to.gov.br</a:t>
            </a:r>
            <a:endParaRPr lang="pt-BR" sz="1600" b="1" dirty="0" smtClean="0">
              <a:solidFill>
                <a:schemeClr val="bg1"/>
              </a:solidFill>
            </a:endParaRPr>
          </a:p>
          <a:p>
            <a:pPr marL="114300" indent="0" algn="ctr">
              <a:buFont typeface="Arial" pitchFamily="34" charset="0"/>
              <a:buNone/>
            </a:pPr>
            <a:r>
              <a:rPr lang="pt-BR" sz="1600" b="1" dirty="0" smtClean="0">
                <a:solidFill>
                  <a:schemeClr val="bg1"/>
                </a:solidFill>
              </a:rPr>
              <a:t>3218-1437</a:t>
            </a:r>
          </a:p>
          <a:p>
            <a:pPr marL="114300" indent="0" algn="ctr">
              <a:buFont typeface="Arial" pitchFamily="34" charset="0"/>
              <a:buNone/>
            </a:pPr>
            <a:endParaRPr lang="pt-BR" sz="1600" b="1" dirty="0" smtClean="0">
              <a:solidFill>
                <a:schemeClr val="bg1"/>
              </a:solidFill>
            </a:endParaRPr>
          </a:p>
        </p:txBody>
      </p:sp>
      <p:pic>
        <p:nvPicPr>
          <p:cNvPr id="8" name="Espaço Reservado para Conteúdo 3"/>
          <p:cNvPicPr>
            <a:picLocks noGrp="1" noChangeAspect="1"/>
          </p:cNvPicPr>
          <p:nvPr>
            <p:ph idx="1"/>
          </p:nvPr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58"/>
          <a:stretch/>
        </p:blipFill>
        <p:spPr>
          <a:xfrm>
            <a:off x="0" y="5445224"/>
            <a:ext cx="8460432" cy="792088"/>
          </a:xfrm>
        </p:spPr>
      </p:pic>
      <p:pic>
        <p:nvPicPr>
          <p:cNvPr id="10" name="Gráfico 1"/>
          <p:cNvPicPr/>
          <p:nvPr/>
        </p:nvPicPr>
        <p:blipFill>
          <a:blip r:embed="rId8" cstate="print">
            <a:extLst>
              <a:ext uri="{96DAC541-7B7A-43D3-8B79-37D633B846F1}">
                <asvg:svgBlip xmlns:lc="http://schemas.openxmlformats.org/drawingml/2006/lockedCanvas" xmlns:ve="http://schemas.openxmlformats.org/markup-compatibility/2006" xmlns="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aink="http://schemas.microsoft.com/office/drawing/2016/ink" xmlns:am3d="http://schemas.microsoft.com/office/drawing/2017/model3d" xmlns:o="urn:schemas-microsoft-com:office:office" xmlns:v="urn:schemas-microsoft-com:vml" xmlns:w10="urn:schemas-microsoft-com:office:word" xmlns:w="http://schemas.openxmlformats.org/wordprocessingml/2006/main" xmlns:w15="http://schemas.microsoft.com/office/word/2012/wordml" xmlns:w16cid="http://schemas.microsoft.com/office/word/2016/wordml/cid" xmlns:w16se="http://schemas.microsoft.com/office/word/2015/wordml/symex" xmlns:asvg="http://schemas.microsoft.com/office/drawing/2016/SVG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wpc="http://schemas.microsoft.com/office/word/2010/wordprocessingCanvas" r:embed="rId9"/>
              </a:ext>
            </a:extLst>
          </a:blip>
          <a:stretch>
            <a:fillRect/>
          </a:stretch>
        </p:blipFill>
        <p:spPr>
          <a:xfrm>
            <a:off x="2108938" y="4247099"/>
            <a:ext cx="4710100" cy="1118877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1145196" y="6381328"/>
            <a:ext cx="655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www.seduc.to.gov.br</a:t>
            </a:r>
            <a:endParaRPr lang="pt-BR" dirty="0">
              <a:solidFill>
                <a:schemeClr val="accent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9480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57158" y="357166"/>
            <a:ext cx="8101042" cy="714380"/>
          </a:xfrm>
        </p:spPr>
        <p:txBody>
          <a:bodyPr>
            <a:normAutofit fontScale="90000"/>
          </a:bodyPr>
          <a:lstStyle/>
          <a:p>
            <a:r>
              <a:rPr lang="pt-BR" sz="3600" dirty="0" smtClean="0"/>
              <a:t/>
            </a:r>
            <a:br>
              <a:rPr lang="pt-BR" sz="3600" dirty="0" smtClean="0"/>
            </a:br>
            <a:r>
              <a:rPr lang="pt-BR" sz="4000" dirty="0" smtClean="0"/>
              <a:t>Efetivação da cidadania</a:t>
            </a:r>
            <a:br>
              <a:rPr lang="pt-BR" sz="4000" dirty="0" smtClean="0"/>
            </a:br>
            <a:endParaRPr lang="pt-BR" sz="40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098" name="AutoShape 2" descr="Resultado de imagem"/>
          <p:cNvSpPr>
            <a:spLocks noChangeAspect="1" noChangeArrowheads="1"/>
          </p:cNvSpPr>
          <p:nvPr/>
        </p:nvSpPr>
        <p:spPr bwMode="auto">
          <a:xfrm>
            <a:off x="155575" y="-204621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 rot="20050580">
            <a:off x="4645926" y="3657298"/>
            <a:ext cx="2144325" cy="830997"/>
          </a:xfrm>
          <a:prstGeom prst="rect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2400" i="1" dirty="0" smtClean="0">
                <a:solidFill>
                  <a:prstClr val="white"/>
                </a:solidFill>
              </a:rPr>
              <a:t>Arrecadação de tributos</a:t>
            </a:r>
            <a:endParaRPr lang="pt-BR" sz="2400" i="1" dirty="0">
              <a:solidFill>
                <a:prstClr val="white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 rot="18794166">
            <a:off x="5150429" y="5016005"/>
            <a:ext cx="1990445" cy="1107996"/>
          </a:xfrm>
          <a:prstGeom prst="rect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solidFill>
                  <a:prstClr val="black"/>
                </a:solidFill>
              </a:rPr>
              <a:t>Controle social </a:t>
            </a:r>
            <a:r>
              <a:rPr lang="pt-BR" dirty="0" smtClean="0">
                <a:solidFill>
                  <a:prstClr val="black"/>
                </a:solidFill>
              </a:rPr>
              <a:t>(conhecimento)</a:t>
            </a:r>
            <a:endParaRPr lang="pt-BR" dirty="0">
              <a:solidFill>
                <a:prstClr val="black"/>
              </a:solidFill>
            </a:endParaRPr>
          </a:p>
        </p:txBody>
      </p:sp>
      <p:sp>
        <p:nvSpPr>
          <p:cNvPr id="12" name="Elipse 11"/>
          <p:cNvSpPr/>
          <p:nvPr/>
        </p:nvSpPr>
        <p:spPr>
          <a:xfrm>
            <a:off x="785786" y="1214422"/>
            <a:ext cx="2832574" cy="1854538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i="1" dirty="0" smtClean="0">
                <a:solidFill>
                  <a:srgbClr val="9BBB59">
                    <a:lumMod val="50000"/>
                  </a:srgbClr>
                </a:solidFill>
              </a:rPr>
              <a:t>Garantias dos Direitos </a:t>
            </a:r>
            <a:r>
              <a:rPr lang="pt-BR" sz="2400" i="1" dirty="0">
                <a:solidFill>
                  <a:srgbClr val="9BBB59">
                    <a:lumMod val="50000"/>
                  </a:srgbClr>
                </a:solidFill>
              </a:rPr>
              <a:t>F</a:t>
            </a:r>
            <a:r>
              <a:rPr lang="pt-BR" sz="2400" i="1" dirty="0" smtClean="0">
                <a:solidFill>
                  <a:srgbClr val="9BBB59">
                    <a:lumMod val="50000"/>
                  </a:srgbClr>
                </a:solidFill>
              </a:rPr>
              <a:t>undamentais</a:t>
            </a:r>
            <a:endParaRPr lang="pt-BR" sz="2400" i="1" dirty="0">
              <a:solidFill>
                <a:srgbClr val="9BBB59">
                  <a:lumMod val="50000"/>
                </a:srgbClr>
              </a:solidFill>
            </a:endParaRPr>
          </a:p>
        </p:txBody>
      </p:sp>
      <p:sp>
        <p:nvSpPr>
          <p:cNvPr id="13" name="Canto dobrado 12"/>
          <p:cNvSpPr/>
          <p:nvPr/>
        </p:nvSpPr>
        <p:spPr>
          <a:xfrm>
            <a:off x="5214942" y="1285860"/>
            <a:ext cx="2428892" cy="1535038"/>
          </a:xfrm>
          <a:prstGeom prst="foldedCorner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i="1" dirty="0" smtClean="0">
                <a:solidFill>
                  <a:srgbClr val="9BBB59">
                    <a:lumMod val="50000"/>
                  </a:srgbClr>
                </a:solidFill>
              </a:rPr>
              <a:t>Políticas Públicas</a:t>
            </a:r>
            <a:endParaRPr lang="pt-BR" sz="2400" i="1" dirty="0">
              <a:solidFill>
                <a:srgbClr val="9BBB59">
                  <a:lumMod val="50000"/>
                </a:srgbClr>
              </a:solidFill>
            </a:endParaRPr>
          </a:p>
        </p:txBody>
      </p:sp>
      <p:sp>
        <p:nvSpPr>
          <p:cNvPr id="14" name="Seta para a direita 13"/>
          <p:cNvSpPr/>
          <p:nvPr/>
        </p:nvSpPr>
        <p:spPr>
          <a:xfrm rot="18374334">
            <a:off x="3249176" y="3467835"/>
            <a:ext cx="2375452" cy="714380"/>
          </a:xfrm>
          <a:prstGeom prst="rightArrow">
            <a:avLst/>
          </a:prstGeom>
          <a:ln>
            <a:noFill/>
          </a:ln>
          <a:effectLst>
            <a:reflection blurRad="6350" stA="50000" endA="275" endPos="40000" dist="1016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15" name="Seta para a direita 14"/>
          <p:cNvSpPr/>
          <p:nvPr/>
        </p:nvSpPr>
        <p:spPr>
          <a:xfrm rot="5400000">
            <a:off x="1650647" y="3396749"/>
            <a:ext cx="1202781" cy="680857"/>
          </a:xfrm>
          <a:prstGeom prst="rightArrow">
            <a:avLst/>
          </a:prstGeom>
          <a:ln>
            <a:noFill/>
          </a:ln>
          <a:effectLst>
            <a:reflection blurRad="6350" stA="50000" endA="300" endPos="38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16" name="Pergaminho vertical 15"/>
          <p:cNvSpPr/>
          <p:nvPr/>
        </p:nvSpPr>
        <p:spPr>
          <a:xfrm>
            <a:off x="1115616" y="4488657"/>
            <a:ext cx="3143272" cy="1643074"/>
          </a:xfrm>
          <a:prstGeom prst="verticalScroll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>
                <a:solidFill>
                  <a:srgbClr val="9BBB59">
                    <a:lumMod val="50000"/>
                  </a:srgbClr>
                </a:solidFill>
              </a:rPr>
              <a:t>Direitos Sociais</a:t>
            </a:r>
            <a:endParaRPr lang="pt-BR" sz="2400" dirty="0">
              <a:solidFill>
                <a:srgbClr val="9BBB59">
                  <a:lumMod val="50000"/>
                </a:srgbClr>
              </a:solidFill>
            </a:endParaRPr>
          </a:p>
        </p:txBody>
      </p:sp>
      <p:sp>
        <p:nvSpPr>
          <p:cNvPr id="4" name="AutoShape 2" descr="Resultado de imagem para sinal interrogaÃ§Ã£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5" name="AutoShape 4" descr="Resultado de imagem para sinal interrogaÃ§Ã£o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solidFill>
                <a:prstClr val="black"/>
              </a:solidFill>
            </a:endParaRPr>
          </a:p>
        </p:txBody>
      </p:sp>
      <p:pic>
        <p:nvPicPr>
          <p:cNvPr id="1030" name="Picture 6" descr="Resultado de imagem para sinal interrogaÃ§Ã£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4509120"/>
            <a:ext cx="1500386" cy="1781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eta em curva para baixo 2"/>
          <p:cNvSpPr/>
          <p:nvPr/>
        </p:nvSpPr>
        <p:spPr>
          <a:xfrm rot="6127185">
            <a:off x="6919982" y="2862779"/>
            <a:ext cx="2099627" cy="77293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black"/>
              </a:solidFill>
            </a:endParaRPr>
          </a:p>
        </p:txBody>
      </p:sp>
      <p:sp>
        <p:nvSpPr>
          <p:cNvPr id="17" name="Seta para a direita 16"/>
          <p:cNvSpPr/>
          <p:nvPr/>
        </p:nvSpPr>
        <p:spPr>
          <a:xfrm rot="16200000">
            <a:off x="2408031" y="3363335"/>
            <a:ext cx="1269609" cy="680857"/>
          </a:xfrm>
          <a:prstGeom prst="rightArrow">
            <a:avLst/>
          </a:prstGeom>
          <a:ln>
            <a:noFill/>
          </a:ln>
          <a:effectLst>
            <a:reflection blurRad="6350" stA="50000" endA="300" endPos="38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6" name="Seta em curva para a direita 5"/>
          <p:cNvSpPr/>
          <p:nvPr/>
        </p:nvSpPr>
        <p:spPr>
          <a:xfrm>
            <a:off x="4260416" y="4826292"/>
            <a:ext cx="871500" cy="1507246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74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23528" y="152886"/>
            <a:ext cx="8064896" cy="6170244"/>
            <a:chOff x="1111116" y="0"/>
            <a:chExt cx="7560840" cy="5292154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11147" y="0"/>
              <a:ext cx="2353233" cy="1984629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11116" y="789594"/>
              <a:ext cx="7560840" cy="450256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187624" y="1431539"/>
            <a:ext cx="6507629" cy="751488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lang="pt-BR" sz="2400" b="1" i="1" dirty="0">
                <a:latin typeface="Candara Light" panose="020E0502030303020204" pitchFamily="34" charset="0"/>
              </a:rPr>
              <a:t>A Educação Fiscal na Escola: </a:t>
            </a:r>
            <a:br>
              <a:rPr lang="pt-BR" sz="2400" b="1" i="1" dirty="0">
                <a:latin typeface="Candara Light" panose="020E0502030303020204" pitchFamily="34" charset="0"/>
              </a:rPr>
            </a:br>
            <a:r>
              <a:rPr lang="pt-BR" sz="2400" b="1" dirty="0">
                <a:latin typeface="Candara Light" panose="020E0502030303020204" pitchFamily="34" charset="0"/>
              </a:rPr>
              <a:t>“É possível levar este conhecimento para a sala de aula?”</a:t>
            </a:r>
            <a:endParaRPr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11" name="Grupo 10"/>
          <p:cNvGrpSpPr/>
          <p:nvPr/>
        </p:nvGrpSpPr>
        <p:grpSpPr>
          <a:xfrm>
            <a:off x="1835696" y="2225308"/>
            <a:ext cx="5832648" cy="2025401"/>
            <a:chOff x="359394" y="1102483"/>
            <a:chExt cx="2561403" cy="1643419"/>
          </a:xfrm>
        </p:grpSpPr>
        <p:sp>
          <p:nvSpPr>
            <p:cNvPr id="13" name="Retângulo 12"/>
            <p:cNvSpPr/>
            <p:nvPr/>
          </p:nvSpPr>
          <p:spPr>
            <a:xfrm>
              <a:off x="359394" y="1102483"/>
              <a:ext cx="2561403" cy="1643419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Retângulo 13"/>
            <p:cNvSpPr/>
            <p:nvPr/>
          </p:nvSpPr>
          <p:spPr>
            <a:xfrm>
              <a:off x="359394" y="1102483"/>
              <a:ext cx="2561403" cy="16434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3792" tIns="113792" rIns="113792" bIns="0" numCol="1" spcCol="1270" anchor="t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1600" b="1" kern="1200" dirty="0" smtClean="0">
                <a:solidFill>
                  <a:srgbClr val="2929E3"/>
                </a:solidFill>
              </a:endParaRPr>
            </a:p>
          </p:txBody>
        </p:sp>
      </p:grpSp>
      <p:grpSp>
        <p:nvGrpSpPr>
          <p:cNvPr id="15" name="Grupo 14"/>
          <p:cNvGrpSpPr/>
          <p:nvPr/>
        </p:nvGrpSpPr>
        <p:grpSpPr>
          <a:xfrm>
            <a:off x="1331641" y="2601052"/>
            <a:ext cx="6688802" cy="2570262"/>
            <a:chOff x="2703970" y="1350746"/>
            <a:chExt cx="2153536" cy="2380744"/>
          </a:xfrm>
        </p:grpSpPr>
        <p:sp>
          <p:nvSpPr>
            <p:cNvPr id="16" name="Retângulo 15"/>
            <p:cNvSpPr/>
            <p:nvPr/>
          </p:nvSpPr>
          <p:spPr>
            <a:xfrm>
              <a:off x="2773521" y="1698784"/>
              <a:ext cx="2063358" cy="2032706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Retângulo 16"/>
            <p:cNvSpPr/>
            <p:nvPr/>
          </p:nvSpPr>
          <p:spPr>
            <a:xfrm>
              <a:off x="2703970" y="1350746"/>
              <a:ext cx="2153536" cy="20811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3792" tIns="113792" rIns="113792" bIns="0" numCol="1" spcCol="1270" anchor="t" anchorCtr="0">
              <a:noAutofit/>
            </a:bodyPr>
            <a:lstStyle/>
            <a:p>
              <a:pPr lvl="0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600" b="0" kern="1200" dirty="0" smtClean="0">
                  <a:solidFill>
                    <a:srgbClr val="00B05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.</a:t>
              </a:r>
              <a:endParaRPr lang="pt-BR" sz="1600" b="0" kern="1200" dirty="0">
                <a:solidFill>
                  <a:srgbClr val="00B050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  <p:sp>
        <p:nvSpPr>
          <p:cNvPr id="6" name="CaixaDeTexto 5"/>
          <p:cNvSpPr txBox="1"/>
          <p:nvPr/>
        </p:nvSpPr>
        <p:spPr>
          <a:xfrm>
            <a:off x="1187625" y="2601052"/>
            <a:ext cx="7200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 Base Nacional </a:t>
            </a:r>
            <a:r>
              <a:rPr lang="pt-BR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Comum Curricular – BNCC</a:t>
            </a:r>
            <a:r>
              <a:rPr lang="pt-BR" dirty="0" smtClean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traz a Educação Fiscal como um Tema Contemporâneo Transversal.</a:t>
            </a:r>
          </a:p>
          <a:p>
            <a:endParaRPr lang="pt-BR" dirty="0">
              <a:solidFill>
                <a:schemeClr val="tx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pt-BR" b="1" dirty="0" smtClean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Formas de abordagem </a:t>
            </a:r>
            <a:r>
              <a:rPr lang="pt-BR" dirty="0" smtClean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nos currículos da Educação Básica: a) tema transversal no objeto de conhecimento, b) tema integrador em projetos interdisciplinares, c) unidade curricular -  </a:t>
            </a:r>
            <a:r>
              <a:rPr lang="pt-BR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eletiva </a:t>
            </a:r>
            <a:r>
              <a:rPr lang="pt-BR" dirty="0" smtClean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 d) na composição </a:t>
            </a:r>
            <a:r>
              <a:rPr lang="pt-BR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 itinerários formativos</a:t>
            </a:r>
            <a:r>
              <a:rPr lang="pt-BR" dirty="0" smtClean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  <a:p>
            <a:r>
              <a:rPr lang="pt-BR" dirty="0" smtClean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endParaRPr lang="pt-BR" dirty="0">
              <a:solidFill>
                <a:schemeClr val="tx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pt-BR" b="1" dirty="0" smtClean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Elemento </a:t>
            </a:r>
            <a:r>
              <a:rPr lang="pt-BR" b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potencializador </a:t>
            </a:r>
            <a:r>
              <a:rPr lang="pt-BR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da formação Integral com amplas possibilidades de mobilização de várias competências da BNCC, sobretudo aquelas que trabalham o desenvolvimento do protagonismo infantojuvenil com responsabilidade social</a:t>
            </a:r>
          </a:p>
        </p:txBody>
      </p:sp>
    </p:spTree>
    <p:extLst>
      <p:ext uri="{BB962C8B-B14F-4D97-AF65-F5344CB8AC3E}">
        <p14:creationId xmlns:p14="http://schemas.microsoft.com/office/powerpoint/2010/main" val="4248221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23528" y="142000"/>
            <a:ext cx="8064896" cy="6170244"/>
            <a:chOff x="1111116" y="0"/>
            <a:chExt cx="7560840" cy="5292154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11147" y="0"/>
              <a:ext cx="2353233" cy="1984629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11116" y="789594"/>
              <a:ext cx="7560840" cy="450256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187624" y="1431539"/>
            <a:ext cx="6768753" cy="751488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lang="pt-BR" sz="2400" b="1" dirty="0" smtClean="0">
                <a:solidFill>
                  <a:srgbClr val="FF0000"/>
                </a:solidFill>
                <a:latin typeface="Candara Light" panose="020E0502030303020204" pitchFamily="34" charset="0"/>
              </a:rPr>
              <a:t>Pilares</a:t>
            </a:r>
            <a:r>
              <a:rPr lang="pt-BR" sz="2400" b="1" dirty="0" smtClean="0">
                <a:latin typeface="Candara Light" panose="020E0502030303020204" pitchFamily="34" charset="0"/>
              </a:rPr>
              <a:t> estruturantes para Educação </a:t>
            </a:r>
            <a:r>
              <a:rPr lang="pt-BR" sz="2400" b="1" dirty="0">
                <a:latin typeface="Candara Light" panose="020E0502030303020204" pitchFamily="34" charset="0"/>
              </a:rPr>
              <a:t>F</a:t>
            </a:r>
            <a:r>
              <a:rPr lang="pt-BR" sz="2400" b="1" dirty="0" smtClean="0">
                <a:latin typeface="Candara Light" panose="020E0502030303020204" pitchFamily="34" charset="0"/>
              </a:rPr>
              <a:t>iscal em sala de aula</a:t>
            </a:r>
            <a:r>
              <a:rPr lang="pt-BR" sz="2400" b="1" dirty="0">
                <a:latin typeface="Cardara"/>
              </a:rPr>
              <a:t/>
            </a:r>
            <a:br>
              <a:rPr lang="pt-BR" sz="2400" b="1" dirty="0">
                <a:latin typeface="Cardara"/>
              </a:rPr>
            </a:br>
            <a:endParaRPr sz="2400" dirty="0">
              <a:latin typeface="Cardara"/>
              <a:cs typeface="Courier New" panose="02070309020205020404" pitchFamily="49" charset="0"/>
            </a:endParaRPr>
          </a:p>
        </p:txBody>
      </p:sp>
      <p:grpSp>
        <p:nvGrpSpPr>
          <p:cNvPr id="11" name="Grupo 10"/>
          <p:cNvGrpSpPr/>
          <p:nvPr/>
        </p:nvGrpSpPr>
        <p:grpSpPr>
          <a:xfrm>
            <a:off x="1835696" y="2225308"/>
            <a:ext cx="5832648" cy="2025401"/>
            <a:chOff x="359394" y="1102483"/>
            <a:chExt cx="2561403" cy="1643419"/>
          </a:xfrm>
        </p:grpSpPr>
        <p:sp>
          <p:nvSpPr>
            <p:cNvPr id="13" name="Retângulo 12"/>
            <p:cNvSpPr/>
            <p:nvPr/>
          </p:nvSpPr>
          <p:spPr>
            <a:xfrm>
              <a:off x="359394" y="1102483"/>
              <a:ext cx="2561403" cy="1643419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Retângulo 13"/>
            <p:cNvSpPr/>
            <p:nvPr/>
          </p:nvSpPr>
          <p:spPr>
            <a:xfrm>
              <a:off x="359394" y="1102483"/>
              <a:ext cx="2561403" cy="16434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3792" tIns="113792" rIns="113792" bIns="0" numCol="1" spcCol="1270" anchor="t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1600" b="1" kern="1200" dirty="0" smtClean="0">
                <a:solidFill>
                  <a:srgbClr val="2929E3"/>
                </a:solidFill>
              </a:endParaRPr>
            </a:p>
          </p:txBody>
        </p:sp>
      </p:grpSp>
      <p:grpSp>
        <p:nvGrpSpPr>
          <p:cNvPr id="15" name="Grupo 14"/>
          <p:cNvGrpSpPr/>
          <p:nvPr/>
        </p:nvGrpSpPr>
        <p:grpSpPr>
          <a:xfrm>
            <a:off x="1331641" y="2601052"/>
            <a:ext cx="6688802" cy="2570262"/>
            <a:chOff x="2703970" y="1350746"/>
            <a:chExt cx="2153536" cy="2380744"/>
          </a:xfrm>
        </p:grpSpPr>
        <p:sp>
          <p:nvSpPr>
            <p:cNvPr id="16" name="Retângulo 15"/>
            <p:cNvSpPr/>
            <p:nvPr/>
          </p:nvSpPr>
          <p:spPr>
            <a:xfrm>
              <a:off x="2773521" y="1698784"/>
              <a:ext cx="2063358" cy="2032706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Retângulo 16"/>
            <p:cNvSpPr/>
            <p:nvPr/>
          </p:nvSpPr>
          <p:spPr>
            <a:xfrm>
              <a:off x="2703970" y="1350746"/>
              <a:ext cx="2153536" cy="20811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3792" tIns="113792" rIns="113792" bIns="0" numCol="1" spcCol="1270" anchor="t" anchorCtr="0">
              <a:noAutofit/>
            </a:bodyPr>
            <a:lstStyle/>
            <a:p>
              <a:pPr lvl="0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600" b="0" kern="1200" dirty="0" smtClean="0">
                  <a:solidFill>
                    <a:srgbClr val="00B05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.</a:t>
              </a:r>
              <a:endParaRPr lang="pt-BR" sz="1600" b="0" kern="1200" dirty="0">
                <a:solidFill>
                  <a:srgbClr val="00B050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  <p:sp>
        <p:nvSpPr>
          <p:cNvPr id="6" name="CaixaDeTexto 5"/>
          <p:cNvSpPr txBox="1"/>
          <p:nvPr/>
        </p:nvSpPr>
        <p:spPr>
          <a:xfrm>
            <a:off x="1331641" y="2317336"/>
            <a:ext cx="72008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chemeClr val="tx2"/>
                </a:solidFill>
              </a:rPr>
              <a:t>1 </a:t>
            </a:r>
            <a:r>
              <a:rPr lang="pt-BR" sz="2000" b="1" dirty="0">
                <a:solidFill>
                  <a:schemeClr val="tx2"/>
                </a:solidFill>
                <a:latin typeface="Corbel Light" panose="020B0303020204020204" pitchFamily="34" charset="0"/>
              </a:rPr>
              <a:t>. A problematização </a:t>
            </a:r>
            <a:r>
              <a:rPr lang="pt-BR" dirty="0">
                <a:solidFill>
                  <a:schemeClr val="tx2"/>
                </a:solidFill>
                <a:latin typeface="Corbel Light" panose="020B0303020204020204" pitchFamily="34" charset="0"/>
              </a:rPr>
              <a:t>da realidade e das situações de aprendizagem e a Integração das habilidade e competências curriculares; (contextualização, formação integral</a:t>
            </a:r>
            <a:r>
              <a:rPr lang="pt-BR" dirty="0" smtClean="0">
                <a:solidFill>
                  <a:schemeClr val="tx2"/>
                </a:solidFill>
                <a:latin typeface="Corbel Light" panose="020B0303020204020204" pitchFamily="34" charset="0"/>
              </a:rPr>
              <a:t>). </a:t>
            </a:r>
            <a:endParaRPr lang="pt-BR" dirty="0">
              <a:solidFill>
                <a:schemeClr val="tx2"/>
              </a:solidFill>
              <a:latin typeface="Corbel Light" panose="020B0303020204020204" pitchFamily="34" charset="0"/>
            </a:endParaRPr>
          </a:p>
          <a:p>
            <a:endParaRPr lang="pt-BR" dirty="0">
              <a:solidFill>
                <a:schemeClr val="tx2"/>
              </a:solidFill>
              <a:latin typeface="Corbel Light" panose="020B0303020204020204" pitchFamily="34" charset="0"/>
            </a:endParaRPr>
          </a:p>
          <a:p>
            <a:r>
              <a:rPr lang="pt-BR" dirty="0" smtClean="0">
                <a:solidFill>
                  <a:srgbClr val="FF0000"/>
                </a:solidFill>
                <a:latin typeface="Corbel Light" panose="020B0303020204020204" pitchFamily="34" charset="0"/>
              </a:rPr>
              <a:t>Temáticas</a:t>
            </a:r>
            <a:r>
              <a:rPr lang="pt-BR" dirty="0" smtClean="0">
                <a:solidFill>
                  <a:schemeClr val="tx2"/>
                </a:solidFill>
                <a:latin typeface="Corbel Light" panose="020B0303020204020204" pitchFamily="34" charset="0"/>
              </a:rPr>
              <a:t> </a:t>
            </a:r>
            <a:r>
              <a:rPr lang="pt-BR" dirty="0">
                <a:solidFill>
                  <a:schemeClr val="tx2"/>
                </a:solidFill>
                <a:latin typeface="Corbel Light" panose="020B0303020204020204" pitchFamily="34" charset="0"/>
              </a:rPr>
              <a:t>que abordem a realidade dos estudantes e suas comunidades, </a:t>
            </a:r>
            <a:r>
              <a:rPr lang="pt-BR" dirty="0" smtClean="0">
                <a:solidFill>
                  <a:schemeClr val="tx2"/>
                </a:solidFill>
                <a:latin typeface="Corbel Light" panose="020B0303020204020204" pitchFamily="34" charset="0"/>
              </a:rPr>
              <a:t>que </a:t>
            </a:r>
            <a:r>
              <a:rPr lang="pt-BR" dirty="0">
                <a:solidFill>
                  <a:schemeClr val="tx2"/>
                </a:solidFill>
                <a:latin typeface="Corbel Light" panose="020B0303020204020204" pitchFamily="34" charset="0"/>
              </a:rPr>
              <a:t>pela interferência do conhecimento </a:t>
            </a:r>
            <a:r>
              <a:rPr lang="pt-BR" dirty="0" smtClean="0">
                <a:solidFill>
                  <a:schemeClr val="tx2"/>
                </a:solidFill>
                <a:latin typeface="Corbel Light" panose="020B0303020204020204" pitchFamily="34" charset="0"/>
              </a:rPr>
              <a:t>do </a:t>
            </a:r>
            <a:r>
              <a:rPr lang="pt-BR" dirty="0">
                <a:solidFill>
                  <a:schemeClr val="tx2"/>
                </a:solidFill>
                <a:latin typeface="Corbel Light" panose="020B0303020204020204" pitchFamily="34" charset="0"/>
              </a:rPr>
              <a:t>conhecimento escolar possam ser alteradas, em função da qualidade de vida das pessoas. </a:t>
            </a:r>
            <a:endParaRPr lang="pt-BR" dirty="0" smtClean="0">
              <a:solidFill>
                <a:schemeClr val="tx2"/>
              </a:solidFill>
              <a:latin typeface="Corbel Light" panose="020B0303020204020204" pitchFamily="34" charset="0"/>
            </a:endParaRPr>
          </a:p>
          <a:p>
            <a:endParaRPr lang="pt-BR" dirty="0" smtClean="0">
              <a:solidFill>
                <a:schemeClr val="tx2"/>
              </a:solidFill>
              <a:latin typeface="Corbel Light" panose="020B0303020204020204" pitchFamily="34" charset="0"/>
            </a:endParaRPr>
          </a:p>
          <a:p>
            <a:r>
              <a:rPr lang="pt-BR" dirty="0" smtClean="0">
                <a:solidFill>
                  <a:srgbClr val="FF0000"/>
                </a:solidFill>
                <a:latin typeface="Corbel Light" panose="020B0303020204020204" pitchFamily="34" charset="0"/>
              </a:rPr>
              <a:t>Sustentação</a:t>
            </a:r>
            <a:r>
              <a:rPr lang="pt-BR" dirty="0">
                <a:solidFill>
                  <a:schemeClr val="tx2"/>
                </a:solidFill>
                <a:latin typeface="Corbel Light" panose="020B0303020204020204" pitchFamily="34" charset="0"/>
              </a:rPr>
              <a:t>, no atendimento ao currículo como um todo, isto é, criar as devidas condições para desenvolver </a:t>
            </a:r>
            <a:r>
              <a:rPr lang="pt-BR" dirty="0" smtClean="0">
                <a:solidFill>
                  <a:schemeClr val="tx2"/>
                </a:solidFill>
                <a:latin typeface="Corbel Light" panose="020B0303020204020204" pitchFamily="34" charset="0"/>
              </a:rPr>
              <a:t>aprendizagens na perspectiva da Educação integral, com base no desenvolvimento de competências e habilidades</a:t>
            </a:r>
            <a:r>
              <a:rPr lang="pt-BR" dirty="0" smtClean="0">
                <a:solidFill>
                  <a:schemeClr val="tx2"/>
                </a:solidFill>
              </a:rPr>
              <a:t>.</a:t>
            </a:r>
            <a:endParaRPr lang="pt-BR" dirty="0" smtClean="0">
              <a:solidFill>
                <a:schemeClr val="tx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pt-BR" dirty="0">
              <a:solidFill>
                <a:schemeClr val="tx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6153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778098"/>
          </a:xfrm>
        </p:spPr>
        <p:txBody>
          <a:bodyPr/>
          <a:lstStyle/>
          <a:p>
            <a:r>
              <a:rPr lang="pt-BR" sz="3600" dirty="0" smtClean="0"/>
              <a:t>Imagens que nos remetem a Temas...</a:t>
            </a:r>
            <a:endParaRPr lang="pt-BR" sz="36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3C59C-4387-495E-9022-56B11993F6CC}" type="slidenum">
              <a:rPr lang="pt-BR" smtClean="0"/>
              <a:pPr/>
              <a:t>6</a:t>
            </a:fld>
            <a:endParaRPr lang="pt-BR"/>
          </a:p>
        </p:txBody>
      </p:sp>
      <p:pic>
        <p:nvPicPr>
          <p:cNvPr id="5" name="Espaço Reservado para Conteúdo 4" descr="https://tse2.mm.bing.net/th?id=OIP.BsBRLJelWZQc6UsZ9bsHhAHaEG&amp;pid=Api&amp;P=0&amp;w=288&amp;h=160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210" y="1052736"/>
            <a:ext cx="2388163" cy="166801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m 5" descr="https://tse1.mm.bing.net/th?id=OIP.x1oJOhlEXi0_u41uU2lZ5gENDo&amp;pid=Api&amp;P=0&amp;w=205&amp;h=17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0072" y="2426210"/>
            <a:ext cx="1952625" cy="1684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m 6" descr="https://tse2.mm.bing.net/th?id=OIP.GeuD7PayyS7FTbPQ04WHbgHaEc&amp;pid=Api&amp;P=0&amp;w=253&amp;h=153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7985" y="1052736"/>
            <a:ext cx="2915614" cy="155662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m 7" descr="https://tse2.mm.bing.net/th?id=OIP.U1E9euIFp7ZGiN_xLSG3oQHaE7&amp;pid=Api&amp;P=0&amp;w=234&amp;h=157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62409">
            <a:off x="6158580" y="1088065"/>
            <a:ext cx="2187000" cy="2313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m 8" descr="https://i.ytimg.com/vi/apYiWqcovaE/maxresdefault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5680" y="1052736"/>
            <a:ext cx="2374402" cy="31149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m 9" descr="https://tse3.mm.bing.net/th?id=OIP.2gdn4xWXlCypAMZbb9IWSwHaEM&amp;pid=Api&amp;P=0&amp;w=311&amp;h=177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62340">
            <a:off x="261867" y="2410583"/>
            <a:ext cx="1925424" cy="1421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m 10" descr="https://tse4.mm.bing.net/th?id=OIP.equF_taKwAp5FdrNm9hxxQHaEc&amp;pid=Api&amp;P=0&amp;w=295&amp;h=178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99796"/>
            <a:ext cx="2417986" cy="1685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m 11" descr="https://tse1.mm.bing.net/th?id=OIP.xXvfYGpLhqC7yOvjlDQZxwHaE7&amp;pid=Api&amp;P=0&amp;w=232&amp;h=155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0892" y="4236070"/>
            <a:ext cx="2807043" cy="15687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m 12" descr="https://prouni2021.blog.br/wp-content/uploads/2020/02/1434391928.pn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7935" y="3634677"/>
            <a:ext cx="2852497" cy="32585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agem 13" descr="https://tse2.mm.bing.net/th?id=OIP.2--fRpBECOA7V7Gyz84XMwHaEC&amp;pid=Api&amp;P=0&amp;w=304&amp;h=167"/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5" y="5804782"/>
            <a:ext cx="2654185" cy="1088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Imagem 14" descr="https://tse4.mm.bing.net/th?id=OIP.Sg0NB0RYGWW9wSnb8peXQQHaEK&amp;pid=Api&amp;P=0&amp;w=281&amp;h=159"/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9428" y="5189478"/>
            <a:ext cx="1836467" cy="16685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Imagem 15" descr="https://tse4.mm.bing.net/th?id=OIP.OYtyl2yPxp7MOJ3O610bHQHaFi&amp;pid=Api&amp;P=0&amp;w=244&amp;h=183"/>
          <p:cNvPicPr/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47" y="5189478"/>
            <a:ext cx="1937062" cy="17037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765452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23528" y="142000"/>
            <a:ext cx="8064896" cy="6170244"/>
            <a:chOff x="1111116" y="0"/>
            <a:chExt cx="7560840" cy="5292154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11147" y="0"/>
              <a:ext cx="2353233" cy="1984629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11116" y="789594"/>
              <a:ext cx="7560840" cy="450256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331641" y="1384391"/>
            <a:ext cx="6588766" cy="751488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lang="pt-BR" sz="2400" b="1" dirty="0">
                <a:solidFill>
                  <a:srgbClr val="FF0000"/>
                </a:solidFill>
                <a:latin typeface="Candara Light" panose="020E0502030303020204" pitchFamily="34" charset="0"/>
              </a:rPr>
              <a:t>Pilares</a:t>
            </a:r>
            <a:r>
              <a:rPr lang="pt-BR" sz="2400" b="1" dirty="0">
                <a:latin typeface="Candara Light" panose="020E0502030303020204" pitchFamily="34" charset="0"/>
              </a:rPr>
              <a:t> estruturantes para Educação Fiscal em sala de aula</a:t>
            </a:r>
            <a:r>
              <a:rPr lang="pt-BR" sz="2400" b="1" dirty="0">
                <a:latin typeface="Cardara"/>
              </a:rPr>
              <a:t/>
            </a:r>
            <a:br>
              <a:rPr lang="pt-BR" sz="2400" b="1" dirty="0">
                <a:latin typeface="Cardara"/>
              </a:rPr>
            </a:br>
            <a:endParaRPr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11" name="Grupo 10"/>
          <p:cNvGrpSpPr/>
          <p:nvPr/>
        </p:nvGrpSpPr>
        <p:grpSpPr>
          <a:xfrm>
            <a:off x="1835696" y="2225308"/>
            <a:ext cx="5832648" cy="2025401"/>
            <a:chOff x="359394" y="1102483"/>
            <a:chExt cx="2561403" cy="1643419"/>
          </a:xfrm>
        </p:grpSpPr>
        <p:sp>
          <p:nvSpPr>
            <p:cNvPr id="13" name="Retângulo 12"/>
            <p:cNvSpPr/>
            <p:nvPr/>
          </p:nvSpPr>
          <p:spPr>
            <a:xfrm>
              <a:off x="359394" y="1102483"/>
              <a:ext cx="2561403" cy="1643419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Retângulo 13"/>
            <p:cNvSpPr/>
            <p:nvPr/>
          </p:nvSpPr>
          <p:spPr>
            <a:xfrm>
              <a:off x="359394" y="1102483"/>
              <a:ext cx="2561403" cy="16434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3792" tIns="113792" rIns="113792" bIns="0" numCol="1" spcCol="1270" anchor="t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1600" b="1" kern="1200" dirty="0" smtClean="0">
                <a:solidFill>
                  <a:srgbClr val="2929E3"/>
                </a:solidFill>
              </a:endParaRPr>
            </a:p>
          </p:txBody>
        </p:sp>
      </p:grpSp>
      <p:grpSp>
        <p:nvGrpSpPr>
          <p:cNvPr id="15" name="Grupo 14"/>
          <p:cNvGrpSpPr/>
          <p:nvPr/>
        </p:nvGrpSpPr>
        <p:grpSpPr>
          <a:xfrm>
            <a:off x="1331641" y="2601052"/>
            <a:ext cx="6688802" cy="2570262"/>
            <a:chOff x="2703970" y="1350746"/>
            <a:chExt cx="2153536" cy="2380744"/>
          </a:xfrm>
        </p:grpSpPr>
        <p:sp>
          <p:nvSpPr>
            <p:cNvPr id="16" name="Retângulo 15"/>
            <p:cNvSpPr/>
            <p:nvPr/>
          </p:nvSpPr>
          <p:spPr>
            <a:xfrm>
              <a:off x="2773521" y="1698784"/>
              <a:ext cx="2063358" cy="2032706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Retângulo 16"/>
            <p:cNvSpPr/>
            <p:nvPr/>
          </p:nvSpPr>
          <p:spPr>
            <a:xfrm>
              <a:off x="2703970" y="1350746"/>
              <a:ext cx="2153536" cy="20811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3792" tIns="113792" rIns="113792" bIns="0" numCol="1" spcCol="1270" anchor="t" anchorCtr="0">
              <a:noAutofit/>
            </a:bodyPr>
            <a:lstStyle/>
            <a:p>
              <a:pPr lvl="0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600" b="0" kern="1200" dirty="0" smtClean="0">
                  <a:solidFill>
                    <a:srgbClr val="00B05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.</a:t>
              </a:r>
              <a:endParaRPr lang="pt-BR" sz="1600" b="0" kern="1200" dirty="0">
                <a:solidFill>
                  <a:srgbClr val="00B050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  <p:sp>
        <p:nvSpPr>
          <p:cNvPr id="6" name="CaixaDeTexto 5"/>
          <p:cNvSpPr txBox="1"/>
          <p:nvPr/>
        </p:nvSpPr>
        <p:spPr>
          <a:xfrm>
            <a:off x="1187624" y="1950395"/>
            <a:ext cx="705678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tx2"/>
                </a:solidFill>
                <a:latin typeface="Corbel Light" panose="020B0303020204020204" pitchFamily="34" charset="0"/>
              </a:rPr>
              <a:t>2 . </a:t>
            </a:r>
            <a:r>
              <a:rPr lang="pt-BR" sz="2000" b="1" dirty="0" smtClean="0">
                <a:solidFill>
                  <a:schemeClr val="tx2"/>
                </a:solidFill>
                <a:latin typeface="Corbel Light" panose="020B0303020204020204" pitchFamily="34" charset="0"/>
              </a:rPr>
              <a:t>A Superação </a:t>
            </a:r>
            <a:r>
              <a:rPr lang="pt-BR" sz="2000" b="1" dirty="0">
                <a:solidFill>
                  <a:schemeClr val="tx2"/>
                </a:solidFill>
                <a:latin typeface="Corbel Light" panose="020B0303020204020204" pitchFamily="34" charset="0"/>
              </a:rPr>
              <a:t>da concepção fragmentada do conhecimento </a:t>
            </a:r>
            <a:r>
              <a:rPr lang="pt-BR" dirty="0">
                <a:solidFill>
                  <a:schemeClr val="tx2"/>
                </a:solidFill>
                <a:latin typeface="Corbel Light" panose="020B0303020204020204" pitchFamily="34" charset="0"/>
              </a:rPr>
              <a:t>para uma visão sistêmica; (ampliar a leitura de mundo</a:t>
            </a:r>
            <a:r>
              <a:rPr lang="pt-BR" dirty="0" smtClean="0">
                <a:solidFill>
                  <a:schemeClr val="tx2"/>
                </a:solidFill>
                <a:latin typeface="Corbel Light" panose="020B0303020204020204" pitchFamily="34" charset="0"/>
              </a:rPr>
              <a:t>).</a:t>
            </a:r>
          </a:p>
          <a:p>
            <a:endParaRPr lang="pt-BR" dirty="0">
              <a:solidFill>
                <a:schemeClr val="tx2"/>
              </a:solidFill>
              <a:latin typeface="Corbel Light" panose="020B0303020204020204" pitchFamily="34" charset="0"/>
            </a:endParaRPr>
          </a:p>
          <a:p>
            <a:r>
              <a:rPr lang="pt-BR" dirty="0">
                <a:solidFill>
                  <a:schemeClr val="tx2"/>
                </a:solidFill>
                <a:latin typeface="Corbel Light" panose="020B0303020204020204" pitchFamily="34" charset="0"/>
              </a:rPr>
              <a:t>Zelar pela </a:t>
            </a:r>
            <a:r>
              <a:rPr lang="pt-BR" dirty="0">
                <a:solidFill>
                  <a:srgbClr val="FF0000"/>
                </a:solidFill>
                <a:latin typeface="Corbel Light" panose="020B0303020204020204" pitchFamily="34" charset="0"/>
              </a:rPr>
              <a:t>integração curricular </a:t>
            </a:r>
            <a:r>
              <a:rPr lang="pt-BR" dirty="0">
                <a:solidFill>
                  <a:schemeClr val="tx2"/>
                </a:solidFill>
                <a:latin typeface="Corbel Light" panose="020B0303020204020204" pitchFamily="34" charset="0"/>
              </a:rPr>
              <a:t>e pela evolução das habilidades, pelo entendimento da “rede” de saberes que constroem o conhecimento sistematizado. </a:t>
            </a:r>
            <a:endParaRPr lang="pt-BR" dirty="0" smtClean="0">
              <a:solidFill>
                <a:schemeClr val="tx2"/>
              </a:solidFill>
              <a:latin typeface="Corbel Light" panose="020B0303020204020204" pitchFamily="34" charset="0"/>
            </a:endParaRPr>
          </a:p>
          <a:p>
            <a:endParaRPr lang="pt-BR" dirty="0">
              <a:solidFill>
                <a:schemeClr val="tx2"/>
              </a:solidFill>
              <a:latin typeface="Corbel Light" panose="020B0303020204020204" pitchFamily="34" charset="0"/>
            </a:endParaRPr>
          </a:p>
          <a:p>
            <a:r>
              <a:rPr lang="pt-BR" dirty="0" smtClean="0">
                <a:solidFill>
                  <a:schemeClr val="tx2"/>
                </a:solidFill>
                <a:latin typeface="Corbel Light" panose="020B0303020204020204" pitchFamily="34" charset="0"/>
              </a:rPr>
              <a:t>Fomentar </a:t>
            </a:r>
            <a:r>
              <a:rPr lang="pt-BR" dirty="0">
                <a:solidFill>
                  <a:schemeClr val="tx2"/>
                </a:solidFill>
                <a:latin typeface="Corbel Light" panose="020B0303020204020204" pitchFamily="34" charset="0"/>
              </a:rPr>
              <a:t>a </a:t>
            </a:r>
            <a:r>
              <a:rPr lang="pt-BR" dirty="0">
                <a:solidFill>
                  <a:srgbClr val="FF0000"/>
                </a:solidFill>
                <a:latin typeface="Corbel Light" panose="020B0303020204020204" pitchFamily="34" charset="0"/>
              </a:rPr>
              <a:t>criticidade</a:t>
            </a:r>
            <a:r>
              <a:rPr lang="pt-BR" dirty="0">
                <a:solidFill>
                  <a:schemeClr val="tx2"/>
                </a:solidFill>
                <a:latin typeface="Corbel Light" panose="020B0303020204020204" pitchFamily="34" charset="0"/>
              </a:rPr>
              <a:t> do estudante para o entendimento dos fatos e situações abordadas e a relação destes (a) com a </a:t>
            </a:r>
            <a:r>
              <a:rPr lang="pt-BR" dirty="0">
                <a:solidFill>
                  <a:srgbClr val="FF0000"/>
                </a:solidFill>
                <a:latin typeface="Corbel Light" panose="020B0303020204020204" pitchFamily="34" charset="0"/>
              </a:rPr>
              <a:t>realidade vivida </a:t>
            </a:r>
            <a:r>
              <a:rPr lang="pt-BR" dirty="0">
                <a:solidFill>
                  <a:schemeClr val="tx2"/>
                </a:solidFill>
                <a:latin typeface="Corbel Light" panose="020B0303020204020204" pitchFamily="34" charset="0"/>
              </a:rPr>
              <a:t>no dia a dia</a:t>
            </a:r>
            <a:r>
              <a:rPr lang="pt-BR" dirty="0" smtClean="0">
                <a:solidFill>
                  <a:schemeClr val="tx2"/>
                </a:solidFill>
                <a:latin typeface="Corbel Light" panose="020B0303020204020204" pitchFamily="34" charset="0"/>
              </a:rPr>
              <a:t>.</a:t>
            </a:r>
          </a:p>
          <a:p>
            <a:endParaRPr lang="pt-BR" dirty="0">
              <a:solidFill>
                <a:schemeClr val="tx2"/>
              </a:solidFill>
              <a:latin typeface="Corbel Light" panose="020B0303020204020204" pitchFamily="34" charset="0"/>
            </a:endParaRPr>
          </a:p>
          <a:p>
            <a:r>
              <a:rPr lang="pt-BR" dirty="0" smtClean="0">
                <a:solidFill>
                  <a:schemeClr val="tx2"/>
                </a:solidFill>
                <a:latin typeface="Corbel Light" panose="020B0303020204020204" pitchFamily="34" charset="0"/>
              </a:rPr>
              <a:t>Instigar </a:t>
            </a:r>
            <a:r>
              <a:rPr lang="pt-BR" dirty="0">
                <a:solidFill>
                  <a:schemeClr val="tx2"/>
                </a:solidFill>
                <a:latin typeface="Corbel Light" panose="020B0303020204020204" pitchFamily="34" charset="0"/>
              </a:rPr>
              <a:t>o desenvolvimento do </a:t>
            </a:r>
            <a:r>
              <a:rPr lang="pt-BR" dirty="0">
                <a:solidFill>
                  <a:srgbClr val="FF0000"/>
                </a:solidFill>
                <a:latin typeface="Corbel Light" panose="020B0303020204020204" pitchFamily="34" charset="0"/>
              </a:rPr>
              <a:t>protagonismo, </a:t>
            </a:r>
            <a:r>
              <a:rPr lang="pt-BR" dirty="0" smtClean="0">
                <a:solidFill>
                  <a:srgbClr val="FF0000"/>
                </a:solidFill>
                <a:latin typeface="Corbel Light" panose="020B0303020204020204" pitchFamily="34" charset="0"/>
              </a:rPr>
              <a:t>a mobilização do conhecimento, a proatividade,</a:t>
            </a:r>
            <a:r>
              <a:rPr lang="pt-BR" dirty="0" smtClean="0">
                <a:solidFill>
                  <a:schemeClr val="tx2"/>
                </a:solidFill>
                <a:latin typeface="Corbel Light" panose="020B0303020204020204" pitchFamily="34" charset="0"/>
              </a:rPr>
              <a:t> em função de soluções criativas para demandas contemporâneas.</a:t>
            </a:r>
            <a:endParaRPr lang="pt-BR" dirty="0">
              <a:solidFill>
                <a:schemeClr val="tx2"/>
              </a:solidFill>
              <a:latin typeface="Corbel Light" panose="020B030302020402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6236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23528" y="177754"/>
            <a:ext cx="8064896" cy="6170244"/>
            <a:chOff x="1111116" y="0"/>
            <a:chExt cx="7560840" cy="5292154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11147" y="0"/>
              <a:ext cx="2353233" cy="1984629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11116" y="789594"/>
              <a:ext cx="7560840" cy="450256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187624" y="1431539"/>
            <a:ext cx="6832819" cy="751488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lang="pt-BR" sz="2400" b="1" i="1" dirty="0" smtClean="0">
                <a:solidFill>
                  <a:srgbClr val="FF0000"/>
                </a:solidFill>
                <a:latin typeface="Candara Light" panose="020E0502030303020204" pitchFamily="34" charset="0"/>
              </a:rPr>
              <a:t>Metodologias</a:t>
            </a:r>
            <a:r>
              <a:rPr lang="pt-BR" sz="2400" b="1" i="1" dirty="0" smtClean="0">
                <a:latin typeface="Candara Light" panose="020E0502030303020204" pitchFamily="34" charset="0"/>
              </a:rPr>
              <a:t> para o trabalho com  </a:t>
            </a:r>
            <a:r>
              <a:rPr lang="pt-BR" sz="2400" b="1" i="1" dirty="0">
                <a:latin typeface="Candara Light" panose="020E0502030303020204" pitchFamily="34" charset="0"/>
              </a:rPr>
              <a:t>Educação Fiscal na </a:t>
            </a:r>
            <a:r>
              <a:rPr lang="pt-BR" sz="2400" b="1" dirty="0" smtClean="0">
                <a:latin typeface="Candara Light" panose="020E0502030303020204" pitchFamily="34" charset="0"/>
              </a:rPr>
              <a:t>sala </a:t>
            </a:r>
            <a:r>
              <a:rPr lang="pt-BR" sz="2400" b="1" dirty="0">
                <a:latin typeface="Candara Light" panose="020E0502030303020204" pitchFamily="34" charset="0"/>
              </a:rPr>
              <a:t>de </a:t>
            </a:r>
            <a:r>
              <a:rPr lang="pt-BR" sz="2400" b="1" dirty="0" smtClean="0">
                <a:latin typeface="Candara Light" panose="020E0502030303020204" pitchFamily="34" charset="0"/>
              </a:rPr>
              <a:t>aula.</a:t>
            </a:r>
            <a:endParaRPr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11" name="Grupo 10"/>
          <p:cNvGrpSpPr/>
          <p:nvPr/>
        </p:nvGrpSpPr>
        <p:grpSpPr>
          <a:xfrm>
            <a:off x="1835696" y="2225308"/>
            <a:ext cx="5832648" cy="2025401"/>
            <a:chOff x="359394" y="1102483"/>
            <a:chExt cx="2561403" cy="1643419"/>
          </a:xfrm>
        </p:grpSpPr>
        <p:sp>
          <p:nvSpPr>
            <p:cNvPr id="13" name="Retângulo 12"/>
            <p:cNvSpPr/>
            <p:nvPr/>
          </p:nvSpPr>
          <p:spPr>
            <a:xfrm>
              <a:off x="359394" y="1102483"/>
              <a:ext cx="2561403" cy="1643419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Retângulo 13"/>
            <p:cNvSpPr/>
            <p:nvPr/>
          </p:nvSpPr>
          <p:spPr>
            <a:xfrm>
              <a:off x="359394" y="1102483"/>
              <a:ext cx="2561403" cy="16434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3792" tIns="113792" rIns="113792" bIns="0" numCol="1" spcCol="1270" anchor="t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1600" b="1" kern="1200" dirty="0" smtClean="0">
                <a:solidFill>
                  <a:srgbClr val="2929E3"/>
                </a:solidFill>
              </a:endParaRPr>
            </a:p>
          </p:txBody>
        </p:sp>
      </p:grpSp>
      <p:grpSp>
        <p:nvGrpSpPr>
          <p:cNvPr id="15" name="Grupo 14"/>
          <p:cNvGrpSpPr/>
          <p:nvPr/>
        </p:nvGrpSpPr>
        <p:grpSpPr>
          <a:xfrm>
            <a:off x="1331641" y="2601052"/>
            <a:ext cx="6688802" cy="2570262"/>
            <a:chOff x="2703970" y="1350746"/>
            <a:chExt cx="2153536" cy="2380744"/>
          </a:xfrm>
        </p:grpSpPr>
        <p:sp>
          <p:nvSpPr>
            <p:cNvPr id="16" name="Retângulo 15"/>
            <p:cNvSpPr/>
            <p:nvPr/>
          </p:nvSpPr>
          <p:spPr>
            <a:xfrm>
              <a:off x="2773521" y="1698784"/>
              <a:ext cx="2063358" cy="2032706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Retângulo 16"/>
            <p:cNvSpPr/>
            <p:nvPr/>
          </p:nvSpPr>
          <p:spPr>
            <a:xfrm>
              <a:off x="2703970" y="1350746"/>
              <a:ext cx="2153536" cy="20811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3792" tIns="113792" rIns="113792" bIns="0" numCol="1" spcCol="1270" anchor="t" anchorCtr="0">
              <a:noAutofit/>
            </a:bodyPr>
            <a:lstStyle/>
            <a:p>
              <a:pPr lvl="0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600" b="0" kern="1200" dirty="0" smtClean="0">
                  <a:solidFill>
                    <a:srgbClr val="00B05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.</a:t>
              </a:r>
              <a:endParaRPr lang="pt-BR" sz="1600" b="0" kern="1200" dirty="0">
                <a:solidFill>
                  <a:srgbClr val="00B050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  <p:sp>
        <p:nvSpPr>
          <p:cNvPr id="5" name="Retângulo 4"/>
          <p:cNvSpPr/>
          <p:nvPr/>
        </p:nvSpPr>
        <p:spPr>
          <a:xfrm>
            <a:off x="1187623" y="2290192"/>
            <a:ext cx="6832819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spcAft>
                <a:spcPts val="0"/>
              </a:spcAft>
              <a:buClr>
                <a:srgbClr val="000000"/>
              </a:buClr>
              <a:buFont typeface="+mj-lt"/>
              <a:buAutoNum type="arabicPeriod"/>
            </a:pPr>
            <a:r>
              <a:rPr lang="pt-BR" sz="2400" b="1" dirty="0" err="1" smtClean="0">
                <a:solidFill>
                  <a:schemeClr val="tx2"/>
                </a:solidFill>
                <a:latin typeface="Corbel Light" panose="020B0303020204020204" pitchFamily="34" charset="0"/>
                <a:ea typeface="NSimSun" panose="02010609030101010101" pitchFamily="49" charset="-122"/>
                <a:cs typeface="Calibri" panose="020F0502020204030204" pitchFamily="34" charset="0"/>
              </a:rPr>
              <a:t>Intradisciplinaridade</a:t>
            </a:r>
            <a:endParaRPr lang="pt-BR" sz="2400" b="1" dirty="0">
              <a:solidFill>
                <a:schemeClr val="tx2"/>
              </a:solidFill>
              <a:latin typeface="Corbel Light" panose="020B0303020204020204" pitchFamily="34" charset="0"/>
              <a:ea typeface="NSimSun" panose="02010609030101010101" pitchFamily="49" charset="-122"/>
              <a:cs typeface="Calibri" panose="020F0502020204030204" pitchFamily="34" charset="0"/>
            </a:endParaRPr>
          </a:p>
          <a:p>
            <a:pPr lvl="0">
              <a:lnSpc>
                <a:spcPct val="150000"/>
              </a:lnSpc>
              <a:spcAft>
                <a:spcPts val="0"/>
              </a:spcAft>
              <a:buClr>
                <a:srgbClr val="000000"/>
              </a:buClr>
            </a:pPr>
            <a:r>
              <a:rPr lang="pt-BR" dirty="0" smtClean="0">
                <a:solidFill>
                  <a:schemeClr val="tx2"/>
                </a:solidFill>
                <a:latin typeface="Corbel Light" panose="020B0303020204020204" pitchFamily="34" charset="0"/>
                <a:ea typeface="NSimSun" panose="02010609030101010101" pitchFamily="49" charset="-122"/>
                <a:cs typeface="Calibri" panose="020F0502020204030204" pitchFamily="34" charset="0"/>
              </a:rPr>
              <a:t> </a:t>
            </a:r>
            <a:r>
              <a:rPr lang="pt-BR" dirty="0">
                <a:solidFill>
                  <a:schemeClr val="tx2"/>
                </a:solidFill>
                <a:latin typeface="Corbel Light" panose="020B0303020204020204" pitchFamily="34" charset="0"/>
                <a:ea typeface="NSimSun" panose="02010609030101010101" pitchFamily="49" charset="-122"/>
                <a:cs typeface="Calibri" panose="020F0502020204030204" pitchFamily="34" charset="0"/>
              </a:rPr>
              <a:t>Cruzamento </a:t>
            </a:r>
            <a:r>
              <a:rPr lang="pt-BR" dirty="0" smtClean="0">
                <a:solidFill>
                  <a:schemeClr val="tx2"/>
                </a:solidFill>
                <a:latin typeface="Corbel Light" panose="020B0303020204020204" pitchFamily="34" charset="0"/>
                <a:ea typeface="NSimSun" panose="02010609030101010101" pitchFamily="49" charset="-122"/>
                <a:cs typeface="Calibri" panose="020F0502020204030204" pitchFamily="34" charset="0"/>
              </a:rPr>
              <a:t>de conteúdos de Educação </a:t>
            </a:r>
            <a:r>
              <a:rPr lang="pt-BR" dirty="0">
                <a:solidFill>
                  <a:schemeClr val="tx2"/>
                </a:solidFill>
                <a:latin typeface="Corbel Light" panose="020B0303020204020204" pitchFamily="34" charset="0"/>
                <a:ea typeface="NSimSun" panose="02010609030101010101" pitchFamily="49" charset="-122"/>
                <a:cs typeface="Calibri" panose="020F0502020204030204" pitchFamily="34" charset="0"/>
              </a:rPr>
              <a:t>F</a:t>
            </a:r>
            <a:r>
              <a:rPr lang="pt-BR" dirty="0" smtClean="0">
                <a:solidFill>
                  <a:schemeClr val="tx2"/>
                </a:solidFill>
                <a:latin typeface="Corbel Light" panose="020B0303020204020204" pitchFamily="34" charset="0"/>
                <a:ea typeface="NSimSun" panose="02010609030101010101" pitchFamily="49" charset="-122"/>
                <a:cs typeface="Calibri" panose="020F0502020204030204" pitchFamily="34" charset="0"/>
              </a:rPr>
              <a:t>iscal e do componente curricular</a:t>
            </a:r>
            <a:r>
              <a:rPr lang="pt-BR" dirty="0">
                <a:solidFill>
                  <a:schemeClr val="tx2"/>
                </a:solidFill>
                <a:latin typeface="Corbel Light" panose="020B0303020204020204" pitchFamily="34" charset="0"/>
                <a:ea typeface="NSimSun" panose="02010609030101010101" pitchFamily="49" charset="-122"/>
                <a:cs typeface="Calibri" panose="020F0502020204030204" pitchFamily="34" charset="0"/>
              </a:rPr>
              <a:t>, compondo o objeto de </a:t>
            </a:r>
            <a:r>
              <a:rPr lang="pt-BR" dirty="0" smtClean="0">
                <a:solidFill>
                  <a:schemeClr val="tx2"/>
                </a:solidFill>
                <a:latin typeface="Corbel Light" panose="020B0303020204020204" pitchFamily="34" charset="0"/>
                <a:ea typeface="NSimSun" panose="02010609030101010101" pitchFamily="49" charset="-122"/>
                <a:cs typeface="Calibri" panose="020F0502020204030204" pitchFamily="34" charset="0"/>
              </a:rPr>
              <a:t>conhecimento e integrando habilidades  que serão trabalhadas. </a:t>
            </a:r>
            <a:endParaRPr lang="pt-BR" u="none" strike="noStrike" dirty="0">
              <a:solidFill>
                <a:schemeClr val="tx2"/>
              </a:solidFill>
              <a:effectLst/>
              <a:latin typeface="Corbel Light" panose="020B0303020204020204" pitchFamily="34" charset="0"/>
              <a:ea typeface="NSimSun" panose="02010609030101010101" pitchFamily="49" charset="-122"/>
              <a:cs typeface="Calibri" panose="020F0502020204030204" pitchFamily="34" charset="0"/>
            </a:endParaRPr>
          </a:p>
          <a:p>
            <a:pPr lvl="0">
              <a:lnSpc>
                <a:spcPct val="150000"/>
              </a:lnSpc>
              <a:spcAft>
                <a:spcPts val="0"/>
              </a:spcAft>
              <a:buClr>
                <a:srgbClr val="000000"/>
              </a:buClr>
            </a:pPr>
            <a:r>
              <a:rPr lang="pt-BR" b="1" dirty="0" smtClean="0">
                <a:solidFill>
                  <a:schemeClr val="tx2"/>
                </a:solidFill>
                <a:latin typeface="Corbel Light" panose="020B0303020204020204" pitchFamily="34" charset="0"/>
              </a:rPr>
              <a:t>Estrutura: </a:t>
            </a:r>
            <a:r>
              <a:rPr lang="pt-BR" dirty="0" smtClean="0">
                <a:solidFill>
                  <a:schemeClr val="tx2"/>
                </a:solidFill>
                <a:latin typeface="Corbel Light" panose="020B0303020204020204" pitchFamily="34" charset="0"/>
              </a:rPr>
              <a:t>Plano de aula;</a:t>
            </a:r>
          </a:p>
          <a:p>
            <a:pPr lvl="0">
              <a:lnSpc>
                <a:spcPct val="150000"/>
              </a:lnSpc>
              <a:spcAft>
                <a:spcPts val="0"/>
              </a:spcAft>
              <a:buClr>
                <a:srgbClr val="000000"/>
              </a:buClr>
            </a:pPr>
            <a:r>
              <a:rPr lang="pt-BR" dirty="0" smtClean="0">
                <a:solidFill>
                  <a:schemeClr val="tx2"/>
                </a:solidFill>
                <a:latin typeface="Corbel Light" panose="020B0303020204020204" pitchFamily="34" charset="0"/>
              </a:rPr>
              <a:t> </a:t>
            </a:r>
            <a:r>
              <a:rPr lang="pt-BR" b="1" dirty="0" smtClean="0">
                <a:solidFill>
                  <a:schemeClr val="tx2"/>
                </a:solidFill>
                <a:latin typeface="Corbel Light" panose="020B0303020204020204" pitchFamily="34" charset="0"/>
              </a:rPr>
              <a:t>Produto: </a:t>
            </a:r>
            <a:r>
              <a:rPr lang="pt-BR" dirty="0" smtClean="0">
                <a:solidFill>
                  <a:schemeClr val="tx2"/>
                </a:solidFill>
                <a:latin typeface="Corbel Light" panose="020B0303020204020204" pitchFamily="34" charset="0"/>
              </a:rPr>
              <a:t>Trabalhos individuais e de grupo. Produção de textos; ações na comunidade e na escola; painéis expositivos; peças teatrais...</a:t>
            </a:r>
            <a:endParaRPr lang="pt-BR" u="none" strike="noStrike" dirty="0">
              <a:solidFill>
                <a:schemeClr val="tx2"/>
              </a:solidFill>
              <a:effectLst/>
              <a:latin typeface="Corbel Light" panose="020B0303020204020204" pitchFamily="34" charset="0"/>
              <a:ea typeface="NSimSun" panose="02010609030101010101" pitchFamily="49" charset="-122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4647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65092" y="152886"/>
            <a:ext cx="8064896" cy="6170244"/>
            <a:chOff x="1111116" y="0"/>
            <a:chExt cx="7560840" cy="5292154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11147" y="0"/>
              <a:ext cx="2353233" cy="1984629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11116" y="789594"/>
              <a:ext cx="7560840" cy="450256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187624" y="1431539"/>
            <a:ext cx="6832819" cy="751488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lang="pt-BR" sz="2400" b="1" i="1" dirty="0" smtClean="0">
                <a:solidFill>
                  <a:srgbClr val="FF0000"/>
                </a:solidFill>
                <a:latin typeface="Candara Light" panose="020E0502030303020204" pitchFamily="34" charset="0"/>
              </a:rPr>
              <a:t>Metodologias </a:t>
            </a:r>
            <a:r>
              <a:rPr lang="pt-BR" sz="2400" b="1" i="1" dirty="0" smtClean="0">
                <a:latin typeface="Candara Light" panose="020E0502030303020204" pitchFamily="34" charset="0"/>
              </a:rPr>
              <a:t>para o trabalho com  </a:t>
            </a:r>
            <a:r>
              <a:rPr lang="pt-BR" sz="2400" b="1" i="1" dirty="0">
                <a:latin typeface="Candara Light" panose="020E0502030303020204" pitchFamily="34" charset="0"/>
              </a:rPr>
              <a:t>Educação Fiscal na </a:t>
            </a:r>
            <a:r>
              <a:rPr lang="pt-BR" sz="2400" b="1" dirty="0" smtClean="0">
                <a:latin typeface="Candara Light" panose="020E0502030303020204" pitchFamily="34" charset="0"/>
              </a:rPr>
              <a:t>sala </a:t>
            </a:r>
            <a:r>
              <a:rPr lang="pt-BR" sz="2400" b="1" dirty="0">
                <a:latin typeface="Candara Light" panose="020E0502030303020204" pitchFamily="34" charset="0"/>
              </a:rPr>
              <a:t>de </a:t>
            </a:r>
            <a:r>
              <a:rPr lang="pt-BR" sz="2400" b="1" dirty="0" err="1" smtClean="0">
                <a:latin typeface="Candara Light" panose="020E0502030303020204" pitchFamily="34" charset="0"/>
              </a:rPr>
              <a:t>ula</a:t>
            </a:r>
            <a:r>
              <a:rPr lang="pt-BR" sz="2400" b="1" dirty="0" smtClean="0">
                <a:latin typeface="Candara Light" panose="020E0502030303020204" pitchFamily="34" charset="0"/>
              </a:rPr>
              <a:t>.</a:t>
            </a:r>
            <a:endParaRPr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11" name="Grupo 10"/>
          <p:cNvGrpSpPr/>
          <p:nvPr/>
        </p:nvGrpSpPr>
        <p:grpSpPr>
          <a:xfrm>
            <a:off x="1835696" y="2225308"/>
            <a:ext cx="5832648" cy="2025401"/>
            <a:chOff x="359394" y="1102483"/>
            <a:chExt cx="2561403" cy="1643419"/>
          </a:xfrm>
        </p:grpSpPr>
        <p:sp>
          <p:nvSpPr>
            <p:cNvPr id="13" name="Retângulo 12"/>
            <p:cNvSpPr/>
            <p:nvPr/>
          </p:nvSpPr>
          <p:spPr>
            <a:xfrm>
              <a:off x="359394" y="1102483"/>
              <a:ext cx="2561403" cy="1643419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Retângulo 13"/>
            <p:cNvSpPr/>
            <p:nvPr/>
          </p:nvSpPr>
          <p:spPr>
            <a:xfrm>
              <a:off x="359394" y="1102483"/>
              <a:ext cx="2561403" cy="16434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3792" tIns="113792" rIns="113792" bIns="0" numCol="1" spcCol="1270" anchor="t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1600" b="1" kern="1200" dirty="0" smtClean="0">
                <a:solidFill>
                  <a:srgbClr val="2929E3"/>
                </a:solidFill>
              </a:endParaRPr>
            </a:p>
          </p:txBody>
        </p:sp>
      </p:grpSp>
      <p:grpSp>
        <p:nvGrpSpPr>
          <p:cNvPr id="15" name="Grupo 14"/>
          <p:cNvGrpSpPr/>
          <p:nvPr/>
        </p:nvGrpSpPr>
        <p:grpSpPr>
          <a:xfrm>
            <a:off x="1331641" y="2601052"/>
            <a:ext cx="6688802" cy="2570262"/>
            <a:chOff x="2703970" y="1350746"/>
            <a:chExt cx="2153536" cy="2380744"/>
          </a:xfrm>
        </p:grpSpPr>
        <p:sp>
          <p:nvSpPr>
            <p:cNvPr id="16" name="Retângulo 15"/>
            <p:cNvSpPr/>
            <p:nvPr/>
          </p:nvSpPr>
          <p:spPr>
            <a:xfrm>
              <a:off x="2773521" y="1698784"/>
              <a:ext cx="2063358" cy="2032706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Retângulo 16"/>
            <p:cNvSpPr/>
            <p:nvPr/>
          </p:nvSpPr>
          <p:spPr>
            <a:xfrm>
              <a:off x="2703970" y="1350746"/>
              <a:ext cx="2153536" cy="20811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3792" tIns="113792" rIns="113792" bIns="0" numCol="1" spcCol="1270" anchor="t" anchorCtr="0">
              <a:noAutofit/>
            </a:bodyPr>
            <a:lstStyle/>
            <a:p>
              <a:pPr lvl="0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600" b="0" kern="1200" dirty="0" smtClean="0">
                  <a:solidFill>
                    <a:srgbClr val="00B05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.</a:t>
              </a:r>
              <a:endParaRPr lang="pt-BR" sz="1600" b="0" kern="1200" dirty="0">
                <a:solidFill>
                  <a:srgbClr val="00B050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  <p:sp>
        <p:nvSpPr>
          <p:cNvPr id="5" name="Retângulo 4"/>
          <p:cNvSpPr/>
          <p:nvPr/>
        </p:nvSpPr>
        <p:spPr>
          <a:xfrm>
            <a:off x="1043609" y="1847078"/>
            <a:ext cx="699103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spcAft>
                <a:spcPts val="0"/>
              </a:spcAft>
              <a:buClr>
                <a:srgbClr val="000000"/>
              </a:buClr>
              <a:buFont typeface="+mj-lt"/>
              <a:buAutoNum type="arabicPeriod"/>
            </a:pPr>
            <a:r>
              <a:rPr lang="pt-BR" dirty="0" err="1" smtClean="0">
                <a:solidFill>
                  <a:srgbClr val="000000"/>
                </a:solidFill>
                <a:latin typeface="Corbel Light" panose="020B0303020204020204" pitchFamily="34" charset="0"/>
                <a:ea typeface="NSimSun" panose="02010609030101010101" pitchFamily="49" charset="-122"/>
                <a:cs typeface="Calibri" panose="020F0502020204030204" pitchFamily="34" charset="0"/>
              </a:rPr>
              <a:t>Intradisciplinaridade</a:t>
            </a:r>
            <a:endParaRPr lang="pt-BR" dirty="0" smtClean="0">
              <a:solidFill>
                <a:srgbClr val="000000"/>
              </a:solidFill>
              <a:latin typeface="Corbel Light" panose="020B0303020204020204" pitchFamily="34" charset="0"/>
              <a:ea typeface="NSimSun" panose="02010609030101010101" pitchFamily="49" charset="-122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Clr>
                <a:srgbClr val="000000"/>
              </a:buClr>
              <a:buFont typeface="+mj-lt"/>
              <a:buAutoNum type="arabicPeriod"/>
            </a:pPr>
            <a:endParaRPr lang="pt-BR" u="none" strike="noStrike" dirty="0">
              <a:solidFill>
                <a:srgbClr val="000000"/>
              </a:solidFill>
              <a:effectLst/>
              <a:latin typeface="Corbel Light" panose="020B0303020204020204" pitchFamily="34" charset="0"/>
              <a:ea typeface="NSimSun" panose="02010609030101010101" pitchFamily="49" charset="-122"/>
              <a:cs typeface="Calibri" panose="020F0502020204030204" pitchFamily="34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9990" y="2392891"/>
            <a:ext cx="5638800" cy="336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706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ência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ência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8523</TotalTime>
  <Words>1438</Words>
  <Application>Microsoft Office PowerPoint</Application>
  <PresentationFormat>Apresentação na tela (4:3)</PresentationFormat>
  <Paragraphs>185</Paragraphs>
  <Slides>21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11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21</vt:i4>
      </vt:variant>
    </vt:vector>
  </HeadingPairs>
  <TitlesOfParts>
    <vt:vector size="34" baseType="lpstr">
      <vt:lpstr>NSimSun</vt:lpstr>
      <vt:lpstr>Arial</vt:lpstr>
      <vt:lpstr>Calibri</vt:lpstr>
      <vt:lpstr>Calibri Light</vt:lpstr>
      <vt:lpstr>Cambria</vt:lpstr>
      <vt:lpstr>Candara Light</vt:lpstr>
      <vt:lpstr>Cardara</vt:lpstr>
      <vt:lpstr>Corbel Light</vt:lpstr>
      <vt:lpstr>Courier New</vt:lpstr>
      <vt:lpstr>Times New Roman</vt:lpstr>
      <vt:lpstr>Wingdings</vt:lpstr>
      <vt:lpstr>Adjacência</vt:lpstr>
      <vt:lpstr>Tema do Office</vt:lpstr>
      <vt:lpstr>A Educação Fiscal na Escola:  “É possível levar este conhecimento para a sala de aula?”</vt:lpstr>
      <vt:lpstr>Por que Educação Fiscal na escola?</vt:lpstr>
      <vt:lpstr> Efetivação da cidadania </vt:lpstr>
      <vt:lpstr>A Educação Fiscal na Escola:  “É possível levar este conhecimento para a sala de aula?”</vt:lpstr>
      <vt:lpstr>Pilares estruturantes para Educação Fiscal em sala de aula </vt:lpstr>
      <vt:lpstr>Imagens que nos remetem a Temas...</vt:lpstr>
      <vt:lpstr>Pilares estruturantes para Educação Fiscal em sala de aula </vt:lpstr>
      <vt:lpstr>Metodologias para o trabalho com  Educação Fiscal na sala de aula.</vt:lpstr>
      <vt:lpstr>Metodologias para o trabalho com  Educação Fiscal na sala de ula.</vt:lpstr>
      <vt:lpstr>Metodologias para o trabalho com  Educação Fiscal na sala de aula.</vt:lpstr>
      <vt:lpstr>Metodologias para o trabalho com  Educação Fiscal na sala de aula.</vt:lpstr>
      <vt:lpstr>Metodologias para o trabalho com  Educação Fiscal na sala de aula.</vt:lpstr>
      <vt:lpstr>Apresentação do PowerPoint</vt:lpstr>
      <vt:lpstr>Metodologias para o trabalho com  Educação Fiscal na sala de aula.</vt:lpstr>
      <vt:lpstr>Mãos à obra!</vt:lpstr>
      <vt:lpstr>Mãos à obra!</vt:lpstr>
      <vt:lpstr>Apresentação do PowerPoint</vt:lpstr>
      <vt:lpstr>Mãos à obra!</vt:lpstr>
      <vt:lpstr>Apresentação do PowerPoint</vt:lpstr>
      <vt:lpstr>Mãos à obra!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Proposta Ensino a Distância</dc:title>
  <dc:creator>fabriciamartins</dc:creator>
  <cp:lastModifiedBy>Juliana</cp:lastModifiedBy>
  <cp:revision>550</cp:revision>
  <cp:lastPrinted>2020-04-13T11:43:51Z</cp:lastPrinted>
  <dcterms:created xsi:type="dcterms:W3CDTF">2020-04-02T11:04:32Z</dcterms:created>
  <dcterms:modified xsi:type="dcterms:W3CDTF">2021-08-10T15:51:44Z</dcterms:modified>
</cp:coreProperties>
</file>