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792" r:id="rId2"/>
  </p:sldMasterIdLst>
  <p:sldIdLst>
    <p:sldId id="256" r:id="rId3"/>
    <p:sldId id="289" r:id="rId4"/>
    <p:sldId id="258" r:id="rId5"/>
    <p:sldId id="285" r:id="rId6"/>
    <p:sldId id="287" r:id="rId7"/>
    <p:sldId id="290" r:id="rId8"/>
    <p:sldId id="282" r:id="rId9"/>
    <p:sldId id="293" r:id="rId10"/>
    <p:sldId id="291" r:id="rId11"/>
    <p:sldId id="292" r:id="rId12"/>
    <p:sldId id="294" r:id="rId13"/>
    <p:sldId id="295" r:id="rId14"/>
    <p:sldId id="300" r:id="rId15"/>
    <p:sldId id="296" r:id="rId16"/>
    <p:sldId id="297" r:id="rId17"/>
    <p:sldId id="298" r:id="rId18"/>
    <p:sldId id="301" r:id="rId19"/>
    <p:sldId id="302" r:id="rId20"/>
    <p:sldId id="299" r:id="rId21"/>
    <p:sldId id="304" r:id="rId22"/>
    <p:sldId id="303" r:id="rId23"/>
    <p:sldId id="259" r:id="rId24"/>
    <p:sldId id="260" r:id="rId25"/>
    <p:sldId id="261" r:id="rId26"/>
    <p:sldId id="262" r:id="rId27"/>
    <p:sldId id="263" r:id="rId28"/>
    <p:sldId id="288" r:id="rId29"/>
    <p:sldId id="264" r:id="rId30"/>
    <p:sldId id="265" r:id="rId31"/>
    <p:sldId id="266" r:id="rId32"/>
    <p:sldId id="268" r:id="rId33"/>
    <p:sldId id="267" r:id="rId34"/>
    <p:sldId id="269" r:id="rId35"/>
    <p:sldId id="281" r:id="rId36"/>
    <p:sldId id="270" r:id="rId37"/>
    <p:sldId id="271" r:id="rId38"/>
    <p:sldId id="272" r:id="rId39"/>
    <p:sldId id="273" r:id="rId40"/>
    <p:sldId id="276" r:id="rId41"/>
    <p:sldId id="277" r:id="rId42"/>
    <p:sldId id="279" r:id="rId43"/>
    <p:sldId id="278" r:id="rId44"/>
    <p:sldId id="274" r:id="rId45"/>
    <p:sldId id="275" r:id="rId46"/>
    <p:sldId id="28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66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F2382-3352-465F-9CA7-5C7518A11F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DD5840-8D62-4A5F-876D-50B635EA03DF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sz="2400" b="0" dirty="0" smtClean="0">
              <a:solidFill>
                <a:schemeClr val="tx1"/>
              </a:solidFill>
            </a:rPr>
            <a:t>CF/88  - Capítulo III – Seção I </a:t>
          </a:r>
        </a:p>
        <a:p>
          <a:r>
            <a:rPr lang="pt-BR" sz="2400" b="0" dirty="0" smtClean="0">
              <a:solidFill>
                <a:schemeClr val="tx1"/>
              </a:solidFill>
            </a:rPr>
            <a:t>Art. 205 – Educação (...) preparo para o exercício da cidadania </a:t>
          </a:r>
          <a:endParaRPr lang="pt-BR" sz="2400" b="0" dirty="0">
            <a:solidFill>
              <a:schemeClr val="tx1"/>
            </a:solidFill>
          </a:endParaRPr>
        </a:p>
      </dgm:t>
    </dgm:pt>
    <dgm:pt modelId="{891550E6-2580-4C42-8E00-5903F7F451D9}" type="parTrans" cxnId="{B55453BB-922A-4062-B768-C78B01F0D702}">
      <dgm:prSet/>
      <dgm:spPr/>
      <dgm:t>
        <a:bodyPr/>
        <a:lstStyle/>
        <a:p>
          <a:endParaRPr lang="pt-BR"/>
        </a:p>
      </dgm:t>
    </dgm:pt>
    <dgm:pt modelId="{06C00F88-1C80-4694-AC5E-029B7C9D86ED}" type="sibTrans" cxnId="{B55453BB-922A-4062-B768-C78B01F0D702}">
      <dgm:prSet/>
      <dgm:spPr/>
      <dgm:t>
        <a:bodyPr/>
        <a:lstStyle/>
        <a:p>
          <a:endParaRPr lang="pt-BR"/>
        </a:p>
      </dgm:t>
    </dgm:pt>
    <dgm:pt modelId="{2CB0A826-B700-4AE2-B3E6-2ADAE634BB4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z="2400" b="0" dirty="0" smtClean="0">
              <a:solidFill>
                <a:schemeClr val="tx1"/>
              </a:solidFill>
              <a:cs typeface="Calibri Light" panose="020F0302020204030204" pitchFamily="34" charset="0"/>
            </a:rPr>
            <a:t>LDB 9394/96 - Título II - </a:t>
          </a:r>
          <a:r>
            <a:rPr lang="pt-BR" sz="2400" b="0" dirty="0" smtClean="0">
              <a:solidFill>
                <a:schemeClr val="tx1"/>
              </a:solidFill>
            </a:rPr>
            <a:t>Dos Princípios e Fins da Educação Nacional  - Educação (...) preparo para o exercício da cidadania  </a:t>
          </a:r>
        </a:p>
      </dgm:t>
    </dgm:pt>
    <dgm:pt modelId="{D7DD2E53-406A-4628-8E2D-B6B03C1FCEEF}" type="parTrans" cxnId="{EEDE158D-6AC9-4511-8551-679BCD1D8EF2}">
      <dgm:prSet/>
      <dgm:spPr/>
      <dgm:t>
        <a:bodyPr/>
        <a:lstStyle/>
        <a:p>
          <a:endParaRPr lang="pt-BR"/>
        </a:p>
      </dgm:t>
    </dgm:pt>
    <dgm:pt modelId="{A3995DB2-A25C-43DA-81CB-A23671533B24}" type="sibTrans" cxnId="{EEDE158D-6AC9-4511-8551-679BCD1D8EF2}">
      <dgm:prSet/>
      <dgm:spPr/>
      <dgm:t>
        <a:bodyPr/>
        <a:lstStyle/>
        <a:p>
          <a:endParaRPr lang="pt-BR"/>
        </a:p>
      </dgm:t>
    </dgm:pt>
    <dgm:pt modelId="{042013EE-C070-4157-9639-017B1596AFC3}">
      <dgm:prSet custT="1"/>
      <dgm:spPr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cs typeface="Calibri Light" panose="020F0302020204030204" pitchFamily="34" charset="0"/>
            </a:rPr>
            <a:t>PNEF/2015 - </a:t>
          </a:r>
          <a:r>
            <a:rPr lang="pt-BR" sz="2400" dirty="0" smtClean="0">
              <a:solidFill>
                <a:schemeClr val="tx1"/>
              </a:solidFill>
            </a:rPr>
            <a:t>A Educação Fiscal visa à construção de uma consciência voltada ao exercício da cidadania, objetivando e propiciando a participação do cidadão no funcionamento e aperfeiçoamento dos instrumentos de controle social e fiscal do Estado.</a:t>
          </a:r>
        </a:p>
      </dgm:t>
    </dgm:pt>
    <dgm:pt modelId="{F8282EE3-F139-4E56-9512-D1FA20BED422}" type="parTrans" cxnId="{7CB646A7-8B78-4FDA-8616-F8E3F54B35E4}">
      <dgm:prSet/>
      <dgm:spPr/>
      <dgm:t>
        <a:bodyPr/>
        <a:lstStyle/>
        <a:p>
          <a:endParaRPr lang="pt-BR"/>
        </a:p>
      </dgm:t>
    </dgm:pt>
    <dgm:pt modelId="{3952AB73-A58A-4774-94D6-41B9C977ADDB}" type="sibTrans" cxnId="{7CB646A7-8B78-4FDA-8616-F8E3F54B35E4}">
      <dgm:prSet/>
      <dgm:spPr/>
      <dgm:t>
        <a:bodyPr/>
        <a:lstStyle/>
        <a:p>
          <a:endParaRPr lang="pt-BR"/>
        </a:p>
      </dgm:t>
    </dgm:pt>
    <dgm:pt modelId="{DD512D2D-1967-4306-8950-3D31EF701F65}" type="pres">
      <dgm:prSet presAssocID="{5D7F2382-3352-465F-9CA7-5C7518A11F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14FC208-E132-439D-8858-45CAB90AD182}" type="pres">
      <dgm:prSet presAssocID="{3FDD5840-8D62-4A5F-876D-50B635EA03DF}" presName="node" presStyleLbl="node1" presStyleIdx="0" presStyleCnt="3" custAng="20071678" custScaleX="289932" custScaleY="241782" custLinFactNeighborX="-14210" custLinFactNeighborY="135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FEC2FB-8358-478B-99FB-F38EEE6A6908}" type="pres">
      <dgm:prSet presAssocID="{06C00F88-1C80-4694-AC5E-029B7C9D86ED}" presName="sibTrans" presStyleCnt="0"/>
      <dgm:spPr/>
    </dgm:pt>
    <dgm:pt modelId="{76C5F8D4-F5B6-445E-8E19-836704590E3A}" type="pres">
      <dgm:prSet presAssocID="{2CB0A826-B700-4AE2-B3E6-2ADAE634BB4B}" presName="node" presStyleLbl="node1" presStyleIdx="1" presStyleCnt="3" custScaleX="301327" custScaleY="294061" custLinFactNeighborX="-2520" custLinFactNeighborY="-245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97CEB1-DBF9-4B91-B962-E071BC58D2AF}" type="pres">
      <dgm:prSet presAssocID="{A3995DB2-A25C-43DA-81CB-A23671533B24}" presName="sibTrans" presStyleCnt="0"/>
      <dgm:spPr/>
    </dgm:pt>
    <dgm:pt modelId="{E2982692-3532-46AF-99D8-2BC1EEC228D4}" type="pres">
      <dgm:prSet presAssocID="{042013EE-C070-4157-9639-017B1596AFC3}" presName="node" presStyleLbl="node1" presStyleIdx="2" presStyleCnt="3" custScaleX="640000" custScaleY="201110" custLinFactNeighborX="0" custLinFactNeighborY="159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269937-4BDB-46AA-8891-FFDA351DAA98}" type="presOf" srcId="{042013EE-C070-4157-9639-017B1596AFC3}" destId="{E2982692-3532-46AF-99D8-2BC1EEC228D4}" srcOrd="0" destOrd="0" presId="urn:microsoft.com/office/officeart/2005/8/layout/default"/>
    <dgm:cxn modelId="{B55453BB-922A-4062-B768-C78B01F0D702}" srcId="{5D7F2382-3352-465F-9CA7-5C7518A11F90}" destId="{3FDD5840-8D62-4A5F-876D-50B635EA03DF}" srcOrd="0" destOrd="0" parTransId="{891550E6-2580-4C42-8E00-5903F7F451D9}" sibTransId="{06C00F88-1C80-4694-AC5E-029B7C9D86ED}"/>
    <dgm:cxn modelId="{A5884284-9441-43F1-BB62-968A01B1B35F}" type="presOf" srcId="{5D7F2382-3352-465F-9CA7-5C7518A11F90}" destId="{DD512D2D-1967-4306-8950-3D31EF701F65}" srcOrd="0" destOrd="0" presId="urn:microsoft.com/office/officeart/2005/8/layout/default"/>
    <dgm:cxn modelId="{E4510647-CCA4-4864-AA29-5CF135A4E326}" type="presOf" srcId="{3FDD5840-8D62-4A5F-876D-50B635EA03DF}" destId="{414FC208-E132-439D-8858-45CAB90AD182}" srcOrd="0" destOrd="0" presId="urn:microsoft.com/office/officeart/2005/8/layout/default"/>
    <dgm:cxn modelId="{8DA87622-E920-49EC-AB53-313FD876EB38}" type="presOf" srcId="{2CB0A826-B700-4AE2-B3E6-2ADAE634BB4B}" destId="{76C5F8D4-F5B6-445E-8E19-836704590E3A}" srcOrd="0" destOrd="0" presId="urn:microsoft.com/office/officeart/2005/8/layout/default"/>
    <dgm:cxn modelId="{EEDE158D-6AC9-4511-8551-679BCD1D8EF2}" srcId="{5D7F2382-3352-465F-9CA7-5C7518A11F90}" destId="{2CB0A826-B700-4AE2-B3E6-2ADAE634BB4B}" srcOrd="1" destOrd="0" parTransId="{D7DD2E53-406A-4628-8E2D-B6B03C1FCEEF}" sibTransId="{A3995DB2-A25C-43DA-81CB-A23671533B24}"/>
    <dgm:cxn modelId="{7CB646A7-8B78-4FDA-8616-F8E3F54B35E4}" srcId="{5D7F2382-3352-465F-9CA7-5C7518A11F90}" destId="{042013EE-C070-4157-9639-017B1596AFC3}" srcOrd="2" destOrd="0" parTransId="{F8282EE3-F139-4E56-9512-D1FA20BED422}" sibTransId="{3952AB73-A58A-4774-94D6-41B9C977ADDB}"/>
    <dgm:cxn modelId="{2D7E3D1F-57E7-42DA-B9F9-56BD8A1F03D6}" type="presParOf" srcId="{DD512D2D-1967-4306-8950-3D31EF701F65}" destId="{414FC208-E132-439D-8858-45CAB90AD182}" srcOrd="0" destOrd="0" presId="urn:microsoft.com/office/officeart/2005/8/layout/default"/>
    <dgm:cxn modelId="{68071133-2338-4237-AFBB-09F60E28F1E0}" type="presParOf" srcId="{DD512D2D-1967-4306-8950-3D31EF701F65}" destId="{90FEC2FB-8358-478B-99FB-F38EEE6A6908}" srcOrd="1" destOrd="0" presId="urn:microsoft.com/office/officeart/2005/8/layout/default"/>
    <dgm:cxn modelId="{9668A9FA-A553-43C7-938E-59A738F11282}" type="presParOf" srcId="{DD512D2D-1967-4306-8950-3D31EF701F65}" destId="{76C5F8D4-F5B6-445E-8E19-836704590E3A}" srcOrd="2" destOrd="0" presId="urn:microsoft.com/office/officeart/2005/8/layout/default"/>
    <dgm:cxn modelId="{78DCCD8C-4FDD-4FD7-B84C-DFE919EF91B3}" type="presParOf" srcId="{DD512D2D-1967-4306-8950-3D31EF701F65}" destId="{5E97CEB1-DBF9-4B91-B962-E071BC58D2AF}" srcOrd="3" destOrd="0" presId="urn:microsoft.com/office/officeart/2005/8/layout/default"/>
    <dgm:cxn modelId="{F34E42F5-61C6-417A-9D33-95030263846A}" type="presParOf" srcId="{DD512D2D-1967-4306-8950-3D31EF701F65}" destId="{E2982692-3532-46AF-99D8-2BC1EEC228D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DBB83-6246-4649-9737-0A120B741FA3}" type="doc">
      <dgm:prSet loTypeId="urn:microsoft.com/office/officeart/2005/8/layout/radial1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A749E513-F04F-4F9B-BE45-8D350A3B70E6}">
      <dgm:prSet phldrT="[Texto]"/>
      <dgm:spPr/>
      <dgm:t>
        <a:bodyPr/>
        <a:lstStyle/>
        <a:p>
          <a:r>
            <a:rPr lang="pt-BR" dirty="0" smtClean="0"/>
            <a:t>Políticas Públicas</a:t>
          </a:r>
          <a:endParaRPr lang="pt-BR" dirty="0"/>
        </a:p>
      </dgm:t>
    </dgm:pt>
    <dgm:pt modelId="{10F5D15C-D326-467E-9628-31533F18B88F}" type="parTrans" cxnId="{CD85845E-0AD2-46B0-9A1B-4236EA110ECF}">
      <dgm:prSet/>
      <dgm:spPr/>
      <dgm:t>
        <a:bodyPr/>
        <a:lstStyle/>
        <a:p>
          <a:endParaRPr lang="pt-BR"/>
        </a:p>
      </dgm:t>
    </dgm:pt>
    <dgm:pt modelId="{8FA9FDB6-18C4-4A94-A4BC-626E478FA73C}" type="sibTrans" cxnId="{CD85845E-0AD2-46B0-9A1B-4236EA110ECF}">
      <dgm:prSet/>
      <dgm:spPr/>
      <dgm:t>
        <a:bodyPr/>
        <a:lstStyle/>
        <a:p>
          <a:endParaRPr lang="pt-BR"/>
        </a:p>
      </dgm:t>
    </dgm:pt>
    <dgm:pt modelId="{294A7C3F-654E-4CA8-B87E-ACEC79EEC9C9}">
      <dgm:prSet phldrT="[Texto]" custT="1"/>
      <dgm:spPr/>
      <dgm:t>
        <a:bodyPr/>
        <a:lstStyle/>
        <a:p>
          <a:r>
            <a:rPr lang="pt-BR" sz="1800" dirty="0" smtClean="0"/>
            <a:t>Programa evasão escolar nota zero (EB)</a:t>
          </a:r>
          <a:endParaRPr lang="pt-BR" sz="1800" dirty="0"/>
        </a:p>
      </dgm:t>
    </dgm:pt>
    <dgm:pt modelId="{2FCAC3C3-830D-4BFE-ADD2-AB892C8989E6}" type="parTrans" cxnId="{111EEE76-E56C-4A7B-BD8D-91E747DB09D3}">
      <dgm:prSet/>
      <dgm:spPr/>
      <dgm:t>
        <a:bodyPr/>
        <a:lstStyle/>
        <a:p>
          <a:endParaRPr lang="pt-BR"/>
        </a:p>
      </dgm:t>
    </dgm:pt>
    <dgm:pt modelId="{D3827B4B-0D98-4FD2-8EF1-72C1FCED9291}" type="sibTrans" cxnId="{111EEE76-E56C-4A7B-BD8D-91E747DB09D3}">
      <dgm:prSet/>
      <dgm:spPr/>
      <dgm:t>
        <a:bodyPr/>
        <a:lstStyle/>
        <a:p>
          <a:endParaRPr lang="pt-BR"/>
        </a:p>
      </dgm:t>
    </dgm:pt>
    <dgm:pt modelId="{01F759B9-2D8E-4BFD-BA49-8E2AC8D98393}">
      <dgm:prSet phldrT="[Texto]" custT="1"/>
      <dgm:spPr/>
      <dgm:t>
        <a:bodyPr/>
        <a:lstStyle/>
        <a:p>
          <a:pPr marL="0" indent="0"/>
          <a:r>
            <a:rPr lang="pt-BR" sz="1800" dirty="0" smtClean="0"/>
            <a:t>FIES; </a:t>
          </a:r>
          <a:r>
            <a:rPr lang="pt-BR" sz="1800" dirty="0" err="1" smtClean="0"/>
            <a:t>ProUni</a:t>
          </a:r>
          <a:r>
            <a:rPr lang="pt-BR" sz="1800" dirty="0" smtClean="0"/>
            <a:t> (ES)</a:t>
          </a:r>
          <a:endParaRPr lang="pt-BR" sz="1800" dirty="0"/>
        </a:p>
      </dgm:t>
    </dgm:pt>
    <dgm:pt modelId="{F82AB97C-1C00-4B80-8BEB-3E7392798635}" type="parTrans" cxnId="{49A3B5CB-2E06-458E-8D4C-C55CC6D416E6}">
      <dgm:prSet/>
      <dgm:spPr/>
      <dgm:t>
        <a:bodyPr/>
        <a:lstStyle/>
        <a:p>
          <a:endParaRPr lang="pt-BR"/>
        </a:p>
      </dgm:t>
    </dgm:pt>
    <dgm:pt modelId="{D05273F5-3BBB-41EF-B307-2A6C9FAD9F41}" type="sibTrans" cxnId="{49A3B5CB-2E06-458E-8D4C-C55CC6D416E6}">
      <dgm:prSet/>
      <dgm:spPr/>
      <dgm:t>
        <a:bodyPr/>
        <a:lstStyle/>
        <a:p>
          <a:endParaRPr lang="pt-BR"/>
        </a:p>
      </dgm:t>
    </dgm:pt>
    <dgm:pt modelId="{584D8367-2951-4C68-BB77-BDC340A35CEF}">
      <dgm:prSet phldrT="[Texto]"/>
      <dgm:spPr/>
      <dgm:t>
        <a:bodyPr/>
        <a:lstStyle/>
        <a:p>
          <a:r>
            <a:rPr lang="pt-BR" dirty="0" err="1" smtClean="0"/>
            <a:t>Prog</a:t>
          </a:r>
          <a:r>
            <a:rPr lang="pt-BR" dirty="0" smtClean="0"/>
            <a:t>. Nacional de Imunizações (SUS)</a:t>
          </a:r>
          <a:endParaRPr lang="pt-BR" dirty="0"/>
        </a:p>
      </dgm:t>
    </dgm:pt>
    <dgm:pt modelId="{D4943161-07C5-4884-9857-5A1EB330748F}" type="parTrans" cxnId="{598B5731-9850-42EB-BD16-B487983BD1EF}">
      <dgm:prSet/>
      <dgm:spPr/>
      <dgm:t>
        <a:bodyPr/>
        <a:lstStyle/>
        <a:p>
          <a:endParaRPr lang="pt-BR"/>
        </a:p>
      </dgm:t>
    </dgm:pt>
    <dgm:pt modelId="{118BA7BE-47B3-4754-A56A-22E2D2F7BCA4}" type="sibTrans" cxnId="{598B5731-9850-42EB-BD16-B487983BD1EF}">
      <dgm:prSet/>
      <dgm:spPr/>
      <dgm:t>
        <a:bodyPr/>
        <a:lstStyle/>
        <a:p>
          <a:endParaRPr lang="pt-BR"/>
        </a:p>
      </dgm:t>
    </dgm:pt>
    <dgm:pt modelId="{02934778-38E2-48ED-945F-F0ED5B3E3444}">
      <dgm:prSet phldrT="[Texto]" custT="1"/>
      <dgm:spPr/>
      <dgm:t>
        <a:bodyPr/>
        <a:lstStyle/>
        <a:p>
          <a:r>
            <a:rPr lang="pt-BR" sz="1400" dirty="0" smtClean="0"/>
            <a:t> </a:t>
          </a:r>
          <a:r>
            <a:rPr lang="pt-BR" sz="1800" b="0" dirty="0" smtClean="0"/>
            <a:t>Minha Casa, Minha Vida</a:t>
          </a:r>
          <a:endParaRPr lang="pt-BR" sz="1800" b="0" dirty="0"/>
        </a:p>
      </dgm:t>
    </dgm:pt>
    <dgm:pt modelId="{4EA49261-A93C-434F-AA54-04FB2E6F168B}" type="parTrans" cxnId="{F8603C32-F5A3-4410-99E4-FBCDE0227A28}">
      <dgm:prSet/>
      <dgm:spPr/>
      <dgm:t>
        <a:bodyPr/>
        <a:lstStyle/>
        <a:p>
          <a:endParaRPr lang="pt-BR"/>
        </a:p>
      </dgm:t>
    </dgm:pt>
    <dgm:pt modelId="{1AB01CBD-A585-4AE4-B5BF-0FCE379E6D30}" type="sibTrans" cxnId="{F8603C32-F5A3-4410-99E4-FBCDE0227A28}">
      <dgm:prSet/>
      <dgm:spPr/>
      <dgm:t>
        <a:bodyPr/>
        <a:lstStyle/>
        <a:p>
          <a:endParaRPr lang="pt-BR"/>
        </a:p>
      </dgm:t>
    </dgm:pt>
    <dgm:pt modelId="{46470B5D-1BC7-489B-9A29-E4F33A4ABDB2}" type="pres">
      <dgm:prSet presAssocID="{62ADBB83-6246-4649-9737-0A120B741F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90CBF2-D934-46A3-A7D0-8EBADBBF9E6D}" type="pres">
      <dgm:prSet presAssocID="{A749E513-F04F-4F9B-BE45-8D350A3B70E6}" presName="centerShape" presStyleLbl="node0" presStyleIdx="0" presStyleCnt="1" custScaleX="131238"/>
      <dgm:spPr/>
      <dgm:t>
        <a:bodyPr/>
        <a:lstStyle/>
        <a:p>
          <a:endParaRPr lang="pt-BR"/>
        </a:p>
      </dgm:t>
    </dgm:pt>
    <dgm:pt modelId="{C99DE37A-0EB7-4844-A07C-4A37B6DD4B4F}" type="pres">
      <dgm:prSet presAssocID="{2FCAC3C3-830D-4BFE-ADD2-AB892C8989E6}" presName="Name9" presStyleLbl="parChTrans1D2" presStyleIdx="0" presStyleCnt="4"/>
      <dgm:spPr/>
      <dgm:t>
        <a:bodyPr/>
        <a:lstStyle/>
        <a:p>
          <a:endParaRPr lang="pt-BR"/>
        </a:p>
      </dgm:t>
    </dgm:pt>
    <dgm:pt modelId="{23E439E3-B244-4F6F-8F21-D00FF0C6FCEF}" type="pres">
      <dgm:prSet presAssocID="{2FCAC3C3-830D-4BFE-ADD2-AB892C8989E6}" presName="connTx" presStyleLbl="parChTrans1D2" presStyleIdx="0" presStyleCnt="4"/>
      <dgm:spPr/>
      <dgm:t>
        <a:bodyPr/>
        <a:lstStyle/>
        <a:p>
          <a:endParaRPr lang="pt-BR"/>
        </a:p>
      </dgm:t>
    </dgm:pt>
    <dgm:pt modelId="{6DB6DC2D-A964-415B-A194-5CFB257DF0DF}" type="pres">
      <dgm:prSet presAssocID="{294A7C3F-654E-4CA8-B87E-ACEC79EEC9C9}" presName="node" presStyleLbl="node1" presStyleIdx="0" presStyleCnt="4" custScaleX="2086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0B21A5-3D1F-4BC5-B45A-650DF2017906}" type="pres">
      <dgm:prSet presAssocID="{F82AB97C-1C00-4B80-8BEB-3E7392798635}" presName="Name9" presStyleLbl="parChTrans1D2" presStyleIdx="1" presStyleCnt="4"/>
      <dgm:spPr/>
      <dgm:t>
        <a:bodyPr/>
        <a:lstStyle/>
        <a:p>
          <a:endParaRPr lang="pt-BR"/>
        </a:p>
      </dgm:t>
    </dgm:pt>
    <dgm:pt modelId="{FFE2FFD4-87E2-4DAA-A6B7-2C4C9DB930A9}" type="pres">
      <dgm:prSet presAssocID="{F82AB97C-1C00-4B80-8BEB-3E7392798635}" presName="connTx" presStyleLbl="parChTrans1D2" presStyleIdx="1" presStyleCnt="4"/>
      <dgm:spPr/>
      <dgm:t>
        <a:bodyPr/>
        <a:lstStyle/>
        <a:p>
          <a:endParaRPr lang="pt-BR"/>
        </a:p>
      </dgm:t>
    </dgm:pt>
    <dgm:pt modelId="{84BA2495-9039-44D8-BAB2-E2660F53844D}" type="pres">
      <dgm:prSet presAssocID="{01F759B9-2D8E-4BFD-BA49-8E2AC8D98393}" presName="node" presStyleLbl="node1" presStyleIdx="1" presStyleCnt="4" custScaleX="122936" custScaleY="1000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2C17FD-CD8E-48EF-B873-4CE10FE6E0F5}" type="pres">
      <dgm:prSet presAssocID="{D4943161-07C5-4884-9857-5A1EB330748F}" presName="Name9" presStyleLbl="parChTrans1D2" presStyleIdx="2" presStyleCnt="4"/>
      <dgm:spPr/>
      <dgm:t>
        <a:bodyPr/>
        <a:lstStyle/>
        <a:p>
          <a:endParaRPr lang="pt-BR"/>
        </a:p>
      </dgm:t>
    </dgm:pt>
    <dgm:pt modelId="{69B3E64E-F94E-4B24-B65F-4B2290BD2F0D}" type="pres">
      <dgm:prSet presAssocID="{D4943161-07C5-4884-9857-5A1EB330748F}" presName="connTx" presStyleLbl="parChTrans1D2" presStyleIdx="2" presStyleCnt="4"/>
      <dgm:spPr/>
      <dgm:t>
        <a:bodyPr/>
        <a:lstStyle/>
        <a:p>
          <a:endParaRPr lang="pt-BR"/>
        </a:p>
      </dgm:t>
    </dgm:pt>
    <dgm:pt modelId="{BBCA58D5-8CBA-4E6E-9CE0-C8C3EE49EB7E}" type="pres">
      <dgm:prSet presAssocID="{584D8367-2951-4C68-BB77-BDC340A35CEF}" presName="node" presStyleLbl="node1" presStyleIdx="2" presStyleCnt="4" custScaleX="2454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8177DD-6E47-42ED-A192-06FD76FA65E5}" type="pres">
      <dgm:prSet presAssocID="{4EA49261-A93C-434F-AA54-04FB2E6F168B}" presName="Name9" presStyleLbl="parChTrans1D2" presStyleIdx="3" presStyleCnt="4"/>
      <dgm:spPr/>
      <dgm:t>
        <a:bodyPr/>
        <a:lstStyle/>
        <a:p>
          <a:endParaRPr lang="pt-BR"/>
        </a:p>
      </dgm:t>
    </dgm:pt>
    <dgm:pt modelId="{B565726F-962B-420C-97F1-54458A5B5C86}" type="pres">
      <dgm:prSet presAssocID="{4EA49261-A93C-434F-AA54-04FB2E6F168B}" presName="connTx" presStyleLbl="parChTrans1D2" presStyleIdx="3" presStyleCnt="4"/>
      <dgm:spPr/>
      <dgm:t>
        <a:bodyPr/>
        <a:lstStyle/>
        <a:p>
          <a:endParaRPr lang="pt-BR"/>
        </a:p>
      </dgm:t>
    </dgm:pt>
    <dgm:pt modelId="{7D554408-5357-46AE-ABEA-C2C178D1E7CF}" type="pres">
      <dgm:prSet presAssocID="{02934778-38E2-48ED-945F-F0ED5B3E3444}" presName="node" presStyleLbl="node1" presStyleIdx="3" presStyleCnt="4" custScaleX="1244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BB68FA-EE3A-447A-8587-FA647A96CFE6}" type="presOf" srcId="{2FCAC3C3-830D-4BFE-ADD2-AB892C8989E6}" destId="{23E439E3-B244-4F6F-8F21-D00FF0C6FCEF}" srcOrd="1" destOrd="0" presId="urn:microsoft.com/office/officeart/2005/8/layout/radial1"/>
    <dgm:cxn modelId="{28D751B7-8C93-4315-8B26-8BD43F3A29D0}" type="presOf" srcId="{F82AB97C-1C00-4B80-8BEB-3E7392798635}" destId="{FFE2FFD4-87E2-4DAA-A6B7-2C4C9DB930A9}" srcOrd="1" destOrd="0" presId="urn:microsoft.com/office/officeart/2005/8/layout/radial1"/>
    <dgm:cxn modelId="{F8603C32-F5A3-4410-99E4-FBCDE0227A28}" srcId="{A749E513-F04F-4F9B-BE45-8D350A3B70E6}" destId="{02934778-38E2-48ED-945F-F0ED5B3E3444}" srcOrd="3" destOrd="0" parTransId="{4EA49261-A93C-434F-AA54-04FB2E6F168B}" sibTransId="{1AB01CBD-A585-4AE4-B5BF-0FCE379E6D30}"/>
    <dgm:cxn modelId="{817F8064-835C-4486-87C8-2263E823B094}" type="presOf" srcId="{4EA49261-A93C-434F-AA54-04FB2E6F168B}" destId="{B565726F-962B-420C-97F1-54458A5B5C86}" srcOrd="1" destOrd="0" presId="urn:microsoft.com/office/officeart/2005/8/layout/radial1"/>
    <dgm:cxn modelId="{D40B3B68-B1AF-4DD0-AF57-86A9D77692CB}" type="presOf" srcId="{A749E513-F04F-4F9B-BE45-8D350A3B70E6}" destId="{CD90CBF2-D934-46A3-A7D0-8EBADBBF9E6D}" srcOrd="0" destOrd="0" presId="urn:microsoft.com/office/officeart/2005/8/layout/radial1"/>
    <dgm:cxn modelId="{CD85845E-0AD2-46B0-9A1B-4236EA110ECF}" srcId="{62ADBB83-6246-4649-9737-0A120B741FA3}" destId="{A749E513-F04F-4F9B-BE45-8D350A3B70E6}" srcOrd="0" destOrd="0" parTransId="{10F5D15C-D326-467E-9628-31533F18B88F}" sibTransId="{8FA9FDB6-18C4-4A94-A4BC-626E478FA73C}"/>
    <dgm:cxn modelId="{111EEE76-E56C-4A7B-BD8D-91E747DB09D3}" srcId="{A749E513-F04F-4F9B-BE45-8D350A3B70E6}" destId="{294A7C3F-654E-4CA8-B87E-ACEC79EEC9C9}" srcOrd="0" destOrd="0" parTransId="{2FCAC3C3-830D-4BFE-ADD2-AB892C8989E6}" sibTransId="{D3827B4B-0D98-4FD2-8EF1-72C1FCED9291}"/>
    <dgm:cxn modelId="{A5E403AB-E150-4925-9D4A-818BD68861B2}" type="presOf" srcId="{294A7C3F-654E-4CA8-B87E-ACEC79EEC9C9}" destId="{6DB6DC2D-A964-415B-A194-5CFB257DF0DF}" srcOrd="0" destOrd="0" presId="urn:microsoft.com/office/officeart/2005/8/layout/radial1"/>
    <dgm:cxn modelId="{59911B9F-6CBF-4154-B40B-43EE0ED3AA9D}" type="presOf" srcId="{62ADBB83-6246-4649-9737-0A120B741FA3}" destId="{46470B5D-1BC7-489B-9A29-E4F33A4ABDB2}" srcOrd="0" destOrd="0" presId="urn:microsoft.com/office/officeart/2005/8/layout/radial1"/>
    <dgm:cxn modelId="{CEE656E4-B862-4083-9CD9-C5B587FD5E81}" type="presOf" srcId="{2FCAC3C3-830D-4BFE-ADD2-AB892C8989E6}" destId="{C99DE37A-0EB7-4844-A07C-4A37B6DD4B4F}" srcOrd="0" destOrd="0" presId="urn:microsoft.com/office/officeart/2005/8/layout/radial1"/>
    <dgm:cxn modelId="{D7DC651C-4ED9-4E37-88EF-A4B27B0F1255}" type="presOf" srcId="{02934778-38E2-48ED-945F-F0ED5B3E3444}" destId="{7D554408-5357-46AE-ABEA-C2C178D1E7CF}" srcOrd="0" destOrd="0" presId="urn:microsoft.com/office/officeart/2005/8/layout/radial1"/>
    <dgm:cxn modelId="{598B5731-9850-42EB-BD16-B487983BD1EF}" srcId="{A749E513-F04F-4F9B-BE45-8D350A3B70E6}" destId="{584D8367-2951-4C68-BB77-BDC340A35CEF}" srcOrd="2" destOrd="0" parTransId="{D4943161-07C5-4884-9857-5A1EB330748F}" sibTransId="{118BA7BE-47B3-4754-A56A-22E2D2F7BCA4}"/>
    <dgm:cxn modelId="{FFCA8A75-9F38-4503-A41A-38E5E92B9977}" type="presOf" srcId="{584D8367-2951-4C68-BB77-BDC340A35CEF}" destId="{BBCA58D5-8CBA-4E6E-9CE0-C8C3EE49EB7E}" srcOrd="0" destOrd="0" presId="urn:microsoft.com/office/officeart/2005/8/layout/radial1"/>
    <dgm:cxn modelId="{DA60706C-0071-4160-9D21-C2A87B277C72}" type="presOf" srcId="{01F759B9-2D8E-4BFD-BA49-8E2AC8D98393}" destId="{84BA2495-9039-44D8-BAB2-E2660F53844D}" srcOrd="0" destOrd="0" presId="urn:microsoft.com/office/officeart/2005/8/layout/radial1"/>
    <dgm:cxn modelId="{9447DDA9-1E3F-429B-A61A-D5296901E4B9}" type="presOf" srcId="{D4943161-07C5-4884-9857-5A1EB330748F}" destId="{69B3E64E-F94E-4B24-B65F-4B2290BD2F0D}" srcOrd="1" destOrd="0" presId="urn:microsoft.com/office/officeart/2005/8/layout/radial1"/>
    <dgm:cxn modelId="{6C396232-C6BE-4FB6-B167-2B1FF53D9F97}" type="presOf" srcId="{F82AB97C-1C00-4B80-8BEB-3E7392798635}" destId="{B60B21A5-3D1F-4BC5-B45A-650DF2017906}" srcOrd="0" destOrd="0" presId="urn:microsoft.com/office/officeart/2005/8/layout/radial1"/>
    <dgm:cxn modelId="{56EEAA72-D7B3-43B6-A972-AD6A4068C1C8}" type="presOf" srcId="{D4943161-07C5-4884-9857-5A1EB330748F}" destId="{522C17FD-CD8E-48EF-B873-4CE10FE6E0F5}" srcOrd="0" destOrd="0" presId="urn:microsoft.com/office/officeart/2005/8/layout/radial1"/>
    <dgm:cxn modelId="{49A3B5CB-2E06-458E-8D4C-C55CC6D416E6}" srcId="{A749E513-F04F-4F9B-BE45-8D350A3B70E6}" destId="{01F759B9-2D8E-4BFD-BA49-8E2AC8D98393}" srcOrd="1" destOrd="0" parTransId="{F82AB97C-1C00-4B80-8BEB-3E7392798635}" sibTransId="{D05273F5-3BBB-41EF-B307-2A6C9FAD9F41}"/>
    <dgm:cxn modelId="{BBD967E4-5E27-4AFD-90D5-37832DAC0D80}" type="presOf" srcId="{4EA49261-A93C-434F-AA54-04FB2E6F168B}" destId="{2E8177DD-6E47-42ED-A192-06FD76FA65E5}" srcOrd="0" destOrd="0" presId="urn:microsoft.com/office/officeart/2005/8/layout/radial1"/>
    <dgm:cxn modelId="{6EE90B25-CFEA-46C4-9121-4AF8EDD5F0B5}" type="presParOf" srcId="{46470B5D-1BC7-489B-9A29-E4F33A4ABDB2}" destId="{CD90CBF2-D934-46A3-A7D0-8EBADBBF9E6D}" srcOrd="0" destOrd="0" presId="urn:microsoft.com/office/officeart/2005/8/layout/radial1"/>
    <dgm:cxn modelId="{C192964C-7C5F-404A-93D3-85924A56C415}" type="presParOf" srcId="{46470B5D-1BC7-489B-9A29-E4F33A4ABDB2}" destId="{C99DE37A-0EB7-4844-A07C-4A37B6DD4B4F}" srcOrd="1" destOrd="0" presId="urn:microsoft.com/office/officeart/2005/8/layout/radial1"/>
    <dgm:cxn modelId="{01B3FC14-DBF7-45D6-B47A-DD58F2410487}" type="presParOf" srcId="{C99DE37A-0EB7-4844-A07C-4A37B6DD4B4F}" destId="{23E439E3-B244-4F6F-8F21-D00FF0C6FCEF}" srcOrd="0" destOrd="0" presId="urn:microsoft.com/office/officeart/2005/8/layout/radial1"/>
    <dgm:cxn modelId="{0BD8ABFB-7D54-4692-AFBA-DE77EDE20CC1}" type="presParOf" srcId="{46470B5D-1BC7-489B-9A29-E4F33A4ABDB2}" destId="{6DB6DC2D-A964-415B-A194-5CFB257DF0DF}" srcOrd="2" destOrd="0" presId="urn:microsoft.com/office/officeart/2005/8/layout/radial1"/>
    <dgm:cxn modelId="{173633D5-1A62-4BB0-89DF-E205EEFF794D}" type="presParOf" srcId="{46470B5D-1BC7-489B-9A29-E4F33A4ABDB2}" destId="{B60B21A5-3D1F-4BC5-B45A-650DF2017906}" srcOrd="3" destOrd="0" presId="urn:microsoft.com/office/officeart/2005/8/layout/radial1"/>
    <dgm:cxn modelId="{3D985DD9-7F01-4589-9E97-BAE8021A01EE}" type="presParOf" srcId="{B60B21A5-3D1F-4BC5-B45A-650DF2017906}" destId="{FFE2FFD4-87E2-4DAA-A6B7-2C4C9DB930A9}" srcOrd="0" destOrd="0" presId="urn:microsoft.com/office/officeart/2005/8/layout/radial1"/>
    <dgm:cxn modelId="{182D2C0A-887B-4B2D-AD66-45A121F0F58D}" type="presParOf" srcId="{46470B5D-1BC7-489B-9A29-E4F33A4ABDB2}" destId="{84BA2495-9039-44D8-BAB2-E2660F53844D}" srcOrd="4" destOrd="0" presId="urn:microsoft.com/office/officeart/2005/8/layout/radial1"/>
    <dgm:cxn modelId="{CF4254CB-689A-430E-9E9D-2AF992988012}" type="presParOf" srcId="{46470B5D-1BC7-489B-9A29-E4F33A4ABDB2}" destId="{522C17FD-CD8E-48EF-B873-4CE10FE6E0F5}" srcOrd="5" destOrd="0" presId="urn:microsoft.com/office/officeart/2005/8/layout/radial1"/>
    <dgm:cxn modelId="{D00D9FF3-5408-4DE3-B499-8842EC61E7BE}" type="presParOf" srcId="{522C17FD-CD8E-48EF-B873-4CE10FE6E0F5}" destId="{69B3E64E-F94E-4B24-B65F-4B2290BD2F0D}" srcOrd="0" destOrd="0" presId="urn:microsoft.com/office/officeart/2005/8/layout/radial1"/>
    <dgm:cxn modelId="{E4E6F558-6297-44D3-AC4E-0A7826171ECF}" type="presParOf" srcId="{46470B5D-1BC7-489B-9A29-E4F33A4ABDB2}" destId="{BBCA58D5-8CBA-4E6E-9CE0-C8C3EE49EB7E}" srcOrd="6" destOrd="0" presId="urn:microsoft.com/office/officeart/2005/8/layout/radial1"/>
    <dgm:cxn modelId="{6DE7EF81-7C76-4B15-96B6-86874E3CA564}" type="presParOf" srcId="{46470B5D-1BC7-489B-9A29-E4F33A4ABDB2}" destId="{2E8177DD-6E47-42ED-A192-06FD76FA65E5}" srcOrd="7" destOrd="0" presId="urn:microsoft.com/office/officeart/2005/8/layout/radial1"/>
    <dgm:cxn modelId="{1524B16B-E713-427B-85A8-D0E671B46E7E}" type="presParOf" srcId="{2E8177DD-6E47-42ED-A192-06FD76FA65E5}" destId="{B565726F-962B-420C-97F1-54458A5B5C86}" srcOrd="0" destOrd="0" presId="urn:microsoft.com/office/officeart/2005/8/layout/radial1"/>
    <dgm:cxn modelId="{3761DCF3-0F4F-4D8E-8A9E-A3E2270E60A5}" type="presParOf" srcId="{46470B5D-1BC7-489B-9A29-E4F33A4ABDB2}" destId="{7D554408-5357-46AE-ABEA-C2C178D1E7C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B47CDD-AE31-4382-A684-A9C3857BA64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2E0C311-A0D3-42ED-9F56-AA00BDB0A704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 smtClean="0"/>
            <a:t>A RELAÇÃO Estado X Sociedade</a:t>
          </a:r>
          <a:endParaRPr lang="pt-BR" dirty="0"/>
        </a:p>
      </dgm:t>
    </dgm:pt>
    <dgm:pt modelId="{0D222346-33BD-497D-952A-72E8DE06117A}" type="parTrans" cxnId="{A8C1D9FC-3F7E-4C2E-A68A-F417517E39EA}">
      <dgm:prSet/>
      <dgm:spPr/>
      <dgm:t>
        <a:bodyPr/>
        <a:lstStyle/>
        <a:p>
          <a:endParaRPr lang="pt-BR"/>
        </a:p>
      </dgm:t>
    </dgm:pt>
    <dgm:pt modelId="{EE13D989-555C-46D6-8CE9-65BA4DBFA2D3}" type="sibTrans" cxnId="{A8C1D9FC-3F7E-4C2E-A68A-F417517E39EA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6CB00832-920C-45CC-AB3A-757D320EF7A1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 smtClean="0"/>
            <a:t>Confiabilidade; reciprocidade...</a:t>
          </a:r>
          <a:endParaRPr lang="pt-BR" dirty="0"/>
        </a:p>
      </dgm:t>
    </dgm:pt>
    <dgm:pt modelId="{568788CC-5AA3-4095-A8B1-B2CBAFDC2E69}" type="parTrans" cxnId="{07113B32-492F-4602-9493-BBA64392F2C1}">
      <dgm:prSet/>
      <dgm:spPr/>
      <dgm:t>
        <a:bodyPr/>
        <a:lstStyle/>
        <a:p>
          <a:endParaRPr lang="pt-BR"/>
        </a:p>
      </dgm:t>
    </dgm:pt>
    <dgm:pt modelId="{364E5DFA-9C9B-4E11-82ED-D2D78ED034BE}" type="sibTrans" cxnId="{07113B32-492F-4602-9493-BBA64392F2C1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A3D7DBB3-3488-406A-A9FA-4985B63A4555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 smtClean="0"/>
            <a:t>Conflitos; antagonismo</a:t>
          </a:r>
          <a:endParaRPr lang="pt-BR" dirty="0"/>
        </a:p>
      </dgm:t>
    </dgm:pt>
    <dgm:pt modelId="{341F9BC1-C2E8-49FF-9A7C-77B7D8B69FFD}" type="parTrans" cxnId="{90B466F7-D673-475A-9B75-75B384BBCB94}">
      <dgm:prSet/>
      <dgm:spPr/>
      <dgm:t>
        <a:bodyPr/>
        <a:lstStyle/>
        <a:p>
          <a:endParaRPr lang="pt-BR"/>
        </a:p>
      </dgm:t>
    </dgm:pt>
    <dgm:pt modelId="{76108F33-38CE-43F3-97CE-B32DA8EAA172}" type="sibTrans" cxnId="{90B466F7-D673-475A-9B75-75B384BBCB94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B77F28F3-2B64-49A3-9502-1B345C630EFB}" type="pres">
      <dgm:prSet presAssocID="{5BB47CDD-AE31-4382-A684-A9C3857BA6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5C8880-4FCA-4390-B7ED-4BB583E4B030}" type="pres">
      <dgm:prSet presAssocID="{52E0C311-A0D3-42ED-9F56-AA00BDB0A704}" presName="node" presStyleLbl="node1" presStyleIdx="0" presStyleCnt="3" custScaleX="309366" custScaleY="63257" custRadScaleRad="110456" custRadScaleInc="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697B0C-69CF-46D7-89B5-63638FB2755D}" type="pres">
      <dgm:prSet presAssocID="{EE13D989-555C-46D6-8CE9-65BA4DBFA2D3}" presName="sibTrans" presStyleLbl="sibTrans2D1" presStyleIdx="0" presStyleCnt="3" custAng="421389" custScaleX="98162" custLinFactNeighborX="38219" custLinFactNeighborY="7182"/>
      <dgm:spPr/>
      <dgm:t>
        <a:bodyPr/>
        <a:lstStyle/>
        <a:p>
          <a:endParaRPr lang="pt-BR"/>
        </a:p>
      </dgm:t>
    </dgm:pt>
    <dgm:pt modelId="{A00E0E8D-5321-4895-85A0-2D89DC54C460}" type="pres">
      <dgm:prSet presAssocID="{EE13D989-555C-46D6-8CE9-65BA4DBFA2D3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9EF874BF-DEDB-4D5A-A60D-8104C5A24C91}" type="pres">
      <dgm:prSet presAssocID="{6CB00832-920C-45CC-AB3A-757D320EF7A1}" presName="node" presStyleLbl="node1" presStyleIdx="1" presStyleCnt="3" custRadScaleRad="114247" custRadScaleInc="-722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53C5D4-3248-421B-A5DE-BCDBDAD36A1B}" type="pres">
      <dgm:prSet presAssocID="{364E5DFA-9C9B-4E11-82ED-D2D78ED034BE}" presName="sibTrans" presStyleLbl="sibTrans2D1" presStyleIdx="1" presStyleCnt="3" custScaleX="164426"/>
      <dgm:spPr/>
      <dgm:t>
        <a:bodyPr/>
        <a:lstStyle/>
        <a:p>
          <a:endParaRPr lang="pt-BR"/>
        </a:p>
      </dgm:t>
    </dgm:pt>
    <dgm:pt modelId="{99AAF290-642E-43D1-8E31-C3BB497A38EA}" type="pres">
      <dgm:prSet presAssocID="{364E5DFA-9C9B-4E11-82ED-D2D78ED034BE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9C99FAFD-575D-4C86-B5BB-16AEE2FF34A8}" type="pres">
      <dgm:prSet presAssocID="{A3D7DBB3-3488-406A-A9FA-4985B63A4555}" presName="node" presStyleLbl="node1" presStyleIdx="2" presStyleCnt="3" custRadScaleRad="138497" custRadScaleInc="671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4B9643-41B2-4FE3-A4E4-A5C7DAF89D47}" type="pres">
      <dgm:prSet presAssocID="{76108F33-38CE-43F3-97CE-B32DA8EAA172}" presName="sibTrans" presStyleLbl="sibTrans2D1" presStyleIdx="2" presStyleCnt="3" custAng="20735061" custScaleX="103210" custLinFactNeighborX="-81871" custLinFactNeighborY="3064"/>
      <dgm:spPr/>
      <dgm:t>
        <a:bodyPr/>
        <a:lstStyle/>
        <a:p>
          <a:endParaRPr lang="pt-BR"/>
        </a:p>
      </dgm:t>
    </dgm:pt>
    <dgm:pt modelId="{026F0656-E2BE-4F12-87D1-80966FB94503}" type="pres">
      <dgm:prSet presAssocID="{76108F33-38CE-43F3-97CE-B32DA8EAA172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208A69E0-EC1A-499F-942C-41F6129FA664}" type="presOf" srcId="{EE13D989-555C-46D6-8CE9-65BA4DBFA2D3}" destId="{A00E0E8D-5321-4895-85A0-2D89DC54C460}" srcOrd="1" destOrd="0" presId="urn:microsoft.com/office/officeart/2005/8/layout/cycle7"/>
    <dgm:cxn modelId="{96897D89-A33A-4491-99B4-E124C794EEC6}" type="presOf" srcId="{EE13D989-555C-46D6-8CE9-65BA4DBFA2D3}" destId="{89697B0C-69CF-46D7-89B5-63638FB2755D}" srcOrd="0" destOrd="0" presId="urn:microsoft.com/office/officeart/2005/8/layout/cycle7"/>
    <dgm:cxn modelId="{3BE659AE-8E02-4FA8-888C-3A9AD6342683}" type="presOf" srcId="{76108F33-38CE-43F3-97CE-B32DA8EAA172}" destId="{026F0656-E2BE-4F12-87D1-80966FB94503}" srcOrd="1" destOrd="0" presId="urn:microsoft.com/office/officeart/2005/8/layout/cycle7"/>
    <dgm:cxn modelId="{8637DABD-D7CA-47AE-8376-9E59E44A9ED5}" type="presOf" srcId="{364E5DFA-9C9B-4E11-82ED-D2D78ED034BE}" destId="{3C53C5D4-3248-421B-A5DE-BCDBDAD36A1B}" srcOrd="0" destOrd="0" presId="urn:microsoft.com/office/officeart/2005/8/layout/cycle7"/>
    <dgm:cxn modelId="{A8C1D9FC-3F7E-4C2E-A68A-F417517E39EA}" srcId="{5BB47CDD-AE31-4382-A684-A9C3857BA645}" destId="{52E0C311-A0D3-42ED-9F56-AA00BDB0A704}" srcOrd="0" destOrd="0" parTransId="{0D222346-33BD-497D-952A-72E8DE06117A}" sibTransId="{EE13D989-555C-46D6-8CE9-65BA4DBFA2D3}"/>
    <dgm:cxn modelId="{D669B1FB-FE1A-448A-8381-2C1B1984845B}" type="presOf" srcId="{5BB47CDD-AE31-4382-A684-A9C3857BA645}" destId="{B77F28F3-2B64-49A3-9502-1B345C630EFB}" srcOrd="0" destOrd="0" presId="urn:microsoft.com/office/officeart/2005/8/layout/cycle7"/>
    <dgm:cxn modelId="{D224D661-951A-4340-BD1A-F561646EBC9B}" type="presOf" srcId="{364E5DFA-9C9B-4E11-82ED-D2D78ED034BE}" destId="{99AAF290-642E-43D1-8E31-C3BB497A38EA}" srcOrd="1" destOrd="0" presId="urn:microsoft.com/office/officeart/2005/8/layout/cycle7"/>
    <dgm:cxn modelId="{3F08B1CF-9720-40F6-A506-59300926C397}" type="presOf" srcId="{76108F33-38CE-43F3-97CE-B32DA8EAA172}" destId="{1C4B9643-41B2-4FE3-A4E4-A5C7DAF89D47}" srcOrd="0" destOrd="0" presId="urn:microsoft.com/office/officeart/2005/8/layout/cycle7"/>
    <dgm:cxn modelId="{0AFD6925-8E47-4308-8377-735BB68B46C7}" type="presOf" srcId="{6CB00832-920C-45CC-AB3A-757D320EF7A1}" destId="{9EF874BF-DEDB-4D5A-A60D-8104C5A24C91}" srcOrd="0" destOrd="0" presId="urn:microsoft.com/office/officeart/2005/8/layout/cycle7"/>
    <dgm:cxn modelId="{D915975B-C0A1-4385-8323-DACF71379017}" type="presOf" srcId="{A3D7DBB3-3488-406A-A9FA-4985B63A4555}" destId="{9C99FAFD-575D-4C86-B5BB-16AEE2FF34A8}" srcOrd="0" destOrd="0" presId="urn:microsoft.com/office/officeart/2005/8/layout/cycle7"/>
    <dgm:cxn modelId="{07113B32-492F-4602-9493-BBA64392F2C1}" srcId="{5BB47CDD-AE31-4382-A684-A9C3857BA645}" destId="{6CB00832-920C-45CC-AB3A-757D320EF7A1}" srcOrd="1" destOrd="0" parTransId="{568788CC-5AA3-4095-A8B1-B2CBAFDC2E69}" sibTransId="{364E5DFA-9C9B-4E11-82ED-D2D78ED034BE}"/>
    <dgm:cxn modelId="{F037A5AE-AB9C-4462-A163-624FEF492AD0}" type="presOf" srcId="{52E0C311-A0D3-42ED-9F56-AA00BDB0A704}" destId="{8B5C8880-4FCA-4390-B7ED-4BB583E4B030}" srcOrd="0" destOrd="0" presId="urn:microsoft.com/office/officeart/2005/8/layout/cycle7"/>
    <dgm:cxn modelId="{90B466F7-D673-475A-9B75-75B384BBCB94}" srcId="{5BB47CDD-AE31-4382-A684-A9C3857BA645}" destId="{A3D7DBB3-3488-406A-A9FA-4985B63A4555}" srcOrd="2" destOrd="0" parTransId="{341F9BC1-C2E8-49FF-9A7C-77B7D8B69FFD}" sibTransId="{76108F33-38CE-43F3-97CE-B32DA8EAA172}"/>
    <dgm:cxn modelId="{DA50177D-85CC-4A42-B5BD-5CCAC78BAD08}" type="presParOf" srcId="{B77F28F3-2B64-49A3-9502-1B345C630EFB}" destId="{8B5C8880-4FCA-4390-B7ED-4BB583E4B030}" srcOrd="0" destOrd="0" presId="urn:microsoft.com/office/officeart/2005/8/layout/cycle7"/>
    <dgm:cxn modelId="{9B01C980-8343-4899-9FA5-CBB05918E8AA}" type="presParOf" srcId="{B77F28F3-2B64-49A3-9502-1B345C630EFB}" destId="{89697B0C-69CF-46D7-89B5-63638FB2755D}" srcOrd="1" destOrd="0" presId="urn:microsoft.com/office/officeart/2005/8/layout/cycle7"/>
    <dgm:cxn modelId="{222BF3A2-EBBB-4BEB-B2A8-C90124D918D4}" type="presParOf" srcId="{89697B0C-69CF-46D7-89B5-63638FB2755D}" destId="{A00E0E8D-5321-4895-85A0-2D89DC54C460}" srcOrd="0" destOrd="0" presId="urn:microsoft.com/office/officeart/2005/8/layout/cycle7"/>
    <dgm:cxn modelId="{F79BD6BA-9367-43B9-B0D8-A1A862B688D9}" type="presParOf" srcId="{B77F28F3-2B64-49A3-9502-1B345C630EFB}" destId="{9EF874BF-DEDB-4D5A-A60D-8104C5A24C91}" srcOrd="2" destOrd="0" presId="urn:microsoft.com/office/officeart/2005/8/layout/cycle7"/>
    <dgm:cxn modelId="{F830368C-4247-4EA8-8A3C-95A233AACC01}" type="presParOf" srcId="{B77F28F3-2B64-49A3-9502-1B345C630EFB}" destId="{3C53C5D4-3248-421B-A5DE-BCDBDAD36A1B}" srcOrd="3" destOrd="0" presId="urn:microsoft.com/office/officeart/2005/8/layout/cycle7"/>
    <dgm:cxn modelId="{D1EAC974-99D4-48EE-BFF5-F757474DBD50}" type="presParOf" srcId="{3C53C5D4-3248-421B-A5DE-BCDBDAD36A1B}" destId="{99AAF290-642E-43D1-8E31-C3BB497A38EA}" srcOrd="0" destOrd="0" presId="urn:microsoft.com/office/officeart/2005/8/layout/cycle7"/>
    <dgm:cxn modelId="{065A2E38-3EBB-43C2-8DDE-E0B814B59BF1}" type="presParOf" srcId="{B77F28F3-2B64-49A3-9502-1B345C630EFB}" destId="{9C99FAFD-575D-4C86-B5BB-16AEE2FF34A8}" srcOrd="4" destOrd="0" presId="urn:microsoft.com/office/officeart/2005/8/layout/cycle7"/>
    <dgm:cxn modelId="{9F6B8118-3B50-43CD-B24A-25FF29D8356D}" type="presParOf" srcId="{B77F28F3-2B64-49A3-9502-1B345C630EFB}" destId="{1C4B9643-41B2-4FE3-A4E4-A5C7DAF89D47}" srcOrd="5" destOrd="0" presId="urn:microsoft.com/office/officeart/2005/8/layout/cycle7"/>
    <dgm:cxn modelId="{201E827E-7982-4F43-BDC8-D6D4B154EEEF}" type="presParOf" srcId="{1C4B9643-41B2-4FE3-A4E4-A5C7DAF89D47}" destId="{026F0656-E2BE-4F12-87D1-80966FB9450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68B18A-89F8-422A-87C5-95C2766BDC3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CDFC87-B6FC-45E7-B749-9133C1E9F8E7}">
      <dgm:prSet phldrT="[Texto]" custT="1"/>
      <dgm:spPr>
        <a:solidFill>
          <a:schemeClr val="accent6"/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200" dirty="0" smtClean="0">
              <a:solidFill>
                <a:schemeClr val="bg1"/>
              </a:solidFill>
            </a:rPr>
            <a:t>Nº 10 – Responsabilidade e cidadania</a:t>
          </a:r>
          <a:endParaRPr lang="pt-BR" sz="2200" dirty="0">
            <a:solidFill>
              <a:schemeClr val="bg1"/>
            </a:solidFill>
          </a:endParaRPr>
        </a:p>
      </dgm:t>
    </dgm:pt>
    <dgm:pt modelId="{1556CD96-B84A-43B6-AC24-0AB402F33276}" type="parTrans" cxnId="{C7DA2803-2192-401D-A847-F22EAA4262DA}">
      <dgm:prSet/>
      <dgm:spPr/>
      <dgm:t>
        <a:bodyPr/>
        <a:lstStyle/>
        <a:p>
          <a:endParaRPr lang="pt-BR"/>
        </a:p>
      </dgm:t>
    </dgm:pt>
    <dgm:pt modelId="{3C5C3663-5A27-45B5-B5D8-290173B1AB94}" type="sibTrans" cxnId="{C7DA2803-2192-401D-A847-F22EAA4262DA}">
      <dgm:prSet/>
      <dgm:spPr/>
      <dgm:t>
        <a:bodyPr/>
        <a:lstStyle/>
        <a:p>
          <a:endParaRPr lang="pt-BR"/>
        </a:p>
      </dgm:t>
    </dgm:pt>
    <dgm:pt modelId="{50464798-98AF-43A7-9E52-FB3D65CBC441}">
      <dgm:prSet phldrT="[Texto]"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400" dirty="0" smtClean="0">
              <a:solidFill>
                <a:schemeClr val="accent1">
                  <a:lumMod val="50000"/>
                </a:schemeClr>
              </a:solidFill>
            </a:rPr>
            <a:t>Educação Fiscal </a:t>
          </a:r>
          <a:endParaRPr lang="pt-BR" sz="2400" dirty="0">
            <a:solidFill>
              <a:schemeClr val="accent1">
                <a:lumMod val="50000"/>
              </a:schemeClr>
            </a:solidFill>
          </a:endParaRPr>
        </a:p>
      </dgm:t>
    </dgm:pt>
    <dgm:pt modelId="{E9F6BDDB-8FAE-4064-B03C-F4D6AE4B6D2C}" type="parTrans" cxnId="{7854EF63-250F-4277-9DB1-F13EE653558C}">
      <dgm:prSet/>
      <dgm:spPr/>
      <dgm:t>
        <a:bodyPr/>
        <a:lstStyle/>
        <a:p>
          <a:endParaRPr lang="pt-BR"/>
        </a:p>
      </dgm:t>
    </dgm:pt>
    <dgm:pt modelId="{F3B532BE-CA9F-41E9-A8B0-34814D0E6B37}" type="sibTrans" cxnId="{7854EF63-250F-4277-9DB1-F13EE653558C}">
      <dgm:prSet/>
      <dgm:spPr/>
      <dgm:t>
        <a:bodyPr/>
        <a:lstStyle/>
        <a:p>
          <a:endParaRPr lang="pt-BR"/>
        </a:p>
      </dgm:t>
    </dgm:pt>
    <dgm:pt modelId="{749EEEBF-2E2B-4596-92F7-2F537A342427}">
      <dgm:prSet custT="1"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dirty="0" smtClean="0">
              <a:solidFill>
                <a:schemeClr val="accent1">
                  <a:lumMod val="50000"/>
                </a:schemeClr>
              </a:solidFill>
            </a:rPr>
            <a:t>FPM/ Municipal e Estadual. ICMS Ecológico Direitos e deveres fisco-tributários. Função social dos tributos para superação de desigualdades sociais. As políticas públicas de inclusão e seus respectivos financiamentos. Orçamento público participativo, Malefícios da sonegação e da corrupção</a:t>
          </a:r>
          <a:r>
            <a:rPr lang="pt-BR" sz="1200" dirty="0" smtClean="0">
              <a:solidFill>
                <a:schemeClr val="accent1">
                  <a:lumMod val="50000"/>
                </a:schemeClr>
              </a:solidFill>
            </a:rPr>
            <a:t>.</a:t>
          </a:r>
          <a:endParaRPr lang="pt-BR" sz="1200" dirty="0">
            <a:solidFill>
              <a:schemeClr val="accent1">
                <a:lumMod val="50000"/>
              </a:schemeClr>
            </a:solidFill>
          </a:endParaRPr>
        </a:p>
      </dgm:t>
    </dgm:pt>
    <dgm:pt modelId="{1B6A332F-F5C8-474B-9D42-87AEC22A6206}" type="parTrans" cxnId="{D28F888E-4CF2-44EF-A442-45BCE5C0D821}">
      <dgm:prSet/>
      <dgm:spPr/>
      <dgm:t>
        <a:bodyPr/>
        <a:lstStyle/>
        <a:p>
          <a:endParaRPr lang="pt-BR"/>
        </a:p>
      </dgm:t>
    </dgm:pt>
    <dgm:pt modelId="{17D28B24-F565-412E-85D2-7D1C66140E09}" type="sibTrans" cxnId="{D28F888E-4CF2-44EF-A442-45BCE5C0D821}">
      <dgm:prSet/>
      <dgm:spPr/>
      <dgm:t>
        <a:bodyPr/>
        <a:lstStyle/>
        <a:p>
          <a:endParaRPr lang="pt-BR"/>
        </a:p>
      </dgm:t>
    </dgm:pt>
    <dgm:pt modelId="{4C93D8EE-1660-4055-8583-63C4B413272F}" type="pres">
      <dgm:prSet presAssocID="{1168B18A-89F8-422A-87C5-95C2766BDC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2D49C8-6B44-4B90-B957-2A8D98DFEAE2}" type="pres">
      <dgm:prSet presAssocID="{0FCDFC87-B6FC-45E7-B749-9133C1E9F8E7}" presName="node" presStyleLbl="node1" presStyleIdx="0" presStyleCnt="3" custScaleX="268492" custScaleY="70028" custLinFactNeighborX="-7532" custLinFactNeighborY="204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6943B0-A3DF-403B-9FE4-4D03836A192B}" type="pres">
      <dgm:prSet presAssocID="{3C5C3663-5A27-45B5-B5D8-290173B1AB94}" presName="sibTrans" presStyleCnt="0"/>
      <dgm:spPr/>
    </dgm:pt>
    <dgm:pt modelId="{41BC2112-98E9-4FFE-948F-35AD32D0CF67}" type="pres">
      <dgm:prSet presAssocID="{50464798-98AF-43A7-9E52-FB3D65CBC441}" presName="node" presStyleLbl="node1" presStyleIdx="1" presStyleCnt="3" custScaleX="192880" custScaleY="62704" custLinFactNeighborX="-48969" custLinFactNeighborY="153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37C41D-0799-4755-8B19-639CD2FC79F2}" type="pres">
      <dgm:prSet presAssocID="{F3B532BE-CA9F-41E9-A8B0-34814D0E6B37}" presName="sibTrans" presStyleCnt="0"/>
      <dgm:spPr/>
    </dgm:pt>
    <dgm:pt modelId="{4C9B93A4-3CD0-45E2-AD8C-10F9E6C25C6B}" type="pres">
      <dgm:prSet presAssocID="{749EEEBF-2E2B-4596-92F7-2F537A342427}" presName="node" presStyleLbl="node1" presStyleIdx="2" presStyleCnt="3" custScaleX="299251" custScaleY="161100" custLinFactNeighborX="3845" custLinFactNeighborY="10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7DA2803-2192-401D-A847-F22EAA4262DA}" srcId="{1168B18A-89F8-422A-87C5-95C2766BDC30}" destId="{0FCDFC87-B6FC-45E7-B749-9133C1E9F8E7}" srcOrd="0" destOrd="0" parTransId="{1556CD96-B84A-43B6-AC24-0AB402F33276}" sibTransId="{3C5C3663-5A27-45B5-B5D8-290173B1AB94}"/>
    <dgm:cxn modelId="{7854EF63-250F-4277-9DB1-F13EE653558C}" srcId="{1168B18A-89F8-422A-87C5-95C2766BDC30}" destId="{50464798-98AF-43A7-9E52-FB3D65CBC441}" srcOrd="1" destOrd="0" parTransId="{E9F6BDDB-8FAE-4064-B03C-F4D6AE4B6D2C}" sibTransId="{F3B532BE-CA9F-41E9-A8B0-34814D0E6B37}"/>
    <dgm:cxn modelId="{5732BAD5-0ED1-4413-BFE0-4301AFC905B6}" type="presOf" srcId="{749EEEBF-2E2B-4596-92F7-2F537A342427}" destId="{4C9B93A4-3CD0-45E2-AD8C-10F9E6C25C6B}" srcOrd="0" destOrd="0" presId="urn:microsoft.com/office/officeart/2005/8/layout/default#1"/>
    <dgm:cxn modelId="{59C539AF-3E65-471B-9FCE-EDF320550C4A}" type="presOf" srcId="{50464798-98AF-43A7-9E52-FB3D65CBC441}" destId="{41BC2112-98E9-4FFE-948F-35AD32D0CF67}" srcOrd="0" destOrd="0" presId="urn:microsoft.com/office/officeart/2005/8/layout/default#1"/>
    <dgm:cxn modelId="{D28F888E-4CF2-44EF-A442-45BCE5C0D821}" srcId="{1168B18A-89F8-422A-87C5-95C2766BDC30}" destId="{749EEEBF-2E2B-4596-92F7-2F537A342427}" srcOrd="2" destOrd="0" parTransId="{1B6A332F-F5C8-474B-9D42-87AEC22A6206}" sibTransId="{17D28B24-F565-412E-85D2-7D1C66140E09}"/>
    <dgm:cxn modelId="{19574302-5D86-4D52-BF41-FA234CC944EA}" type="presOf" srcId="{0FCDFC87-B6FC-45E7-B749-9133C1E9F8E7}" destId="{632D49C8-6B44-4B90-B957-2A8D98DFEAE2}" srcOrd="0" destOrd="0" presId="urn:microsoft.com/office/officeart/2005/8/layout/default#1"/>
    <dgm:cxn modelId="{87C6C350-108B-4E67-9AE3-363AEB80B241}" type="presOf" srcId="{1168B18A-89F8-422A-87C5-95C2766BDC30}" destId="{4C93D8EE-1660-4055-8583-63C4B413272F}" srcOrd="0" destOrd="0" presId="urn:microsoft.com/office/officeart/2005/8/layout/default#1"/>
    <dgm:cxn modelId="{E3B1061E-F03D-4E47-9325-86EE92816B17}" type="presParOf" srcId="{4C93D8EE-1660-4055-8583-63C4B413272F}" destId="{632D49C8-6B44-4B90-B957-2A8D98DFEAE2}" srcOrd="0" destOrd="0" presId="urn:microsoft.com/office/officeart/2005/8/layout/default#1"/>
    <dgm:cxn modelId="{667D702B-AFB4-4E97-8F9D-5395427B3459}" type="presParOf" srcId="{4C93D8EE-1660-4055-8583-63C4B413272F}" destId="{EC6943B0-A3DF-403B-9FE4-4D03836A192B}" srcOrd="1" destOrd="0" presId="urn:microsoft.com/office/officeart/2005/8/layout/default#1"/>
    <dgm:cxn modelId="{CB33FCDB-6869-402F-8897-6CFCE099B50D}" type="presParOf" srcId="{4C93D8EE-1660-4055-8583-63C4B413272F}" destId="{41BC2112-98E9-4FFE-948F-35AD32D0CF67}" srcOrd="2" destOrd="0" presId="urn:microsoft.com/office/officeart/2005/8/layout/default#1"/>
    <dgm:cxn modelId="{B46BF2F8-6978-4ACD-AC73-548FA1D83FAC}" type="presParOf" srcId="{4C93D8EE-1660-4055-8583-63C4B413272F}" destId="{E037C41D-0799-4755-8B19-639CD2FC79F2}" srcOrd="3" destOrd="0" presId="urn:microsoft.com/office/officeart/2005/8/layout/default#1"/>
    <dgm:cxn modelId="{406B5463-D8F3-4F37-B8E5-D4C714BBEC6C}" type="presParOf" srcId="{4C93D8EE-1660-4055-8583-63C4B413272F}" destId="{4C9B93A4-3CD0-45E2-AD8C-10F9E6C25C6B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68B18A-89F8-422A-87C5-95C2766BDC30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CDFC87-B6FC-45E7-B749-9133C1E9F8E7}">
      <dgm:prSet phldrT="[Texto]" custT="1"/>
      <dgm:spPr>
        <a:solidFill>
          <a:schemeClr val="accent6"/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200" dirty="0" smtClean="0">
              <a:solidFill>
                <a:schemeClr val="bg1"/>
              </a:solidFill>
            </a:rPr>
            <a:t>Nº 01 – Conhecimento</a:t>
          </a:r>
          <a:endParaRPr lang="pt-BR" sz="2200" dirty="0">
            <a:solidFill>
              <a:schemeClr val="bg1"/>
            </a:solidFill>
          </a:endParaRPr>
        </a:p>
      </dgm:t>
    </dgm:pt>
    <dgm:pt modelId="{1556CD96-B84A-43B6-AC24-0AB402F33276}" type="parTrans" cxnId="{C7DA2803-2192-401D-A847-F22EAA4262DA}">
      <dgm:prSet/>
      <dgm:spPr/>
      <dgm:t>
        <a:bodyPr/>
        <a:lstStyle/>
        <a:p>
          <a:endParaRPr lang="pt-BR"/>
        </a:p>
      </dgm:t>
    </dgm:pt>
    <dgm:pt modelId="{3C5C3663-5A27-45B5-B5D8-290173B1AB94}" type="sibTrans" cxnId="{C7DA2803-2192-401D-A847-F22EAA4262DA}">
      <dgm:prSet/>
      <dgm:spPr/>
      <dgm:t>
        <a:bodyPr/>
        <a:lstStyle/>
        <a:p>
          <a:endParaRPr lang="pt-BR"/>
        </a:p>
      </dgm:t>
    </dgm:pt>
    <dgm:pt modelId="{1272356D-C4FF-416D-ABBA-EAD26C4F060F}">
      <dgm:prSet phldrT="[Texto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pt-BR" sz="1400" dirty="0" smtClean="0">
              <a:solidFill>
                <a:schemeClr val="accent1">
                  <a:lumMod val="50000"/>
                </a:schemeClr>
              </a:solidFill>
            </a:rPr>
            <a:t>Os conceitos de Estado, Ética, Tributos e Cidadania.  Origem dos tributos no Brasil. Classificação dos tributos</a:t>
          </a:r>
          <a:endParaRPr lang="pt-BR" sz="1400" dirty="0">
            <a:solidFill>
              <a:schemeClr val="accent1">
                <a:lumMod val="50000"/>
              </a:schemeClr>
            </a:solidFill>
          </a:endParaRPr>
        </a:p>
      </dgm:t>
    </dgm:pt>
    <dgm:pt modelId="{3EDAE3E1-0A6D-437F-917A-1AB6700EABA4}" type="parTrans" cxnId="{238CC6EA-D404-485C-9C56-BD57B94A936C}">
      <dgm:prSet/>
      <dgm:spPr/>
      <dgm:t>
        <a:bodyPr/>
        <a:lstStyle/>
        <a:p>
          <a:endParaRPr lang="pt-BR"/>
        </a:p>
      </dgm:t>
    </dgm:pt>
    <dgm:pt modelId="{98EDF317-80EA-4373-9CD0-3866E18F407E}" type="sibTrans" cxnId="{238CC6EA-D404-485C-9C56-BD57B94A936C}">
      <dgm:prSet/>
      <dgm:spPr/>
      <dgm:t>
        <a:bodyPr/>
        <a:lstStyle/>
        <a:p>
          <a:endParaRPr lang="pt-BR"/>
        </a:p>
      </dgm:t>
    </dgm:pt>
    <dgm:pt modelId="{50464798-98AF-43A7-9E52-FB3D65CBC441}">
      <dgm:prSet phldrT="[Texto]"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Educação Fiscal </a:t>
          </a:r>
          <a:endParaRPr lang="pt-BR" sz="2000" dirty="0">
            <a:solidFill>
              <a:schemeClr val="accent1">
                <a:lumMod val="50000"/>
              </a:schemeClr>
            </a:solidFill>
          </a:endParaRPr>
        </a:p>
      </dgm:t>
    </dgm:pt>
    <dgm:pt modelId="{E9F6BDDB-8FAE-4064-B03C-F4D6AE4B6D2C}" type="parTrans" cxnId="{7854EF63-250F-4277-9DB1-F13EE653558C}">
      <dgm:prSet/>
      <dgm:spPr/>
      <dgm:t>
        <a:bodyPr/>
        <a:lstStyle/>
        <a:p>
          <a:endParaRPr lang="pt-BR"/>
        </a:p>
      </dgm:t>
    </dgm:pt>
    <dgm:pt modelId="{F3B532BE-CA9F-41E9-A8B0-34814D0E6B37}" type="sibTrans" cxnId="{7854EF63-250F-4277-9DB1-F13EE653558C}">
      <dgm:prSet/>
      <dgm:spPr/>
      <dgm:t>
        <a:bodyPr/>
        <a:lstStyle/>
        <a:p>
          <a:endParaRPr lang="pt-BR"/>
        </a:p>
      </dgm:t>
    </dgm:pt>
    <dgm:pt modelId="{D9B68845-0C3C-43C2-A5A4-0B4FC4B61DB2}">
      <dgm:prSet phldrT="[Texto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dirty="0" smtClean="0">
              <a:solidFill>
                <a:schemeClr val="accent1">
                  <a:lumMod val="50000"/>
                </a:schemeClr>
              </a:solidFill>
            </a:rPr>
            <a:t>Malefícios que a sonegação fiscal e a corrupção trazem para a população que depende das políticas públicas; Instrumentos de controle social</a:t>
          </a:r>
          <a:r>
            <a:rPr lang="pt-BR" sz="1200" dirty="0" smtClean="0"/>
            <a:t>.</a:t>
          </a:r>
          <a:endParaRPr lang="pt-BR" sz="1200" dirty="0"/>
        </a:p>
      </dgm:t>
    </dgm:pt>
    <dgm:pt modelId="{8EE9A5B0-ACFF-477E-8AFB-35F2EDD39CA0}" type="parTrans" cxnId="{C202E239-83AB-4359-9D64-E4808B6C6244}">
      <dgm:prSet/>
      <dgm:spPr/>
      <dgm:t>
        <a:bodyPr/>
        <a:lstStyle/>
        <a:p>
          <a:endParaRPr lang="pt-BR"/>
        </a:p>
      </dgm:t>
    </dgm:pt>
    <dgm:pt modelId="{8D32A433-72BD-4C7C-8108-264860AB47EA}" type="sibTrans" cxnId="{C202E239-83AB-4359-9D64-E4808B6C6244}">
      <dgm:prSet/>
      <dgm:spPr/>
      <dgm:t>
        <a:bodyPr/>
        <a:lstStyle/>
        <a:p>
          <a:endParaRPr lang="pt-BR"/>
        </a:p>
      </dgm:t>
    </dgm:pt>
    <dgm:pt modelId="{4C93D8EE-1660-4055-8583-63C4B413272F}" type="pres">
      <dgm:prSet presAssocID="{1168B18A-89F8-422A-87C5-95C2766BDC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2D49C8-6B44-4B90-B957-2A8D98DFEAE2}" type="pres">
      <dgm:prSet presAssocID="{0FCDFC87-B6FC-45E7-B749-9133C1E9F8E7}" presName="node" presStyleLbl="node1" presStyleIdx="0" presStyleCnt="4" custScaleX="825849" custScaleY="270473" custLinFactX="17750" custLinFactY="-2651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6943B0-A3DF-403B-9FE4-4D03836A192B}" type="pres">
      <dgm:prSet presAssocID="{3C5C3663-5A27-45B5-B5D8-290173B1AB94}" presName="sibTrans" presStyleCnt="0"/>
      <dgm:spPr/>
    </dgm:pt>
    <dgm:pt modelId="{6C1250A2-1D27-4B5C-A055-9BCDEE2BDF84}" type="pres">
      <dgm:prSet presAssocID="{1272356D-C4FF-416D-ABBA-EAD26C4F060F}" presName="node" presStyleLbl="node1" presStyleIdx="1" presStyleCnt="4" custScaleX="602973" custScaleY="516147" custLinFactX="-333977" custLinFactY="275618" custLinFactNeighborX="-400000" custLinFactNeighborY="3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912D52-AF29-4DD9-9EBF-A7BCEC7F14EF}" type="pres">
      <dgm:prSet presAssocID="{98EDF317-80EA-4373-9CD0-3866E18F407E}" presName="sibTrans" presStyleCnt="0"/>
      <dgm:spPr/>
    </dgm:pt>
    <dgm:pt modelId="{41BC2112-98E9-4FFE-948F-35AD32D0CF67}" type="pres">
      <dgm:prSet presAssocID="{50464798-98AF-43A7-9E52-FB3D65CBC441}" presName="node" presStyleLbl="node1" presStyleIdx="2" presStyleCnt="4" custScaleX="693075" custScaleY="275778" custLinFactY="-200000" custLinFactNeighborX="38757" custLinFactNeighborY="-2042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37C41D-0799-4755-8B19-639CD2FC79F2}" type="pres">
      <dgm:prSet presAssocID="{F3B532BE-CA9F-41E9-A8B0-34814D0E6B37}" presName="sibTrans" presStyleCnt="0"/>
      <dgm:spPr/>
    </dgm:pt>
    <dgm:pt modelId="{5D5A86F4-A806-4AFA-93F5-6F875C4C8CD2}" type="pres">
      <dgm:prSet presAssocID="{D9B68845-0C3C-43C2-A5A4-0B4FC4B61DB2}" presName="node" presStyleLbl="node1" presStyleIdx="3" presStyleCnt="4" custScaleX="603317" custScaleY="581148" custLinFactNeighborX="24645" custLinFactNeighborY="951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258E33-D6F8-4408-BB83-C2A9039A1A22}" type="presOf" srcId="{1272356D-C4FF-416D-ABBA-EAD26C4F060F}" destId="{6C1250A2-1D27-4B5C-A055-9BCDEE2BDF84}" srcOrd="0" destOrd="0" presId="urn:microsoft.com/office/officeart/2005/8/layout/default#2"/>
    <dgm:cxn modelId="{AD70FA4D-D739-46F9-8B50-90DF16DDE43B}" type="presOf" srcId="{1168B18A-89F8-422A-87C5-95C2766BDC30}" destId="{4C93D8EE-1660-4055-8583-63C4B413272F}" srcOrd="0" destOrd="0" presId="urn:microsoft.com/office/officeart/2005/8/layout/default#2"/>
    <dgm:cxn modelId="{BB671A79-96CA-412C-B5FC-C5143F05AE24}" type="presOf" srcId="{0FCDFC87-B6FC-45E7-B749-9133C1E9F8E7}" destId="{632D49C8-6B44-4B90-B957-2A8D98DFEAE2}" srcOrd="0" destOrd="0" presId="urn:microsoft.com/office/officeart/2005/8/layout/default#2"/>
    <dgm:cxn modelId="{C7DA2803-2192-401D-A847-F22EAA4262DA}" srcId="{1168B18A-89F8-422A-87C5-95C2766BDC30}" destId="{0FCDFC87-B6FC-45E7-B749-9133C1E9F8E7}" srcOrd="0" destOrd="0" parTransId="{1556CD96-B84A-43B6-AC24-0AB402F33276}" sibTransId="{3C5C3663-5A27-45B5-B5D8-290173B1AB94}"/>
    <dgm:cxn modelId="{A1DBDE18-E7E5-4A22-9C5E-B37FFDE8E2CB}" type="presOf" srcId="{50464798-98AF-43A7-9E52-FB3D65CBC441}" destId="{41BC2112-98E9-4FFE-948F-35AD32D0CF67}" srcOrd="0" destOrd="0" presId="urn:microsoft.com/office/officeart/2005/8/layout/default#2"/>
    <dgm:cxn modelId="{7854EF63-250F-4277-9DB1-F13EE653558C}" srcId="{1168B18A-89F8-422A-87C5-95C2766BDC30}" destId="{50464798-98AF-43A7-9E52-FB3D65CBC441}" srcOrd="2" destOrd="0" parTransId="{E9F6BDDB-8FAE-4064-B03C-F4D6AE4B6D2C}" sibTransId="{F3B532BE-CA9F-41E9-A8B0-34814D0E6B37}"/>
    <dgm:cxn modelId="{238CC6EA-D404-485C-9C56-BD57B94A936C}" srcId="{1168B18A-89F8-422A-87C5-95C2766BDC30}" destId="{1272356D-C4FF-416D-ABBA-EAD26C4F060F}" srcOrd="1" destOrd="0" parTransId="{3EDAE3E1-0A6D-437F-917A-1AB6700EABA4}" sibTransId="{98EDF317-80EA-4373-9CD0-3866E18F407E}"/>
    <dgm:cxn modelId="{C202E239-83AB-4359-9D64-E4808B6C6244}" srcId="{1168B18A-89F8-422A-87C5-95C2766BDC30}" destId="{D9B68845-0C3C-43C2-A5A4-0B4FC4B61DB2}" srcOrd="3" destOrd="0" parTransId="{8EE9A5B0-ACFF-477E-8AFB-35F2EDD39CA0}" sibTransId="{8D32A433-72BD-4C7C-8108-264860AB47EA}"/>
    <dgm:cxn modelId="{D9D4EB41-E4F3-4B53-BEFF-5567762FABC3}" type="presOf" srcId="{D9B68845-0C3C-43C2-A5A4-0B4FC4B61DB2}" destId="{5D5A86F4-A806-4AFA-93F5-6F875C4C8CD2}" srcOrd="0" destOrd="0" presId="urn:microsoft.com/office/officeart/2005/8/layout/default#2"/>
    <dgm:cxn modelId="{14C400E2-6AA2-4956-9EE5-A59958D7D631}" type="presParOf" srcId="{4C93D8EE-1660-4055-8583-63C4B413272F}" destId="{632D49C8-6B44-4B90-B957-2A8D98DFEAE2}" srcOrd="0" destOrd="0" presId="urn:microsoft.com/office/officeart/2005/8/layout/default#2"/>
    <dgm:cxn modelId="{7BA18E0F-17D7-49C7-8A92-E6CCD38CACA6}" type="presParOf" srcId="{4C93D8EE-1660-4055-8583-63C4B413272F}" destId="{EC6943B0-A3DF-403B-9FE4-4D03836A192B}" srcOrd="1" destOrd="0" presId="urn:microsoft.com/office/officeart/2005/8/layout/default#2"/>
    <dgm:cxn modelId="{65799CB0-1283-4B16-9119-4377E3C23472}" type="presParOf" srcId="{4C93D8EE-1660-4055-8583-63C4B413272F}" destId="{6C1250A2-1D27-4B5C-A055-9BCDEE2BDF84}" srcOrd="2" destOrd="0" presId="urn:microsoft.com/office/officeart/2005/8/layout/default#2"/>
    <dgm:cxn modelId="{6DBC01A6-84C0-4674-9175-87F5BA2AFA24}" type="presParOf" srcId="{4C93D8EE-1660-4055-8583-63C4B413272F}" destId="{D9912D52-AF29-4DD9-9EBF-A7BCEC7F14EF}" srcOrd="3" destOrd="0" presId="urn:microsoft.com/office/officeart/2005/8/layout/default#2"/>
    <dgm:cxn modelId="{6F773BCB-B074-4C9E-9E5B-0770C8298E6D}" type="presParOf" srcId="{4C93D8EE-1660-4055-8583-63C4B413272F}" destId="{41BC2112-98E9-4FFE-948F-35AD32D0CF67}" srcOrd="4" destOrd="0" presId="urn:microsoft.com/office/officeart/2005/8/layout/default#2"/>
    <dgm:cxn modelId="{DA2F0260-894B-40B7-A9E7-D187B381EBBE}" type="presParOf" srcId="{4C93D8EE-1660-4055-8583-63C4B413272F}" destId="{E037C41D-0799-4755-8B19-639CD2FC79F2}" srcOrd="5" destOrd="0" presId="urn:microsoft.com/office/officeart/2005/8/layout/default#2"/>
    <dgm:cxn modelId="{770BDE0F-618C-418F-A36B-2FDE1826BF34}" type="presParOf" srcId="{4C93D8EE-1660-4055-8583-63C4B413272F}" destId="{5D5A86F4-A806-4AFA-93F5-6F875C4C8CD2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8503-38FA-4EA7-A8BA-A75B74CA3B92}" type="datetime1">
              <a:rPr lang="pt-BR" smtClean="0">
                <a:solidFill>
                  <a:srgbClr val="EEECE1"/>
                </a:solidFill>
              </a:rPr>
              <a:pPr/>
              <a:t>02/12/2021</a:t>
            </a:fld>
            <a:endParaRPr lang="pt-BR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6C3B-49DB-45EA-8210-171372B85854}" type="datetime1">
              <a:rPr lang="pt-BR" smtClean="0">
                <a:solidFill>
                  <a:srgbClr val="EEECE1"/>
                </a:solidFill>
              </a:rPr>
              <a:pPr/>
              <a:t>02/12/2021</a:t>
            </a:fld>
            <a:endParaRPr lang="pt-BR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275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7116-6088-4819-A69A-435EEDC7B762}" type="datetime1">
              <a:rPr lang="pt-BR" smtClean="0">
                <a:solidFill>
                  <a:srgbClr val="EEECE1"/>
                </a:solidFill>
              </a:rPr>
              <a:pPr/>
              <a:t>02/12/2021</a:t>
            </a:fld>
            <a:endParaRPr lang="pt-BR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950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5237-1DB0-482A-9CA1-AFF93D9A61DA}" type="datetime1">
              <a:rPr lang="pt-BR" smtClean="0">
                <a:solidFill>
                  <a:srgbClr val="EEECE1"/>
                </a:solidFill>
              </a:rPr>
              <a:pPr/>
              <a:t>02/12/2021</a:t>
            </a:fld>
            <a:endParaRPr lang="pt-BR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6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F820-DBBC-42AE-B7D6-69DFB98AE20B}" type="datetime1">
              <a:rPr lang="pt-BR" smtClean="0">
                <a:solidFill>
                  <a:srgbClr val="EEECE1"/>
                </a:solidFill>
              </a:rPr>
              <a:pPr/>
              <a:t>02/12/2021</a:t>
            </a:fld>
            <a:endParaRPr lang="pt-BR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77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C721-E4AA-4BD7-9310-BFE1304D8780}" type="datetime1">
              <a:rPr lang="pt-BR" smtClean="0">
                <a:solidFill>
                  <a:srgbClr val="EEECE1"/>
                </a:solidFill>
              </a:rPr>
              <a:pPr/>
              <a:t>02/12/2021</a:t>
            </a:fld>
            <a:endParaRPr lang="pt-BR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82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093-7DD7-4E19-A408-7F9FFC4DAD2D}" type="datetime1">
              <a:rPr lang="pt-BR" smtClean="0">
                <a:solidFill>
                  <a:srgbClr val="EEECE1"/>
                </a:solidFill>
              </a:rPr>
              <a:pPr/>
              <a:t>02/12/2021</a:t>
            </a:fld>
            <a:endParaRPr lang="pt-BR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041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83BE-D180-47CE-9B64-5402FED4B299}" type="datetime1">
              <a:rPr lang="pt-BR" smtClean="0">
                <a:solidFill>
                  <a:srgbClr val="EEECE1"/>
                </a:solidFill>
              </a:rPr>
              <a:pPr/>
              <a:t>02/12/2021</a:t>
            </a:fld>
            <a:endParaRPr lang="pt-BR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2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5A2-5B83-4748-8965-122E519C6EE1}" type="datetime1">
              <a:rPr lang="pt-BR" smtClean="0">
                <a:solidFill>
                  <a:srgbClr val="EEECE1"/>
                </a:solidFill>
              </a:rPr>
              <a:pPr/>
              <a:t>02/12/2021</a:t>
            </a:fld>
            <a:endParaRPr lang="pt-BR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00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41A2-AE25-49A0-9BAA-0ACCACF8AD9B}" type="datetime1">
              <a:rPr lang="pt-BR" smtClean="0">
                <a:solidFill>
                  <a:srgbClr val="EEECE1"/>
                </a:solidFill>
              </a:rPr>
              <a:pPr/>
              <a:t>02/12/2021</a:t>
            </a:fld>
            <a:endParaRPr lang="pt-BR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180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2760-3BB8-49A2-B104-3CF5FD845204}" type="datetime1">
              <a:rPr lang="pt-BR" smtClean="0">
                <a:solidFill>
                  <a:srgbClr val="EEECE1"/>
                </a:solidFill>
              </a:rPr>
              <a:pPr/>
              <a:t>02/12/2021</a:t>
            </a:fld>
            <a:endParaRPr lang="pt-BR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18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defTabSz="914400"/>
            <a:fld id="{7C03C59C-4387-495E-9022-56B11993F6CC}" type="slidenum">
              <a:rPr lang="pt-BR" smtClean="0"/>
              <a:pPr defTabSz="91440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endParaRPr lang="pt-BR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fld id="{9E416F7D-8F73-4ABA-A4EF-3C9B9C4DE229}" type="datetime1">
              <a:rPr lang="pt-BR" smtClean="0">
                <a:solidFill>
                  <a:srgbClr val="EEECE1"/>
                </a:solidFill>
              </a:rPr>
              <a:pPr defTabSz="914400"/>
              <a:t>02/12/2021</a:t>
            </a:fld>
            <a:endParaRPr lang="pt-BR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2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aeqW1aJIdQ" TargetMode="External"/><Relationship Id="rId2" Type="http://schemas.openxmlformats.org/officeDocument/2006/relationships/hyperlink" Target="http://www.uem.br/educafiscouem/arquivos-de-pdf/o-teatro-viabilizando-a-educacao-fiscal-no-parana-e-regiao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71240" cy="1128455"/>
          </a:xfrm>
        </p:spPr>
        <p:txBody>
          <a:bodyPr/>
          <a:lstStyle/>
          <a:p>
            <a:r>
              <a:rPr lang="pt-BR" sz="3600" dirty="0" smtClean="0">
                <a:solidFill>
                  <a:srgbClr val="002060"/>
                </a:solidFill>
              </a:rPr>
              <a:t>Educação Fiscal </a:t>
            </a:r>
            <a:r>
              <a:rPr lang="pt-BR" sz="3600" cap="none" dirty="0" smtClean="0">
                <a:solidFill>
                  <a:srgbClr val="00B0F0"/>
                </a:solidFill>
              </a:rPr>
              <a:t>no chão da sala de aula</a:t>
            </a:r>
            <a:r>
              <a:rPr lang="pt-BR" sz="3600" cap="none" dirty="0" smtClean="0"/>
              <a:t>, </a:t>
            </a:r>
            <a:r>
              <a:rPr lang="pt-BR" sz="3600" cap="none" dirty="0" smtClean="0">
                <a:solidFill>
                  <a:srgbClr val="002060"/>
                </a:solidFill>
              </a:rPr>
              <a:t>À LUZ DA BNCC</a:t>
            </a:r>
            <a:endParaRPr lang="pt-BR" sz="3600" cap="none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9555" y="4250028"/>
            <a:ext cx="9298546" cy="1197735"/>
          </a:xfrm>
          <a:solidFill>
            <a:srgbClr val="FFCCFF"/>
          </a:solidFill>
        </p:spPr>
        <p:txBody>
          <a:bodyPr/>
          <a:lstStyle/>
          <a:p>
            <a:r>
              <a:rPr lang="pt-BR" b="1" dirty="0" smtClean="0"/>
              <a:t>Nelma Maria Matias Pinheiro</a:t>
            </a:r>
          </a:p>
          <a:p>
            <a:r>
              <a:rPr lang="pt-BR" b="1" dirty="0" smtClean="0"/>
              <a:t>GEEF/TO, Secretaria de Educação, Juventude e Esportes</a:t>
            </a:r>
          </a:p>
          <a:p>
            <a:r>
              <a:rPr lang="pt-BR" b="1" dirty="0" smtClean="0"/>
              <a:t>nelmammatias@gmail.com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8161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37883"/>
            <a:ext cx="8507693" cy="57956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506071" y="1102659"/>
            <a:ext cx="1680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Título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6" name="AutoShape 2" descr="Ponto de interrogação imagens de stock, fotos de Ponto de interrogação |  Baixar no Depositphotos"/>
          <p:cNvSpPr>
            <a:spLocks noChangeAspect="1" noChangeArrowheads="1"/>
          </p:cNvSpPr>
          <p:nvPr/>
        </p:nvSpPr>
        <p:spPr bwMode="auto">
          <a:xfrm>
            <a:off x="155575" y="-820271"/>
            <a:ext cx="1714500" cy="171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353" y="720304"/>
            <a:ext cx="905576" cy="90557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 rot="18647410">
            <a:off x="8497770" y="3380797"/>
            <a:ext cx="386134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Interdisciplinaridade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9092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394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Novo Ensino Médio – Flexibilização curricular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1" y="1846360"/>
            <a:ext cx="7727243" cy="418868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89" y="1851379"/>
            <a:ext cx="7766755" cy="426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952089" y="1851379"/>
            <a:ext cx="2652889" cy="42698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Cada Estado da federação desenha sua arquitetura curricular. Este desenho representa a do Estado/Território do Tocantins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22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511" y="382951"/>
            <a:ext cx="10374490" cy="88140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Novo </a:t>
            </a:r>
            <a:r>
              <a:rPr lang="pt-BR" sz="2800" dirty="0"/>
              <a:t>E</a:t>
            </a:r>
            <a:r>
              <a:rPr lang="pt-BR" sz="2800" dirty="0" smtClean="0"/>
              <a:t>nsino Médio – Flexibilização curricular</a:t>
            </a: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783873" y="1311102"/>
          <a:ext cx="10324394" cy="46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306"/>
                <a:gridCol w="982133"/>
                <a:gridCol w="2923822"/>
                <a:gridCol w="1128889"/>
                <a:gridCol w="1083733"/>
                <a:gridCol w="1151466"/>
                <a:gridCol w="1682045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Proposta</a:t>
                      </a:r>
                      <a:r>
                        <a:rPr lang="pt-BR" baseline="0" dirty="0" smtClean="0"/>
                        <a:t> de estrutura curricular por Unidade Federativa (Tocantins – rede estadual/2022)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Novo Ensino Médio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1º ano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2º ano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3º ano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Carga Horária total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Lei referencia:</a:t>
                      </a:r>
                      <a:r>
                        <a:rPr lang="pt-BR" b="1" baseline="0" dirty="0" smtClean="0">
                          <a:solidFill>
                            <a:srgbClr val="C00000"/>
                          </a:solidFill>
                        </a:rPr>
                        <a:t> 13. 415/2017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1000h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1000h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1000h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3000h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6600FF"/>
                          </a:solidFill>
                        </a:rPr>
                        <a:t>Formação geral básica</a:t>
                      </a:r>
                      <a:endParaRPr lang="pt-BR" b="1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6600FF"/>
                          </a:solidFill>
                        </a:rPr>
                        <a:t>BNCC (áreas)</a:t>
                      </a:r>
                      <a:endParaRPr lang="pt-BR" b="1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6600FF"/>
                          </a:solidFill>
                        </a:rPr>
                        <a:t>800h</a:t>
                      </a:r>
                      <a:endParaRPr lang="pt-BR" b="1" dirty="0">
                        <a:solidFill>
                          <a:srgbClr val="6600FF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6600FF"/>
                          </a:solidFill>
                        </a:rPr>
                        <a:t>600</a:t>
                      </a:r>
                      <a:endParaRPr lang="pt-BR" b="1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6600FF"/>
                          </a:solidFill>
                        </a:rPr>
                        <a:t>400</a:t>
                      </a:r>
                      <a:endParaRPr lang="pt-BR" b="1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6600FF"/>
                          </a:solidFill>
                        </a:rPr>
                        <a:t>1800</a:t>
                      </a:r>
                      <a:endParaRPr lang="pt-BR" b="1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</a:tr>
              <a:tr h="771065">
                <a:tc rowSpan="3">
                  <a:txBody>
                    <a:bodyPr/>
                    <a:lstStyle/>
                    <a:p>
                      <a:pPr algn="ctr"/>
                      <a:endParaRPr lang="pt-BR" b="1" dirty="0" smtClean="0">
                        <a:solidFill>
                          <a:schemeClr val="accent5"/>
                        </a:solidFill>
                      </a:endParaRPr>
                    </a:p>
                    <a:p>
                      <a:pPr algn="ctr"/>
                      <a:r>
                        <a:rPr lang="pt-BR" b="1" dirty="0" smtClean="0">
                          <a:solidFill>
                            <a:schemeClr val="accent5"/>
                          </a:solidFill>
                        </a:rPr>
                        <a:t>Itinerários formativos</a:t>
                      </a:r>
                      <a:endParaRPr lang="pt-BR" b="1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/>
                          </a:solidFill>
                        </a:rPr>
                        <a:t>Unidades curriculares</a:t>
                      </a:r>
                      <a:endParaRPr lang="pt-BR" b="1" dirty="0">
                        <a:solidFill>
                          <a:schemeClr val="accent5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Trilhas de aprofundamento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320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480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800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519289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Projeto de vida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80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40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40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160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83259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Eletivas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120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40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80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00B0F0"/>
                          </a:solidFill>
                        </a:rPr>
                        <a:t>240</a:t>
                      </a:r>
                      <a:endParaRPr lang="pt-BR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51255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1000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1000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1000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3000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38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7129" y="1230652"/>
            <a:ext cx="9654989" cy="112845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sz="3600" cap="none" dirty="0" smtClean="0">
                <a:solidFill>
                  <a:srgbClr val="002060"/>
                </a:solidFill>
              </a:rPr>
              <a:t>Experiência do Tocantins</a:t>
            </a:r>
            <a:endParaRPr lang="pt-BR" sz="3600" cap="none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7128" y="4250028"/>
            <a:ext cx="9654989" cy="1330501"/>
          </a:xfrm>
          <a:solidFill>
            <a:srgbClr val="FFCCFF"/>
          </a:solidFill>
        </p:spPr>
        <p:txBody>
          <a:bodyPr/>
          <a:lstStyle/>
          <a:p>
            <a:r>
              <a:rPr lang="pt-BR" b="1" dirty="0" smtClean="0"/>
              <a:t>Nelma Maria Matias Pinheiro</a:t>
            </a:r>
          </a:p>
          <a:p>
            <a:r>
              <a:rPr lang="pt-BR" b="1" dirty="0" smtClean="0"/>
              <a:t>GEEF/TO, Secretaria de Educação, Juventude e Esportes</a:t>
            </a:r>
          </a:p>
          <a:p>
            <a:r>
              <a:rPr lang="pt-BR" b="1" dirty="0" smtClean="0"/>
              <a:t>nelmammatias@gmail.com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37128" y="2138947"/>
            <a:ext cx="9654989" cy="2185214"/>
          </a:xfrm>
          <a:prstGeom prst="rect">
            <a:avLst/>
          </a:prstGeom>
          <a:solidFill>
            <a:srgbClr val="FFFF99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Itinerários Formativos</a:t>
            </a:r>
          </a:p>
          <a:p>
            <a:pPr algn="ctr"/>
            <a:r>
              <a:rPr lang="pt-BR" sz="4000" dirty="0" smtClean="0"/>
              <a:t>Trilhas de aprofundamento 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(áreas de conhecimento)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10133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622" y="326506"/>
            <a:ext cx="11198577" cy="9265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Proposta IF - Trilhas de Aprofundamento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3732" y="1444978"/>
            <a:ext cx="10041467" cy="459006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11" y="1332585"/>
            <a:ext cx="10035821" cy="517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58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778" y="326506"/>
            <a:ext cx="11153421" cy="9265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Proposta IF - Trilhas de Aprofundamento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3732" y="1444978"/>
            <a:ext cx="10041467" cy="459006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23" y="1343379"/>
            <a:ext cx="1013742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89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0534" y="270061"/>
            <a:ext cx="10769598" cy="1129761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Proposta IF - Trilhas de Aprofundamento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4221" y="1493519"/>
            <a:ext cx="10707511" cy="463634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3" y="1399822"/>
            <a:ext cx="10769599" cy="512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70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7129" y="1230652"/>
            <a:ext cx="9654989" cy="112845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sz="3600" cap="none" dirty="0" smtClean="0">
                <a:solidFill>
                  <a:srgbClr val="002060"/>
                </a:solidFill>
              </a:rPr>
              <a:t>Experiência do Tocantins</a:t>
            </a:r>
            <a:endParaRPr lang="pt-BR" sz="3600" cap="none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7128" y="4250028"/>
            <a:ext cx="9654989" cy="1330501"/>
          </a:xfrm>
          <a:solidFill>
            <a:srgbClr val="FFCCFF"/>
          </a:solidFill>
        </p:spPr>
        <p:txBody>
          <a:bodyPr/>
          <a:lstStyle/>
          <a:p>
            <a:r>
              <a:rPr lang="pt-BR" b="1" dirty="0" smtClean="0"/>
              <a:t>Nelma Maria Matias Pinheiro</a:t>
            </a:r>
          </a:p>
          <a:p>
            <a:r>
              <a:rPr lang="pt-BR" b="1" dirty="0" smtClean="0"/>
              <a:t>GEEF/TO, Secretaria de Educação, Juventude e Esportes</a:t>
            </a:r>
          </a:p>
          <a:p>
            <a:r>
              <a:rPr lang="pt-BR" b="1" dirty="0" smtClean="0"/>
              <a:t>nelmammatias@gmail.com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37128" y="2263119"/>
            <a:ext cx="9654989" cy="1938992"/>
          </a:xfrm>
          <a:prstGeom prst="rect">
            <a:avLst/>
          </a:prstGeom>
          <a:solidFill>
            <a:srgbClr val="FFFF99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endParaRPr lang="pt-BR" sz="4000" dirty="0" smtClean="0"/>
          </a:p>
          <a:p>
            <a:pPr algn="ctr"/>
            <a:r>
              <a:rPr lang="pt-BR" sz="4000" dirty="0" smtClean="0"/>
              <a:t>Itinerários Formativos</a:t>
            </a:r>
          </a:p>
          <a:p>
            <a:pPr algn="ctr"/>
            <a:r>
              <a:rPr lang="pt-BR" sz="4000" dirty="0" smtClean="0"/>
              <a:t>Unidades Curriculares Eletivas</a:t>
            </a:r>
          </a:p>
        </p:txBody>
      </p:sp>
    </p:spTree>
    <p:extLst>
      <p:ext uri="{BB962C8B-B14F-4D97-AF65-F5344CB8AC3E}">
        <p14:creationId xmlns:p14="http://schemas.microsoft.com/office/powerpoint/2010/main" val="182327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9037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Unidade curricular Eletiva</a:t>
            </a: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00953" y="2124635"/>
            <a:ext cx="10390094" cy="35424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As </a:t>
            </a:r>
            <a:r>
              <a:rPr lang="pt-BR" sz="2000" b="1" dirty="0"/>
              <a:t>Unidades Eletivas </a:t>
            </a:r>
            <a:r>
              <a:rPr lang="pt-BR" sz="2000" dirty="0" smtClean="0"/>
              <a:t>devem </a:t>
            </a:r>
            <a:r>
              <a:rPr lang="pt-BR" sz="2000" dirty="0"/>
              <a:t>ter origem em temas centrais/integradores, sejam transversais, conforme a BNCC, ou outros demandados pela comunidade ou de interesse dos estudantes com foco no desenvolvimento de habilidades afins e a progressividade das aprendizagens</a:t>
            </a:r>
            <a:r>
              <a:rPr lang="pt-BR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r>
              <a:rPr lang="pt-BR" sz="2000" dirty="0"/>
              <a:t>Tem caráter transitório, pontual e complementar;</a:t>
            </a:r>
          </a:p>
          <a:p>
            <a:r>
              <a:rPr lang="pt-BR" sz="2000" dirty="0"/>
              <a:t>Carga horária menor;</a:t>
            </a: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80237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770" y="291718"/>
            <a:ext cx="10730089" cy="679127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Proposta IF – Unid. Curriculares Eletivas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361" y="1200872"/>
            <a:ext cx="6349168" cy="5253716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A </a:t>
            </a:r>
            <a:r>
              <a:rPr lang="pt-BR" sz="2400" b="1" dirty="0">
                <a:solidFill>
                  <a:srgbClr val="002060"/>
                </a:solidFill>
              </a:rPr>
              <a:t>Ideia... </a:t>
            </a:r>
            <a:r>
              <a:rPr lang="pt-BR" sz="2400" dirty="0">
                <a:solidFill>
                  <a:srgbClr val="002060"/>
                </a:solidFill>
              </a:rPr>
              <a:t>Nasce de um </a:t>
            </a:r>
            <a:r>
              <a:rPr lang="pt-BR" sz="2400" b="1" dirty="0">
                <a:solidFill>
                  <a:srgbClr val="002060"/>
                </a:solidFill>
              </a:rPr>
              <a:t>motivo</a:t>
            </a:r>
            <a:r>
              <a:rPr lang="pt-BR" sz="2400" dirty="0">
                <a:solidFill>
                  <a:srgbClr val="002060"/>
                </a:solidFill>
              </a:rPr>
              <a:t> que é identificado, naturalmente, pela vivencia e ou observação do cotidiano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pt-BR" sz="2400" dirty="0" smtClean="0">
                <a:solidFill>
                  <a:srgbClr val="002060"/>
                </a:solidFill>
              </a:rPr>
              <a:t>Apresentar </a:t>
            </a:r>
            <a:r>
              <a:rPr lang="pt-BR" sz="2400" dirty="0">
                <a:solidFill>
                  <a:srgbClr val="002060"/>
                </a:solidFill>
              </a:rPr>
              <a:t>aos estudantes a intenção do trabalho, neste momento ressalte o tema </a:t>
            </a:r>
            <a:r>
              <a:rPr lang="pt-BR" sz="2400" dirty="0" smtClean="0">
                <a:solidFill>
                  <a:srgbClr val="002060"/>
                </a:solidFill>
              </a:rPr>
              <a:t>contemporâneo Transversal/integrador, </a:t>
            </a:r>
            <a:r>
              <a:rPr lang="pt-BR" sz="2400" dirty="0" smtClean="0">
                <a:solidFill>
                  <a:srgbClr val="002060"/>
                </a:solidFill>
              </a:rPr>
              <a:t>neste caso </a:t>
            </a:r>
            <a:r>
              <a:rPr lang="pt-BR" sz="2400" dirty="0" smtClean="0">
                <a:solidFill>
                  <a:srgbClr val="002060"/>
                </a:solidFill>
              </a:rPr>
              <a:t>é </a:t>
            </a:r>
            <a:r>
              <a:rPr lang="pt-BR" sz="2400" b="1" dirty="0" smtClean="0">
                <a:solidFill>
                  <a:srgbClr val="002060"/>
                </a:solidFill>
              </a:rPr>
              <a:t>Educação </a:t>
            </a:r>
            <a:r>
              <a:rPr lang="pt-BR" sz="2400" b="1" dirty="0" smtClean="0">
                <a:solidFill>
                  <a:srgbClr val="002060"/>
                </a:solidFill>
              </a:rPr>
              <a:t>Fiscal. </a:t>
            </a:r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5089712" y="1492623"/>
            <a:ext cx="2440641" cy="100853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xplosão 1 5"/>
          <p:cNvSpPr/>
          <p:nvPr/>
        </p:nvSpPr>
        <p:spPr>
          <a:xfrm>
            <a:off x="6844553" y="632013"/>
            <a:ext cx="5029200" cy="5405716"/>
          </a:xfrm>
          <a:prstGeom prst="irregularSeal1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Situação problema ou complexa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4414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281985"/>
            <a:ext cx="10363200" cy="1005902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Por que Educação Fiscal na escola?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0288" y="1436607"/>
            <a:ext cx="10399776" cy="5171457"/>
          </a:xfrm>
        </p:spPr>
        <p:txBody>
          <a:bodyPr/>
          <a:lstStyle/>
          <a:p>
            <a:pPr marL="0" indent="0"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67166" y="1350029"/>
            <a:ext cx="10406334" cy="4950031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b="1" dirty="0" smtClean="0">
              <a:cs typeface="Calibri Light" panose="020F030202020403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9446821"/>
              </p:ext>
            </p:extLst>
          </p:nvPr>
        </p:nvGraphicFramePr>
        <p:xfrm>
          <a:off x="1443059" y="1350028"/>
          <a:ext cx="9054548" cy="4802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23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411" y="306417"/>
            <a:ext cx="10058400" cy="1011395"/>
          </a:xfrm>
        </p:spPr>
        <p:txBody>
          <a:bodyPr/>
          <a:lstStyle/>
          <a:p>
            <a:r>
              <a:rPr lang="pt-BR" dirty="0" smtClean="0"/>
              <a:t>O </a:t>
            </a:r>
            <a:r>
              <a:rPr lang="pt-BR" dirty="0" smtClean="0"/>
              <a:t>tema central da Eletiva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4411" y="1169894"/>
            <a:ext cx="10914529" cy="5029200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a)          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  Envolver os alunos pela sua importância na vida deles. Eles precisam se enxergar no tema em si, ou no seu contexto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b)              Partir de uma situação problema, que pela intervenção da discussão, leitura, pesquisa e outras atividades de estudos possa ser alterada em função dos interesses dos estudantes e ou da melhoria da qualidade de vida das pessoas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c)             Ser abrangente o suficiente para atender ao currículo, gerando boas situações de aprendizagens.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50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166" y="361000"/>
            <a:ext cx="10313918" cy="554418"/>
          </a:xfrm>
        </p:spPr>
        <p:txBody>
          <a:bodyPr>
            <a:normAutofit/>
          </a:bodyPr>
          <a:lstStyle/>
          <a:p>
            <a:r>
              <a:rPr lang="pt-BR" sz="2800" dirty="0"/>
              <a:t>Imagens que nos remetem a </a:t>
            </a:r>
            <a:r>
              <a:rPr lang="pt-BR" sz="2800" dirty="0" smtClean="0"/>
              <a:t>Temas central da Eletiva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5" name="Espaço Reservado para Conteúdo 4" descr="https://tse2.mm.bing.net/th?id=OIP.BsBRLJelWZQc6UsZ9bsHhAHaEG&amp;pid=Api&amp;P=0&amp;w=288&amp;h=16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975360"/>
            <a:ext cx="4925567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s://tse2.mm.bing.net/th?id=OIP.U1E9euIFp7ZGiN_xLSG3oQHaE7&amp;pid=Api&amp;P=0&amp;w=234&amp;h=15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409">
            <a:off x="7801247" y="1607906"/>
            <a:ext cx="2948327" cy="28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https://i.ytimg.com/vi/apYiWqcovaE/maxresdefaul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80" y="1052736"/>
            <a:ext cx="2514576" cy="364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https://tse4.mm.bing.net/th?id=OIP.equF_taKwAp5FdrNm9hxxQHaEc&amp;pid=Api&amp;P=0&amp;w=295&amp;h=17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" y="2694433"/>
            <a:ext cx="3742944" cy="209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https://tse4.mm.bing.net/th?id=OIP.Sg0NB0RYGWW9wSnb8peXQQHaEK&amp;pid=Api&amp;P=0&amp;w=281&amp;h=15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23488"/>
            <a:ext cx="3389375" cy="276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https://tse4.mm.bing.net/th?id=OIP.OYtyl2yPxp7MOJ3O610bHQHaFi&amp;pid=Api&amp;P=0&amp;w=244&amp;h=18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42" y="3803904"/>
            <a:ext cx="3894770" cy="247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944" y="4511040"/>
            <a:ext cx="3127820" cy="18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01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3" y="629715"/>
            <a:ext cx="10947042" cy="9801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100" dirty="0">
                <a:solidFill>
                  <a:srgbClr val="C00000"/>
                </a:solidFill>
              </a:rPr>
              <a:t>A elaboração de um projeto passa por diferentes fases entre elas</a:t>
            </a:r>
            <a:r>
              <a:rPr lang="pt-BR" sz="3100" dirty="0" smtClean="0">
                <a:solidFill>
                  <a:srgbClr val="C00000"/>
                </a:solidFill>
              </a:rPr>
              <a:t>:                          </a:t>
            </a:r>
            <a:r>
              <a:rPr lang="pt-BR" sz="1800" dirty="0" smtClean="0">
                <a:solidFill>
                  <a:srgbClr val="C00000"/>
                </a:solidFill>
              </a:rPr>
              <a:t>Situação Problema</a:t>
            </a:r>
            <a:endParaRPr lang="pt-BR" sz="18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761" y="1609858"/>
            <a:ext cx="11037194" cy="4932609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rgbClr val="C00000"/>
                </a:solidFill>
              </a:rPr>
              <a:t>A Ideia... </a:t>
            </a:r>
            <a:r>
              <a:rPr lang="pt-BR" sz="2200" dirty="0">
                <a:solidFill>
                  <a:srgbClr val="C00000"/>
                </a:solidFill>
              </a:rPr>
              <a:t>Nasce de um </a:t>
            </a:r>
            <a:r>
              <a:rPr lang="pt-BR" sz="2200" b="1" dirty="0">
                <a:solidFill>
                  <a:srgbClr val="C00000"/>
                </a:solidFill>
              </a:rPr>
              <a:t>motivo</a:t>
            </a:r>
            <a:r>
              <a:rPr lang="pt-BR" sz="2200" dirty="0">
                <a:solidFill>
                  <a:srgbClr val="C00000"/>
                </a:solidFill>
              </a:rPr>
              <a:t> que é identificado, naturalmente, pela vivencia e ou observação do </a:t>
            </a:r>
            <a:r>
              <a:rPr lang="pt-BR" sz="2200" dirty="0" smtClean="0">
                <a:solidFill>
                  <a:srgbClr val="C00000"/>
                </a:solidFill>
              </a:rPr>
              <a:t>cotidiano.</a:t>
            </a:r>
          </a:p>
          <a:p>
            <a:pPr lvl="0"/>
            <a:r>
              <a:rPr lang="pt-BR" sz="2200" dirty="0" smtClean="0">
                <a:solidFill>
                  <a:srgbClr val="C00000"/>
                </a:solidFill>
              </a:rPr>
              <a:t>Apresentar aos estudantes a intenção do trabalho, neste momento ressalte o tema integrador do projeto, questionando-os sobre a que ele remete e sondando suas expectativas iniciais em relação ao trabalho que será realizado com esse tema.</a:t>
            </a:r>
          </a:p>
          <a:p>
            <a:pPr lvl="0"/>
            <a:r>
              <a:rPr lang="pt-BR" sz="2200" dirty="0" smtClean="0">
                <a:solidFill>
                  <a:srgbClr val="C00000"/>
                </a:solidFill>
              </a:rPr>
              <a:t>Definir </a:t>
            </a:r>
            <a:r>
              <a:rPr lang="pt-BR" sz="2200" dirty="0">
                <a:solidFill>
                  <a:srgbClr val="C00000"/>
                </a:solidFill>
              </a:rPr>
              <a:t>uma situação-problema ou complexa, que seja significativa para os estudantes, que lhes são relevantes e que os motivem a ações transformadoras.</a:t>
            </a:r>
          </a:p>
          <a:p>
            <a:pPr lvl="0"/>
            <a:r>
              <a:rPr lang="pt-BR" sz="2200" dirty="0">
                <a:solidFill>
                  <a:srgbClr val="C00000"/>
                </a:solidFill>
              </a:rPr>
              <a:t> </a:t>
            </a:r>
            <a:r>
              <a:rPr lang="pt-BR" sz="2200" b="1" dirty="0">
                <a:solidFill>
                  <a:srgbClr val="C00000"/>
                </a:solidFill>
              </a:rPr>
              <a:t>Decidir o que será feito </a:t>
            </a:r>
            <a:r>
              <a:rPr lang="pt-BR" sz="2200" dirty="0" smtClean="0">
                <a:solidFill>
                  <a:srgbClr val="C00000"/>
                </a:solidFill>
              </a:rPr>
              <a:t>(um curta? Um documentário?) Após </a:t>
            </a:r>
            <a:r>
              <a:rPr lang="pt-BR" sz="2200" dirty="0">
                <a:solidFill>
                  <a:srgbClr val="C00000"/>
                </a:solidFill>
              </a:rPr>
              <a:t>a identificação</a:t>
            </a:r>
            <a:r>
              <a:rPr lang="pt-BR" sz="2200" b="1" dirty="0">
                <a:solidFill>
                  <a:srgbClr val="C00000"/>
                </a:solidFill>
              </a:rPr>
              <a:t> </a:t>
            </a:r>
            <a:r>
              <a:rPr lang="pt-BR" sz="2200" dirty="0">
                <a:solidFill>
                  <a:srgbClr val="C00000"/>
                </a:solidFill>
              </a:rPr>
              <a:t>da situação-problema ou complexa, deve-se pensar sobre as possibilidades </a:t>
            </a:r>
            <a:r>
              <a:rPr lang="pt-BR" sz="2200" dirty="0" smtClean="0">
                <a:solidFill>
                  <a:srgbClr val="C00000"/>
                </a:solidFill>
              </a:rPr>
              <a:t>e o “caminho” da </a:t>
            </a:r>
            <a:r>
              <a:rPr lang="pt-BR" sz="2200" dirty="0">
                <a:solidFill>
                  <a:srgbClr val="C00000"/>
                </a:solidFill>
              </a:rPr>
              <a:t>solução, e decidir </a:t>
            </a:r>
            <a:r>
              <a:rPr lang="pt-BR" sz="2200" dirty="0" smtClean="0">
                <a:solidFill>
                  <a:srgbClr val="C00000"/>
                </a:solidFill>
              </a:rPr>
              <a:t> qual produto será entregue. </a:t>
            </a:r>
            <a:endParaRPr lang="pt-BR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C0000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4389120" y="1365504"/>
            <a:ext cx="999744" cy="3535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5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730" y="334851"/>
            <a:ext cx="11372045" cy="6156101"/>
          </a:xfrm>
          <a:solidFill>
            <a:srgbClr val="FFFF99"/>
          </a:solidFill>
        </p:spPr>
        <p:txBody>
          <a:bodyPr>
            <a:normAutofit/>
          </a:bodyPr>
          <a:lstStyle/>
          <a:p>
            <a:pPr lvl="0"/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Justificativa –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deixar claro porque trabalhar a situação problema;</a:t>
            </a:r>
          </a:p>
          <a:p>
            <a:pPr lvl="0"/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(geral  e específicos)</a:t>
            </a:r>
          </a:p>
          <a:p>
            <a:pPr lvl="0"/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Definir </a:t>
            </a: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como o projeto vai atender ao currículo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conforme a BNCC (as consequências na aprendizagem).</a:t>
            </a:r>
          </a:p>
          <a:p>
            <a:pPr marL="0" indent="0">
              <a:buNone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0" lvl="0" indent="0">
              <a:buNone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 (s) competência geral da BNCC será trabalhada?</a:t>
            </a:r>
          </a:p>
          <a:p>
            <a:pPr marL="0" lvl="0" indent="0">
              <a:buNone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 (s) competência específica de área serão contempla?</a:t>
            </a:r>
          </a:p>
          <a:p>
            <a:pPr marL="0" lvl="0" indent="0">
              <a:buNone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 (s) habilidade serão desenvolvidas?</a:t>
            </a:r>
          </a:p>
          <a:p>
            <a:pPr marL="0" lvl="0" indent="0">
              <a:buNone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 (s) Tema contemporâneo transversal será abordado, neste caso é Educação Fiscal.</a:t>
            </a:r>
          </a:p>
          <a:p>
            <a:pPr marL="0" lvl="0" indent="0">
              <a:buNone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Quais componentes curriculares serão envolvidos?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208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7680" y="353568"/>
            <a:ext cx="10637520" cy="6120384"/>
          </a:xfrm>
          <a:solidFill>
            <a:srgbClr val="FFFF99"/>
          </a:solidFill>
        </p:spPr>
        <p:txBody>
          <a:bodyPr/>
          <a:lstStyle/>
          <a:p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Quais objetos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conhecimentos/conceitos, conteúdos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serão trabalhados (referentes aos componentes curriculares envolvidos e a Educação Fiscal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Planejar as etapas e dividir as tarefas (Como?) e fazer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levantamento do material necessário. </a:t>
            </a:r>
          </a:p>
          <a:p>
            <a:pPr lvl="0"/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Criar um cronograma (quando?)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Definir o tempo das etapas, ao</a:t>
            </a:r>
            <a:r>
              <a:rPr lang="pt-BR" sz="2200" dirty="0" smtClean="0"/>
              <a:t> longo do desenvolvimento, fazer adequações, se necessário. </a:t>
            </a:r>
          </a:p>
          <a:p>
            <a:pPr lvl="0"/>
            <a:endParaRPr lang="pt-BR" sz="2200" dirty="0" smtClean="0"/>
          </a:p>
          <a:p>
            <a:pPr lvl="0"/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Estabelecer </a:t>
            </a: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critérios de avaliação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uma tarefa que deve acompanhar os objetivos de cada ação/etapa, pensada e elaborada tendo claro (professores e estudantes) quais são as habilidades a serem desenvolvidas. </a:t>
            </a:r>
            <a:endParaRPr lang="pt-BR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composição dos critérios de avaliação devem ser considerados o desempenho individual e o do grupo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pt-BR" sz="20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0836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003" y="321972"/>
            <a:ext cx="10700197" cy="914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 smtClean="0"/>
              <a:t>Mãos à Obre!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882" y="1262130"/>
            <a:ext cx="10687317" cy="51129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Material base: PROJETOS </a:t>
            </a:r>
            <a:r>
              <a:rPr lang="pt-BR" sz="2000" dirty="0">
                <a:solidFill>
                  <a:srgbClr val="C00000"/>
                </a:solidFill>
              </a:rPr>
              <a:t>INTEGRADORES - Área de conhecimento:</a:t>
            </a:r>
            <a:r>
              <a:rPr lang="pt-BR" sz="2000" b="1" dirty="0">
                <a:solidFill>
                  <a:srgbClr val="C00000"/>
                </a:solidFill>
              </a:rPr>
              <a:t> </a:t>
            </a:r>
            <a:r>
              <a:rPr lang="pt-BR" sz="2000" dirty="0">
                <a:solidFill>
                  <a:srgbClr val="C00000"/>
                </a:solidFill>
              </a:rPr>
              <a:t>Ciências Humanas e Sociais Aplicadas, Editora Moderna- São Paulo, 2020</a:t>
            </a:r>
            <a:r>
              <a:rPr lang="pt-BR" sz="20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pt-BR" sz="2000" dirty="0">
              <a:solidFill>
                <a:srgbClr val="002060"/>
              </a:solidFill>
            </a:endParaRPr>
          </a:p>
          <a:p>
            <a:pPr lvl="0"/>
            <a:r>
              <a:rPr lang="pt-BR" sz="2000" b="1" dirty="0">
                <a:solidFill>
                  <a:srgbClr val="002060"/>
                </a:solidFill>
              </a:rPr>
              <a:t>Titulo do Projeto: </a:t>
            </a:r>
            <a:r>
              <a:rPr lang="pt-BR" sz="2000" dirty="0">
                <a:solidFill>
                  <a:srgbClr val="002060"/>
                </a:solidFill>
              </a:rPr>
              <a:t>“Eu caçador de Mim...”</a:t>
            </a:r>
          </a:p>
          <a:p>
            <a:pPr lvl="0"/>
            <a:r>
              <a:rPr lang="pt-BR" sz="2000" b="1" dirty="0">
                <a:solidFill>
                  <a:srgbClr val="002060"/>
                </a:solidFill>
              </a:rPr>
              <a:t>Tema central do Projeto: </a:t>
            </a:r>
            <a:r>
              <a:rPr lang="pt-BR" sz="2000" dirty="0">
                <a:solidFill>
                  <a:srgbClr val="002060"/>
                </a:solidFill>
              </a:rPr>
              <a:t>“Mediação de conflitos”</a:t>
            </a:r>
          </a:p>
          <a:p>
            <a:pPr lvl="0"/>
            <a:r>
              <a:rPr lang="pt-BR" sz="2000" b="1" dirty="0">
                <a:solidFill>
                  <a:srgbClr val="002060"/>
                </a:solidFill>
              </a:rPr>
              <a:t>Situação Problema: </a:t>
            </a:r>
            <a:r>
              <a:rPr lang="pt-BR" sz="2000" dirty="0">
                <a:solidFill>
                  <a:srgbClr val="002060"/>
                </a:solidFill>
              </a:rPr>
              <a:t>A ausência do vínculo de pertencimento entre os jovens da comunidade, uma âncora para a </a:t>
            </a:r>
            <a:r>
              <a:rPr lang="pt-BR" sz="2000" dirty="0">
                <a:solidFill>
                  <a:srgbClr val="C00000"/>
                </a:solidFill>
              </a:rPr>
              <a:t>violência</a:t>
            </a:r>
            <a:r>
              <a:rPr lang="pt-BR" sz="2000" dirty="0">
                <a:solidFill>
                  <a:srgbClr val="002060"/>
                </a:solidFill>
              </a:rPr>
              <a:t> dentro e fora do espaço escolar.</a:t>
            </a:r>
          </a:p>
          <a:p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b="1" dirty="0">
                <a:solidFill>
                  <a:srgbClr val="002060"/>
                </a:solidFill>
              </a:rPr>
              <a:t>Justificativa:</a:t>
            </a:r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As divergências são inerentes à vida em sociedade e próprias dos regimes democráticos, nos quais todas as pessoas devem ter o direito de se expressar. </a:t>
            </a:r>
            <a:endParaRPr lang="pt-BR" dirty="0" smtClean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que estratégias a escola deve adotar para garantir aos alunos uma relação legítima e significativa entre a aprendizagem dos conteúdos curriculares e as reflexões sobre os problemas que os afligem evitando a violência entre eles? 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Uma das estratégias consistem em Trabalhar </a:t>
            </a:r>
            <a:r>
              <a:rPr lang="pt-BR" dirty="0">
                <a:solidFill>
                  <a:srgbClr val="002060"/>
                </a:solidFill>
              </a:rPr>
              <a:t>temas transversais, de forma </a:t>
            </a:r>
            <a:r>
              <a:rPr lang="pt-BR" dirty="0" smtClean="0">
                <a:solidFill>
                  <a:srgbClr val="002060"/>
                </a:solidFill>
              </a:rPr>
              <a:t>interdisciplinar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8175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206" y="230103"/>
            <a:ext cx="10993234" cy="7727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Abrangência curricular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76" y="975361"/>
            <a:ext cx="11143488" cy="560832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Objetivos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  geral: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Objetivo geral: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Reconhecer a importância da singularidade do sujeito, no </a:t>
            </a:r>
            <a:r>
              <a:rPr lang="pt-BR" sz="2100" dirty="0" smtClean="0">
                <a:solidFill>
                  <a:schemeClr val="tx2">
                    <a:lumMod val="50000"/>
                  </a:schemeClr>
                </a:solidFill>
              </a:rPr>
              <a:t>processo de coesão social e </a:t>
            </a:r>
            <a:r>
              <a:rPr lang="pt-BR" sz="2100" dirty="0" err="1" smtClean="0">
                <a:solidFill>
                  <a:schemeClr val="tx2">
                    <a:lumMod val="50000"/>
                  </a:schemeClr>
                </a:solidFill>
              </a:rPr>
              <a:t>empoderamento</a:t>
            </a:r>
            <a:r>
              <a:rPr lang="pt-BR" sz="2100" dirty="0" smtClean="0">
                <a:solidFill>
                  <a:schemeClr val="tx2">
                    <a:lumMod val="50000"/>
                  </a:schemeClr>
                </a:solidFill>
              </a:rPr>
              <a:t> comunitário.</a:t>
            </a:r>
          </a:p>
          <a:p>
            <a:endParaRPr lang="pt-BR" sz="2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100" b="1" dirty="0" smtClean="0">
                <a:solidFill>
                  <a:schemeClr val="tx2">
                    <a:lumMod val="50000"/>
                  </a:schemeClr>
                </a:solidFill>
              </a:rPr>
              <a:t>Objetivos específicos:</a:t>
            </a:r>
            <a:endParaRPr lang="pt-BR" sz="21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pt-BR" sz="2100" dirty="0" smtClean="0">
                <a:solidFill>
                  <a:schemeClr val="tx2">
                    <a:lumMod val="50000"/>
                  </a:schemeClr>
                </a:solidFill>
              </a:rPr>
              <a:t>Reconhecer a si mesmo e aos seus pares, no contexto de diferentes valores sócio culturais. </a:t>
            </a:r>
          </a:p>
          <a:p>
            <a:pPr lvl="0"/>
            <a:r>
              <a:rPr lang="pt-BR" sz="2100" dirty="0" smtClean="0">
                <a:solidFill>
                  <a:schemeClr val="tx2">
                    <a:lumMod val="50000"/>
                  </a:schemeClr>
                </a:solidFill>
              </a:rPr>
              <a:t>Identificar formas éticas e pacíficas, de combate a situações de desigualdades sociais e preconceitos étnico-raciais na comunidade.</a:t>
            </a:r>
          </a:p>
          <a:p>
            <a:pPr lvl="0"/>
            <a:r>
              <a:rPr lang="pt-BR" sz="2100" dirty="0" smtClean="0">
                <a:solidFill>
                  <a:schemeClr val="tx2">
                    <a:lumMod val="50000"/>
                  </a:schemeClr>
                </a:solidFill>
              </a:rPr>
              <a:t>Identificar os espaços de participação social existente na comunidade, nas áreas da cultura do esporte e da geração de renda, como estratégia para coesão social.</a:t>
            </a:r>
          </a:p>
          <a:p>
            <a:pPr lvl="0"/>
            <a:r>
              <a:rPr lang="pt-BR" sz="2100" dirty="0" smtClean="0">
                <a:solidFill>
                  <a:schemeClr val="tx2">
                    <a:lumMod val="50000"/>
                  </a:schemeClr>
                </a:solidFill>
              </a:rPr>
              <a:t>Analisar a intervenção do Estado na ordem social, para soluções de desigualdades sociais e relações conflituosas na comunidade.</a:t>
            </a:r>
          </a:p>
          <a:p>
            <a:pPr lvl="0"/>
            <a:r>
              <a:rPr lang="pt-BR" sz="2100" dirty="0" smtClean="0">
                <a:solidFill>
                  <a:schemeClr val="tx2">
                    <a:lumMod val="50000"/>
                  </a:schemeClr>
                </a:solidFill>
              </a:rPr>
              <a:t>Identificar políticas públicas inerentes a cultura da Paz e de Atenção as Juventudes presentes na comunidade.</a:t>
            </a:r>
          </a:p>
          <a:p>
            <a:pPr lvl="0"/>
            <a:r>
              <a:rPr lang="pt-BR" sz="2100" dirty="0" smtClean="0">
                <a:solidFill>
                  <a:schemeClr val="tx2">
                    <a:lumMod val="50000"/>
                  </a:schemeClr>
                </a:solidFill>
              </a:rPr>
              <a:t>Reconhecer a Cidadania Fiscal como prática sustentável para efetivação dos direitos sociais.</a:t>
            </a:r>
          </a:p>
          <a:p>
            <a:pPr lvl="0"/>
            <a:r>
              <a:rPr lang="pt-BR" sz="2100" dirty="0" smtClean="0">
                <a:solidFill>
                  <a:schemeClr val="tx2">
                    <a:lumMod val="50000"/>
                  </a:schemeClr>
                </a:solidFill>
              </a:rPr>
              <a:t>Produzir material informativo quanto ao financiamento do Estado e Políticas Públicas nas áreas da Educação, Saúde, Lazer, Prevenção da violência, e moradia, existentes no município.</a:t>
            </a:r>
          </a:p>
          <a:p>
            <a:r>
              <a:rPr lang="pt-BR" sz="2100" dirty="0" smtClean="0">
                <a:solidFill>
                  <a:srgbClr val="C00000"/>
                </a:solidFill>
              </a:rPr>
              <a:t>Outros relacionados a formação geral (áreas de conhecimento)</a:t>
            </a:r>
          </a:p>
          <a:p>
            <a:pPr lvl="0"/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690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854" y="656823"/>
            <a:ext cx="10365346" cy="7727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Abrangência curricular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9854" y="1341635"/>
            <a:ext cx="10365346" cy="487628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pt-BR" sz="2000" b="1" dirty="0" smtClean="0">
                <a:solidFill>
                  <a:srgbClr val="002060"/>
                </a:solidFill>
              </a:rPr>
              <a:t>Competências </a:t>
            </a:r>
            <a:r>
              <a:rPr lang="pt-BR" sz="2000" b="1" dirty="0">
                <a:solidFill>
                  <a:srgbClr val="002060"/>
                </a:solidFill>
              </a:rPr>
              <a:t>gerais da Educação Básica 7,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b="1" dirty="0">
                <a:solidFill>
                  <a:srgbClr val="002060"/>
                </a:solidFill>
              </a:rPr>
              <a:t>9 </a:t>
            </a:r>
            <a:r>
              <a:rPr lang="pt-BR" sz="2000" dirty="0">
                <a:solidFill>
                  <a:srgbClr val="002060"/>
                </a:solidFill>
              </a:rPr>
              <a:t>e </a:t>
            </a:r>
            <a:r>
              <a:rPr lang="pt-BR" sz="2000" b="1" dirty="0">
                <a:solidFill>
                  <a:srgbClr val="002060"/>
                </a:solidFill>
              </a:rPr>
              <a:t>10</a:t>
            </a:r>
            <a:r>
              <a:rPr lang="pt-BR" sz="2000" dirty="0">
                <a:solidFill>
                  <a:srgbClr val="002060"/>
                </a:solidFill>
              </a:rPr>
              <a:t>. Ao exercitar a resolução de conflitos e promover o respeito aos outros e aos Direitos Humanos, com responsabilidade, flexibilidade e princípios éticos, argumentando com base em fatos, dados e informações confiáveis, a função social de tributos e o controle social no uso dos recursos público o projeto contribui para o desenvolvimento:</a:t>
            </a:r>
          </a:p>
          <a:p>
            <a:pPr lvl="0"/>
            <a:endParaRPr lang="pt-BR" sz="2000" b="1" dirty="0" smtClean="0">
              <a:solidFill>
                <a:srgbClr val="002060"/>
              </a:solidFill>
            </a:endParaRPr>
          </a:p>
          <a:p>
            <a:pPr lvl="0"/>
            <a:r>
              <a:rPr lang="pt-BR" sz="2000" b="1" dirty="0" smtClean="0">
                <a:solidFill>
                  <a:srgbClr val="002060"/>
                </a:solidFill>
              </a:rPr>
              <a:t>Competências </a:t>
            </a:r>
            <a:r>
              <a:rPr lang="pt-BR" sz="2000" b="1" dirty="0">
                <a:solidFill>
                  <a:srgbClr val="002060"/>
                </a:solidFill>
              </a:rPr>
              <a:t>específicas e habilidades de Ciências Humanas e Sociais Aplicadas (CHSA) 1, 5 e 6. </a:t>
            </a:r>
            <a:r>
              <a:rPr lang="pt-BR" sz="2000" dirty="0">
                <a:solidFill>
                  <a:srgbClr val="002060"/>
                </a:solidFill>
              </a:rPr>
              <a:t>O estímulo ao posicionamento crítico em relação a processos sociais e culturais com base na sistematização de dados e o incentivo ao combate contra a violência e o preconceito, observando o respeito a diferentes posições no debate </a:t>
            </a:r>
            <a:r>
              <a:rPr lang="pt-BR" sz="2000" dirty="0" smtClean="0">
                <a:solidFill>
                  <a:srgbClr val="002060"/>
                </a:solidFill>
              </a:rPr>
              <a:t>público (...)</a:t>
            </a:r>
          </a:p>
          <a:p>
            <a:r>
              <a:rPr lang="pt-BR" sz="2000" b="1" dirty="0" smtClean="0">
                <a:solidFill>
                  <a:srgbClr val="C00000"/>
                </a:solidFill>
              </a:rPr>
              <a:t>Habilidades específicas de CHSA:  </a:t>
            </a:r>
            <a:r>
              <a:rPr lang="pt-BR" sz="2000" dirty="0" smtClean="0">
                <a:solidFill>
                  <a:srgbClr val="002060"/>
                </a:solidFill>
              </a:rPr>
              <a:t>EM13</a:t>
            </a:r>
            <a:r>
              <a:rPr lang="pt-BR" sz="2000" dirty="0" smtClean="0">
                <a:solidFill>
                  <a:srgbClr val="C00000"/>
                </a:solidFill>
              </a:rPr>
              <a:t>CHSA</a:t>
            </a:r>
            <a:r>
              <a:rPr lang="pt-BR" sz="2000" dirty="0" smtClean="0">
                <a:solidFill>
                  <a:srgbClr val="002060"/>
                </a:solidFill>
              </a:rPr>
              <a:t>101; EM13</a:t>
            </a:r>
            <a:r>
              <a:rPr lang="pt-BR" sz="2000" dirty="0" smtClean="0">
                <a:solidFill>
                  <a:srgbClr val="C00000"/>
                </a:solidFill>
              </a:rPr>
              <a:t>CHSA</a:t>
            </a:r>
            <a:r>
              <a:rPr lang="pt-BR" sz="2000" dirty="0" smtClean="0">
                <a:solidFill>
                  <a:srgbClr val="002060"/>
                </a:solidFill>
              </a:rPr>
              <a:t>102; EM13CHS103, EM13</a:t>
            </a:r>
            <a:r>
              <a:rPr lang="pt-BR" sz="2000" dirty="0" smtClean="0">
                <a:solidFill>
                  <a:srgbClr val="C00000"/>
                </a:solidFill>
              </a:rPr>
              <a:t>CHSA</a:t>
            </a:r>
            <a:r>
              <a:rPr lang="pt-BR" sz="2000" dirty="0" smtClean="0">
                <a:solidFill>
                  <a:srgbClr val="002060"/>
                </a:solidFill>
              </a:rPr>
              <a:t>501, EM13</a:t>
            </a:r>
            <a:r>
              <a:rPr lang="pt-BR" sz="2000" dirty="0" smtClean="0">
                <a:solidFill>
                  <a:srgbClr val="C00000"/>
                </a:solidFill>
              </a:rPr>
              <a:t>CHSA</a:t>
            </a:r>
            <a:r>
              <a:rPr lang="pt-BR" sz="2000" dirty="0" smtClean="0">
                <a:solidFill>
                  <a:srgbClr val="002060"/>
                </a:solidFill>
              </a:rPr>
              <a:t>502, EM13</a:t>
            </a:r>
            <a:r>
              <a:rPr lang="pt-BR" sz="2000" dirty="0" smtClean="0">
                <a:solidFill>
                  <a:srgbClr val="C00000"/>
                </a:solidFill>
              </a:rPr>
              <a:t>CHSA</a:t>
            </a:r>
            <a:r>
              <a:rPr lang="pt-BR" sz="2000" dirty="0" smtClean="0">
                <a:solidFill>
                  <a:srgbClr val="002060"/>
                </a:solidFill>
              </a:rPr>
              <a:t>503 e EM13</a:t>
            </a:r>
            <a:r>
              <a:rPr lang="pt-BR" sz="2000" dirty="0" smtClean="0">
                <a:solidFill>
                  <a:srgbClr val="C00000"/>
                </a:solidFill>
              </a:rPr>
              <a:t>CHSA</a:t>
            </a:r>
            <a:r>
              <a:rPr lang="pt-BR" sz="2000" dirty="0" smtClean="0">
                <a:solidFill>
                  <a:srgbClr val="002060"/>
                </a:solidFill>
              </a:rPr>
              <a:t>605.</a:t>
            </a:r>
          </a:p>
          <a:p>
            <a:pPr lvl="0"/>
            <a:r>
              <a:rPr lang="pt-BR" sz="2000" dirty="0" smtClean="0">
                <a:solidFill>
                  <a:srgbClr val="002060"/>
                </a:solidFill>
              </a:rPr>
              <a:t> </a:t>
            </a:r>
            <a:endParaRPr lang="pt-BR" sz="2000" dirty="0">
              <a:solidFill>
                <a:srgbClr val="002060"/>
              </a:solidFill>
            </a:endParaRP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690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1369" y="1107583"/>
            <a:ext cx="10313831" cy="492745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pt-BR" b="1" dirty="0" smtClean="0"/>
          </a:p>
          <a:p>
            <a:pPr lvl="0"/>
            <a:r>
              <a:rPr lang="pt-BR" sz="2200" b="1" dirty="0" smtClean="0"/>
              <a:t>Competências </a:t>
            </a:r>
            <a:r>
              <a:rPr lang="pt-BR" sz="2200" b="1" dirty="0"/>
              <a:t>específicas Linguagens e suas Tecnologias (LGG)</a:t>
            </a:r>
            <a:r>
              <a:rPr lang="pt-BR" sz="2200" dirty="0"/>
              <a:t> </a:t>
            </a:r>
            <a:r>
              <a:rPr lang="pt-BR" sz="2200" b="1" dirty="0"/>
              <a:t>1</a:t>
            </a:r>
            <a:r>
              <a:rPr lang="pt-BR" sz="2200" dirty="0"/>
              <a:t>, </a:t>
            </a:r>
            <a:r>
              <a:rPr lang="pt-BR" sz="2200" b="1" dirty="0"/>
              <a:t>2, 3 e 5. </a:t>
            </a:r>
            <a:r>
              <a:rPr lang="pt-BR" sz="2200" dirty="0"/>
              <a:t>Nas etapas desse projeto, os alunos têm a oportunidade de ampliar sua participação social interpretando criticamente a realidade, exercitar a empatia, o diálogo e a resolução de conflitos e exercer a autoria defendendo pontos de vista que respeitem o outro. </a:t>
            </a:r>
          </a:p>
          <a:p>
            <a:pPr lvl="0"/>
            <a:endParaRPr lang="pt-BR" sz="2200" b="1" dirty="0" smtClean="0"/>
          </a:p>
          <a:p>
            <a:r>
              <a:rPr lang="pt-BR" sz="2200" b="1" dirty="0" smtClean="0"/>
              <a:t>Habilidades </a:t>
            </a:r>
            <a:r>
              <a:rPr lang="pt-BR" sz="2200" b="1" dirty="0"/>
              <a:t>específicas de LGG: </a:t>
            </a:r>
            <a:r>
              <a:rPr lang="pt-BR" sz="2200" dirty="0"/>
              <a:t>EM13</a:t>
            </a:r>
            <a:r>
              <a:rPr lang="pt-BR" sz="2200" dirty="0">
                <a:solidFill>
                  <a:srgbClr val="C00000"/>
                </a:solidFill>
              </a:rPr>
              <a:t>LGG</a:t>
            </a:r>
            <a:r>
              <a:rPr lang="pt-BR" sz="2200" dirty="0"/>
              <a:t>104, EM13</a:t>
            </a:r>
            <a:r>
              <a:rPr lang="pt-BR" sz="2200" dirty="0">
                <a:solidFill>
                  <a:srgbClr val="C00000"/>
                </a:solidFill>
              </a:rPr>
              <a:t>LGG</a:t>
            </a:r>
            <a:r>
              <a:rPr lang="pt-BR" sz="2200" dirty="0"/>
              <a:t>204, EM13</a:t>
            </a:r>
            <a:r>
              <a:rPr lang="pt-BR" sz="2200" dirty="0">
                <a:solidFill>
                  <a:srgbClr val="C00000"/>
                </a:solidFill>
              </a:rPr>
              <a:t>LGG</a:t>
            </a:r>
            <a:r>
              <a:rPr lang="pt-BR" sz="2200" dirty="0"/>
              <a:t>301, EM13</a:t>
            </a:r>
            <a:r>
              <a:rPr lang="pt-BR" sz="2200" dirty="0">
                <a:solidFill>
                  <a:srgbClr val="C00000"/>
                </a:solidFill>
              </a:rPr>
              <a:t>LGG</a:t>
            </a:r>
            <a:r>
              <a:rPr lang="pt-BR" sz="2200" dirty="0"/>
              <a:t>303, </a:t>
            </a:r>
            <a:r>
              <a:rPr lang="pt-BR" sz="2200" dirty="0" smtClean="0"/>
              <a:t>EM13</a:t>
            </a:r>
            <a:r>
              <a:rPr lang="pt-BR" sz="2200" dirty="0" smtClean="0">
                <a:solidFill>
                  <a:srgbClr val="C00000"/>
                </a:solidFill>
              </a:rPr>
              <a:t>LGG</a:t>
            </a:r>
            <a:r>
              <a:rPr lang="pt-BR" sz="2200" dirty="0" smtClean="0"/>
              <a:t>501, EM13</a:t>
            </a:r>
            <a:r>
              <a:rPr lang="pt-BR" sz="2200" dirty="0" smtClean="0">
                <a:solidFill>
                  <a:srgbClr val="C00000"/>
                </a:solidFill>
              </a:rPr>
              <a:t>LGG</a:t>
            </a:r>
            <a:r>
              <a:rPr lang="pt-BR" sz="2200" dirty="0" smtClean="0"/>
              <a:t>503 e EM13</a:t>
            </a:r>
            <a:r>
              <a:rPr lang="pt-BR" sz="2200" b="1" dirty="0" smtClean="0">
                <a:solidFill>
                  <a:srgbClr val="C00000"/>
                </a:solidFill>
              </a:rPr>
              <a:t>LP</a:t>
            </a:r>
            <a:r>
              <a:rPr lang="pt-BR" sz="2200" dirty="0" smtClean="0"/>
              <a:t>17  </a:t>
            </a:r>
            <a:endParaRPr lang="pt-BR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t-BR" sz="2200" dirty="0" smtClean="0"/>
              <a:t> </a:t>
            </a:r>
            <a:endParaRPr lang="pt-BR" sz="2200" dirty="0"/>
          </a:p>
          <a:p>
            <a:pPr marL="0" indent="0">
              <a:buNone/>
            </a:pPr>
            <a:r>
              <a:rPr lang="pt-BR" sz="2200" b="1" dirty="0"/>
              <a:t> </a:t>
            </a:r>
            <a:endParaRPr lang="pt-BR" sz="2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0397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607" y="412123"/>
            <a:ext cx="11217499" cy="606594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Objetivos específicos:</a:t>
            </a:r>
            <a:endParaRPr lang="pt-BR" dirty="0"/>
          </a:p>
          <a:p>
            <a:pPr lvl="0"/>
            <a:r>
              <a:rPr lang="pt-BR" dirty="0"/>
              <a:t>Reconhecer a si mesmo e aos seus pares, no contexto de diferentes valores sócio culturais. </a:t>
            </a:r>
          </a:p>
          <a:p>
            <a:pPr lvl="0"/>
            <a:r>
              <a:rPr lang="pt-BR" dirty="0"/>
              <a:t>Identificar formas éticas e pacíficas, de combate a situações de desigualdades sociais e preconceitos étnico-raciais na comunidade.</a:t>
            </a:r>
          </a:p>
          <a:p>
            <a:pPr lvl="0"/>
            <a:r>
              <a:rPr lang="pt-BR" dirty="0"/>
              <a:t>Identificar os espaços de participação social existente na comunidade, nas áreas da cultura do esporte e da geração de renda, como estratégia para coesão social.</a:t>
            </a:r>
          </a:p>
          <a:p>
            <a:pPr lvl="0"/>
            <a:r>
              <a:rPr lang="pt-BR" dirty="0"/>
              <a:t>Analisar a intervenção do Estado na ordem social, para soluções de desigualdades sociais e relações conflituosas na comunidade.</a:t>
            </a:r>
          </a:p>
          <a:p>
            <a:pPr lvl="0"/>
            <a:r>
              <a:rPr lang="pt-BR" dirty="0"/>
              <a:t>Identificar políticas públicas inerentes a cultura da Paz e de Atenção as Juventudes presentes na comunidade.</a:t>
            </a:r>
          </a:p>
          <a:p>
            <a:pPr lvl="0"/>
            <a:r>
              <a:rPr lang="pt-BR" dirty="0"/>
              <a:t>Reconhecer a Cidadania Fiscal como prática sustentável para efetivação dos direitos sociais.</a:t>
            </a:r>
          </a:p>
          <a:p>
            <a:pPr lvl="0"/>
            <a:r>
              <a:rPr lang="pt-BR" dirty="0"/>
              <a:t>Produzir material informativo quanto ao financiamento do Estado e Políticas Públicas nas áreas da Educação, Saúde, Lazer, Prevenção da violência, e moradia, existentes no município.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Componentes curriculares envolvidos: </a:t>
            </a:r>
            <a:r>
              <a:rPr lang="pt-BR" dirty="0"/>
              <a:t>Sociologia, História, Geografia, Filosofia, Arte, Educação Física e Língua Portuguesa.</a:t>
            </a:r>
          </a:p>
          <a:p>
            <a:r>
              <a:rPr lang="pt-BR" b="1" dirty="0"/>
              <a:t>Objetos de conhecimento: DCT/TO/2021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26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6607"/>
            <a:ext cx="10854744" cy="5389196"/>
          </a:xfrm>
        </p:spPr>
        <p:txBody>
          <a:bodyPr/>
          <a:lstStyle/>
          <a:p>
            <a:pPr marL="0" indent="0"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15106" y="293077"/>
            <a:ext cx="10585940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 smtClean="0">
                <a:latin typeface="Calibri Light" pitchFamily="34" charset="0"/>
              </a:rPr>
              <a:t>   </a:t>
            </a:r>
            <a:endParaRPr lang="pt-BR" sz="1600" dirty="0" smtClean="0">
              <a:latin typeface="Calibri Light" pitchFamily="34" charset="0"/>
            </a:endParaRPr>
          </a:p>
          <a:p>
            <a:pPr marL="180975" indent="-18097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rgbClr val="4F81BD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555661" y="-1222770"/>
            <a:ext cx="5087815" cy="10581353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 rot="497886">
            <a:off x="948703" y="5375120"/>
            <a:ext cx="477021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C00000"/>
                </a:solidFill>
              </a:rPr>
              <a:t>Direitos</a:t>
            </a:r>
            <a:r>
              <a:rPr lang="pt-BR" sz="2000" dirty="0" smtClean="0">
                <a:solidFill>
                  <a:srgbClr val="C00000"/>
                </a:solidFill>
              </a:rPr>
              <a:t> fundamentais e sociais </a:t>
            </a:r>
            <a:r>
              <a:rPr lang="pt-BR" sz="2000" b="1" dirty="0" smtClean="0">
                <a:solidFill>
                  <a:srgbClr val="C00000"/>
                </a:solidFill>
              </a:rPr>
              <a:t>ASSEGURADOS !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65631" y="304800"/>
            <a:ext cx="10524611" cy="10972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2700" dirty="0" smtClean="0"/>
              <a:t> </a:t>
            </a:r>
            <a:r>
              <a:rPr lang="pt-BR" sz="2700" dirty="0" smtClean="0">
                <a:solidFill>
                  <a:srgbClr val="C00000"/>
                </a:solidFill>
              </a:rPr>
              <a:t>A educação (...), preparo para o exercício da cidadania (...)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 smtClean="0"/>
              <a:t>Do que depende a cidadania?</a:t>
            </a:r>
            <a:br>
              <a:rPr lang="pt-BR" sz="2700" dirty="0" smtClean="0"/>
            </a:b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2628150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8044" y="337794"/>
            <a:ext cx="10766738" cy="77408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Objetos de conhecimento (composição)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480105"/>
              </p:ext>
            </p:extLst>
          </p:nvPr>
        </p:nvGraphicFramePr>
        <p:xfrm>
          <a:off x="592428" y="1339366"/>
          <a:ext cx="10766738" cy="5035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415"/>
                <a:gridCol w="2868219"/>
                <a:gridCol w="6091104"/>
              </a:tblGrid>
              <a:tr h="425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Habilidades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Conteúdo/formal (sugestão)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Educação Fiscal (abordagem)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</a:tr>
              <a:tr h="35547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EM13CHS101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Formação </a:t>
                      </a:r>
                      <a:r>
                        <a:rPr lang="pt-BR" sz="1200" dirty="0" smtClean="0">
                          <a:effectLst/>
                        </a:rPr>
                        <a:t>dos diferentes </a:t>
                      </a:r>
                      <a:r>
                        <a:rPr lang="pt-BR" sz="1200" dirty="0">
                          <a:effectLst/>
                        </a:rPr>
                        <a:t>povos 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Estado do </a:t>
                      </a:r>
                      <a:r>
                        <a:rPr lang="pt-BR" sz="1200" dirty="0" smtClean="0">
                          <a:effectLst/>
                        </a:rPr>
                        <a:t>Tocantins (</a:t>
                      </a:r>
                      <a:r>
                        <a:rPr lang="pt-BR" sz="1200" dirty="0">
                          <a:effectLst/>
                        </a:rPr>
                        <a:t>indígenas 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Quilombolas, </a:t>
                      </a:r>
                      <a:r>
                        <a:rPr lang="pt-BR" sz="1200" dirty="0" smtClean="0">
                          <a:effectLst/>
                        </a:rPr>
                        <a:t>migrantes de </a:t>
                      </a:r>
                      <a:r>
                        <a:rPr lang="pt-BR" sz="1200" dirty="0">
                          <a:effectLst/>
                        </a:rPr>
                        <a:t>outras </a:t>
                      </a:r>
                      <a:r>
                        <a:rPr lang="pt-BR" sz="1200" dirty="0" smtClean="0">
                          <a:effectLst/>
                        </a:rPr>
                        <a:t>regiões brasileiras.</a:t>
                      </a:r>
                      <a:r>
                        <a:rPr lang="pt-BR" sz="1200" baseline="0" dirty="0" smtClean="0">
                          <a:effectLst/>
                        </a:rPr>
                        <a:t> </a:t>
                      </a:r>
                      <a:r>
                        <a:rPr lang="pt-BR" sz="1200" dirty="0" smtClean="0">
                          <a:effectLst/>
                        </a:rPr>
                        <a:t>Análise </a:t>
                      </a:r>
                      <a:r>
                        <a:rPr lang="pt-BR" sz="1200" dirty="0">
                          <a:effectLst/>
                        </a:rPr>
                        <a:t>de narrativas e documentários.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As diferentes cidadanias; as políticas públicas para garantia da cidadania destinadas a populações vulneráveis e ou de raízes nativas.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</a:tr>
              <a:tr h="434469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EM13CHS102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Estruturas </a:t>
                      </a:r>
                      <a:r>
                        <a:rPr lang="pt-BR" sz="1200" dirty="0" smtClean="0">
                          <a:effectLst/>
                        </a:rPr>
                        <a:t>sociais (...); Cultura </a:t>
                      </a:r>
                      <a:r>
                        <a:rPr lang="pt-BR" sz="1200" dirty="0">
                          <a:effectLst/>
                        </a:rPr>
                        <a:t>e sociedade e cidadania e cidadão; Ética como princípio da vida coletiva;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Vulnerabilidade social local; A </a:t>
                      </a:r>
                      <a:r>
                        <a:rPr lang="pt-BR" sz="1200" dirty="0">
                          <a:effectLst/>
                        </a:rPr>
                        <a:t>Interferência </a:t>
                      </a:r>
                      <a:r>
                        <a:rPr lang="pt-BR" sz="1200" dirty="0" smtClean="0">
                          <a:effectLst/>
                        </a:rPr>
                        <a:t>do Estado/Município, </a:t>
                      </a:r>
                      <a:r>
                        <a:rPr lang="pt-BR" sz="1200" dirty="0">
                          <a:effectLst/>
                        </a:rPr>
                        <a:t>com políticas públicas de afirmação e inclusão (Objetivo, financiamento e resultados)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</a:tr>
              <a:tr h="434469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EM13CHS103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Elaborar hipóteses, selecionar evidências e compor argumentos relativos a processos políticos, econômicos sociais</a:t>
                      </a:r>
                      <a:r>
                        <a:rPr lang="pt-BR" sz="1200" dirty="0" smtClean="0">
                          <a:effectLst/>
                        </a:rPr>
                        <a:t>, </a:t>
                      </a:r>
                      <a:r>
                        <a:rPr lang="pt-BR" sz="1200" dirty="0">
                          <a:effectLst/>
                        </a:rPr>
                        <a:t>com base na sistematização de dados e informações de diversas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 Causas da violência local; O </a:t>
                      </a:r>
                      <a:r>
                        <a:rPr lang="pt-BR" sz="1200" dirty="0">
                          <a:effectLst/>
                        </a:rPr>
                        <a:t>Financiamento do Município e as prioridades – FPM; Orçamento municipal participativo.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</a:tr>
              <a:tr h="535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EM13LP17 </a:t>
                      </a: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Roteiros para a produção de vídeos (...) peças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teatrais, textos narrativos para diferentes tecnologias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200" dirty="0">
                          <a:effectLst/>
                        </a:rPr>
                        <a:t>“O Auto da Barca Do Fisco” (</a:t>
                      </a:r>
                      <a:r>
                        <a:rPr lang="pt-BR" sz="1200" u="sng" dirty="0">
                          <a:effectLst/>
                          <a:hlinkClick r:id="rId2"/>
                        </a:rPr>
                        <a:t>http://www.uem.br/educafiscouem/arquivos-de-pdf/o-teatro-viabilizando-a-educacao-fiscal-no-parana-e-regiao.pdf</a:t>
                      </a:r>
                      <a:r>
                        <a:rPr lang="pt-BR" sz="1200" dirty="0">
                          <a:effectLst/>
                        </a:rPr>
                        <a:t>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200" dirty="0">
                          <a:effectLst/>
                        </a:rPr>
                        <a:t>http://www.fazenda.rj.gov.br/sefaz/content/conn/UCMServer/uuid/dDocName%3A3966079</a:t>
                      </a:r>
                    </a:p>
                    <a:p>
                      <a:pPr marL="2159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Filme “Tributo: que história é essa?” Disponível em: http://www.youtube.com/watch?v=GVzPDDfZKCI . Filme: A História dos Tributos Disponível em: </a:t>
                      </a:r>
                      <a:r>
                        <a:rPr lang="pt-BR" sz="1200" u="sng" dirty="0">
                          <a:effectLst/>
                          <a:hlinkClick r:id="rId3"/>
                        </a:rPr>
                        <a:t>http://www.youtube.com/watch?v=RaeqW1aJIdQ</a:t>
                      </a:r>
                      <a:r>
                        <a:rPr lang="pt-BR" sz="1200" dirty="0">
                          <a:effectLst/>
                        </a:rPr>
                        <a:t> e outros.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41" marR="138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386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9037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Unidade curricular Eletiva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9665398">
            <a:off x="421340" y="1223683"/>
            <a:ext cx="2631141" cy="618564"/>
          </a:xfrm>
          <a:solidFill>
            <a:srgbClr val="FFFF99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000" dirty="0" smtClean="0"/>
              <a:t>Outra possibilidade!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66800" y="4316506"/>
            <a:ext cx="10390094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As </a:t>
            </a:r>
            <a:r>
              <a:rPr lang="pt-BR" sz="2000" b="1" dirty="0"/>
              <a:t>Unidades Eletivas </a:t>
            </a:r>
            <a:r>
              <a:rPr lang="pt-BR" sz="2000" dirty="0" smtClean="0"/>
              <a:t>devem </a:t>
            </a:r>
            <a:r>
              <a:rPr lang="pt-BR" sz="2000" dirty="0"/>
              <a:t>ter origem em temas centrais/integradores, sejam transversais, conforme a BNCC, ou outros demandados pela comunidade ou de interesse dos estudantes com foco no desenvolvimento de habilidades afins e a progressividade das aprendizagens.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97741" y="1532966"/>
            <a:ext cx="94936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currículo do Novo Ensino Médio está composto pela F</a:t>
            </a:r>
            <a:r>
              <a:rPr lang="pt-BR" dirty="0" smtClean="0"/>
              <a:t>ormação </a:t>
            </a:r>
            <a:r>
              <a:rPr lang="pt-BR" dirty="0"/>
              <a:t>B</a:t>
            </a:r>
            <a:r>
              <a:rPr lang="pt-BR" dirty="0" smtClean="0"/>
              <a:t>ásica </a:t>
            </a:r>
            <a:r>
              <a:rPr lang="pt-BR" dirty="0"/>
              <a:t>G</a:t>
            </a:r>
            <a:r>
              <a:rPr lang="pt-BR" dirty="0" smtClean="0"/>
              <a:t>eral e </a:t>
            </a:r>
            <a:r>
              <a:rPr lang="pt-BR" dirty="0"/>
              <a:t>por Itinerários Formativos. Os Itinerários Formativos consistem em um conjunto de arranjos pedagógicos organizados em unidades curriculares, no caso do DCT/EM/TO, estas unidades estão definidas como </a:t>
            </a:r>
            <a:r>
              <a:rPr lang="pt-BR" b="1" dirty="0"/>
              <a:t>Trilhas de Aprofundamentos e Unidades </a:t>
            </a:r>
            <a:r>
              <a:rPr lang="pt-BR" b="1" dirty="0" smtClean="0"/>
              <a:t> Curriculares Eletivas.</a:t>
            </a:r>
            <a:endParaRPr lang="pt-BR" dirty="0" smtClean="0"/>
          </a:p>
          <a:p>
            <a:pPr algn="just"/>
            <a:endParaRPr lang="pt-BR" b="1" dirty="0"/>
          </a:p>
          <a:p>
            <a:pPr algn="just"/>
            <a:r>
              <a:rPr lang="pt-BR" b="1" dirty="0" smtClean="0"/>
              <a:t>As </a:t>
            </a:r>
            <a:r>
              <a:rPr lang="pt-BR" b="1" dirty="0"/>
              <a:t>Trilhas de Aprofundamentos</a:t>
            </a:r>
            <a:r>
              <a:rPr lang="pt-BR" dirty="0"/>
              <a:t> têm com foco uma área do conhecimento, na formação técnica e profissional e, também, podem ser organizadas de forma a integrar duas ou mais áreas de conhecimento.</a:t>
            </a:r>
          </a:p>
        </p:txBody>
      </p:sp>
    </p:spTree>
    <p:extLst>
      <p:ext uri="{BB962C8B-B14F-4D97-AF65-F5344CB8AC3E}">
        <p14:creationId xmlns:p14="http://schemas.microsoft.com/office/powerpoint/2010/main" val="271757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29" y="699247"/>
            <a:ext cx="11013142" cy="5335793"/>
          </a:xfrm>
          <a:solidFill>
            <a:srgbClr val="FFCCFF"/>
          </a:solidFill>
        </p:spPr>
        <p:txBody>
          <a:bodyPr/>
          <a:lstStyle/>
          <a:p>
            <a:pPr marL="0" indent="0">
              <a:buNone/>
            </a:pPr>
            <a:r>
              <a:rPr lang="pt-BR" dirty="0"/>
              <a:t> </a:t>
            </a:r>
            <a:r>
              <a:rPr lang="pt-BR" sz="2800" dirty="0" smtClean="0"/>
              <a:t>Opa! Se </a:t>
            </a:r>
            <a:r>
              <a:rPr lang="pt-BR" sz="2800" dirty="0"/>
              <a:t>é eletiva, alguém vai eleger! Eleger é escolher!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Uma forma </a:t>
            </a:r>
            <a:r>
              <a:rPr lang="pt-BR" sz="2000" dirty="0"/>
              <a:t>de escolher qual eletiva </a:t>
            </a:r>
            <a:r>
              <a:rPr lang="pt-BR" sz="2000" dirty="0" smtClean="0"/>
              <a:t>ofertar é </a:t>
            </a:r>
            <a:r>
              <a:rPr lang="pt-BR" sz="2000" dirty="0"/>
              <a:t>a partir do entendimento dos estudantes de quais temas são relevantes naquele momento, para contribuir na sua formação e no seu projeto de vida</a:t>
            </a:r>
            <a:r>
              <a:rPr lang="pt-BR" sz="2000" dirty="0" smtClean="0"/>
              <a:t>.</a:t>
            </a:r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Neste caso vários temas são lançados, pela escola, para discussão e análise dos estudantes, para definição de quais serão trabalhados como unidades curriculares eletivas. Algumas considerações devem ser levadas em conta no momento desse movimento de discussões, análises e decisões.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4118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411" y="306417"/>
            <a:ext cx="10058400" cy="1011395"/>
          </a:xfrm>
        </p:spPr>
        <p:txBody>
          <a:bodyPr/>
          <a:lstStyle/>
          <a:p>
            <a:r>
              <a:rPr lang="pt-BR" dirty="0" smtClean="0"/>
              <a:t>O tema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4411" y="1565238"/>
            <a:ext cx="10914529" cy="4633856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a)          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  Envolver os alunos pela sua importância na vida deles. Eles precisam se enxergar no tema em si, ou no seu contexto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b)              Partir de uma situação problema, que pela intervenção da discussão, leitura, pesquisa e outras atividades de estudos possa ser alterada em função dos interesses dos estudantes e ou da melhoria da qualidade de vida das pessoas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c)             Ser abrangente o suficiente para atender ao currículo, gerando boas situações de aprendizagens.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96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554418"/>
          </a:xfrm>
        </p:spPr>
        <p:txBody>
          <a:bodyPr/>
          <a:lstStyle/>
          <a:p>
            <a:r>
              <a:rPr lang="pt-BR" sz="2800" dirty="0"/>
              <a:t>Imagens que nos remetem a Temas...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5" name="Espaço Reservado para Conteúdo 4" descr="https://tse2.mm.bing.net/th?id=OIP.BsBRLJelWZQc6UsZ9bsHhAHaEG&amp;pid=Api&amp;P=0&amp;w=288&amp;h=16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975360"/>
            <a:ext cx="4925567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s://tse2.mm.bing.net/th?id=OIP.U1E9euIFp7ZGiN_xLSG3oQHaE7&amp;pid=Api&amp;P=0&amp;w=234&amp;h=15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409">
            <a:off x="7629866" y="1016914"/>
            <a:ext cx="2948327" cy="28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https://i.ytimg.com/vi/apYiWqcovaE/maxresdefaul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80" y="1052736"/>
            <a:ext cx="2514576" cy="364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https://tse4.mm.bing.net/th?id=OIP.equF_taKwAp5FdrNm9hxxQHaEc&amp;pid=Api&amp;P=0&amp;w=295&amp;h=17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" y="2694433"/>
            <a:ext cx="3742944" cy="209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https://tse4.mm.bing.net/th?id=OIP.Sg0NB0RYGWW9wSnb8peXQQHaEK&amp;pid=Api&amp;P=0&amp;w=281&amp;h=15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23488"/>
            <a:ext cx="3389375" cy="276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https://tse4.mm.bing.net/th?id=OIP.OYtyl2yPxp7MOJ3O610bHQHaFi&amp;pid=Api&amp;P=0&amp;w=244&amp;h=18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42" y="3803904"/>
            <a:ext cx="3894770" cy="247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944" y="4511040"/>
            <a:ext cx="3127820" cy="18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884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 smtClean="0"/>
              <a:t>A </a:t>
            </a:r>
            <a:r>
              <a:rPr lang="pt-BR" sz="2000" dirty="0"/>
              <a:t>eletiva deve ter um título. Esse título deve ser coerente com o tema e ser atrativo aos estudantes, </a:t>
            </a:r>
            <a:r>
              <a:rPr lang="pt-BR" sz="2000" dirty="0" smtClean="0"/>
              <a:t>A escolha do título consiste em dá </a:t>
            </a:r>
            <a:r>
              <a:rPr lang="pt-BR" sz="2000" dirty="0"/>
              <a:t>“nome aos bois”, como vamos chamar </a:t>
            </a:r>
            <a:r>
              <a:rPr lang="pt-BR" sz="2000" dirty="0" smtClean="0"/>
              <a:t>a eletiva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200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3376" y="941294"/>
            <a:ext cx="8498542" cy="5094381"/>
          </a:xfrm>
          <a:prstGeom prst="rect">
            <a:avLst/>
          </a:prstGeom>
          <a:ln/>
        </p:spPr>
      </p:pic>
      <p:sp>
        <p:nvSpPr>
          <p:cNvPr id="5" name="CaixaDeTexto 4"/>
          <p:cNvSpPr txBox="1"/>
          <p:nvPr/>
        </p:nvSpPr>
        <p:spPr>
          <a:xfrm rot="18758583">
            <a:off x="8884958" y="3255896"/>
            <a:ext cx="304016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Transdisciplinaridade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93953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37883"/>
            <a:ext cx="8507693" cy="57956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506071" y="1102659"/>
            <a:ext cx="1680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Título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6" name="AutoShape 2" descr="Ponto de interrogação imagens de stock, fotos de Ponto de interrogação |  Baixar no Depositphotos"/>
          <p:cNvSpPr>
            <a:spLocks noChangeAspect="1" noChangeArrowheads="1"/>
          </p:cNvSpPr>
          <p:nvPr/>
        </p:nvSpPr>
        <p:spPr bwMode="auto">
          <a:xfrm>
            <a:off x="155575" y="-820271"/>
            <a:ext cx="1714500" cy="171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353" y="720304"/>
            <a:ext cx="905576" cy="90557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 rot="19555449">
            <a:off x="9497144" y="2872661"/>
            <a:ext cx="254481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Interdisciplinaridade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9812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17" y="0"/>
            <a:ext cx="11833413" cy="1024841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 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Proposta </a:t>
            </a:r>
            <a:r>
              <a:rPr lang="pt-BR" sz="3600" b="1" dirty="0"/>
              <a:t>para estruturação de uma Unidade Curricular Eletiva 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835" y="1024841"/>
            <a:ext cx="11685495" cy="57255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Situação Problema: </a:t>
            </a:r>
            <a:r>
              <a:rPr lang="pt-BR" sz="2600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A baixa quantidade de bens e serviços, públicos à disposição da comunidade, um </a:t>
            </a:r>
            <a:r>
              <a:rPr lang="pt-BR" sz="2600" dirty="0" err="1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potencializador</a:t>
            </a:r>
            <a:r>
              <a:rPr lang="pt-BR" sz="2600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 da exclusão </a:t>
            </a:r>
            <a:r>
              <a:rPr lang="pt-BR" sz="2600" dirty="0" smtClean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social.</a:t>
            </a:r>
          </a:p>
          <a:p>
            <a:pPr>
              <a:lnSpc>
                <a:spcPct val="170000"/>
              </a:lnSpc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Tema: </a:t>
            </a:r>
            <a:r>
              <a:rPr lang="pt-BR" sz="2600" dirty="0" smtClean="0">
                <a:solidFill>
                  <a:schemeClr val="tx2">
                    <a:lumMod val="75000"/>
                  </a:schemeClr>
                </a:solidFill>
              </a:rPr>
              <a:t>"Bem-estar</a:t>
            </a:r>
            <a:r>
              <a:rPr lang="pt-BR" sz="2600" dirty="0" smtClean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pt-BR" sz="2600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social”</a:t>
            </a:r>
          </a:p>
          <a:p>
            <a:pPr marL="0" indent="0">
              <a:lnSpc>
                <a:spcPct val="170000"/>
              </a:lnSpc>
              <a:buNone/>
            </a:pPr>
            <a:endParaRPr lang="pt-BR" sz="2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Título 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da Eletiva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t-BR" sz="2600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“</a:t>
            </a:r>
            <a:r>
              <a:rPr lang="pt-BR" sz="2600" i="1" dirty="0" err="1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CrêSer</a:t>
            </a:r>
            <a:r>
              <a:rPr lang="pt-BR" sz="2600" i="1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pt-BR" sz="2600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fora da Caixinha</a:t>
            </a:r>
            <a:r>
              <a:rPr lang="pt-BR" sz="2600" dirty="0" smtClean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”</a:t>
            </a:r>
          </a:p>
          <a:p>
            <a:pPr>
              <a:lnSpc>
                <a:spcPct val="170000"/>
              </a:lnSpc>
            </a:pPr>
            <a:r>
              <a:rPr lang="pt-BR" sz="1500" dirty="0" smtClean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Obs. Neologismo</a:t>
            </a:r>
            <a:endParaRPr lang="pt-BR" sz="1500" dirty="0">
              <a:solidFill>
                <a:schemeClr val="tx2">
                  <a:lumMod val="75000"/>
                </a:schemeClr>
              </a:solidFill>
              <a:cs typeface="Calibri Light" panose="020F03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Nº de turmas a serem formadas: </a:t>
            </a:r>
            <a:r>
              <a:rPr lang="pt-BR" sz="2600" dirty="0">
                <a:solidFill>
                  <a:schemeClr val="tx2">
                    <a:lumMod val="75000"/>
                  </a:schemeClr>
                </a:solidFill>
              </a:rPr>
              <a:t>Apresentar uma </a:t>
            </a:r>
            <a:r>
              <a:rPr lang="pt-BR" sz="2600" dirty="0" smtClean="0">
                <a:solidFill>
                  <a:schemeClr val="tx2">
                    <a:lumMod val="75000"/>
                  </a:schemeClr>
                </a:solidFill>
              </a:rPr>
              <a:t>estimativa. As </a:t>
            </a:r>
            <a:r>
              <a:rPr lang="pt-BR" sz="2600" dirty="0">
                <a:solidFill>
                  <a:schemeClr val="tx2">
                    <a:lumMod val="75000"/>
                  </a:schemeClr>
                </a:solidFill>
              </a:rPr>
              <a:t>turmas são formadas por adesão do </a:t>
            </a:r>
            <a:r>
              <a:rPr lang="pt-BR" sz="2600" dirty="0" smtClean="0">
                <a:solidFill>
                  <a:schemeClr val="tx2">
                    <a:lumMod val="75000"/>
                  </a:schemeClr>
                </a:solidFill>
              </a:rPr>
              <a:t>estudante de diferentes </a:t>
            </a:r>
            <a:r>
              <a:rPr lang="pt-BR" sz="2600" dirty="0">
                <a:solidFill>
                  <a:schemeClr val="tx2">
                    <a:lumMod val="75000"/>
                  </a:schemeClr>
                </a:solidFill>
              </a:rPr>
              <a:t>séries (1ª, 2ª e 3ª</a:t>
            </a:r>
            <a:r>
              <a:rPr lang="pt-BR" sz="2600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>
              <a:lnSpc>
                <a:spcPct val="170000"/>
              </a:lnSpc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Área 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(s) do conhecimento/ Componente(s) Curricular(es): </a:t>
            </a:r>
            <a:r>
              <a:rPr lang="pt-BR" sz="2600" dirty="0">
                <a:solidFill>
                  <a:schemeClr val="tx2">
                    <a:lumMod val="75000"/>
                  </a:schemeClr>
                </a:solidFill>
              </a:rPr>
              <a:t>(Pode contemplar uma ou mais área de conhecimento, um ou mais componentes curricular</a:t>
            </a:r>
            <a:r>
              <a:rPr lang="pt-BR" sz="2600" dirty="0" smtClean="0"/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334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859" y="336176"/>
            <a:ext cx="10708341" cy="5698864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000" b="1" dirty="0" smtClean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pt-BR" b="1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Competência </a:t>
            </a:r>
            <a:r>
              <a:rPr lang="pt-BR" b="1" dirty="0">
                <a:solidFill>
                  <a:schemeClr val="tx2"/>
                </a:solidFill>
                <a:cs typeface="Calibri Light" panose="020F0302020204030204" pitchFamily="34" charset="0"/>
              </a:rPr>
              <a:t>Geral da BNCC: </a:t>
            </a:r>
            <a:r>
              <a:rPr lang="pt-BR" dirty="0">
                <a:solidFill>
                  <a:schemeClr val="tx2"/>
                </a:solidFill>
                <a:cs typeface="Calibri Light" panose="020F0302020204030204" pitchFamily="34" charset="0"/>
              </a:rPr>
              <a:t>Nº 01, 09 e 10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pt-BR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Nº 01 - Valorizar e utilizar os conhecimentos (...) e colaborar para a construção de uma sociedade justa, democrática e inclusiva.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dirty="0">
              <a:solidFill>
                <a:schemeClr val="tx2">
                  <a:lumMod val="75000"/>
                </a:schemeClr>
              </a:solidFill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Nº 09. Exercitar a empatia, o diálogo, a resolução de conflitos e a cooperação, (...) promovendo o respeito ao outro e aos direitos humanos (...) com acolhimento e valorização da diversidade (...) sem preconceitos de qualquer natureza.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Nº 10. Agir pessoal e coletivamente com autonomia, responsabilidade, flexibilidade, resiliência e determinação, tomando decisões com base em princípios éticos, democráticos, inclusivos, sustentáveis e solidários.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pt-BR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2"/>
                </a:solidFill>
                <a:cs typeface="Calibri Light" panose="020F0302020204030204" pitchFamily="34" charset="0"/>
              </a:rPr>
              <a:t>  </a:t>
            </a:r>
            <a:endParaRPr lang="pt-BR" b="1" dirty="0">
              <a:solidFill>
                <a:schemeClr val="accent1">
                  <a:lumMod val="75000"/>
                </a:schemeClr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3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651" y="375138"/>
            <a:ext cx="11564275" cy="113713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t-BR" sz="4000" dirty="0" smtClean="0"/>
              <a:t>ESTRATÉGIAS QUE ASSEGURAM OS DIREITOS...</a:t>
            </a:r>
            <a:endParaRPr lang="pt-BR" sz="4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317528"/>
              </p:ext>
            </p:extLst>
          </p:nvPr>
        </p:nvGraphicFramePr>
        <p:xfrm>
          <a:off x="415466" y="1583554"/>
          <a:ext cx="11471734" cy="4476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 rot="19004450">
            <a:off x="440693" y="3196982"/>
            <a:ext cx="3414400" cy="1809726"/>
          </a:xfrm>
          <a:prstGeom prst="rect">
            <a:avLst/>
          </a:prstGeom>
          <a:solidFill>
            <a:srgbClr val="FFCC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975" indent="-18097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400" dirty="0" smtClean="0">
                <a:solidFill>
                  <a:srgbClr val="4F81B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serviços do Estado </a:t>
            </a:r>
            <a:r>
              <a:rPr lang="pt-BR" dirty="0" smtClean="0">
                <a:solidFill>
                  <a:srgbClr val="4F81B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 prol das garantias dos direitos constitucionais.</a:t>
            </a:r>
          </a:p>
        </p:txBody>
      </p:sp>
      <p:sp>
        <p:nvSpPr>
          <p:cNvPr id="6" name="CaixaDeTexto 5"/>
          <p:cNvSpPr txBox="1"/>
          <p:nvPr/>
        </p:nvSpPr>
        <p:spPr>
          <a:xfrm rot="18462822">
            <a:off x="7462877" y="3317014"/>
            <a:ext cx="4844758" cy="1569660"/>
          </a:xfrm>
          <a:prstGeom prst="rect">
            <a:avLst/>
          </a:prstGeom>
          <a:solidFill>
            <a:srgbClr val="FFFF99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Financiamento do Estado. Contribuintes/Tributos</a:t>
            </a:r>
            <a:endParaRPr lang="pt-BR" sz="3200" dirty="0"/>
          </a:p>
        </p:txBody>
      </p:sp>
      <p:sp>
        <p:nvSpPr>
          <p:cNvPr id="3" name="Seta para a direita 2"/>
          <p:cNvSpPr/>
          <p:nvPr/>
        </p:nvSpPr>
        <p:spPr>
          <a:xfrm rot="1438902">
            <a:off x="1033059" y="1875528"/>
            <a:ext cx="4946985" cy="83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706" y="-1"/>
            <a:ext cx="11080376" cy="6642847"/>
          </a:xfrm>
        </p:spPr>
        <p:txBody>
          <a:bodyPr>
            <a:noAutofit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pt-BR" b="1" dirty="0" smtClean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2"/>
                </a:solidFill>
                <a:cs typeface="Calibri Light" panose="020F0302020204030204" pitchFamily="34" charset="0"/>
              </a:rPr>
              <a:t> Competências específica (BNCC e Áreas) 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pt-BR" dirty="0">
              <a:solidFill>
                <a:srgbClr val="C00000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CHSA - Nº 04. Analisar as relações de produção, capital e trabalho (...) discutindo o papel dessas relações na construção, consolidação e transformação das sociedades.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CHSA - Nº 06. Participar do debate público de forma crítica, respeitando diferentes posições e fazendo escolhas alinhadas ao exercício da cidadania e ao Projeto de Vida.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endParaRPr lang="pt-BR" dirty="0">
              <a:solidFill>
                <a:schemeClr val="tx2">
                  <a:lumMod val="75000"/>
                </a:schemeClr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MAT - Nº 01. Utilizar estratégias, conceitos e procedimentos matemáticos para interpretar situações em diversos contextos, sejam atividades cotidianas, (...) das questões socioeconômicas (...).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MAT - 04. Compreender e utilizar, (...) diferentes registros de representação matemáticos, na busca de solução e comunicação de resultados de problemas.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LGG - Nº 03. Utilizar diferentes linguagens (...) para exercer, com autonomia e colaboração, protagonismo e autoria (...).</a:t>
            </a:r>
            <a:endParaRPr lang="pt-BR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2"/>
                </a:solidFill>
                <a:cs typeface="Calibri Light" panose="020F0302020204030204" pitchFamily="34" charset="0"/>
              </a:rPr>
              <a:t>  </a:t>
            </a:r>
            <a:endParaRPr lang="pt-BR" b="1" dirty="0">
              <a:solidFill>
                <a:schemeClr val="accent1">
                  <a:lumMod val="75000"/>
                </a:schemeClr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86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41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194661"/>
              </p:ext>
            </p:extLst>
          </p:nvPr>
        </p:nvGraphicFramePr>
        <p:xfrm>
          <a:off x="753035" y="618564"/>
          <a:ext cx="10959353" cy="543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083"/>
                <a:gridCol w="3899001"/>
                <a:gridCol w="4531269"/>
              </a:tblGrid>
              <a:tr h="430307">
                <a:tc gridSpan="3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801325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Habilidade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Conteúdo curricular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Temáticas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 E</a:t>
                      </a: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ducação Fiscal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170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(EM13CHS402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Análise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e comparação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de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indicadores  (...) desigualdade socioeconômica.</a:t>
                      </a:r>
                    </a:p>
                    <a:p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Índice de pobreza; Os investimentos, públicos, em atendimento aos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mais pobres: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Saúde, Educação, Alimentação, segurança e outros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0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EM13CHS605)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Os princípios da declaração dos Direitos Humanos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Direitos Fundamentais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 Sociais (CF); Cidadania; Financiamento do Estado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488175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EM13CHS606)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Características socioeconômicas (...) justiça e inclusão. </a:t>
                      </a:r>
                      <a:endParaRPr lang="pt-BR" sz="1800" dirty="0" smtClean="0">
                        <a:solidFill>
                          <a:schemeClr val="tx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endParaRPr lang="pt-BR" sz="1800" dirty="0">
                        <a:solidFill>
                          <a:schemeClr val="tx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Justiça social; Equidade; Política distributiva.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015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pt-BR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>
              <a:buNone/>
            </a:pP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281615"/>
              </p:ext>
            </p:extLst>
          </p:nvPr>
        </p:nvGraphicFramePr>
        <p:xfrm>
          <a:off x="283187" y="1001561"/>
          <a:ext cx="11214048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860"/>
                <a:gridCol w="3989613"/>
                <a:gridCol w="4636575"/>
              </a:tblGrid>
              <a:tr h="462627">
                <a:tc gridSpan="3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25512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Habilidade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Conteúdo curricular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Temáticas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 de E</a:t>
                      </a: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ducação Fiscal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98507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(EM13MAT104)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Taxas e índices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IDH; Arrecadação tributária; Gastos públicos.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0724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(EM13MAT404)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Funções e representações algébrica e gráfica (...).</a:t>
                      </a:r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Imposto de renda;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Receita e despesas municipais.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5159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(EM13LP17)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Roteiros para a produção de vídeos (...) peças</a:t>
                      </a:r>
                    </a:p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teatrais, textos narrativos para diferentes tecnologias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Protagonismo e autonomia</a:t>
                      </a:r>
                    </a:p>
                    <a:p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* Para expressão da produção.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890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0647" y="430306"/>
            <a:ext cx="11228294" cy="5889812"/>
          </a:xfrm>
        </p:spPr>
        <p:txBody>
          <a:bodyPr>
            <a:normAutofit fontScale="32500" lnSpcReduction="20000"/>
          </a:bodyPr>
          <a:lstStyle/>
          <a:p>
            <a:pPr marL="114300" lvl="0" indent="0">
              <a:buNone/>
            </a:pPr>
            <a:endParaRPr lang="pt-BR" sz="49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pt-BR" sz="4900" b="1" dirty="0">
                <a:solidFill>
                  <a:schemeClr val="tx2">
                    <a:lumMod val="75000"/>
                  </a:schemeClr>
                </a:solidFill>
              </a:rPr>
              <a:t>Introdução/ Resumo/ Apresentação: Expressar de </a:t>
            </a:r>
            <a:r>
              <a:rPr lang="pt-BR" sz="4900" dirty="0">
                <a:solidFill>
                  <a:schemeClr val="tx2">
                    <a:lumMod val="75000"/>
                  </a:schemeClr>
                </a:solidFill>
              </a:rPr>
              <a:t>forma objetiva e clara o que será trabalhado na Eletiva, os ganhos individuais e sociais. As aprendizagens cognitivas/conceituais, procedimentais e atitudinais esperadas e  as áreas de conhecimento envolvidos.</a:t>
            </a:r>
          </a:p>
          <a:p>
            <a:pPr>
              <a:lnSpc>
                <a:spcPct val="170000"/>
              </a:lnSpc>
            </a:pPr>
            <a:endParaRPr lang="pt-BR" sz="49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pt-BR" sz="49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pt-BR" sz="4900" b="1" dirty="0">
                <a:solidFill>
                  <a:schemeClr val="tx2">
                    <a:lumMod val="75000"/>
                  </a:schemeClr>
                </a:solidFill>
              </a:rPr>
              <a:t>Justificativa: </a:t>
            </a:r>
            <a:r>
              <a:rPr lang="pt-BR" sz="4900" dirty="0">
                <a:solidFill>
                  <a:schemeClr val="tx2">
                    <a:lumMod val="75000"/>
                  </a:schemeClr>
                </a:solidFill>
              </a:rPr>
              <a:t>Falar qual (s) motivo (s) </a:t>
            </a:r>
            <a:r>
              <a:rPr lang="pt-BR" sz="4900" dirty="0" smtClean="0">
                <a:solidFill>
                  <a:schemeClr val="tx2">
                    <a:lumMod val="75000"/>
                  </a:schemeClr>
                </a:solidFill>
              </a:rPr>
              <a:t>sociais e de aprendizagens foram </a:t>
            </a:r>
            <a:r>
              <a:rPr lang="pt-BR" sz="4900" dirty="0">
                <a:solidFill>
                  <a:schemeClr val="tx2">
                    <a:lumMod val="75000"/>
                  </a:schemeClr>
                </a:solidFill>
              </a:rPr>
              <a:t>considerados para definição desta </a:t>
            </a:r>
            <a:r>
              <a:rPr lang="pt-BR" sz="4900" dirty="0" smtClean="0">
                <a:solidFill>
                  <a:schemeClr val="tx2">
                    <a:lumMod val="75000"/>
                  </a:schemeClr>
                </a:solidFill>
              </a:rPr>
              <a:t>eletiva.</a:t>
            </a:r>
          </a:p>
          <a:p>
            <a:pPr>
              <a:lnSpc>
                <a:spcPct val="170000"/>
              </a:lnSpc>
            </a:pPr>
            <a:endParaRPr lang="pt-BR" sz="49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pt-BR" sz="4900" b="1" dirty="0">
                <a:solidFill>
                  <a:schemeClr val="tx2">
                    <a:lumMod val="75000"/>
                  </a:schemeClr>
                </a:solidFill>
              </a:rPr>
              <a:t> Ementa: </a:t>
            </a:r>
            <a:r>
              <a:rPr lang="pt-BR" sz="4900" dirty="0">
                <a:solidFill>
                  <a:schemeClr val="tx2">
                    <a:lumMod val="75000"/>
                  </a:schemeClr>
                </a:solidFill>
              </a:rPr>
              <a:t>Um texto curto referente às Competências gerais a serem trabalhadas e os objetos de conhecimento/conteúdos que serão abordados</a:t>
            </a:r>
            <a:r>
              <a:rPr lang="pt-BR" sz="49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endParaRPr lang="pt-BR" sz="49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pt-BR" sz="49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pt-BR" sz="4900" b="1" dirty="0">
                <a:solidFill>
                  <a:schemeClr val="tx2">
                    <a:lumMod val="75000"/>
                  </a:schemeClr>
                </a:solidFill>
              </a:rPr>
              <a:t>Orientações didáticas pedagógicas/ Metodologia: </a:t>
            </a:r>
            <a:r>
              <a:rPr lang="pt-BR" sz="4900" dirty="0">
                <a:solidFill>
                  <a:schemeClr val="tx2">
                    <a:lumMod val="75000"/>
                  </a:schemeClr>
                </a:solidFill>
              </a:rPr>
              <a:t>Listar as formas de ações e as fases do desenvolvimento da Eletiva em termo de atividades, espaços de aprendizagens e tempo pedagógico, conforme carga horária e calendário letivo</a:t>
            </a:r>
            <a:r>
              <a:rPr lang="pt-BR" sz="4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5222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0647" y="430306"/>
            <a:ext cx="11228294" cy="5889812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pt-BR" sz="49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Evento de culminância: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A eletiva deve ser concluída com um evento na unidade escolar ou em outro espaço público, de forma que seus resultados sejam socializados, com a comunidade escolar e local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Recursos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didáticos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: De que o professor (a) vai se utilizar para realizar o trabalho com os estudantes (tecnologia, financeiro, parcerias e outros).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Avaliação: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Conforme orientações do DCT/EM/TO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Referências: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Citar as impressas e os links.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816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https://jus.com.br/artigos/49835/politicas-publicas-e-inclusao-social-no-brasil-um-olhar-sobre-a-educacao-superio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473" y="435330"/>
            <a:ext cx="11077161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Por que Educação Fiscal na escola?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63233712"/>
              </p:ext>
            </p:extLst>
          </p:nvPr>
        </p:nvGraphicFramePr>
        <p:xfrm>
          <a:off x="1048512" y="1767840"/>
          <a:ext cx="10131552" cy="472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796748" y="4816238"/>
            <a:ext cx="3965713" cy="646331"/>
          </a:xfrm>
          <a:prstGeom prst="rect">
            <a:avLst/>
          </a:prstGeom>
          <a:solidFill>
            <a:srgbClr val="FFC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Conhecimento</a:t>
            </a:r>
            <a:endParaRPr lang="pt-BR" sz="3600" dirty="0"/>
          </a:p>
        </p:txBody>
      </p:sp>
      <p:sp>
        <p:nvSpPr>
          <p:cNvPr id="4" name="Texto explicativo em seta para cima 3"/>
          <p:cNvSpPr/>
          <p:nvPr/>
        </p:nvSpPr>
        <p:spPr>
          <a:xfrm>
            <a:off x="412473" y="5462569"/>
            <a:ext cx="10997649" cy="115689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Para possibilitar participação</a:t>
            </a:r>
            <a:r>
              <a:rPr lang="pt-BR" dirty="0"/>
              <a:t>, com qualidade, no debate acerca dos tributos e da sua função social, como estratégia para assegurar os direitos constitucionais do “cidadão”.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890" y="382950"/>
            <a:ext cx="11130844" cy="13716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 BNCC define a Educação Fiscal como TCT no currículo do Novo Ensino Médio. 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66800" y="1670756"/>
            <a:ext cx="10058400" cy="518724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0" y="2619023"/>
            <a:ext cx="4805143" cy="367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04089" y="1896533"/>
            <a:ext cx="5700889" cy="4394729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tx1"/>
                </a:solidFill>
              </a:rPr>
              <a:t>TCT – Temas Contemporâneos Transversais.</a:t>
            </a:r>
          </a:p>
          <a:p>
            <a:r>
              <a:rPr lang="pt-BR" sz="2000" dirty="0">
                <a:solidFill>
                  <a:schemeClr val="tx1"/>
                </a:solidFill>
              </a:rPr>
              <a:t>Não pertencem a uma área do conhecimento em particular, mas atravessam todas elas, pois delas fazem parte e as trazem para a realidade do estudante. </a:t>
            </a:r>
          </a:p>
          <a:p>
            <a:r>
              <a:rPr lang="pt-BR" sz="2000" dirty="0">
                <a:solidFill>
                  <a:schemeClr val="tx1"/>
                </a:solidFill>
              </a:rPr>
              <a:t>Na escola, são os temas que atendem às demandas da sociedade contemporânea, ou seja, aqueles que são intensamente vividos pelas comunidades, pelas famílias, pelos estudantes e pelos educadores no dia a dia, que influenciam e são influenciados pelo processo educacional.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4233333" y="1580444"/>
            <a:ext cx="1105521" cy="1531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60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1985"/>
            <a:ext cx="10668000" cy="1005902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O contexto da </a:t>
            </a:r>
            <a:r>
              <a:rPr lang="pt-BR" sz="2800" b="1" dirty="0" smtClean="0"/>
              <a:t>BNCC</a:t>
            </a:r>
            <a:r>
              <a:rPr lang="pt-BR" sz="2800" dirty="0" smtClean="0"/>
              <a:t> fomenta  a inclusão de temas inerentes ao cotidiano das pessoas.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6607"/>
            <a:ext cx="10854744" cy="538919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200" dirty="0">
                <a:solidFill>
                  <a:srgbClr val="7030A0"/>
                </a:solidFill>
              </a:rPr>
              <a:t>“A escola constitui um importante contexto para a aprendizagem e o exercício da cidadania e nela se refletem preocupações transversais à sociedade, que envolvem diferentes dimensões da educação para a cidadania</a:t>
            </a:r>
            <a:r>
              <a:rPr lang="pt-BR" sz="2200" dirty="0" smtClean="0">
                <a:solidFill>
                  <a:srgbClr val="7030A0"/>
                </a:solidFill>
              </a:rPr>
              <a:t>”.</a:t>
            </a:r>
          </a:p>
          <a:p>
            <a:pPr marL="0" indent="0" algn="just">
              <a:buNone/>
            </a:pPr>
            <a:r>
              <a:rPr lang="pt-BR" sz="2200" dirty="0">
                <a:solidFill>
                  <a:srgbClr val="7030A0"/>
                </a:solidFill>
              </a:rPr>
              <a:t>A BNCC se apoia em dois fundamentos pedagógicos: o compromisso com a </a:t>
            </a:r>
            <a:r>
              <a:rPr lang="pt-BR" sz="2200" b="1" dirty="0">
                <a:solidFill>
                  <a:srgbClr val="7030A0"/>
                </a:solidFill>
              </a:rPr>
              <a:t>educação integral</a:t>
            </a:r>
            <a:r>
              <a:rPr lang="pt-BR" sz="2200" dirty="0">
                <a:solidFill>
                  <a:srgbClr val="7030A0"/>
                </a:solidFill>
              </a:rPr>
              <a:t> e o foco no desenvolvimento de </a:t>
            </a:r>
            <a:r>
              <a:rPr lang="pt-BR" sz="2200" b="1" dirty="0">
                <a:solidFill>
                  <a:srgbClr val="7030A0"/>
                </a:solidFill>
              </a:rPr>
              <a:t>competências</a:t>
            </a:r>
            <a:r>
              <a:rPr lang="pt-BR" sz="22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163673"/>
              </p:ext>
            </p:extLst>
          </p:nvPr>
        </p:nvGraphicFramePr>
        <p:xfrm>
          <a:off x="6413679" y="3734872"/>
          <a:ext cx="5130084" cy="287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907997"/>
              </p:ext>
            </p:extLst>
          </p:nvPr>
        </p:nvGraphicFramePr>
        <p:xfrm>
          <a:off x="457200" y="3734872"/>
          <a:ext cx="5724660" cy="287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2815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/>
              <a:t>Projetos integrados, elementos de coesão no trabalho com as áreas de conhecimento.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103438"/>
            <a:ext cx="6634766" cy="3932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7868992" y="2202287"/>
            <a:ext cx="3256208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Um contexto aberto à inclusão do debate com abordagem direta aos </a:t>
            </a:r>
            <a:r>
              <a:rPr lang="pt-BR" sz="2000" b="1" dirty="0" smtClean="0">
                <a:solidFill>
                  <a:srgbClr val="C00000"/>
                </a:solidFill>
              </a:rPr>
              <a:t>temas da Educação Fiscal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 rot="19481351" flipH="1">
            <a:off x="8204382" y="4121807"/>
            <a:ext cx="2960085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Realidade nas escolas do Brasil </a:t>
            </a:r>
            <a:r>
              <a:rPr lang="pt-BR" sz="2800" dirty="0" smtClean="0">
                <a:solidFill>
                  <a:srgbClr val="C00000"/>
                </a:solidFill>
              </a:rPr>
              <a:t>(PNLD/NEM)</a:t>
            </a:r>
            <a:endParaRPr lang="pt-BR" sz="2800" dirty="0">
              <a:solidFill>
                <a:srgbClr val="C0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5900928" y="2938272"/>
            <a:ext cx="2712494" cy="172403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6047232" y="1133856"/>
            <a:ext cx="2987040" cy="17678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2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1985"/>
            <a:ext cx="10668000" cy="1005902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Metodologias de trabalho com temas inerentes ao cotidiano das pessoas.</a:t>
            </a:r>
            <a:endParaRPr lang="pt-BR" sz="28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696" y="1661856"/>
            <a:ext cx="7653867" cy="469378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 rot="18520721">
            <a:off x="7969954" y="3034747"/>
            <a:ext cx="4425245" cy="523220"/>
          </a:xfrm>
          <a:prstGeom prst="rect">
            <a:avLst/>
          </a:prstGeom>
          <a:solidFill>
            <a:srgbClr val="DE5EC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Intradisciplinaridade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66204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1_Adjacênci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1592</TotalTime>
  <Words>2784</Words>
  <Application>Microsoft Office PowerPoint</Application>
  <PresentationFormat>Widescreen</PresentationFormat>
  <Paragraphs>330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Cambria</vt:lpstr>
      <vt:lpstr>Century Gothic</vt:lpstr>
      <vt:lpstr>Garamond</vt:lpstr>
      <vt:lpstr>Times New Roman</vt:lpstr>
      <vt:lpstr>Sabão</vt:lpstr>
      <vt:lpstr>1_Adjacência</vt:lpstr>
      <vt:lpstr>Educação Fiscal no chão da sala de aula, À LUZ DA BNCC</vt:lpstr>
      <vt:lpstr>Por que Educação Fiscal na escola?</vt:lpstr>
      <vt:lpstr>  A educação (...), preparo para o exercício da cidadania (...) Do que depende a cidadania? </vt:lpstr>
      <vt:lpstr>ESTRATÉGIAS QUE ASSEGURAM OS DIREITOS...</vt:lpstr>
      <vt:lpstr>Por que Educação Fiscal na escola?</vt:lpstr>
      <vt:lpstr>A BNCC define a Educação Fiscal como TCT no currículo do Novo Ensino Médio. </vt:lpstr>
      <vt:lpstr>O contexto da BNCC fomenta  a inclusão de temas inerentes ao cotidiano das pessoas.</vt:lpstr>
      <vt:lpstr>Projetos integrados, elementos de coesão no trabalho com as áreas de conhecimento.</vt:lpstr>
      <vt:lpstr>Metodologias de trabalho com temas inerentes ao cotidiano das pessoas.</vt:lpstr>
      <vt:lpstr>Apresentação do PowerPoint</vt:lpstr>
      <vt:lpstr>Novo Ensino Médio – Flexibilização curricular</vt:lpstr>
      <vt:lpstr>Novo Ensino Médio – Flexibilização curricular</vt:lpstr>
      <vt:lpstr>Experiência do Tocantins</vt:lpstr>
      <vt:lpstr>Proposta IF - Trilhas de Aprofundamento</vt:lpstr>
      <vt:lpstr>Proposta IF - Trilhas de Aprofundamento</vt:lpstr>
      <vt:lpstr>Proposta IF - Trilhas de Aprofundamento</vt:lpstr>
      <vt:lpstr>Experiência do Tocantins</vt:lpstr>
      <vt:lpstr>Unidade curricular Eletiva</vt:lpstr>
      <vt:lpstr>Proposta IF – Unid. Curriculares Eletivas </vt:lpstr>
      <vt:lpstr>O tema central da Eletiva</vt:lpstr>
      <vt:lpstr>Imagens que nos remetem a Temas central da Eletiva</vt:lpstr>
      <vt:lpstr>A elaboração de um projeto passa por diferentes fases entre elas:                          Situação Problema</vt:lpstr>
      <vt:lpstr>Apresentação do PowerPoint</vt:lpstr>
      <vt:lpstr>Apresentação do PowerPoint</vt:lpstr>
      <vt:lpstr>Mãos à Obre!</vt:lpstr>
      <vt:lpstr>Abrangência curricular</vt:lpstr>
      <vt:lpstr>Abrangência curricular</vt:lpstr>
      <vt:lpstr>Apresentação do PowerPoint</vt:lpstr>
      <vt:lpstr>Apresentação do PowerPoint</vt:lpstr>
      <vt:lpstr>Objetos de conhecimento (composição)</vt:lpstr>
      <vt:lpstr>Unidade curricular Eletiva</vt:lpstr>
      <vt:lpstr>Apresentação do PowerPoint</vt:lpstr>
      <vt:lpstr>O tema</vt:lpstr>
      <vt:lpstr>Imagens que nos remetem a Temas...</vt:lpstr>
      <vt:lpstr>O Título</vt:lpstr>
      <vt:lpstr>Apresentação do PowerPoint</vt:lpstr>
      <vt:lpstr>Apresentação do PowerPoint</vt:lpstr>
      <vt:lpstr>  Proposta para estruturação de uma Unidade Curricular Eletiva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Fiscal no chão da sala de aula, À LUZ DA BNCC</dc:title>
  <dc:creator>Juliana</dc:creator>
  <cp:lastModifiedBy>Juliana</cp:lastModifiedBy>
  <cp:revision>85</cp:revision>
  <dcterms:created xsi:type="dcterms:W3CDTF">2021-09-21T11:44:02Z</dcterms:created>
  <dcterms:modified xsi:type="dcterms:W3CDTF">2021-12-02T17:08:43Z</dcterms:modified>
</cp:coreProperties>
</file>