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404050" cy="43206988"/>
  <p:notesSz cx="10018713" cy="6886575"/>
  <p:embeddedFontLst>
    <p:embeddedFont>
      <p:font typeface="Book Antiqua" pitchFamily="18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jnYf3Fec7j5/iXG1eMlNpbGjPT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BC2D600-7963-4C0E-9541-0E782A851A02}">
  <a:tblStyle styleId="{0BC2D600-7963-4C0E-9541-0E782A851A0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  <a:fill>
          <a:solidFill>
            <a:srgbClr val="CCCC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CCCCC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-120" y="75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10018712" cy="6886575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10018712" cy="6886575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10018712" cy="6886575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10018712" cy="6886575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;n"/>
          <p:cNvSpPr txBox="1"/>
          <p:nvPr/>
        </p:nvSpPr>
        <p:spPr>
          <a:xfrm>
            <a:off x="0" y="0"/>
            <a:ext cx="4341812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;n"/>
          <p:cNvSpPr txBox="1"/>
          <p:nvPr/>
        </p:nvSpPr>
        <p:spPr>
          <a:xfrm>
            <a:off x="5678487" y="0"/>
            <a:ext cx="4341812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;n"/>
          <p:cNvSpPr>
            <a:spLocks noGrp="1" noRot="1" noChangeAspect="1"/>
          </p:cNvSpPr>
          <p:nvPr>
            <p:ph type="sldImg" idx="2"/>
          </p:nvPr>
        </p:nvSpPr>
        <p:spPr>
          <a:xfrm>
            <a:off x="4040187" y="515937"/>
            <a:ext cx="1933575" cy="36090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" name="Google Shape;10;n"/>
          <p:cNvSpPr txBox="1">
            <a:spLocks noGrp="1"/>
          </p:cNvSpPr>
          <p:nvPr>
            <p:ph type="body" idx="1"/>
          </p:nvPr>
        </p:nvSpPr>
        <p:spPr>
          <a:xfrm>
            <a:off x="1336675" y="3271837"/>
            <a:ext cx="7340600" cy="30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n"/>
          <p:cNvSpPr txBox="1"/>
          <p:nvPr/>
        </p:nvSpPr>
        <p:spPr>
          <a:xfrm>
            <a:off x="0" y="6543675"/>
            <a:ext cx="4341812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n"/>
          <p:cNvSpPr txBox="1">
            <a:spLocks noGrp="1"/>
          </p:cNvSpPr>
          <p:nvPr>
            <p:ph type="sldNum" idx="12"/>
          </p:nvPr>
        </p:nvSpPr>
        <p:spPr>
          <a:xfrm>
            <a:off x="5678487" y="6543675"/>
            <a:ext cx="433546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pt-BR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3355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/>
        </p:nvSpPr>
        <p:spPr>
          <a:xfrm>
            <a:off x="5678487" y="6543675"/>
            <a:ext cx="433546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pt-BR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:notes"/>
          <p:cNvSpPr txBox="1"/>
          <p:nvPr/>
        </p:nvSpPr>
        <p:spPr>
          <a:xfrm>
            <a:off x="5678487" y="6543675"/>
            <a:ext cx="43370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pt-BR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:notes"/>
          <p:cNvSpPr txBox="1"/>
          <p:nvPr/>
        </p:nvSpPr>
        <p:spPr>
          <a:xfrm>
            <a:off x="5678487" y="6543675"/>
            <a:ext cx="43386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pt-BR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:notes"/>
          <p:cNvSpPr txBox="1"/>
          <p:nvPr/>
        </p:nvSpPr>
        <p:spPr>
          <a:xfrm>
            <a:off x="5678487" y="6543675"/>
            <a:ext cx="4341812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pt-BR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1775" y="515938"/>
            <a:ext cx="1936750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" name="Google Shape;72;p1:notes"/>
          <p:cNvSpPr txBox="1"/>
          <p:nvPr/>
        </p:nvSpPr>
        <p:spPr>
          <a:xfrm>
            <a:off x="1336675" y="3271837"/>
            <a:ext cx="7345362" cy="31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1336675" y="3271837"/>
            <a:ext cx="7340600" cy="30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2419350" y="1995487"/>
            <a:ext cx="27559001" cy="1089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2419350" y="12477750"/>
            <a:ext cx="27559001" cy="3646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4051300" y="7070725"/>
            <a:ext cx="24303037" cy="1504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4051300" y="22693313"/>
            <a:ext cx="24303037" cy="1043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 rot="5400000">
            <a:off x="3058320" y="22025768"/>
            <a:ext cx="46950311" cy="688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 rot="5400000">
            <a:off x="-10797381" y="15212218"/>
            <a:ext cx="46950311" cy="2051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419350" y="1995487"/>
            <a:ext cx="27559001" cy="1089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 rot="5400000">
            <a:off x="-2035175" y="16932274"/>
            <a:ext cx="36468049" cy="2755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232025" y="2879725"/>
            <a:ext cx="10450513" cy="1008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>
            <a:spLocks noGrp="1"/>
          </p:cNvSpPr>
          <p:nvPr>
            <p:ph type="pic" idx="2"/>
          </p:nvPr>
        </p:nvSpPr>
        <p:spPr>
          <a:xfrm>
            <a:off x="13776325" y="6221413"/>
            <a:ext cx="16403638" cy="30703837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2232025" y="12961938"/>
            <a:ext cx="10450513" cy="2401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2232025" y="2879725"/>
            <a:ext cx="10450513" cy="1008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3776325" y="6221413"/>
            <a:ext cx="16403638" cy="3070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2232025" y="12961938"/>
            <a:ext cx="10450513" cy="2401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2419350" y="1995487"/>
            <a:ext cx="27559001" cy="1089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232025" y="2300288"/>
            <a:ext cx="27947937" cy="835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2232025" y="10591800"/>
            <a:ext cx="13708064" cy="519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2232025" y="15782925"/>
            <a:ext cx="13708064" cy="2321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3"/>
          </p:nvPr>
        </p:nvSpPr>
        <p:spPr>
          <a:xfrm>
            <a:off x="16405225" y="10591800"/>
            <a:ext cx="13774738" cy="519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4"/>
          </p:nvPr>
        </p:nvSpPr>
        <p:spPr>
          <a:xfrm>
            <a:off x="16405225" y="15782925"/>
            <a:ext cx="13774738" cy="2321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2419350" y="1995487"/>
            <a:ext cx="27559001" cy="1089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419350" y="12477750"/>
            <a:ext cx="13703300" cy="3646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16275050" y="12477750"/>
            <a:ext cx="13703300" cy="3646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2211388" y="10771188"/>
            <a:ext cx="27947937" cy="17973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2211388" y="28914725"/>
            <a:ext cx="27947937" cy="945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2419350" y="1995487"/>
            <a:ext cx="27559001" cy="1089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2419350" y="12477750"/>
            <a:ext cx="27559001" cy="3646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/>
          <p:nvPr/>
        </p:nvSpPr>
        <p:spPr>
          <a:xfrm>
            <a:off x="2419350" y="39362063"/>
            <a:ext cx="6748462" cy="288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11082337" y="39362063"/>
            <a:ext cx="10239375" cy="288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600" tIns="235800" rIns="471600" bIns="235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526257" y="433387"/>
            <a:ext cx="31351536" cy="42340213"/>
          </a:xfrm>
          <a:prstGeom prst="rect">
            <a:avLst/>
          </a:prstGeom>
          <a:noFill/>
          <a:ln w="190425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678897" y="6570549"/>
            <a:ext cx="30882758" cy="3060075"/>
          </a:xfrm>
          <a:prstGeom prst="rect">
            <a:avLst/>
          </a:prstGeom>
          <a:solidFill>
            <a:srgbClr val="EDF9F4"/>
          </a:solidFill>
          <a:ln>
            <a:noFill/>
          </a:ln>
        </p:spPr>
        <p:txBody>
          <a:bodyPr spcFirstLastPara="1" wrap="square" lIns="104025" tIns="52200" rIns="104025" bIns="522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pt-BR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Maria de Feeee Raaao </a:t>
            </a:r>
            <a:r>
              <a:rPr lang="pt-BR" sz="3200" b="1" i="0" u="none" strike="noStrike" cap="none" baseline="30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pt-BR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Xnnn Nasmmenno </a:t>
            </a:r>
            <a:r>
              <a:rPr lang="pt-BR" sz="3200" b="1" i="0" u="none" strike="noStrike" cap="none" baseline="30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pt-BR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Xuan de SouUa Riiiio</a:t>
            </a:r>
            <a:r>
              <a:rPr lang="pt-BR" sz="3200" b="1" i="0" u="none" strike="noStrike" cap="none" baseline="30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endParaRPr sz="4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Vínculo institucional; Campus ou departamento e e-mail; 2 Vínculo institucional; Campus ou departamento e e-mail; 3 Vínculo institucional; Campus ou departamento e e-mail1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endParaRPr sz="4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678897" y="3837547"/>
            <a:ext cx="30882758" cy="2737475"/>
          </a:xfrm>
          <a:prstGeom prst="rect">
            <a:avLst/>
          </a:prstGeom>
          <a:solidFill>
            <a:srgbClr val="329369">
              <a:alpha val="29019"/>
            </a:srgbClr>
          </a:solidFill>
          <a:ln>
            <a:noFill/>
          </a:ln>
        </p:spPr>
        <p:txBody>
          <a:bodyPr spcFirstLastPara="1" wrap="square" lIns="119875" tIns="60100" rIns="119875" bIns="60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CARACTERIZAÇÃO MORFOMÉTRICA DA SUB-BACIA HIDROGRÁFICA RIO PROVIDÊNCIA NO ESTADO DO TOCANTINS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endParaRPr sz="4000" b="1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16956888" y="19215476"/>
            <a:ext cx="111825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 02: E</a:t>
            </a:r>
            <a:r>
              <a:rPr lang="pt-B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spécie arbustiva canela-de-velho (</a:t>
            </a:r>
            <a:r>
              <a:rPr lang="pt-BR" sz="1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Miconia Albicans</a:t>
            </a:r>
            <a:r>
              <a:rPr lang="pt-B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pt-BR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902911" y="17264226"/>
            <a:ext cx="14424000" cy="963600"/>
          </a:xfrm>
          <a:prstGeom prst="rect">
            <a:avLst/>
          </a:prstGeom>
          <a:solidFill>
            <a:srgbClr val="EDF9F4"/>
          </a:solidFill>
          <a:ln w="76300" cap="sq" cmpd="sng">
            <a:solidFill>
              <a:srgbClr val="CBEDD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5350" rIns="90350" bIns="45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pt-BR" sz="5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</a:t>
            </a:r>
            <a:r>
              <a:rPr lang="pt-BR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863625" y="11222393"/>
            <a:ext cx="14424000" cy="6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pt-BR" sz="4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Serão selecionados</a:t>
            </a:r>
            <a:r>
              <a:rPr lang="pt-BR" sz="4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4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pt-BR" sz="4800"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pt-BR" sz="4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resumos, com melhor pontuação, para apresentação em painéis. Os painéis ficarão expostos, sendo que o autor deve coloca-se à disposição para fornecer eventuais esclarecimentos. 	Utilize esse arquivo </a:t>
            </a:r>
            <a:r>
              <a:rPr lang="pt-BR" sz="4800">
                <a:latin typeface="Times New Roman"/>
                <a:ea typeface="Times New Roman"/>
                <a:cs typeface="Times New Roman"/>
                <a:sym typeface="Times New Roman"/>
              </a:rPr>
              <a:t>MODELO TEMPLATE </a:t>
            </a:r>
            <a:r>
              <a:rPr lang="pt-BR" sz="4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fazer o seu painel e mantenha as características de tipo de letras e tamanhos. </a:t>
            </a:r>
            <a:endParaRPr/>
          </a:p>
          <a:p>
            <a:pPr marL="0" marR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863625" y="18261348"/>
            <a:ext cx="14424000" cy="326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O objetivo deve apresentar a ideia central do trabalho, deve descrever de forma sucinta e objetiva a finalidade pela qual você está realizando o estudo e qual meta busca ser atingida.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902911" y="22383573"/>
            <a:ext cx="14333400" cy="69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Pode-se usar como sugestão uma sequência lógica que inclua organismo ou local de estudo, estratégia da pesquisa (delineamento, tratamento, variáveis), técnica de descrição ou análise e análise estatística.</a:t>
            </a:r>
            <a:r>
              <a:rPr lang="pt-BR" sz="4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painel deverá ser impresso em papel com o formato de 120 cm de altura por 90 cm de largura (Os painéis serão colados em lugar previamente especificados pelos organizadores do evento, que também disponibilizará fita </a:t>
            </a:r>
            <a:r>
              <a:rPr lang="pt-BR" sz="4800">
                <a:latin typeface="Times New Roman"/>
                <a:ea typeface="Times New Roman"/>
                <a:cs typeface="Times New Roman"/>
                <a:sym typeface="Times New Roman"/>
              </a:rPr>
              <a:t>adesiva</a:t>
            </a:r>
            <a:r>
              <a:rPr lang="pt-BR" sz="4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endParaRPr sz="4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863600" y="30513247"/>
            <a:ext cx="141795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Deve-se manter a harmonia entre imagens, textos, cores e fontes pensando sempre em uma disposição equilibrada no </a:t>
            </a:r>
            <a:r>
              <a:rPr lang="pt-BR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painel</a:t>
            </a:r>
            <a:r>
              <a:rPr lang="pt-BR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4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endParaRPr sz="4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"/>
          <p:cNvSpPr txBox="1"/>
          <p:nvPr/>
        </p:nvSpPr>
        <p:spPr>
          <a:xfrm>
            <a:off x="16866426" y="20237031"/>
            <a:ext cx="14424000" cy="74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É importante lembrar que os p</a:t>
            </a:r>
            <a:r>
              <a:rPr lang="pt-BR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aineis</a:t>
            </a:r>
            <a:r>
              <a:rPr lang="pt-BR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podem conter os mesmos elementos do resumo, porém sem muitas informações escritas. Quando possível, deve ser ilustrado com tabelas, gráficos, fotos ou figuras. Evite espaços em branco no</a:t>
            </a:r>
            <a:r>
              <a:rPr lang="pt-BR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painel</a:t>
            </a:r>
            <a:r>
              <a:rPr lang="pt-BR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dê sensação de vazio ou falta de conteúdo. </a:t>
            </a:r>
            <a:r>
              <a:rPr lang="pt-BR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pt-BR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 tanto use figuras, quadros e tabelas.</a:t>
            </a:r>
            <a:endParaRPr sz="4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 linguagem deve ser formal, mas não é necessário exagerar em termos muito específicos da área de conhecimento em questão pois o objetivo principal é que seu texto seja entendido por um público multidisciplinar.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6974986" y="29199396"/>
            <a:ext cx="144240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Os principais itens avaliados serão: Pesquisa relacionada ao tema do Seminário; </a:t>
            </a:r>
            <a:r>
              <a:rPr lang="pt-BR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pt-BR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esquisa que envolva espécies ameaçadas</a:t>
            </a:r>
            <a:r>
              <a:rPr lang="pt-BR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p</a:t>
            </a:r>
            <a:r>
              <a:rPr lang="pt-BR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esquisa realizada em UC’s no Tocantins; </a:t>
            </a:r>
            <a:r>
              <a:rPr lang="pt-BR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pt-BR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esquisas que </a:t>
            </a:r>
            <a:r>
              <a:rPr lang="pt-BR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envolvam a</a:t>
            </a:r>
            <a:r>
              <a:rPr lang="pt-BR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população tradicional</a:t>
            </a:r>
            <a:r>
              <a:rPr lang="pt-BR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r</a:t>
            </a:r>
            <a:r>
              <a:rPr lang="pt-BR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elevância </a:t>
            </a:r>
            <a:r>
              <a:rPr lang="pt-BR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pt-BR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ientífica e </a:t>
            </a:r>
            <a:r>
              <a:rPr lang="pt-BR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pt-BR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novação.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endParaRPr sz="4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6898963" y="34285405"/>
            <a:ext cx="144240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pt-BR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PRODANOV, C. C.; FREITAS, E. C. de. </a:t>
            </a:r>
            <a:r>
              <a:rPr lang="pt-BR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 do Trabalho Científico</a:t>
            </a:r>
            <a:r>
              <a:rPr lang="pt-BR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métodos e técnicas da pesquisa e do trabalho acadêmico. 2. ed. Novo Hamburgo: Feevale, 2013.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pt-BR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LAKATOS, E. M; MARCONI, M. de A. </a:t>
            </a:r>
            <a:r>
              <a:rPr lang="pt-BR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Fundamentos de metodologia científica</a:t>
            </a:r>
            <a:r>
              <a:rPr lang="pt-BR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5. ed. São Paulo: Atlas, 2003.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6898963" y="37963973"/>
            <a:ext cx="144240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Sugestão de texto: A Fulano de Tal pelas orientações, a (nome da sua Instituição - coloque o logo abaixo-) e ao CNPq (ou outra financiadora - com logo-) pela bolsa.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8" name="Google Shape;88;p1"/>
          <p:cNvGraphicFramePr/>
          <p:nvPr/>
        </p:nvGraphicFramePr>
        <p:xfrm>
          <a:off x="1688124" y="34210473"/>
          <a:ext cx="12520225" cy="5741750"/>
        </p:xfrm>
        <a:graphic>
          <a:graphicData uri="http://schemas.openxmlformats.org/drawingml/2006/table">
            <a:tbl>
              <a:tblPr firstRow="1" firstCol="1" bandRow="1">
                <a:noFill/>
                <a:tableStyleId>{0BC2D600-7963-4C0E-9541-0E782A851A02}</a:tableStyleId>
              </a:tblPr>
              <a:tblGrid>
                <a:gridCol w="4172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73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0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b="1" u="none" strike="noStrike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Ração (gr)</a:t>
                      </a:r>
                      <a:endParaRPr sz="3200" b="1" u="none" strike="noStrike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b="1" u="none" strike="noStrike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Peso x</a:t>
                      </a:r>
                      <a:r>
                        <a:rPr lang="pt-BR" sz="3200" b="1" u="none" strike="noStrike" cap="small" baseline="30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3200" b="1" u="none" strike="noStrike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b="1" u="none" strike="noStrike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Idade  (mês)</a:t>
                      </a:r>
                      <a:endParaRPr sz="3200" b="1" u="none" strike="noStrike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0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 sz="3200" u="none" strike="noStrike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125</a:t>
                      </a:r>
                      <a:endParaRPr sz="3200" u="none" strike="noStrike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3200" u="none" strike="noStrike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0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</a:t>
                      </a:r>
                      <a:endParaRPr sz="3200" u="none" strike="noStrike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140</a:t>
                      </a:r>
                      <a:endParaRPr sz="3200" u="none" strike="noStrike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3200" u="none" strike="noStrike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0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</a:t>
                      </a:r>
                      <a:endParaRPr sz="3200" u="none" strike="noStrike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</a:t>
                      </a:r>
                      <a:endParaRPr sz="3200" u="none" strike="noStrike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3200" u="none" strike="noStrike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0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</a:t>
                      </a:r>
                      <a:endParaRPr sz="3200" u="none" strike="noStrike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131</a:t>
                      </a:r>
                      <a:endParaRPr sz="3200" u="none" strike="noStrike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sz="3200" u="none" strike="noStrike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0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</a:t>
                      </a:r>
                      <a:endParaRPr sz="3200" u="none" strike="noStrike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</a:t>
                      </a:r>
                      <a:endParaRPr sz="3200" u="none" strike="noStrike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3200" u="none" strike="noStrike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0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  <a:endParaRPr sz="3200" u="none" strike="noStrike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142*</a:t>
                      </a:r>
                      <a:endParaRPr sz="3200" u="none" strike="noStrike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3200" u="none" strike="noStrike" cap="small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9" name="Google Shape;89;p1"/>
          <p:cNvSpPr txBox="1"/>
          <p:nvPr/>
        </p:nvSpPr>
        <p:spPr>
          <a:xfrm>
            <a:off x="1131532" y="33350931"/>
            <a:ext cx="10321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Tabela 01: relação ração x peso x idade (suínos)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" descr="Texto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7350" y="759670"/>
            <a:ext cx="19469349" cy="299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Logotipo, nome da empr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3984" y="40997955"/>
            <a:ext cx="1688776" cy="115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Logotipo, nome da empres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992319" y="40991850"/>
            <a:ext cx="1145586" cy="125451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863600" y="10010775"/>
            <a:ext cx="14424025" cy="963612"/>
          </a:xfrm>
          <a:prstGeom prst="rect">
            <a:avLst/>
          </a:prstGeom>
          <a:solidFill>
            <a:srgbClr val="EDF9F4"/>
          </a:solidFill>
          <a:ln w="76300" cap="sq" cmpd="sng">
            <a:solidFill>
              <a:srgbClr val="CBEDD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5350" rIns="90350" bIns="45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pt-BR" sz="5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r>
              <a:rPr lang="pt-BR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812311" y="21419973"/>
            <a:ext cx="14424000" cy="963600"/>
          </a:xfrm>
          <a:prstGeom prst="rect">
            <a:avLst/>
          </a:prstGeom>
          <a:solidFill>
            <a:srgbClr val="EDF9F4"/>
          </a:solidFill>
          <a:ln w="76300" cap="sq" cmpd="sng">
            <a:solidFill>
              <a:srgbClr val="CBEDD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5350" rIns="90350" bIns="45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pt-BR" sz="5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pt-BR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902911" y="29134046"/>
            <a:ext cx="14425780" cy="963600"/>
          </a:xfrm>
          <a:prstGeom prst="rect">
            <a:avLst/>
          </a:prstGeom>
          <a:solidFill>
            <a:srgbClr val="EDF9F4"/>
          </a:solidFill>
          <a:ln w="76300" cap="sq" cmpd="sng">
            <a:solidFill>
              <a:srgbClr val="CBEDD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5350" rIns="90350" bIns="45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pt-BR" sz="5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pt-BR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6989425" y="28159425"/>
            <a:ext cx="14333538" cy="863600"/>
          </a:xfrm>
          <a:prstGeom prst="rect">
            <a:avLst/>
          </a:prstGeom>
          <a:solidFill>
            <a:srgbClr val="EDF9F4"/>
          </a:solidFill>
          <a:ln w="76200" cap="flat" cmpd="sng">
            <a:solidFill>
              <a:srgbClr val="CBED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350" tIns="45350" rIns="90350" bIns="45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pt-BR" sz="5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CONCLUSÕES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6989425" y="33196225"/>
            <a:ext cx="14333538" cy="860425"/>
          </a:xfrm>
          <a:prstGeom prst="rect">
            <a:avLst/>
          </a:prstGeom>
          <a:solidFill>
            <a:srgbClr val="EDF9F4"/>
          </a:solidFill>
          <a:ln w="76200" cap="flat" cmpd="sng">
            <a:solidFill>
              <a:srgbClr val="CBED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350" tIns="45350" rIns="90350" bIns="45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pt-BR" sz="5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6956888" y="37163136"/>
            <a:ext cx="14333538" cy="862012"/>
          </a:xfrm>
          <a:prstGeom prst="rect">
            <a:avLst/>
          </a:prstGeom>
          <a:solidFill>
            <a:srgbClr val="EDF9F4"/>
          </a:solidFill>
          <a:ln w="76200" cap="flat" cmpd="sng">
            <a:solidFill>
              <a:srgbClr val="CBED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350" tIns="45350" rIns="90350" bIns="45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pt-BR" sz="5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AGRADECIMENTOS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" descr="Uma imagem contendo nome da empres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955180" y="41189950"/>
            <a:ext cx="1817203" cy="1155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 descr="Flor rosa com folhas verdes&#10;&#10;Descrição gerada automaticamente com confiança médi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974986" y="10010039"/>
            <a:ext cx="14315440" cy="898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 descr="Interface gráfica do usuário&#10;&#10;Descrição gerada automaticamente com confiança médi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939781" y="41292495"/>
            <a:ext cx="2819147" cy="95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 descr="Desenho com traços pretos em fundo branco e letras pretas em fundo branco&#10;&#10;Descrição gerada automaticamente com confiança baix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49097" y="41180266"/>
            <a:ext cx="3715888" cy="87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805508" y="41173283"/>
            <a:ext cx="3012694" cy="118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227</Words>
  <Application>Microsoft Office PowerPoint</Application>
  <PresentationFormat>Personalizar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Book Antiqua</vt:lpstr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Ronei A. Barbosa</dc:creator>
  <cp:lastModifiedBy>Lidiane Moreira Goncalves da Silva</cp:lastModifiedBy>
  <cp:revision>3</cp:revision>
  <dcterms:created xsi:type="dcterms:W3CDTF">2000-05-11T14:19:16Z</dcterms:created>
  <dcterms:modified xsi:type="dcterms:W3CDTF">2023-03-07T17:13:27Z</dcterms:modified>
</cp:coreProperties>
</file>