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62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3" r:id="rId12"/>
    <p:sldId id="279" r:id="rId13"/>
    <p:sldId id="276" r:id="rId14"/>
    <p:sldId id="278" r:id="rId15"/>
    <p:sldId id="280" r:id="rId1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948C2F-498A-8302-D7F5-4BAD6D114D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1802D2A-FCE7-101A-A15B-7716431237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34A5D84-352B-4331-9056-6C8C18551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7C82-A08B-43EC-A810-8500DA605363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9D794E2-EFD4-9C1F-1A1D-C7761B499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E73F77-2F17-575D-98F4-45A35CE04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40AF9-D9BA-4209-9097-B2B396737E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0993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BE5DE1-A2B1-E042-383C-C8221FB7D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A9E3BDC-EAD6-61E8-1570-055ED61D8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D9F02EC-04D2-C947-427F-4D0E7F2B0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7C82-A08B-43EC-A810-8500DA605363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80D0587-F1BA-8316-9CED-B69820322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D53D387-C6B8-7DC7-E0B9-C515C1153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40AF9-D9BA-4209-9097-B2B396737E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0968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CF1C9B2-011C-2F44-C3A7-81278C3773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D27A342-B93C-8C29-7E87-1D14B9047F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369E1AD-67AB-E623-C1EB-1A46275C9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7C82-A08B-43EC-A810-8500DA605363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525A688-23CD-437F-E690-A5BE6E7AF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C8BD319-88E4-4C14-641F-81420B163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40AF9-D9BA-4209-9097-B2B396737E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8183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317853-D614-89AC-D63C-7608A82F7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CF741D0-142A-EBA1-E81B-79CF04EAF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DA99F39-E19D-D5A1-C6AB-B148525F2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7C82-A08B-43EC-A810-8500DA605363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53A1F37-44EF-A46F-85B9-F8906167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7BC430D-4D87-4D65-E0BC-C27B42158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40AF9-D9BA-4209-9097-B2B396737E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8966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1752F9-F56A-A337-1D45-DD7A56393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7148746-AEB5-309F-849C-9D9C2D300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D66F5DA-4310-CDAF-06A4-7279BA2A9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7C82-A08B-43EC-A810-8500DA605363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89FAADF-49D2-A497-17EE-DCDE70A6C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F633B5D-B2A0-E2DC-C64B-0CEC09866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40AF9-D9BA-4209-9097-B2B396737E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1701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BDBF7C-035D-D1E2-945A-DE16DFE5E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B0F4C16-30E2-B790-5A24-235C9FFAC0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3A8247A-0406-A821-526F-9EA4AE86B9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11EB473-1BF1-27C9-A901-D7876912E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7C82-A08B-43EC-A810-8500DA605363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845F8B2-0484-D490-5F05-ED965C935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4EC94D9-0DBB-4FAC-594D-E7C4D50C3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40AF9-D9BA-4209-9097-B2B396737E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6014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2D66B2-ADB8-E60A-3D25-29DA1D4DE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EE1D923-41C7-AD8A-EC84-B507BCE40F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D17A936-9E74-6F75-7EEB-CAAEB73238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7247E8E-8F88-6B34-CA34-F858F1F0F7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E901D06-DC6F-5D64-58F1-234F5656DE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E395107-C072-6F48-09FE-8D959A33D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7C82-A08B-43EC-A810-8500DA605363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E947EEE-55A2-B261-6846-2A9DDFCDB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60A2FD4-F42C-83AA-4CB6-5E4CB93DF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40AF9-D9BA-4209-9097-B2B396737E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9409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6D9363-D612-EBA8-B5E3-FE2EC7F00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B5E502C-5DE5-B088-184E-A8C74DA5D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7C82-A08B-43EC-A810-8500DA605363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C03F8EC-FAEF-B104-FF77-13411CC53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A616037-74D8-2233-3466-54AC742C6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40AF9-D9BA-4209-9097-B2B396737E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8386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E144230-933B-D7F1-3E2F-59F707BCF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7C82-A08B-43EC-A810-8500DA605363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668521D-7AC8-4901-A762-9C9E6659A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CFA81A9-B7B1-E7B3-A689-E89B0A822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40AF9-D9BA-4209-9097-B2B396737E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4611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309380-2777-AA43-6B9C-96D619CE3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E79EFF1-F34C-1DC8-392E-CC4DADDB1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DA66261-4F10-3556-079C-4A31EEF188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636D17F-E494-FA8F-5EF7-87BE0C7F5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7C82-A08B-43EC-A810-8500DA605363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050F646-CA98-4B32-6783-B6414D951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4286161-2784-D412-650E-1B7F907C8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40AF9-D9BA-4209-9097-B2B396737E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684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BC7217-CCEC-0129-813A-1DE688578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ABDF001-C800-1E9A-CF1A-076D235DA6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7C4247F-2B0D-EE6D-00EA-FDF3CE8CA9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1641B6-24CA-9EE5-8EE4-762D5C844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7C82-A08B-43EC-A810-8500DA605363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F370412-F3D3-16D7-9AD1-CEDB8E82D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23DDDA8-D58B-9374-A899-18A1C0B78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40AF9-D9BA-4209-9097-B2B396737E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5262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001A21B-2C19-08AE-7249-E87D7C50F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48C172-847E-5846-3BAD-E5AE9E150E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36B65DB-ACA2-C75F-2F5B-97F0899A7C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07C82-A08B-43EC-A810-8500DA605363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1BB36D1-1C72-9F5C-C1BC-EECF31D31C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A9606E5-65C6-7D06-C1BA-F1DB96B75C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40AF9-D9BA-4209-9097-B2B396737E10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 descr="Uma imagem contendo Ícone&#10;&#10;Descrição gerada automaticamente">
            <a:extLst>
              <a:ext uri="{FF2B5EF4-FFF2-40B4-BE49-F238E27FC236}">
                <a16:creationId xmlns:a16="http://schemas.microsoft.com/office/drawing/2014/main" id="{CD01132B-1606-FF37-1C8D-AA1426A7A97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l="1136" r="-1"/>
          <a:stretch/>
        </p:blipFill>
        <p:spPr>
          <a:xfrm>
            <a:off x="0" y="4886357"/>
            <a:ext cx="3857105" cy="1971641"/>
          </a:xfrm>
          <a:prstGeom prst="rect">
            <a:avLst/>
          </a:prstGeom>
        </p:spPr>
      </p:pic>
      <p:grpSp>
        <p:nvGrpSpPr>
          <p:cNvPr id="10" name="Agrupar 9">
            <a:extLst>
              <a:ext uri="{FF2B5EF4-FFF2-40B4-BE49-F238E27FC236}">
                <a16:creationId xmlns:a16="http://schemas.microsoft.com/office/drawing/2014/main" id="{605D85C3-521E-2DC1-E9F2-B1CD8A7D7A1E}"/>
              </a:ext>
            </a:extLst>
          </p:cNvPr>
          <p:cNvGrpSpPr/>
          <p:nvPr userDrawn="1"/>
        </p:nvGrpSpPr>
        <p:grpSpPr>
          <a:xfrm>
            <a:off x="7948331" y="6109096"/>
            <a:ext cx="3939173" cy="689184"/>
            <a:chOff x="6209179" y="3722715"/>
            <a:chExt cx="3939173" cy="689184"/>
          </a:xfrm>
        </p:grpSpPr>
        <p:pic>
          <p:nvPicPr>
            <p:cNvPr id="8" name="Imagem 7" descr="Placa de letreiro luminoso&#10;&#10;Descrição gerada automaticamente com confiança média">
              <a:extLst>
                <a:ext uri="{FF2B5EF4-FFF2-40B4-BE49-F238E27FC236}">
                  <a16:creationId xmlns:a16="http://schemas.microsoft.com/office/drawing/2014/main" id="{A2F02D5F-9587-4B37-A04B-0A70DA9201A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/>
            <a:stretch>
              <a:fillRect/>
            </a:stretch>
          </p:blipFill>
          <p:spPr>
            <a:xfrm>
              <a:off x="6209179" y="3865826"/>
              <a:ext cx="1007409" cy="402963"/>
            </a:xfrm>
            <a:prstGeom prst="rect">
              <a:avLst/>
            </a:prstGeom>
          </p:spPr>
        </p:pic>
        <p:pic>
          <p:nvPicPr>
            <p:cNvPr id="9" name="Picture 2">
              <a:extLst>
                <a:ext uri="{FF2B5EF4-FFF2-40B4-BE49-F238E27FC236}">
                  <a16:creationId xmlns:a16="http://schemas.microsoft.com/office/drawing/2014/main" id="{0D26BE2F-736C-0BE9-4DD2-53753C7F209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95896" y="3852333"/>
              <a:ext cx="1683964" cy="4299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27FE0C5D-DE1C-E506-1C1E-B03B23C551F4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59168" y="3722715"/>
              <a:ext cx="689184" cy="6891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248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557993-FD0E-F325-E981-74EDACA608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78965"/>
            <a:ext cx="9144000" cy="1700071"/>
          </a:xfrm>
        </p:spPr>
        <p:txBody>
          <a:bodyPr>
            <a:normAutofit/>
          </a:bodyPr>
          <a:lstStyle/>
          <a:p>
            <a:r>
              <a:rPr lang="pt-BR" sz="4800" b="1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10ª CONFERÊNCIA ESTADUAL DE SAÚDE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8394DE0-EC3F-3D91-07F3-DB19BB0DA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0748" y="4489280"/>
            <a:ext cx="9144000" cy="453914"/>
          </a:xfrm>
        </p:spPr>
        <p:txBody>
          <a:bodyPr>
            <a:normAutofit/>
          </a:bodyPr>
          <a:lstStyle/>
          <a:p>
            <a:r>
              <a:rPr lang="pt-BR" sz="1800" b="0" i="0" dirty="0">
                <a:solidFill>
                  <a:schemeClr val="accent1">
                    <a:lumMod val="50000"/>
                  </a:schemeClr>
                </a:solidFill>
                <a:effectLst/>
                <a:latin typeface="Posterama" panose="020B0504020200020000" pitchFamily="34" charset="0"/>
                <a:cs typeface="Posterama" panose="020B0504020200020000" pitchFamily="34" charset="0"/>
              </a:rPr>
              <a:t>PERCILIANA JOAQUINA BEZERRA DE CARVALHO</a:t>
            </a:r>
            <a:endParaRPr lang="pt-BR" sz="1800" dirty="0">
              <a:solidFill>
                <a:schemeClr val="accent1">
                  <a:lumMod val="50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BA556E3-A499-4E6F-42B2-ADF7DBDDCC3A}"/>
              </a:ext>
            </a:extLst>
          </p:cNvPr>
          <p:cNvSpPr txBox="1"/>
          <p:nvPr/>
        </p:nvSpPr>
        <p:spPr>
          <a:xfrm>
            <a:off x="1733549" y="338972"/>
            <a:ext cx="87249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accent1">
                    <a:lumMod val="50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GOVERNO DO TOCANTINS</a:t>
            </a:r>
          </a:p>
          <a:p>
            <a:pPr algn="ctr"/>
            <a:r>
              <a:rPr lang="pt-BR" sz="1400" dirty="0">
                <a:solidFill>
                  <a:schemeClr val="accent1">
                    <a:lumMod val="50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SECRETARIA ESTADUAL DE SÁUDE</a:t>
            </a:r>
          </a:p>
          <a:p>
            <a:pPr algn="ctr"/>
            <a:r>
              <a:rPr lang="pt-BR" sz="1400" dirty="0">
                <a:solidFill>
                  <a:schemeClr val="accent1">
                    <a:lumMod val="50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SUPERINTENDÊNCIA DE VIGILÂNCIA EM SAÚDE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3D603C97-67A4-319D-BBC5-BB71784CF892}"/>
              </a:ext>
            </a:extLst>
          </p:cNvPr>
          <p:cNvSpPr txBox="1"/>
          <p:nvPr/>
        </p:nvSpPr>
        <p:spPr>
          <a:xfrm>
            <a:off x="2289018" y="6310265"/>
            <a:ext cx="7613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accent1">
                    <a:lumMod val="50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TOCANTINS, 2023</a:t>
            </a:r>
          </a:p>
        </p:txBody>
      </p:sp>
    </p:spTree>
    <p:extLst>
      <p:ext uri="{BB962C8B-B14F-4D97-AF65-F5344CB8AC3E}">
        <p14:creationId xmlns:p14="http://schemas.microsoft.com/office/powerpoint/2010/main" val="166013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tângulo 34">
            <a:extLst>
              <a:ext uri="{FF2B5EF4-FFF2-40B4-BE49-F238E27FC236}">
                <a16:creationId xmlns:a16="http://schemas.microsoft.com/office/drawing/2014/main" id="{4E2ADB10-911C-8ACA-16C9-F7452F8A2FA6}"/>
              </a:ext>
            </a:extLst>
          </p:cNvPr>
          <p:cNvSpPr/>
          <p:nvPr/>
        </p:nvSpPr>
        <p:spPr>
          <a:xfrm>
            <a:off x="9520895" y="1293223"/>
            <a:ext cx="992777" cy="45933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Retângulo 35">
            <a:extLst>
              <a:ext uri="{FF2B5EF4-FFF2-40B4-BE49-F238E27FC236}">
                <a16:creationId xmlns:a16="http://schemas.microsoft.com/office/drawing/2014/main" id="{031A5353-0841-3582-C6C6-0EFD3AA1931F}"/>
              </a:ext>
            </a:extLst>
          </p:cNvPr>
          <p:cNvSpPr/>
          <p:nvPr/>
        </p:nvSpPr>
        <p:spPr>
          <a:xfrm>
            <a:off x="6871745" y="1293223"/>
            <a:ext cx="992777" cy="45933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7" name="Retângulo 36">
            <a:extLst>
              <a:ext uri="{FF2B5EF4-FFF2-40B4-BE49-F238E27FC236}">
                <a16:creationId xmlns:a16="http://schemas.microsoft.com/office/drawing/2014/main" id="{C86BEF04-D605-CFED-98B4-398F8AADEB56}"/>
              </a:ext>
            </a:extLst>
          </p:cNvPr>
          <p:cNvSpPr/>
          <p:nvPr/>
        </p:nvSpPr>
        <p:spPr>
          <a:xfrm>
            <a:off x="4223005" y="1293223"/>
            <a:ext cx="992777" cy="45933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Retângulo 37">
            <a:extLst>
              <a:ext uri="{FF2B5EF4-FFF2-40B4-BE49-F238E27FC236}">
                <a16:creationId xmlns:a16="http://schemas.microsoft.com/office/drawing/2014/main" id="{3D9C3DE9-7573-9DFF-2275-B3C98D02221E}"/>
              </a:ext>
            </a:extLst>
          </p:cNvPr>
          <p:cNvSpPr/>
          <p:nvPr/>
        </p:nvSpPr>
        <p:spPr>
          <a:xfrm>
            <a:off x="1540539" y="1293223"/>
            <a:ext cx="992777" cy="45933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49D1E86-06F8-8ADF-A08E-A5348F5F3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4665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LINHA DO TEMPO DO SUS 2015 - 2019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75EE73F4-A432-8F85-453D-107F7470D85D}"/>
              </a:ext>
            </a:extLst>
          </p:cNvPr>
          <p:cNvSpPr/>
          <p:nvPr/>
        </p:nvSpPr>
        <p:spPr>
          <a:xfrm>
            <a:off x="900717" y="1727387"/>
            <a:ext cx="2272420" cy="36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SETOR DE SAÚDE ABRE-SE AO CAPITAL ESTRANGEIRO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POLÍTICA NACIONAL DE ATENÇÃO INTEGRAL À SAÚDE DA CRIANÇA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</p:txBody>
      </p:sp>
      <p:cxnSp>
        <p:nvCxnSpPr>
          <p:cNvPr id="5" name="Conector de Seta Reta 4">
            <a:extLst>
              <a:ext uri="{FF2B5EF4-FFF2-40B4-BE49-F238E27FC236}">
                <a16:creationId xmlns:a16="http://schemas.microsoft.com/office/drawing/2014/main" id="{40DD3AD2-2528-E3AD-CC2B-F9D0B86F3468}"/>
              </a:ext>
            </a:extLst>
          </p:cNvPr>
          <p:cNvCxnSpPr>
            <a:cxnSpLocks/>
          </p:cNvCxnSpPr>
          <p:nvPr/>
        </p:nvCxnSpPr>
        <p:spPr>
          <a:xfrm>
            <a:off x="870265" y="5604095"/>
            <a:ext cx="10451471" cy="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Agrupar 5">
            <a:extLst>
              <a:ext uri="{FF2B5EF4-FFF2-40B4-BE49-F238E27FC236}">
                <a16:creationId xmlns:a16="http://schemas.microsoft.com/office/drawing/2014/main" id="{4EBEA8FA-D1CC-EFBA-E9E2-BA7AFE67BC91}"/>
              </a:ext>
            </a:extLst>
          </p:cNvPr>
          <p:cNvGrpSpPr/>
          <p:nvPr/>
        </p:nvGrpSpPr>
        <p:grpSpPr>
          <a:xfrm>
            <a:off x="1874927" y="5455588"/>
            <a:ext cx="324000" cy="324000"/>
            <a:chOff x="4547943" y="5923698"/>
            <a:chExt cx="720000" cy="720000"/>
          </a:xfrm>
        </p:grpSpPr>
        <p:sp>
          <p:nvSpPr>
            <p:cNvPr id="8" name="Elipse 7">
              <a:extLst>
                <a:ext uri="{FF2B5EF4-FFF2-40B4-BE49-F238E27FC236}">
                  <a16:creationId xmlns:a16="http://schemas.microsoft.com/office/drawing/2014/main" id="{5D001794-80FB-2B6F-3DC0-5E877691F017}"/>
                </a:ext>
              </a:extLst>
            </p:cNvPr>
            <p:cNvSpPr/>
            <p:nvPr/>
          </p:nvSpPr>
          <p:spPr>
            <a:xfrm>
              <a:off x="4547943" y="5923698"/>
              <a:ext cx="720000" cy="72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Elipse 8">
              <a:extLst>
                <a:ext uri="{FF2B5EF4-FFF2-40B4-BE49-F238E27FC236}">
                  <a16:creationId xmlns:a16="http://schemas.microsoft.com/office/drawing/2014/main" id="{251D304A-EB45-77B9-0E44-8D6F156F9E62}"/>
                </a:ext>
              </a:extLst>
            </p:cNvPr>
            <p:cNvSpPr/>
            <p:nvPr/>
          </p:nvSpPr>
          <p:spPr>
            <a:xfrm>
              <a:off x="4637943" y="6013698"/>
              <a:ext cx="540000" cy="54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Elipse 10">
              <a:extLst>
                <a:ext uri="{FF2B5EF4-FFF2-40B4-BE49-F238E27FC236}">
                  <a16:creationId xmlns:a16="http://schemas.microsoft.com/office/drawing/2014/main" id="{0528A8AF-7E89-580B-9CAA-4891E1FBD91C}"/>
                </a:ext>
              </a:extLst>
            </p:cNvPr>
            <p:cNvSpPr/>
            <p:nvPr/>
          </p:nvSpPr>
          <p:spPr>
            <a:xfrm>
              <a:off x="4727943" y="6103698"/>
              <a:ext cx="360000" cy="36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BD558730-1881-EDFA-C52E-DACC6F01EF37}"/>
              </a:ext>
            </a:extLst>
          </p:cNvPr>
          <p:cNvGrpSpPr/>
          <p:nvPr/>
        </p:nvGrpSpPr>
        <p:grpSpPr>
          <a:xfrm>
            <a:off x="4557393" y="5455588"/>
            <a:ext cx="324000" cy="324000"/>
            <a:chOff x="4547943" y="5923698"/>
            <a:chExt cx="720000" cy="720000"/>
          </a:xfrm>
        </p:grpSpPr>
        <p:sp>
          <p:nvSpPr>
            <p:cNvPr id="13" name="Elipse 12">
              <a:extLst>
                <a:ext uri="{FF2B5EF4-FFF2-40B4-BE49-F238E27FC236}">
                  <a16:creationId xmlns:a16="http://schemas.microsoft.com/office/drawing/2014/main" id="{E4072A77-12FC-8589-5867-9F0C5B438242}"/>
                </a:ext>
              </a:extLst>
            </p:cNvPr>
            <p:cNvSpPr/>
            <p:nvPr/>
          </p:nvSpPr>
          <p:spPr>
            <a:xfrm>
              <a:off x="4547943" y="5923698"/>
              <a:ext cx="720000" cy="72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" name="Elipse 13">
              <a:extLst>
                <a:ext uri="{FF2B5EF4-FFF2-40B4-BE49-F238E27FC236}">
                  <a16:creationId xmlns:a16="http://schemas.microsoft.com/office/drawing/2014/main" id="{9103EF82-FCB0-08C1-EAEC-06927D193BDA}"/>
                </a:ext>
              </a:extLst>
            </p:cNvPr>
            <p:cNvSpPr/>
            <p:nvPr/>
          </p:nvSpPr>
          <p:spPr>
            <a:xfrm>
              <a:off x="4637943" y="6013698"/>
              <a:ext cx="540000" cy="54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B0CB521A-F266-01BA-2DD8-2CE329415512}"/>
                </a:ext>
              </a:extLst>
            </p:cNvPr>
            <p:cNvSpPr/>
            <p:nvPr/>
          </p:nvSpPr>
          <p:spPr>
            <a:xfrm>
              <a:off x="4727943" y="6103698"/>
              <a:ext cx="360000" cy="36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16" name="Agrupar 15">
            <a:extLst>
              <a:ext uri="{FF2B5EF4-FFF2-40B4-BE49-F238E27FC236}">
                <a16:creationId xmlns:a16="http://schemas.microsoft.com/office/drawing/2014/main" id="{9DB96C85-128F-823C-FFA2-047B1B0F9B77}"/>
              </a:ext>
            </a:extLst>
          </p:cNvPr>
          <p:cNvGrpSpPr/>
          <p:nvPr/>
        </p:nvGrpSpPr>
        <p:grpSpPr>
          <a:xfrm>
            <a:off x="7206133" y="5455588"/>
            <a:ext cx="324000" cy="324000"/>
            <a:chOff x="4547943" y="5923698"/>
            <a:chExt cx="720000" cy="720000"/>
          </a:xfrm>
        </p:grpSpPr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5E555E5F-8EC0-9FF1-6348-5C609A8BBF1E}"/>
                </a:ext>
              </a:extLst>
            </p:cNvPr>
            <p:cNvSpPr/>
            <p:nvPr/>
          </p:nvSpPr>
          <p:spPr>
            <a:xfrm>
              <a:off x="4547943" y="5923698"/>
              <a:ext cx="720000" cy="72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4F16F227-0840-E4CD-2CC7-C8A8AEE5551B}"/>
                </a:ext>
              </a:extLst>
            </p:cNvPr>
            <p:cNvSpPr/>
            <p:nvPr/>
          </p:nvSpPr>
          <p:spPr>
            <a:xfrm>
              <a:off x="4637943" y="6013698"/>
              <a:ext cx="540000" cy="54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Elipse 18">
              <a:extLst>
                <a:ext uri="{FF2B5EF4-FFF2-40B4-BE49-F238E27FC236}">
                  <a16:creationId xmlns:a16="http://schemas.microsoft.com/office/drawing/2014/main" id="{5C99A96B-5571-D86F-1DC6-31F29A7D5B35}"/>
                </a:ext>
              </a:extLst>
            </p:cNvPr>
            <p:cNvSpPr/>
            <p:nvPr/>
          </p:nvSpPr>
          <p:spPr>
            <a:xfrm>
              <a:off x="4727943" y="6103698"/>
              <a:ext cx="360000" cy="36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20" name="Agrupar 19">
            <a:extLst>
              <a:ext uri="{FF2B5EF4-FFF2-40B4-BE49-F238E27FC236}">
                <a16:creationId xmlns:a16="http://schemas.microsoft.com/office/drawing/2014/main" id="{24E3B890-76B3-92A0-CDA4-DF8B3E9A04D4}"/>
              </a:ext>
            </a:extLst>
          </p:cNvPr>
          <p:cNvGrpSpPr/>
          <p:nvPr/>
        </p:nvGrpSpPr>
        <p:grpSpPr>
          <a:xfrm>
            <a:off x="9855283" y="5455588"/>
            <a:ext cx="324000" cy="324000"/>
            <a:chOff x="4547943" y="5923698"/>
            <a:chExt cx="720000" cy="720000"/>
          </a:xfrm>
        </p:grpSpPr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57FD8A09-1B26-6CB4-87C3-261D352612F5}"/>
                </a:ext>
              </a:extLst>
            </p:cNvPr>
            <p:cNvSpPr/>
            <p:nvPr/>
          </p:nvSpPr>
          <p:spPr>
            <a:xfrm>
              <a:off x="4547943" y="5923698"/>
              <a:ext cx="720000" cy="72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2" name="Elipse 21">
              <a:extLst>
                <a:ext uri="{FF2B5EF4-FFF2-40B4-BE49-F238E27FC236}">
                  <a16:creationId xmlns:a16="http://schemas.microsoft.com/office/drawing/2014/main" id="{D47D9ADF-A9D0-C1B5-9F86-292DF3DBB38A}"/>
                </a:ext>
              </a:extLst>
            </p:cNvPr>
            <p:cNvSpPr/>
            <p:nvPr/>
          </p:nvSpPr>
          <p:spPr>
            <a:xfrm>
              <a:off x="4637943" y="6013698"/>
              <a:ext cx="540000" cy="54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3" name="Elipse 22">
              <a:extLst>
                <a:ext uri="{FF2B5EF4-FFF2-40B4-BE49-F238E27FC236}">
                  <a16:creationId xmlns:a16="http://schemas.microsoft.com/office/drawing/2014/main" id="{467E34A8-93A0-DB3E-BCA3-748583624DED}"/>
                </a:ext>
              </a:extLst>
            </p:cNvPr>
            <p:cNvSpPr/>
            <p:nvPr/>
          </p:nvSpPr>
          <p:spPr>
            <a:xfrm>
              <a:off x="4727943" y="6103698"/>
              <a:ext cx="360000" cy="36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5D27786F-5CEC-11AD-BC77-D8FFCAA7262D}"/>
              </a:ext>
            </a:extLst>
          </p:cNvPr>
          <p:cNvSpPr txBox="1"/>
          <p:nvPr/>
        </p:nvSpPr>
        <p:spPr>
          <a:xfrm>
            <a:off x="1540539" y="1345183"/>
            <a:ext cx="99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sterama" panose="020B0504020200020000" pitchFamily="34" charset="0"/>
                <a:cs typeface="Posterama" panose="020B0504020200020000" pitchFamily="34" charset="0"/>
              </a:rPr>
              <a:t>2015</a:t>
            </a:r>
          </a:p>
        </p:txBody>
      </p:sp>
      <p:sp>
        <p:nvSpPr>
          <p:cNvPr id="29" name="Retângulo 28">
            <a:extLst>
              <a:ext uri="{FF2B5EF4-FFF2-40B4-BE49-F238E27FC236}">
                <a16:creationId xmlns:a16="http://schemas.microsoft.com/office/drawing/2014/main" id="{5B5CBD34-AC07-56E4-0380-B4B19B822005}"/>
              </a:ext>
            </a:extLst>
          </p:cNvPr>
          <p:cNvSpPr/>
          <p:nvPr/>
        </p:nvSpPr>
        <p:spPr>
          <a:xfrm>
            <a:off x="3583593" y="1710246"/>
            <a:ext cx="2271600" cy="36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EMENDA CONSTITUCIONAL – (EC 95) DO TETO DE GASTOS PÚBLICOS 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0F8D0D6E-D1C9-99DC-6155-A82B924CB266}"/>
              </a:ext>
            </a:extLst>
          </p:cNvPr>
          <p:cNvSpPr txBox="1"/>
          <p:nvPr/>
        </p:nvSpPr>
        <p:spPr>
          <a:xfrm>
            <a:off x="4223005" y="1345183"/>
            <a:ext cx="99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sterama" panose="020B0504020200020000" pitchFamily="34" charset="0"/>
                <a:cs typeface="Posterama" panose="020B0504020200020000" pitchFamily="34" charset="0"/>
              </a:rPr>
              <a:t>2016</a:t>
            </a:r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id="{A4E57FD4-D081-0F09-76AD-1CC5633DB24A}"/>
              </a:ext>
            </a:extLst>
          </p:cNvPr>
          <p:cNvSpPr/>
          <p:nvPr/>
        </p:nvSpPr>
        <p:spPr>
          <a:xfrm>
            <a:off x="6232333" y="1710246"/>
            <a:ext cx="2271600" cy="36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PLANEJAMENTO REGIONAL INTEGRADO (PRI)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C13A1AA9-AB80-9988-ABAF-9DAB66F1CE7E}"/>
              </a:ext>
            </a:extLst>
          </p:cNvPr>
          <p:cNvSpPr txBox="1"/>
          <p:nvPr/>
        </p:nvSpPr>
        <p:spPr>
          <a:xfrm>
            <a:off x="6871745" y="1345183"/>
            <a:ext cx="99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sterama" panose="020B0504020200020000" pitchFamily="34" charset="0"/>
                <a:cs typeface="Posterama" panose="020B0504020200020000" pitchFamily="34" charset="0"/>
              </a:rPr>
              <a:t>2018</a:t>
            </a:r>
          </a:p>
        </p:txBody>
      </p:sp>
      <p:sp>
        <p:nvSpPr>
          <p:cNvPr id="33" name="Retângulo 32">
            <a:extLst>
              <a:ext uri="{FF2B5EF4-FFF2-40B4-BE49-F238E27FC236}">
                <a16:creationId xmlns:a16="http://schemas.microsoft.com/office/drawing/2014/main" id="{8D7C3441-B4FE-F000-B82A-17B4C45176E0}"/>
              </a:ext>
            </a:extLst>
          </p:cNvPr>
          <p:cNvSpPr/>
          <p:nvPr/>
        </p:nvSpPr>
        <p:spPr>
          <a:xfrm>
            <a:off x="8881073" y="1771522"/>
            <a:ext cx="2272420" cy="36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OMS DECLARA EMERGÊNCIA DE SAÚDE PÚBLICA DE IMPORTÂNCIA INTERNACIONAL – PANDEMIA COVID-19</a:t>
            </a:r>
          </a:p>
          <a:p>
            <a:pPr algn="ctr"/>
            <a:endParaRPr lang="pt-BR" sz="12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endParaRPr lang="pt-BR" sz="12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2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PLANO DE CONTINGÊNCIA NACIONAL PARA INFECÇÃO HUMANA PELO COVID-19</a:t>
            </a:r>
          </a:p>
          <a:p>
            <a:pPr algn="ctr"/>
            <a:endParaRPr lang="pt-BR" sz="12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endParaRPr lang="pt-BR" sz="12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2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INSTITUIDA A REDE NACIONAL DE DADOS EM SAÚDE - RNDS</a:t>
            </a:r>
          </a:p>
          <a:p>
            <a:pPr algn="ctr"/>
            <a:endParaRPr lang="pt-BR" sz="12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990DDC4E-912A-65AF-0DD0-8250EFEEE1F7}"/>
              </a:ext>
            </a:extLst>
          </p:cNvPr>
          <p:cNvSpPr txBox="1"/>
          <p:nvPr/>
        </p:nvSpPr>
        <p:spPr>
          <a:xfrm>
            <a:off x="9520895" y="1345183"/>
            <a:ext cx="99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sterama" panose="020B0504020200020000" pitchFamily="34" charset="0"/>
                <a:cs typeface="Posterama" panose="020B0504020200020000" pitchFamily="34" charset="0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2882119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tângulo 25">
            <a:extLst>
              <a:ext uri="{FF2B5EF4-FFF2-40B4-BE49-F238E27FC236}">
                <a16:creationId xmlns:a16="http://schemas.microsoft.com/office/drawing/2014/main" id="{6E53A2C7-98B5-3A63-C23D-73A0F783D9A6}"/>
              </a:ext>
            </a:extLst>
          </p:cNvPr>
          <p:cNvSpPr/>
          <p:nvPr/>
        </p:nvSpPr>
        <p:spPr>
          <a:xfrm>
            <a:off x="7334253" y="1293223"/>
            <a:ext cx="992777" cy="45933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5F09C5C5-062E-09FC-A192-D01CD16C9555}"/>
              </a:ext>
            </a:extLst>
          </p:cNvPr>
          <p:cNvSpPr/>
          <p:nvPr/>
        </p:nvSpPr>
        <p:spPr>
          <a:xfrm>
            <a:off x="3864971" y="1293223"/>
            <a:ext cx="992777" cy="45933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49D1E86-06F8-8ADF-A08E-A5348F5F3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4665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LINHA DO TEMPO DO SUS 2021 - 2022</a:t>
            </a:r>
          </a:p>
        </p:txBody>
      </p:sp>
      <p:cxnSp>
        <p:nvCxnSpPr>
          <p:cNvPr id="5" name="Conector de Seta Reta 4">
            <a:extLst>
              <a:ext uri="{FF2B5EF4-FFF2-40B4-BE49-F238E27FC236}">
                <a16:creationId xmlns:a16="http://schemas.microsoft.com/office/drawing/2014/main" id="{F94C1F57-ED35-FE24-49CE-EC9EEF69C4FF}"/>
              </a:ext>
            </a:extLst>
          </p:cNvPr>
          <p:cNvCxnSpPr>
            <a:cxnSpLocks/>
          </p:cNvCxnSpPr>
          <p:nvPr/>
        </p:nvCxnSpPr>
        <p:spPr>
          <a:xfrm>
            <a:off x="870265" y="5604095"/>
            <a:ext cx="10451471" cy="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ângulo 9">
            <a:extLst>
              <a:ext uri="{FF2B5EF4-FFF2-40B4-BE49-F238E27FC236}">
                <a16:creationId xmlns:a16="http://schemas.microsoft.com/office/drawing/2014/main" id="{4844058F-9A04-2EEE-AF7D-09C2645954D4}"/>
              </a:ext>
            </a:extLst>
          </p:cNvPr>
          <p:cNvSpPr/>
          <p:nvPr/>
        </p:nvSpPr>
        <p:spPr>
          <a:xfrm>
            <a:off x="3191576" y="1837423"/>
            <a:ext cx="2339566" cy="36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CAMPANHA NACIONAL DE VACINAÇÃO DA COVID-19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ESTRATÉGIA DE SAÚDE CARDIOVASCULAR (ECV)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027C2FBE-F96D-6FD8-6393-DE3CEACF7534}"/>
              </a:ext>
            </a:extLst>
          </p:cNvPr>
          <p:cNvSpPr/>
          <p:nvPr/>
        </p:nvSpPr>
        <p:spPr>
          <a:xfrm>
            <a:off x="6660858" y="1837423"/>
            <a:ext cx="2339566" cy="36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DECLARAÇÃO DO FIM DA EMERGÊNCIA EM SAÚDE PÚBLICA DE IMPORTÂNCIA NACIONAL (ESPIN)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A61F892D-7E2F-0604-DF8E-16883281D6A5}"/>
              </a:ext>
            </a:extLst>
          </p:cNvPr>
          <p:cNvGrpSpPr/>
          <p:nvPr/>
        </p:nvGrpSpPr>
        <p:grpSpPr>
          <a:xfrm>
            <a:off x="4199359" y="5449356"/>
            <a:ext cx="324000" cy="324000"/>
            <a:chOff x="4547943" y="5923698"/>
            <a:chExt cx="720000" cy="720000"/>
          </a:xfrm>
        </p:grpSpPr>
        <p:sp>
          <p:nvSpPr>
            <p:cNvPr id="13" name="Elipse 12">
              <a:extLst>
                <a:ext uri="{FF2B5EF4-FFF2-40B4-BE49-F238E27FC236}">
                  <a16:creationId xmlns:a16="http://schemas.microsoft.com/office/drawing/2014/main" id="{D3D189BB-0A20-7B0C-B211-FD21559BA215}"/>
                </a:ext>
              </a:extLst>
            </p:cNvPr>
            <p:cNvSpPr/>
            <p:nvPr/>
          </p:nvSpPr>
          <p:spPr>
            <a:xfrm>
              <a:off x="4547943" y="5923698"/>
              <a:ext cx="720000" cy="72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" name="Elipse 13">
              <a:extLst>
                <a:ext uri="{FF2B5EF4-FFF2-40B4-BE49-F238E27FC236}">
                  <a16:creationId xmlns:a16="http://schemas.microsoft.com/office/drawing/2014/main" id="{7B494CF3-DDA4-5E52-C963-698E770306F6}"/>
                </a:ext>
              </a:extLst>
            </p:cNvPr>
            <p:cNvSpPr/>
            <p:nvPr/>
          </p:nvSpPr>
          <p:spPr>
            <a:xfrm>
              <a:off x="4637943" y="6013698"/>
              <a:ext cx="540000" cy="54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F148472A-004C-4C8F-ABA3-1F1A0B2D08B1}"/>
                </a:ext>
              </a:extLst>
            </p:cNvPr>
            <p:cNvSpPr/>
            <p:nvPr/>
          </p:nvSpPr>
          <p:spPr>
            <a:xfrm>
              <a:off x="4727943" y="6103698"/>
              <a:ext cx="360000" cy="36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16" name="Agrupar 15">
            <a:extLst>
              <a:ext uri="{FF2B5EF4-FFF2-40B4-BE49-F238E27FC236}">
                <a16:creationId xmlns:a16="http://schemas.microsoft.com/office/drawing/2014/main" id="{4711E258-0663-67DB-9A54-7DAA9F0BF597}"/>
              </a:ext>
            </a:extLst>
          </p:cNvPr>
          <p:cNvGrpSpPr/>
          <p:nvPr/>
        </p:nvGrpSpPr>
        <p:grpSpPr>
          <a:xfrm>
            <a:off x="7668641" y="5449356"/>
            <a:ext cx="324000" cy="324000"/>
            <a:chOff x="4547943" y="5923698"/>
            <a:chExt cx="720000" cy="720000"/>
          </a:xfrm>
        </p:grpSpPr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4093F55E-3E19-C38D-8D45-9CD15D167ED3}"/>
                </a:ext>
              </a:extLst>
            </p:cNvPr>
            <p:cNvSpPr/>
            <p:nvPr/>
          </p:nvSpPr>
          <p:spPr>
            <a:xfrm>
              <a:off x="4547943" y="5923698"/>
              <a:ext cx="720000" cy="72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94FF5A63-543E-A550-C2FB-92E4BEFB7D4E}"/>
                </a:ext>
              </a:extLst>
            </p:cNvPr>
            <p:cNvSpPr/>
            <p:nvPr/>
          </p:nvSpPr>
          <p:spPr>
            <a:xfrm>
              <a:off x="4637943" y="6013698"/>
              <a:ext cx="540000" cy="54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Elipse 18">
              <a:extLst>
                <a:ext uri="{FF2B5EF4-FFF2-40B4-BE49-F238E27FC236}">
                  <a16:creationId xmlns:a16="http://schemas.microsoft.com/office/drawing/2014/main" id="{2EC30735-5B0B-38B1-9BF5-85A91DC27E8C}"/>
                </a:ext>
              </a:extLst>
            </p:cNvPr>
            <p:cNvSpPr/>
            <p:nvPr/>
          </p:nvSpPr>
          <p:spPr>
            <a:xfrm>
              <a:off x="4727943" y="6103698"/>
              <a:ext cx="360000" cy="36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C3586BD4-75F9-3D02-9797-E3DD2B8E4210}"/>
              </a:ext>
            </a:extLst>
          </p:cNvPr>
          <p:cNvSpPr txBox="1"/>
          <p:nvPr/>
        </p:nvSpPr>
        <p:spPr>
          <a:xfrm>
            <a:off x="3864971" y="1431742"/>
            <a:ext cx="99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sterama" panose="020B0504020200020000" pitchFamily="34" charset="0"/>
                <a:cs typeface="Posterama" panose="020B0504020200020000" pitchFamily="34" charset="0"/>
              </a:rPr>
              <a:t>2021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D03EA713-215A-B03A-87B3-A98C7DA53A85}"/>
              </a:ext>
            </a:extLst>
          </p:cNvPr>
          <p:cNvSpPr txBox="1"/>
          <p:nvPr/>
        </p:nvSpPr>
        <p:spPr>
          <a:xfrm>
            <a:off x="7334253" y="1431742"/>
            <a:ext cx="99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sterama" panose="020B0504020200020000" pitchFamily="34" charset="0"/>
                <a:cs typeface="Posterama" panose="020B0504020200020000" pitchFamily="34" charset="0"/>
              </a:rPr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3794770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9D1E86-06F8-8ADF-A08E-A5348F5F3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5786"/>
            <a:ext cx="10515600" cy="862785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O BRASIL QUE QUEREMOS</a:t>
            </a:r>
          </a:p>
        </p:txBody>
      </p:sp>
      <p:grpSp>
        <p:nvGrpSpPr>
          <p:cNvPr id="27" name="Agrupar 26">
            <a:extLst>
              <a:ext uri="{FF2B5EF4-FFF2-40B4-BE49-F238E27FC236}">
                <a16:creationId xmlns:a16="http://schemas.microsoft.com/office/drawing/2014/main" id="{D27D0A00-F792-9DE6-46FA-9A7A2C086832}"/>
              </a:ext>
            </a:extLst>
          </p:cNvPr>
          <p:cNvGrpSpPr/>
          <p:nvPr/>
        </p:nvGrpSpPr>
        <p:grpSpPr>
          <a:xfrm>
            <a:off x="558418" y="1330234"/>
            <a:ext cx="2557799" cy="4280081"/>
            <a:chOff x="558418" y="1330234"/>
            <a:chExt cx="2557799" cy="4280081"/>
          </a:xfrm>
        </p:grpSpPr>
        <p:sp>
          <p:nvSpPr>
            <p:cNvPr id="17" name="Forma Livre: Forma 16">
              <a:extLst>
                <a:ext uri="{FF2B5EF4-FFF2-40B4-BE49-F238E27FC236}">
                  <a16:creationId xmlns:a16="http://schemas.microsoft.com/office/drawing/2014/main" id="{5881C571-EC13-7AC3-C877-7A1E06F1B7EB}"/>
                </a:ext>
              </a:extLst>
            </p:cNvPr>
            <p:cNvSpPr/>
            <p:nvPr/>
          </p:nvSpPr>
          <p:spPr>
            <a:xfrm>
              <a:off x="558418" y="1330234"/>
              <a:ext cx="2458961" cy="4197532"/>
            </a:xfrm>
            <a:custGeom>
              <a:avLst/>
              <a:gdLst>
                <a:gd name="connsiteX0" fmla="*/ 0 w 2458961"/>
                <a:gd name="connsiteY0" fmla="*/ 245896 h 4197532"/>
                <a:gd name="connsiteX1" fmla="*/ 245896 w 2458961"/>
                <a:gd name="connsiteY1" fmla="*/ 0 h 4197532"/>
                <a:gd name="connsiteX2" fmla="*/ 2213065 w 2458961"/>
                <a:gd name="connsiteY2" fmla="*/ 0 h 4197532"/>
                <a:gd name="connsiteX3" fmla="*/ 2458961 w 2458961"/>
                <a:gd name="connsiteY3" fmla="*/ 245896 h 4197532"/>
                <a:gd name="connsiteX4" fmla="*/ 2458961 w 2458961"/>
                <a:gd name="connsiteY4" fmla="*/ 3951636 h 4197532"/>
                <a:gd name="connsiteX5" fmla="*/ 2213065 w 2458961"/>
                <a:gd name="connsiteY5" fmla="*/ 4197532 h 4197532"/>
                <a:gd name="connsiteX6" fmla="*/ 245896 w 2458961"/>
                <a:gd name="connsiteY6" fmla="*/ 4197532 h 4197532"/>
                <a:gd name="connsiteX7" fmla="*/ 0 w 2458961"/>
                <a:gd name="connsiteY7" fmla="*/ 3951636 h 4197532"/>
                <a:gd name="connsiteX8" fmla="*/ 0 w 2458961"/>
                <a:gd name="connsiteY8" fmla="*/ 245896 h 4197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58961" h="4197532">
                  <a:moveTo>
                    <a:pt x="0" y="245896"/>
                  </a:moveTo>
                  <a:cubicBezTo>
                    <a:pt x="0" y="110091"/>
                    <a:pt x="110091" y="0"/>
                    <a:pt x="245896" y="0"/>
                  </a:cubicBezTo>
                  <a:lnTo>
                    <a:pt x="2213065" y="0"/>
                  </a:lnTo>
                  <a:cubicBezTo>
                    <a:pt x="2348870" y="0"/>
                    <a:pt x="2458961" y="110091"/>
                    <a:pt x="2458961" y="245896"/>
                  </a:cubicBezTo>
                  <a:lnTo>
                    <a:pt x="2458961" y="3951636"/>
                  </a:lnTo>
                  <a:cubicBezTo>
                    <a:pt x="2458961" y="4087441"/>
                    <a:pt x="2348870" y="4197532"/>
                    <a:pt x="2213065" y="4197532"/>
                  </a:cubicBezTo>
                  <a:lnTo>
                    <a:pt x="245896" y="4197532"/>
                  </a:lnTo>
                  <a:cubicBezTo>
                    <a:pt x="110091" y="4197532"/>
                    <a:pt x="0" y="4087441"/>
                    <a:pt x="0" y="3951636"/>
                  </a:cubicBezTo>
                  <a:lnTo>
                    <a:pt x="0" y="245896"/>
                  </a:lnTo>
                  <a:close/>
                </a:path>
              </a:pathLst>
            </a:custGeom>
          </p:spPr>
          <p:style>
            <a:lnRef idx="3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5361" tIns="125361" rIns="125361" bIns="125361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400" b="1" kern="1200" dirty="0">
                  <a:latin typeface="Posterama" panose="020B0504020200020000" pitchFamily="34" charset="0"/>
                  <a:cs typeface="Posterama" panose="020B0504020200020000" pitchFamily="34" charset="0"/>
                </a:rPr>
                <a:t>GARANTIR A SAÚDE PÚBLICA COMO UM DIREITO</a:t>
              </a:r>
            </a:p>
          </p:txBody>
        </p:sp>
        <p:pic>
          <p:nvPicPr>
            <p:cNvPr id="11" name="Imagem 10" descr="Ícone&#10;&#10;Descrição gerada automaticamente">
              <a:extLst>
                <a:ext uri="{FF2B5EF4-FFF2-40B4-BE49-F238E27FC236}">
                  <a16:creationId xmlns:a16="http://schemas.microsoft.com/office/drawing/2014/main" id="{DECF47CA-95BC-9FDE-D3D3-0B5E803824C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14449" y="4908547"/>
              <a:ext cx="701768" cy="701768"/>
            </a:xfrm>
            <a:prstGeom prst="rect">
              <a:avLst/>
            </a:prstGeom>
          </p:spPr>
        </p:pic>
      </p:grpSp>
      <p:grpSp>
        <p:nvGrpSpPr>
          <p:cNvPr id="31" name="Agrupar 30">
            <a:extLst>
              <a:ext uri="{FF2B5EF4-FFF2-40B4-BE49-F238E27FC236}">
                <a16:creationId xmlns:a16="http://schemas.microsoft.com/office/drawing/2014/main" id="{FCCC2963-B4A8-52E9-84E9-4AD095F29FF6}"/>
              </a:ext>
            </a:extLst>
          </p:cNvPr>
          <p:cNvGrpSpPr/>
          <p:nvPr/>
        </p:nvGrpSpPr>
        <p:grpSpPr>
          <a:xfrm>
            <a:off x="3430485" y="1330234"/>
            <a:ext cx="5331028" cy="4280083"/>
            <a:chOff x="3430485" y="1330234"/>
            <a:chExt cx="5331028" cy="4280083"/>
          </a:xfrm>
        </p:grpSpPr>
        <p:sp>
          <p:nvSpPr>
            <p:cNvPr id="19" name="Forma Livre: Forma 18">
              <a:extLst>
                <a:ext uri="{FF2B5EF4-FFF2-40B4-BE49-F238E27FC236}">
                  <a16:creationId xmlns:a16="http://schemas.microsoft.com/office/drawing/2014/main" id="{03D391BF-2C39-1147-FF83-09695EB22038}"/>
                </a:ext>
              </a:extLst>
            </p:cNvPr>
            <p:cNvSpPr/>
            <p:nvPr/>
          </p:nvSpPr>
          <p:spPr>
            <a:xfrm>
              <a:off x="3430485" y="1330234"/>
              <a:ext cx="2458961" cy="4197532"/>
            </a:xfrm>
            <a:custGeom>
              <a:avLst/>
              <a:gdLst>
                <a:gd name="connsiteX0" fmla="*/ 0 w 2458961"/>
                <a:gd name="connsiteY0" fmla="*/ 245896 h 4197532"/>
                <a:gd name="connsiteX1" fmla="*/ 245896 w 2458961"/>
                <a:gd name="connsiteY1" fmla="*/ 0 h 4197532"/>
                <a:gd name="connsiteX2" fmla="*/ 2213065 w 2458961"/>
                <a:gd name="connsiteY2" fmla="*/ 0 h 4197532"/>
                <a:gd name="connsiteX3" fmla="*/ 2458961 w 2458961"/>
                <a:gd name="connsiteY3" fmla="*/ 245896 h 4197532"/>
                <a:gd name="connsiteX4" fmla="*/ 2458961 w 2458961"/>
                <a:gd name="connsiteY4" fmla="*/ 3951636 h 4197532"/>
                <a:gd name="connsiteX5" fmla="*/ 2213065 w 2458961"/>
                <a:gd name="connsiteY5" fmla="*/ 4197532 h 4197532"/>
                <a:gd name="connsiteX6" fmla="*/ 245896 w 2458961"/>
                <a:gd name="connsiteY6" fmla="*/ 4197532 h 4197532"/>
                <a:gd name="connsiteX7" fmla="*/ 0 w 2458961"/>
                <a:gd name="connsiteY7" fmla="*/ 3951636 h 4197532"/>
                <a:gd name="connsiteX8" fmla="*/ 0 w 2458961"/>
                <a:gd name="connsiteY8" fmla="*/ 245896 h 4197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58961" h="4197532">
                  <a:moveTo>
                    <a:pt x="0" y="245896"/>
                  </a:moveTo>
                  <a:cubicBezTo>
                    <a:pt x="0" y="110091"/>
                    <a:pt x="110091" y="0"/>
                    <a:pt x="245896" y="0"/>
                  </a:cubicBezTo>
                  <a:lnTo>
                    <a:pt x="2213065" y="0"/>
                  </a:lnTo>
                  <a:cubicBezTo>
                    <a:pt x="2348870" y="0"/>
                    <a:pt x="2458961" y="110091"/>
                    <a:pt x="2458961" y="245896"/>
                  </a:cubicBezTo>
                  <a:lnTo>
                    <a:pt x="2458961" y="3951636"/>
                  </a:lnTo>
                  <a:cubicBezTo>
                    <a:pt x="2458961" y="4087441"/>
                    <a:pt x="2348870" y="4197532"/>
                    <a:pt x="2213065" y="4197532"/>
                  </a:cubicBezTo>
                  <a:lnTo>
                    <a:pt x="245896" y="4197532"/>
                  </a:lnTo>
                  <a:cubicBezTo>
                    <a:pt x="110091" y="4197532"/>
                    <a:pt x="0" y="4087441"/>
                    <a:pt x="0" y="3951636"/>
                  </a:cubicBezTo>
                  <a:lnTo>
                    <a:pt x="0" y="245896"/>
                  </a:lnTo>
                  <a:close/>
                </a:path>
              </a:pathLst>
            </a:custGeom>
          </p:spPr>
          <p:style>
            <a:lnRef idx="3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5361" tIns="125361" rIns="125361" bIns="125361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400" b="1" kern="1200" dirty="0">
                  <a:latin typeface="Posterama" panose="020B0504020200020000" pitchFamily="34" charset="0"/>
                  <a:cs typeface="Posterama" panose="020B0504020200020000" pitchFamily="34" charset="0"/>
                </a:rPr>
                <a:t>FORTALECER O SUS COMO POLÍTICA PÚBLICA, COM EQUIDADE, UNIVERSALIDADE E INTEGRALIDADE PARA ASSEGURAR A RESOLUTIVIDADE DA ATENÇÃO À SAÚDE, ESTRUTURADA DE FORMA REGIONALIZADA, DESCENTRALIZADA E HIERARQUIZADA  COM A PARTICIPAÇÃO POPULAR</a:t>
              </a:r>
            </a:p>
          </p:txBody>
        </p:sp>
        <p:sp>
          <p:nvSpPr>
            <p:cNvPr id="21" name="Forma Livre: Forma 20">
              <a:extLst>
                <a:ext uri="{FF2B5EF4-FFF2-40B4-BE49-F238E27FC236}">
                  <a16:creationId xmlns:a16="http://schemas.microsoft.com/office/drawing/2014/main" id="{21381FAF-8FBA-22C7-88DC-B611BCD588B3}"/>
                </a:ext>
              </a:extLst>
            </p:cNvPr>
            <p:cNvSpPr/>
            <p:nvPr/>
          </p:nvSpPr>
          <p:spPr>
            <a:xfrm>
              <a:off x="6302552" y="1330234"/>
              <a:ext cx="2458961" cy="4197532"/>
            </a:xfrm>
            <a:custGeom>
              <a:avLst/>
              <a:gdLst>
                <a:gd name="connsiteX0" fmla="*/ 0 w 2458961"/>
                <a:gd name="connsiteY0" fmla="*/ 245896 h 4197532"/>
                <a:gd name="connsiteX1" fmla="*/ 245896 w 2458961"/>
                <a:gd name="connsiteY1" fmla="*/ 0 h 4197532"/>
                <a:gd name="connsiteX2" fmla="*/ 2213065 w 2458961"/>
                <a:gd name="connsiteY2" fmla="*/ 0 h 4197532"/>
                <a:gd name="connsiteX3" fmla="*/ 2458961 w 2458961"/>
                <a:gd name="connsiteY3" fmla="*/ 245896 h 4197532"/>
                <a:gd name="connsiteX4" fmla="*/ 2458961 w 2458961"/>
                <a:gd name="connsiteY4" fmla="*/ 3951636 h 4197532"/>
                <a:gd name="connsiteX5" fmla="*/ 2213065 w 2458961"/>
                <a:gd name="connsiteY5" fmla="*/ 4197532 h 4197532"/>
                <a:gd name="connsiteX6" fmla="*/ 245896 w 2458961"/>
                <a:gd name="connsiteY6" fmla="*/ 4197532 h 4197532"/>
                <a:gd name="connsiteX7" fmla="*/ 0 w 2458961"/>
                <a:gd name="connsiteY7" fmla="*/ 3951636 h 4197532"/>
                <a:gd name="connsiteX8" fmla="*/ 0 w 2458961"/>
                <a:gd name="connsiteY8" fmla="*/ 245896 h 4197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58961" h="4197532">
                  <a:moveTo>
                    <a:pt x="0" y="245896"/>
                  </a:moveTo>
                  <a:cubicBezTo>
                    <a:pt x="0" y="110091"/>
                    <a:pt x="110091" y="0"/>
                    <a:pt x="245896" y="0"/>
                  </a:cubicBezTo>
                  <a:lnTo>
                    <a:pt x="2213065" y="0"/>
                  </a:lnTo>
                  <a:cubicBezTo>
                    <a:pt x="2348870" y="0"/>
                    <a:pt x="2458961" y="110091"/>
                    <a:pt x="2458961" y="245896"/>
                  </a:cubicBezTo>
                  <a:lnTo>
                    <a:pt x="2458961" y="3951636"/>
                  </a:lnTo>
                  <a:cubicBezTo>
                    <a:pt x="2458961" y="4087441"/>
                    <a:pt x="2348870" y="4197532"/>
                    <a:pt x="2213065" y="4197532"/>
                  </a:cubicBezTo>
                  <a:lnTo>
                    <a:pt x="245896" y="4197532"/>
                  </a:lnTo>
                  <a:cubicBezTo>
                    <a:pt x="110091" y="4197532"/>
                    <a:pt x="0" y="4087441"/>
                    <a:pt x="0" y="3951636"/>
                  </a:cubicBezTo>
                  <a:lnTo>
                    <a:pt x="0" y="245896"/>
                  </a:lnTo>
                  <a:close/>
                </a:path>
              </a:pathLst>
            </a:custGeom>
          </p:spPr>
          <p:style>
            <a:lnRef idx="3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5361" tIns="125361" rIns="125361" bIns="125361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400" b="1" kern="1200">
                  <a:latin typeface="Posterama" panose="020B0504020200020000" pitchFamily="34" charset="0"/>
                  <a:cs typeface="Posterama" panose="020B0504020200020000" pitchFamily="34" charset="0"/>
                </a:rPr>
                <a:t>FORTALECER O SUS COMO UM PROJETO DE NAÇÃO E DE DESENVOLVIMENTO</a:t>
              </a:r>
              <a:endParaRPr lang="pt-BR" sz="1400" b="1" kern="1200" dirty="0">
                <a:latin typeface="Posterama" panose="020B0504020200020000" pitchFamily="34" charset="0"/>
                <a:cs typeface="Posterama" panose="020B0504020200020000" pitchFamily="34" charset="0"/>
              </a:endParaRPr>
            </a:p>
          </p:txBody>
        </p:sp>
        <p:pic>
          <p:nvPicPr>
            <p:cNvPr id="13" name="Imagem 12" descr="Logotipo&#10;&#10;Descrição gerada automaticamente">
              <a:extLst>
                <a:ext uri="{FF2B5EF4-FFF2-40B4-BE49-F238E27FC236}">
                  <a16:creationId xmlns:a16="http://schemas.microsoft.com/office/drawing/2014/main" id="{6FA887AE-E36D-1E32-37F8-2E9F60F99A5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45116" y="4908549"/>
              <a:ext cx="701768" cy="701768"/>
            </a:xfrm>
            <a:prstGeom prst="rect">
              <a:avLst/>
            </a:prstGeom>
          </p:spPr>
        </p:pic>
      </p:grpSp>
      <p:grpSp>
        <p:nvGrpSpPr>
          <p:cNvPr id="33" name="Agrupar 32">
            <a:extLst>
              <a:ext uri="{FF2B5EF4-FFF2-40B4-BE49-F238E27FC236}">
                <a16:creationId xmlns:a16="http://schemas.microsoft.com/office/drawing/2014/main" id="{27F0587D-43CB-5A69-7310-CF96976A1637}"/>
              </a:ext>
            </a:extLst>
          </p:cNvPr>
          <p:cNvGrpSpPr/>
          <p:nvPr/>
        </p:nvGrpSpPr>
        <p:grpSpPr>
          <a:xfrm>
            <a:off x="9174620" y="1330234"/>
            <a:ext cx="2530064" cy="4280082"/>
            <a:chOff x="9174620" y="1330234"/>
            <a:chExt cx="2530064" cy="4280082"/>
          </a:xfrm>
        </p:grpSpPr>
        <p:sp>
          <p:nvSpPr>
            <p:cNvPr id="23" name="Forma Livre: Forma 22">
              <a:extLst>
                <a:ext uri="{FF2B5EF4-FFF2-40B4-BE49-F238E27FC236}">
                  <a16:creationId xmlns:a16="http://schemas.microsoft.com/office/drawing/2014/main" id="{D890F2E5-A610-2556-B8B6-7A3AE00328FA}"/>
                </a:ext>
              </a:extLst>
            </p:cNvPr>
            <p:cNvSpPr/>
            <p:nvPr/>
          </p:nvSpPr>
          <p:spPr>
            <a:xfrm>
              <a:off x="9174620" y="1330234"/>
              <a:ext cx="2458961" cy="4197532"/>
            </a:xfrm>
            <a:custGeom>
              <a:avLst/>
              <a:gdLst>
                <a:gd name="connsiteX0" fmla="*/ 0 w 2458961"/>
                <a:gd name="connsiteY0" fmla="*/ 245896 h 4197532"/>
                <a:gd name="connsiteX1" fmla="*/ 245896 w 2458961"/>
                <a:gd name="connsiteY1" fmla="*/ 0 h 4197532"/>
                <a:gd name="connsiteX2" fmla="*/ 2213065 w 2458961"/>
                <a:gd name="connsiteY2" fmla="*/ 0 h 4197532"/>
                <a:gd name="connsiteX3" fmla="*/ 2458961 w 2458961"/>
                <a:gd name="connsiteY3" fmla="*/ 245896 h 4197532"/>
                <a:gd name="connsiteX4" fmla="*/ 2458961 w 2458961"/>
                <a:gd name="connsiteY4" fmla="*/ 3951636 h 4197532"/>
                <a:gd name="connsiteX5" fmla="*/ 2213065 w 2458961"/>
                <a:gd name="connsiteY5" fmla="*/ 4197532 h 4197532"/>
                <a:gd name="connsiteX6" fmla="*/ 245896 w 2458961"/>
                <a:gd name="connsiteY6" fmla="*/ 4197532 h 4197532"/>
                <a:gd name="connsiteX7" fmla="*/ 0 w 2458961"/>
                <a:gd name="connsiteY7" fmla="*/ 3951636 h 4197532"/>
                <a:gd name="connsiteX8" fmla="*/ 0 w 2458961"/>
                <a:gd name="connsiteY8" fmla="*/ 245896 h 4197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58961" h="4197532">
                  <a:moveTo>
                    <a:pt x="0" y="245896"/>
                  </a:moveTo>
                  <a:cubicBezTo>
                    <a:pt x="0" y="110091"/>
                    <a:pt x="110091" y="0"/>
                    <a:pt x="245896" y="0"/>
                  </a:cubicBezTo>
                  <a:lnTo>
                    <a:pt x="2213065" y="0"/>
                  </a:lnTo>
                  <a:cubicBezTo>
                    <a:pt x="2348870" y="0"/>
                    <a:pt x="2458961" y="110091"/>
                    <a:pt x="2458961" y="245896"/>
                  </a:cubicBezTo>
                  <a:lnTo>
                    <a:pt x="2458961" y="3951636"/>
                  </a:lnTo>
                  <a:cubicBezTo>
                    <a:pt x="2458961" y="4087441"/>
                    <a:pt x="2348870" y="4197532"/>
                    <a:pt x="2213065" y="4197532"/>
                  </a:cubicBezTo>
                  <a:lnTo>
                    <a:pt x="245896" y="4197532"/>
                  </a:lnTo>
                  <a:cubicBezTo>
                    <a:pt x="110091" y="4197532"/>
                    <a:pt x="0" y="4087441"/>
                    <a:pt x="0" y="3951636"/>
                  </a:cubicBezTo>
                  <a:lnTo>
                    <a:pt x="0" y="245896"/>
                  </a:lnTo>
                  <a:close/>
                </a:path>
              </a:pathLst>
            </a:custGeom>
          </p:spPr>
          <p:style>
            <a:lnRef idx="3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5361" tIns="125361" rIns="125361" bIns="125361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400" b="1" kern="1200">
                  <a:latin typeface="Posterama" panose="020B0504020200020000" pitchFamily="34" charset="0"/>
                  <a:cs typeface="Posterama" panose="020B0504020200020000" pitchFamily="34" charset="0"/>
                </a:rPr>
                <a:t>REAVALIAÇÃO DE AÇÕES E SERVIÇOS DE SAÚDE PARA GARANTIR A SUSTENTABILIDADE DO SUS</a:t>
              </a:r>
              <a:endParaRPr lang="pt-BR" sz="1400" b="1" kern="1200" dirty="0">
                <a:latin typeface="Posterama" panose="020B0504020200020000" pitchFamily="34" charset="0"/>
                <a:cs typeface="Posterama" panose="020B0504020200020000" pitchFamily="34" charset="0"/>
              </a:endParaRPr>
            </a:p>
          </p:txBody>
        </p:sp>
        <p:pic>
          <p:nvPicPr>
            <p:cNvPr id="15" name="Imagem 14" descr="Ícone&#10;&#10;Descrição gerada automaticamente">
              <a:extLst>
                <a:ext uri="{FF2B5EF4-FFF2-40B4-BE49-F238E27FC236}">
                  <a16:creationId xmlns:a16="http://schemas.microsoft.com/office/drawing/2014/main" id="{4E4B7D5D-3C04-A53F-B233-FD293B3DB6C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02915" y="4908547"/>
              <a:ext cx="701769" cy="70176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25543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ítulo 1">
            <a:extLst>
              <a:ext uri="{FF2B5EF4-FFF2-40B4-BE49-F238E27FC236}">
                <a16:creationId xmlns:a16="http://schemas.microsoft.com/office/drawing/2014/main" id="{A789E298-CC2D-A084-5D4D-123EE52920C0}"/>
              </a:ext>
            </a:extLst>
          </p:cNvPr>
          <p:cNvSpPr txBox="1">
            <a:spLocks/>
          </p:cNvSpPr>
          <p:nvPr/>
        </p:nvSpPr>
        <p:spPr>
          <a:xfrm>
            <a:off x="838200" y="225786"/>
            <a:ext cx="10515600" cy="8627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O BRASIL QUE QUEREMOS</a:t>
            </a:r>
          </a:p>
        </p:txBody>
      </p:sp>
      <p:grpSp>
        <p:nvGrpSpPr>
          <p:cNvPr id="24" name="Agrupar 23">
            <a:extLst>
              <a:ext uri="{FF2B5EF4-FFF2-40B4-BE49-F238E27FC236}">
                <a16:creationId xmlns:a16="http://schemas.microsoft.com/office/drawing/2014/main" id="{B9C17F7D-2D4E-C1F1-C45A-29A8A74FBC55}"/>
              </a:ext>
            </a:extLst>
          </p:cNvPr>
          <p:cNvGrpSpPr/>
          <p:nvPr/>
        </p:nvGrpSpPr>
        <p:grpSpPr>
          <a:xfrm>
            <a:off x="558418" y="1330234"/>
            <a:ext cx="2665514" cy="4328161"/>
            <a:chOff x="558418" y="1330234"/>
            <a:chExt cx="2665514" cy="4328161"/>
          </a:xfrm>
        </p:grpSpPr>
        <p:sp>
          <p:nvSpPr>
            <p:cNvPr id="4" name="Forma Livre: Forma 3">
              <a:extLst>
                <a:ext uri="{FF2B5EF4-FFF2-40B4-BE49-F238E27FC236}">
                  <a16:creationId xmlns:a16="http://schemas.microsoft.com/office/drawing/2014/main" id="{70282899-E63D-690B-F3D3-C3106E2D2C06}"/>
                </a:ext>
              </a:extLst>
            </p:cNvPr>
            <p:cNvSpPr/>
            <p:nvPr/>
          </p:nvSpPr>
          <p:spPr>
            <a:xfrm>
              <a:off x="558418" y="1330234"/>
              <a:ext cx="2458961" cy="4197532"/>
            </a:xfrm>
            <a:custGeom>
              <a:avLst/>
              <a:gdLst>
                <a:gd name="connsiteX0" fmla="*/ 0 w 2458961"/>
                <a:gd name="connsiteY0" fmla="*/ 245896 h 4197532"/>
                <a:gd name="connsiteX1" fmla="*/ 245896 w 2458961"/>
                <a:gd name="connsiteY1" fmla="*/ 0 h 4197532"/>
                <a:gd name="connsiteX2" fmla="*/ 2213065 w 2458961"/>
                <a:gd name="connsiteY2" fmla="*/ 0 h 4197532"/>
                <a:gd name="connsiteX3" fmla="*/ 2458961 w 2458961"/>
                <a:gd name="connsiteY3" fmla="*/ 245896 h 4197532"/>
                <a:gd name="connsiteX4" fmla="*/ 2458961 w 2458961"/>
                <a:gd name="connsiteY4" fmla="*/ 3951636 h 4197532"/>
                <a:gd name="connsiteX5" fmla="*/ 2213065 w 2458961"/>
                <a:gd name="connsiteY5" fmla="*/ 4197532 h 4197532"/>
                <a:gd name="connsiteX6" fmla="*/ 245896 w 2458961"/>
                <a:gd name="connsiteY6" fmla="*/ 4197532 h 4197532"/>
                <a:gd name="connsiteX7" fmla="*/ 0 w 2458961"/>
                <a:gd name="connsiteY7" fmla="*/ 3951636 h 4197532"/>
                <a:gd name="connsiteX8" fmla="*/ 0 w 2458961"/>
                <a:gd name="connsiteY8" fmla="*/ 245896 h 4197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58961" h="4197532">
                  <a:moveTo>
                    <a:pt x="0" y="245896"/>
                  </a:moveTo>
                  <a:cubicBezTo>
                    <a:pt x="0" y="110091"/>
                    <a:pt x="110091" y="0"/>
                    <a:pt x="245896" y="0"/>
                  </a:cubicBezTo>
                  <a:lnTo>
                    <a:pt x="2213065" y="0"/>
                  </a:lnTo>
                  <a:cubicBezTo>
                    <a:pt x="2348870" y="0"/>
                    <a:pt x="2458961" y="110091"/>
                    <a:pt x="2458961" y="245896"/>
                  </a:cubicBezTo>
                  <a:lnTo>
                    <a:pt x="2458961" y="3951636"/>
                  </a:lnTo>
                  <a:cubicBezTo>
                    <a:pt x="2458961" y="4087441"/>
                    <a:pt x="2348870" y="4197532"/>
                    <a:pt x="2213065" y="4197532"/>
                  </a:cubicBezTo>
                  <a:lnTo>
                    <a:pt x="245896" y="4197532"/>
                  </a:lnTo>
                  <a:cubicBezTo>
                    <a:pt x="110091" y="4197532"/>
                    <a:pt x="0" y="4087441"/>
                    <a:pt x="0" y="3951636"/>
                  </a:cubicBezTo>
                  <a:lnTo>
                    <a:pt x="0" y="245896"/>
                  </a:lnTo>
                  <a:close/>
                </a:path>
              </a:pathLst>
            </a:custGeom>
          </p:spPr>
          <p:style>
            <a:lnRef idx="3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5361" tIns="125361" rIns="125361" bIns="125361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400" b="1" kern="1200" dirty="0">
                  <a:latin typeface="Posterama" panose="020B0504020200020000" pitchFamily="34" charset="0"/>
                  <a:cs typeface="Posterama" panose="020B0504020200020000" pitchFamily="34" charset="0"/>
                </a:rPr>
                <a:t>ASSEGURAR O DIREITO CONSTITUCIONAL DA SEGURIDADE SOCIAL</a:t>
              </a:r>
            </a:p>
          </p:txBody>
        </p:sp>
        <p:pic>
          <p:nvPicPr>
            <p:cNvPr id="17" name="Imagem 16" descr="Ícone&#10;&#10;Descrição gerada automaticamente">
              <a:extLst>
                <a:ext uri="{FF2B5EF4-FFF2-40B4-BE49-F238E27FC236}">
                  <a16:creationId xmlns:a16="http://schemas.microsoft.com/office/drawing/2014/main" id="{334A35AC-16E0-F59F-E965-4061CEB96F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47146" y="4981609"/>
              <a:ext cx="676786" cy="676786"/>
            </a:xfrm>
            <a:prstGeom prst="rect">
              <a:avLst/>
            </a:prstGeom>
          </p:spPr>
        </p:pic>
      </p:grpSp>
      <p:grpSp>
        <p:nvGrpSpPr>
          <p:cNvPr id="25" name="Agrupar 24">
            <a:extLst>
              <a:ext uri="{FF2B5EF4-FFF2-40B4-BE49-F238E27FC236}">
                <a16:creationId xmlns:a16="http://schemas.microsoft.com/office/drawing/2014/main" id="{DC3FF048-1474-8686-2450-BE4FFD8E8E24}"/>
              </a:ext>
            </a:extLst>
          </p:cNvPr>
          <p:cNvGrpSpPr/>
          <p:nvPr/>
        </p:nvGrpSpPr>
        <p:grpSpPr>
          <a:xfrm>
            <a:off x="3430485" y="1330234"/>
            <a:ext cx="2665513" cy="4282168"/>
            <a:chOff x="3430485" y="1330234"/>
            <a:chExt cx="2665513" cy="4282168"/>
          </a:xfrm>
        </p:grpSpPr>
        <p:sp>
          <p:nvSpPr>
            <p:cNvPr id="5" name="Forma Livre: Forma 4">
              <a:extLst>
                <a:ext uri="{FF2B5EF4-FFF2-40B4-BE49-F238E27FC236}">
                  <a16:creationId xmlns:a16="http://schemas.microsoft.com/office/drawing/2014/main" id="{32BCAC97-15EA-4E22-AC96-4DC7EC4D41A7}"/>
                </a:ext>
              </a:extLst>
            </p:cNvPr>
            <p:cNvSpPr/>
            <p:nvPr/>
          </p:nvSpPr>
          <p:spPr>
            <a:xfrm>
              <a:off x="3430485" y="1330234"/>
              <a:ext cx="2458961" cy="4197532"/>
            </a:xfrm>
            <a:custGeom>
              <a:avLst/>
              <a:gdLst>
                <a:gd name="connsiteX0" fmla="*/ 0 w 2458961"/>
                <a:gd name="connsiteY0" fmla="*/ 245896 h 4197532"/>
                <a:gd name="connsiteX1" fmla="*/ 245896 w 2458961"/>
                <a:gd name="connsiteY1" fmla="*/ 0 h 4197532"/>
                <a:gd name="connsiteX2" fmla="*/ 2213065 w 2458961"/>
                <a:gd name="connsiteY2" fmla="*/ 0 h 4197532"/>
                <a:gd name="connsiteX3" fmla="*/ 2458961 w 2458961"/>
                <a:gd name="connsiteY3" fmla="*/ 245896 h 4197532"/>
                <a:gd name="connsiteX4" fmla="*/ 2458961 w 2458961"/>
                <a:gd name="connsiteY4" fmla="*/ 3951636 h 4197532"/>
                <a:gd name="connsiteX5" fmla="*/ 2213065 w 2458961"/>
                <a:gd name="connsiteY5" fmla="*/ 4197532 h 4197532"/>
                <a:gd name="connsiteX6" fmla="*/ 245896 w 2458961"/>
                <a:gd name="connsiteY6" fmla="*/ 4197532 h 4197532"/>
                <a:gd name="connsiteX7" fmla="*/ 0 w 2458961"/>
                <a:gd name="connsiteY7" fmla="*/ 3951636 h 4197532"/>
                <a:gd name="connsiteX8" fmla="*/ 0 w 2458961"/>
                <a:gd name="connsiteY8" fmla="*/ 245896 h 4197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58961" h="4197532">
                  <a:moveTo>
                    <a:pt x="0" y="245896"/>
                  </a:moveTo>
                  <a:cubicBezTo>
                    <a:pt x="0" y="110091"/>
                    <a:pt x="110091" y="0"/>
                    <a:pt x="245896" y="0"/>
                  </a:cubicBezTo>
                  <a:lnTo>
                    <a:pt x="2213065" y="0"/>
                  </a:lnTo>
                  <a:cubicBezTo>
                    <a:pt x="2348870" y="0"/>
                    <a:pt x="2458961" y="110091"/>
                    <a:pt x="2458961" y="245896"/>
                  </a:cubicBezTo>
                  <a:lnTo>
                    <a:pt x="2458961" y="3951636"/>
                  </a:lnTo>
                  <a:cubicBezTo>
                    <a:pt x="2458961" y="4087441"/>
                    <a:pt x="2348870" y="4197532"/>
                    <a:pt x="2213065" y="4197532"/>
                  </a:cubicBezTo>
                  <a:lnTo>
                    <a:pt x="245896" y="4197532"/>
                  </a:lnTo>
                  <a:cubicBezTo>
                    <a:pt x="110091" y="4197532"/>
                    <a:pt x="0" y="4087441"/>
                    <a:pt x="0" y="3951636"/>
                  </a:cubicBezTo>
                  <a:lnTo>
                    <a:pt x="0" y="245896"/>
                  </a:lnTo>
                  <a:close/>
                </a:path>
              </a:pathLst>
            </a:custGeom>
          </p:spPr>
          <p:style>
            <a:lnRef idx="3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5361" tIns="125361" rIns="125361" bIns="125361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400" b="1" kern="1200" dirty="0">
                  <a:latin typeface="Posterama" panose="020B0504020200020000" pitchFamily="34" charset="0"/>
                  <a:cs typeface="Posterama" panose="020B0504020200020000" pitchFamily="34" charset="0"/>
                </a:rPr>
                <a:t>ASSEGURAR O FINANCIAMENTO ADEQUADO, TRANSPARENTE E SUFICIENTE, COM SUSTENTABILIDADE ORÇAMENTÁRIA DO SUS</a:t>
              </a:r>
            </a:p>
          </p:txBody>
        </p:sp>
        <p:pic>
          <p:nvPicPr>
            <p:cNvPr id="19" name="Imagem 18" descr="Uma imagem contendo Ícone&#10;&#10;Descrição gerada automaticamente">
              <a:extLst>
                <a:ext uri="{FF2B5EF4-FFF2-40B4-BE49-F238E27FC236}">
                  <a16:creationId xmlns:a16="http://schemas.microsoft.com/office/drawing/2014/main" id="{0F7259BD-2643-654E-0FF0-5D744D85505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65205" y="4981609"/>
              <a:ext cx="630793" cy="630793"/>
            </a:xfrm>
            <a:prstGeom prst="rect">
              <a:avLst/>
            </a:prstGeom>
          </p:spPr>
        </p:pic>
      </p:grpSp>
      <p:grpSp>
        <p:nvGrpSpPr>
          <p:cNvPr id="26" name="Agrupar 25">
            <a:extLst>
              <a:ext uri="{FF2B5EF4-FFF2-40B4-BE49-F238E27FC236}">
                <a16:creationId xmlns:a16="http://schemas.microsoft.com/office/drawing/2014/main" id="{BF39F4AD-4E43-E1F9-08EA-69662164073E}"/>
              </a:ext>
            </a:extLst>
          </p:cNvPr>
          <p:cNvGrpSpPr/>
          <p:nvPr/>
        </p:nvGrpSpPr>
        <p:grpSpPr>
          <a:xfrm>
            <a:off x="6302552" y="1330234"/>
            <a:ext cx="2732730" cy="4282168"/>
            <a:chOff x="6302552" y="1330234"/>
            <a:chExt cx="2732730" cy="4282168"/>
          </a:xfrm>
        </p:grpSpPr>
        <p:sp>
          <p:nvSpPr>
            <p:cNvPr id="6" name="Forma Livre: Forma 5">
              <a:extLst>
                <a:ext uri="{FF2B5EF4-FFF2-40B4-BE49-F238E27FC236}">
                  <a16:creationId xmlns:a16="http://schemas.microsoft.com/office/drawing/2014/main" id="{5F0A6D60-FF3B-6458-4BAD-EC431A81D724}"/>
                </a:ext>
              </a:extLst>
            </p:cNvPr>
            <p:cNvSpPr/>
            <p:nvPr/>
          </p:nvSpPr>
          <p:spPr>
            <a:xfrm>
              <a:off x="6302552" y="1330234"/>
              <a:ext cx="2458961" cy="4197532"/>
            </a:xfrm>
            <a:custGeom>
              <a:avLst/>
              <a:gdLst>
                <a:gd name="connsiteX0" fmla="*/ 0 w 2458961"/>
                <a:gd name="connsiteY0" fmla="*/ 245896 h 4197532"/>
                <a:gd name="connsiteX1" fmla="*/ 245896 w 2458961"/>
                <a:gd name="connsiteY1" fmla="*/ 0 h 4197532"/>
                <a:gd name="connsiteX2" fmla="*/ 2213065 w 2458961"/>
                <a:gd name="connsiteY2" fmla="*/ 0 h 4197532"/>
                <a:gd name="connsiteX3" fmla="*/ 2458961 w 2458961"/>
                <a:gd name="connsiteY3" fmla="*/ 245896 h 4197532"/>
                <a:gd name="connsiteX4" fmla="*/ 2458961 w 2458961"/>
                <a:gd name="connsiteY4" fmla="*/ 3951636 h 4197532"/>
                <a:gd name="connsiteX5" fmla="*/ 2213065 w 2458961"/>
                <a:gd name="connsiteY5" fmla="*/ 4197532 h 4197532"/>
                <a:gd name="connsiteX6" fmla="*/ 245896 w 2458961"/>
                <a:gd name="connsiteY6" fmla="*/ 4197532 h 4197532"/>
                <a:gd name="connsiteX7" fmla="*/ 0 w 2458961"/>
                <a:gd name="connsiteY7" fmla="*/ 3951636 h 4197532"/>
                <a:gd name="connsiteX8" fmla="*/ 0 w 2458961"/>
                <a:gd name="connsiteY8" fmla="*/ 245896 h 4197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58961" h="4197532">
                  <a:moveTo>
                    <a:pt x="0" y="245896"/>
                  </a:moveTo>
                  <a:cubicBezTo>
                    <a:pt x="0" y="110091"/>
                    <a:pt x="110091" y="0"/>
                    <a:pt x="245896" y="0"/>
                  </a:cubicBezTo>
                  <a:lnTo>
                    <a:pt x="2213065" y="0"/>
                  </a:lnTo>
                  <a:cubicBezTo>
                    <a:pt x="2348870" y="0"/>
                    <a:pt x="2458961" y="110091"/>
                    <a:pt x="2458961" y="245896"/>
                  </a:cubicBezTo>
                  <a:lnTo>
                    <a:pt x="2458961" y="3951636"/>
                  </a:lnTo>
                  <a:cubicBezTo>
                    <a:pt x="2458961" y="4087441"/>
                    <a:pt x="2348870" y="4197532"/>
                    <a:pt x="2213065" y="4197532"/>
                  </a:cubicBezTo>
                  <a:lnTo>
                    <a:pt x="245896" y="4197532"/>
                  </a:lnTo>
                  <a:cubicBezTo>
                    <a:pt x="110091" y="4197532"/>
                    <a:pt x="0" y="4087441"/>
                    <a:pt x="0" y="3951636"/>
                  </a:cubicBezTo>
                  <a:lnTo>
                    <a:pt x="0" y="245896"/>
                  </a:lnTo>
                  <a:close/>
                </a:path>
              </a:pathLst>
            </a:custGeom>
          </p:spPr>
          <p:style>
            <a:lnRef idx="3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5361" tIns="125361" rIns="125361" bIns="125361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400" b="1" kern="1200" dirty="0">
                  <a:latin typeface="Posterama" panose="020B0504020200020000" pitchFamily="34" charset="0"/>
                  <a:cs typeface="Posterama" panose="020B0504020200020000" pitchFamily="34" charset="0"/>
                </a:rPr>
                <a:t>GARANTIR A PARTICIPAÇÃO DA COMUNIDADE, COM EFETIVO CONTROLE SOCIAL, ESPECIALMENTE O FORTALECIMENTO E APERFEIÇOAMENTO DOS CONSELHOS DE SAÚDE, DE MODO A GARANTIR A TRANSPARÊNCIA, A LISURA E INTEGRIDADE NA GESTÃO PÚBLICA E MELHORAR A RELAÇÃO ENTRE A SOCIEDADE E OS GESTORES, RESPEITANDO SEU CARÁTER DELIBERATIVO</a:t>
              </a:r>
            </a:p>
          </p:txBody>
        </p:sp>
        <p:pic>
          <p:nvPicPr>
            <p:cNvPr id="21" name="Imagem 20" descr="Gráfico, Ícone&#10;&#10;Descrição gerada automaticamente">
              <a:extLst>
                <a:ext uri="{FF2B5EF4-FFF2-40B4-BE49-F238E27FC236}">
                  <a16:creationId xmlns:a16="http://schemas.microsoft.com/office/drawing/2014/main" id="{C325AFF7-2AFC-39E4-8D87-51EF695D935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404489" y="4981609"/>
              <a:ext cx="630793" cy="630793"/>
            </a:xfrm>
            <a:prstGeom prst="rect">
              <a:avLst/>
            </a:prstGeom>
          </p:spPr>
        </p:pic>
      </p:grpSp>
      <p:grpSp>
        <p:nvGrpSpPr>
          <p:cNvPr id="27" name="Agrupar 26">
            <a:extLst>
              <a:ext uri="{FF2B5EF4-FFF2-40B4-BE49-F238E27FC236}">
                <a16:creationId xmlns:a16="http://schemas.microsoft.com/office/drawing/2014/main" id="{1579A4D3-C44E-5F30-8A64-36253D3846C5}"/>
              </a:ext>
            </a:extLst>
          </p:cNvPr>
          <p:cNvGrpSpPr/>
          <p:nvPr/>
        </p:nvGrpSpPr>
        <p:grpSpPr>
          <a:xfrm>
            <a:off x="9174620" y="1330234"/>
            <a:ext cx="2665514" cy="4282168"/>
            <a:chOff x="9174620" y="1330234"/>
            <a:chExt cx="2665514" cy="4282168"/>
          </a:xfrm>
        </p:grpSpPr>
        <p:sp>
          <p:nvSpPr>
            <p:cNvPr id="7" name="Forma Livre: Forma 6">
              <a:extLst>
                <a:ext uri="{FF2B5EF4-FFF2-40B4-BE49-F238E27FC236}">
                  <a16:creationId xmlns:a16="http://schemas.microsoft.com/office/drawing/2014/main" id="{381385C9-60DF-347A-4A45-8FC9EBA6AEB9}"/>
                </a:ext>
              </a:extLst>
            </p:cNvPr>
            <p:cNvSpPr/>
            <p:nvPr/>
          </p:nvSpPr>
          <p:spPr>
            <a:xfrm>
              <a:off x="9174620" y="1330234"/>
              <a:ext cx="2458961" cy="4197532"/>
            </a:xfrm>
            <a:custGeom>
              <a:avLst/>
              <a:gdLst>
                <a:gd name="connsiteX0" fmla="*/ 0 w 2458961"/>
                <a:gd name="connsiteY0" fmla="*/ 245896 h 4197532"/>
                <a:gd name="connsiteX1" fmla="*/ 245896 w 2458961"/>
                <a:gd name="connsiteY1" fmla="*/ 0 h 4197532"/>
                <a:gd name="connsiteX2" fmla="*/ 2213065 w 2458961"/>
                <a:gd name="connsiteY2" fmla="*/ 0 h 4197532"/>
                <a:gd name="connsiteX3" fmla="*/ 2458961 w 2458961"/>
                <a:gd name="connsiteY3" fmla="*/ 245896 h 4197532"/>
                <a:gd name="connsiteX4" fmla="*/ 2458961 w 2458961"/>
                <a:gd name="connsiteY4" fmla="*/ 3951636 h 4197532"/>
                <a:gd name="connsiteX5" fmla="*/ 2213065 w 2458961"/>
                <a:gd name="connsiteY5" fmla="*/ 4197532 h 4197532"/>
                <a:gd name="connsiteX6" fmla="*/ 245896 w 2458961"/>
                <a:gd name="connsiteY6" fmla="*/ 4197532 h 4197532"/>
                <a:gd name="connsiteX7" fmla="*/ 0 w 2458961"/>
                <a:gd name="connsiteY7" fmla="*/ 3951636 h 4197532"/>
                <a:gd name="connsiteX8" fmla="*/ 0 w 2458961"/>
                <a:gd name="connsiteY8" fmla="*/ 245896 h 4197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58961" h="4197532">
                  <a:moveTo>
                    <a:pt x="0" y="245896"/>
                  </a:moveTo>
                  <a:cubicBezTo>
                    <a:pt x="0" y="110091"/>
                    <a:pt x="110091" y="0"/>
                    <a:pt x="245896" y="0"/>
                  </a:cubicBezTo>
                  <a:lnTo>
                    <a:pt x="2213065" y="0"/>
                  </a:lnTo>
                  <a:cubicBezTo>
                    <a:pt x="2348870" y="0"/>
                    <a:pt x="2458961" y="110091"/>
                    <a:pt x="2458961" y="245896"/>
                  </a:cubicBezTo>
                  <a:lnTo>
                    <a:pt x="2458961" y="3951636"/>
                  </a:lnTo>
                  <a:cubicBezTo>
                    <a:pt x="2458961" y="4087441"/>
                    <a:pt x="2348870" y="4197532"/>
                    <a:pt x="2213065" y="4197532"/>
                  </a:cubicBezTo>
                  <a:lnTo>
                    <a:pt x="245896" y="4197532"/>
                  </a:lnTo>
                  <a:cubicBezTo>
                    <a:pt x="110091" y="4197532"/>
                    <a:pt x="0" y="4087441"/>
                    <a:pt x="0" y="3951636"/>
                  </a:cubicBezTo>
                  <a:lnTo>
                    <a:pt x="0" y="245896"/>
                  </a:lnTo>
                  <a:close/>
                </a:path>
              </a:pathLst>
            </a:custGeom>
          </p:spPr>
          <p:style>
            <a:lnRef idx="3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5361" tIns="125361" rIns="125361" bIns="125361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400" b="1" kern="1200" dirty="0">
                  <a:latin typeface="Posterama" panose="020B0504020200020000" pitchFamily="34" charset="0"/>
                  <a:cs typeface="Posterama" panose="020B0504020200020000" pitchFamily="34" charset="0"/>
                </a:rPr>
                <a:t>INCORPORAÇÃO DE TECNOLOGIAS BASEADAS EM EVIDÊNCIAS CIENTÍFICAS.</a:t>
              </a:r>
            </a:p>
          </p:txBody>
        </p:sp>
        <p:pic>
          <p:nvPicPr>
            <p:cNvPr id="23" name="Imagem 22" descr="Logotipo, Ícone&#10;&#10;Descrição gerada automaticamente">
              <a:extLst>
                <a:ext uri="{FF2B5EF4-FFF2-40B4-BE49-F238E27FC236}">
                  <a16:creationId xmlns:a16="http://schemas.microsoft.com/office/drawing/2014/main" id="{D687711C-ED2C-ACEA-5BE6-BB597798AA5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91457" y="4963725"/>
              <a:ext cx="648677" cy="64867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38254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7AB3EB-BFC4-9A7D-72F2-5655B0320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1518"/>
            <a:ext cx="10515600" cy="12310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REALIZAR UMA MOBILIZAÇÃO NACIONAL PARA DESPERTAR NA POPULAÇÃO A PERCEPÇÃO DE RISCO FRENTE AOS PROBLEMAS DE SAÚDE PÚBLICA PARA MUDANÇA DE COMPORTAMENTO.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23966492-24A9-A945-49F6-406CDA012A6A}"/>
              </a:ext>
            </a:extLst>
          </p:cNvPr>
          <p:cNvSpPr txBox="1">
            <a:spLocks/>
          </p:cNvSpPr>
          <p:nvPr/>
        </p:nvSpPr>
        <p:spPr>
          <a:xfrm>
            <a:off x="838200" y="225786"/>
            <a:ext cx="10515600" cy="8627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O BRASIL QUE QUEREMOS</a:t>
            </a:r>
          </a:p>
        </p:txBody>
      </p:sp>
      <p:sp>
        <p:nvSpPr>
          <p:cNvPr id="41" name="CaixaDeTexto 40">
            <a:extLst>
              <a:ext uri="{FF2B5EF4-FFF2-40B4-BE49-F238E27FC236}">
                <a16:creationId xmlns:a16="http://schemas.microsoft.com/office/drawing/2014/main" id="{03C29B64-EB56-D670-4C4B-025C35FB7457}"/>
              </a:ext>
            </a:extLst>
          </p:cNvPr>
          <p:cNvSpPr txBox="1"/>
          <p:nvPr/>
        </p:nvSpPr>
        <p:spPr>
          <a:xfrm>
            <a:off x="838200" y="3556496"/>
            <a:ext cx="46155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accent1">
                    <a:lumMod val="50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EMERGÊNCIAS EM SAÚDE PÚBLICA</a:t>
            </a:r>
          </a:p>
        </p:txBody>
      </p:sp>
      <p:sp>
        <p:nvSpPr>
          <p:cNvPr id="46" name="CaixaDeTexto 45">
            <a:extLst>
              <a:ext uri="{FF2B5EF4-FFF2-40B4-BE49-F238E27FC236}">
                <a16:creationId xmlns:a16="http://schemas.microsoft.com/office/drawing/2014/main" id="{61469194-7B07-8531-B42C-96B455D170C6}"/>
              </a:ext>
            </a:extLst>
          </p:cNvPr>
          <p:cNvSpPr txBox="1"/>
          <p:nvPr/>
        </p:nvSpPr>
        <p:spPr>
          <a:xfrm>
            <a:off x="1121228" y="2365549"/>
            <a:ext cx="4049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accent1">
                    <a:lumMod val="50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IMUNIZAÇÃO</a:t>
            </a:r>
          </a:p>
        </p:txBody>
      </p:sp>
      <p:sp>
        <p:nvSpPr>
          <p:cNvPr id="47" name="CaixaDeTexto 46">
            <a:extLst>
              <a:ext uri="{FF2B5EF4-FFF2-40B4-BE49-F238E27FC236}">
                <a16:creationId xmlns:a16="http://schemas.microsoft.com/office/drawing/2014/main" id="{EA72CEBB-CD84-2E6A-16F8-B86562FF360B}"/>
              </a:ext>
            </a:extLst>
          </p:cNvPr>
          <p:cNvSpPr txBox="1"/>
          <p:nvPr/>
        </p:nvSpPr>
        <p:spPr>
          <a:xfrm>
            <a:off x="8040189" y="3987383"/>
            <a:ext cx="1924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accent1">
                    <a:lumMod val="50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AIDS</a:t>
            </a:r>
          </a:p>
        </p:txBody>
      </p:sp>
      <p:sp>
        <p:nvSpPr>
          <p:cNvPr id="48" name="CaixaDeTexto 47">
            <a:extLst>
              <a:ext uri="{FF2B5EF4-FFF2-40B4-BE49-F238E27FC236}">
                <a16:creationId xmlns:a16="http://schemas.microsoft.com/office/drawing/2014/main" id="{49A9A394-2B43-3866-4757-C878644FAAFC}"/>
              </a:ext>
            </a:extLst>
          </p:cNvPr>
          <p:cNvSpPr txBox="1"/>
          <p:nvPr/>
        </p:nvSpPr>
        <p:spPr>
          <a:xfrm>
            <a:off x="7426235" y="2365549"/>
            <a:ext cx="3152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accent1">
                    <a:lumMod val="50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VIOLÊNCIA</a:t>
            </a:r>
          </a:p>
        </p:txBody>
      </p:sp>
      <p:sp>
        <p:nvSpPr>
          <p:cNvPr id="49" name="CaixaDeTexto 48">
            <a:extLst>
              <a:ext uri="{FF2B5EF4-FFF2-40B4-BE49-F238E27FC236}">
                <a16:creationId xmlns:a16="http://schemas.microsoft.com/office/drawing/2014/main" id="{854840A9-D0FC-8871-E283-1AE0B8A691B2}"/>
              </a:ext>
            </a:extLst>
          </p:cNvPr>
          <p:cNvSpPr txBox="1"/>
          <p:nvPr/>
        </p:nvSpPr>
        <p:spPr>
          <a:xfrm>
            <a:off x="7143206" y="4718680"/>
            <a:ext cx="37185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accent1">
                    <a:lumMod val="50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SAÚDE PSICOSSOCIAL</a:t>
            </a:r>
          </a:p>
        </p:txBody>
      </p:sp>
      <p:sp>
        <p:nvSpPr>
          <p:cNvPr id="50" name="CaixaDeTexto 49">
            <a:extLst>
              <a:ext uri="{FF2B5EF4-FFF2-40B4-BE49-F238E27FC236}">
                <a16:creationId xmlns:a16="http://schemas.microsoft.com/office/drawing/2014/main" id="{63C135EA-79AC-D063-0037-65F5B4836262}"/>
              </a:ext>
            </a:extLst>
          </p:cNvPr>
          <p:cNvSpPr txBox="1"/>
          <p:nvPr/>
        </p:nvSpPr>
        <p:spPr>
          <a:xfrm>
            <a:off x="7104017" y="3229225"/>
            <a:ext cx="3796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accent1">
                    <a:lumMod val="50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ARBOVIROSES</a:t>
            </a:r>
          </a:p>
        </p:txBody>
      </p:sp>
      <p:sp>
        <p:nvSpPr>
          <p:cNvPr id="51" name="CaixaDeTexto 50">
            <a:extLst>
              <a:ext uri="{FF2B5EF4-FFF2-40B4-BE49-F238E27FC236}">
                <a16:creationId xmlns:a16="http://schemas.microsoft.com/office/drawing/2014/main" id="{DCC7930C-113E-DE04-0F91-FEC6462F1457}"/>
              </a:ext>
            </a:extLst>
          </p:cNvPr>
          <p:cNvSpPr txBox="1"/>
          <p:nvPr/>
        </p:nvSpPr>
        <p:spPr>
          <a:xfrm>
            <a:off x="1190897" y="4934123"/>
            <a:ext cx="3910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accent1">
                    <a:lumMod val="50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CULTURA DA PAZ</a:t>
            </a:r>
          </a:p>
        </p:txBody>
      </p:sp>
    </p:spTree>
    <p:extLst>
      <p:ext uri="{BB962C8B-B14F-4D97-AF65-F5344CB8AC3E}">
        <p14:creationId xmlns:p14="http://schemas.microsoft.com/office/powerpoint/2010/main" val="1295534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6" grpId="0"/>
      <p:bldP spid="47" grpId="0"/>
      <p:bldP spid="48" grpId="0"/>
      <p:bldP spid="49" grpId="0"/>
      <p:bldP spid="50" grpId="0"/>
      <p:bldP spid="5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13FA6766-A634-D81C-BEA8-C53312A76D51}"/>
              </a:ext>
            </a:extLst>
          </p:cNvPr>
          <p:cNvSpPr txBox="1"/>
          <p:nvPr/>
        </p:nvSpPr>
        <p:spPr>
          <a:xfrm>
            <a:off x="1480458" y="3075057"/>
            <a:ext cx="92310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chemeClr val="accent1">
                    <a:lumMod val="50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OBRIGADA!</a:t>
            </a:r>
          </a:p>
        </p:txBody>
      </p:sp>
    </p:spTree>
    <p:extLst>
      <p:ext uri="{BB962C8B-B14F-4D97-AF65-F5344CB8AC3E}">
        <p14:creationId xmlns:p14="http://schemas.microsoft.com/office/powerpoint/2010/main" val="2836595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61AB0455-FFAC-ADE1-E2F1-6360221EAACE}"/>
              </a:ext>
            </a:extLst>
          </p:cNvPr>
          <p:cNvSpPr txBox="1"/>
          <p:nvPr/>
        </p:nvSpPr>
        <p:spPr>
          <a:xfrm>
            <a:off x="862013" y="2767281"/>
            <a:ext cx="104679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“O Brasil que queremos, é fundamental traçar um panorama do Brasil que temos”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2A09EF22-2F82-0B2D-423C-AEA7EDA880D6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21017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EIXO I - O BRASIL QUE TEMOS. O BRASIL QUE QUEREMOS</a:t>
            </a:r>
          </a:p>
        </p:txBody>
      </p:sp>
    </p:spTree>
    <p:extLst>
      <p:ext uri="{BB962C8B-B14F-4D97-AF65-F5344CB8AC3E}">
        <p14:creationId xmlns:p14="http://schemas.microsoft.com/office/powerpoint/2010/main" val="634911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tângulo 47">
            <a:extLst>
              <a:ext uri="{FF2B5EF4-FFF2-40B4-BE49-F238E27FC236}">
                <a16:creationId xmlns:a16="http://schemas.microsoft.com/office/drawing/2014/main" id="{5A455839-E8F3-CA27-F0EC-B299C2310C54}"/>
              </a:ext>
            </a:extLst>
          </p:cNvPr>
          <p:cNvSpPr/>
          <p:nvPr/>
        </p:nvSpPr>
        <p:spPr>
          <a:xfrm>
            <a:off x="9572951" y="1293223"/>
            <a:ext cx="992777" cy="45933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7" name="Retângulo 46">
            <a:extLst>
              <a:ext uri="{FF2B5EF4-FFF2-40B4-BE49-F238E27FC236}">
                <a16:creationId xmlns:a16="http://schemas.microsoft.com/office/drawing/2014/main" id="{34459A1F-A701-D613-93A8-96F4191B89E6}"/>
              </a:ext>
            </a:extLst>
          </p:cNvPr>
          <p:cNvSpPr/>
          <p:nvPr/>
        </p:nvSpPr>
        <p:spPr>
          <a:xfrm>
            <a:off x="6924057" y="1293223"/>
            <a:ext cx="992777" cy="45933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6" name="Retângulo 45">
            <a:extLst>
              <a:ext uri="{FF2B5EF4-FFF2-40B4-BE49-F238E27FC236}">
                <a16:creationId xmlns:a16="http://schemas.microsoft.com/office/drawing/2014/main" id="{09F32C21-25E8-7FA9-D6BF-0EED979AA5A9}"/>
              </a:ext>
            </a:extLst>
          </p:cNvPr>
          <p:cNvSpPr/>
          <p:nvPr/>
        </p:nvSpPr>
        <p:spPr>
          <a:xfrm>
            <a:off x="4275166" y="1293223"/>
            <a:ext cx="992777" cy="45933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Retângulo 44">
            <a:extLst>
              <a:ext uri="{FF2B5EF4-FFF2-40B4-BE49-F238E27FC236}">
                <a16:creationId xmlns:a16="http://schemas.microsoft.com/office/drawing/2014/main" id="{10E2579C-32C0-5236-3756-6486DA780CA8}"/>
              </a:ext>
            </a:extLst>
          </p:cNvPr>
          <p:cNvSpPr/>
          <p:nvPr/>
        </p:nvSpPr>
        <p:spPr>
          <a:xfrm>
            <a:off x="1626273" y="1293223"/>
            <a:ext cx="992777" cy="45933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49D1E86-06F8-8ADF-A08E-A5348F5F3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4665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LINHA DO TEMPO DO SUS 1985 - 1988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BA601A94-B10C-1FA9-51C4-886716ABB7E9}"/>
              </a:ext>
            </a:extLst>
          </p:cNvPr>
          <p:cNvSpPr/>
          <p:nvPr/>
        </p:nvSpPr>
        <p:spPr>
          <a:xfrm>
            <a:off x="986451" y="1710151"/>
            <a:ext cx="2272420" cy="36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PROGRAMA NACIONAL DE DST / AIDS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CONVOCAÇÃO A ASSEMBLEIA NACIONAL CONSTITUINTE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APROFUNDAMENTO DAS AÇÃOES INTEGRADAS  DE SAÚDE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GUIA DE VIGILÂNCIA EPIDEMIOLÓGICA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4844058F-9A04-2EEE-AF7D-09C2645954D4}"/>
              </a:ext>
            </a:extLst>
          </p:cNvPr>
          <p:cNvSpPr/>
          <p:nvPr/>
        </p:nvSpPr>
        <p:spPr>
          <a:xfrm>
            <a:off x="3635344" y="1710151"/>
            <a:ext cx="2272420" cy="36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8º CONFERÊNCIA NACIONAL DE SAÚDE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GRUPO DE TRABALHO PARA ERRADICAÇÃO DA POLIOMIELITE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 NASCE O ZÉ GOTINHA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COMISSÃO NACIONAL DA REFORMA SANITÁRIA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273EDC91-1445-0B7F-EAAC-795D8687FACA}"/>
              </a:ext>
            </a:extLst>
          </p:cNvPr>
          <p:cNvSpPr/>
          <p:nvPr/>
        </p:nvSpPr>
        <p:spPr>
          <a:xfrm>
            <a:off x="6284235" y="1710151"/>
            <a:ext cx="2272420" cy="36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INÍCIO DO CONGRESSO CONSTITUINTE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ESTRUTURAÇÃO DOS SISTEMAS UNIFICADOS DE DESCENTRALIZADOS DE SAÚDE NOS ESTADOS (SUDS)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777B4712-0CC6-2A50-C153-8144D8F670FA}"/>
              </a:ext>
            </a:extLst>
          </p:cNvPr>
          <p:cNvSpPr/>
          <p:nvPr/>
        </p:nvSpPr>
        <p:spPr>
          <a:xfrm>
            <a:off x="8933129" y="1710151"/>
            <a:ext cx="2272420" cy="36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CRIAÇÃO DO CONASEMS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CONSTITUIÇÃO: “SAÚDE É DIREITO DE TODOS E DEVER DO ESTADO”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</p:txBody>
      </p:sp>
      <p:cxnSp>
        <p:nvCxnSpPr>
          <p:cNvPr id="15" name="Conector de Seta Reta 14">
            <a:extLst>
              <a:ext uri="{FF2B5EF4-FFF2-40B4-BE49-F238E27FC236}">
                <a16:creationId xmlns:a16="http://schemas.microsoft.com/office/drawing/2014/main" id="{18A9205F-ECA6-35A3-66E6-3A751DA5D4CE}"/>
              </a:ext>
            </a:extLst>
          </p:cNvPr>
          <p:cNvCxnSpPr>
            <a:cxnSpLocks/>
          </p:cNvCxnSpPr>
          <p:nvPr/>
        </p:nvCxnSpPr>
        <p:spPr>
          <a:xfrm>
            <a:off x="870265" y="5604095"/>
            <a:ext cx="10451471" cy="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7D4BED91-D2F0-1C87-C878-CEA2793F7007}"/>
              </a:ext>
            </a:extLst>
          </p:cNvPr>
          <p:cNvSpPr txBox="1"/>
          <p:nvPr/>
        </p:nvSpPr>
        <p:spPr>
          <a:xfrm>
            <a:off x="1626273" y="1302342"/>
            <a:ext cx="99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sterama" panose="020B0504020200020000" pitchFamily="34" charset="0"/>
                <a:cs typeface="Posterama" panose="020B0504020200020000" pitchFamily="34" charset="0"/>
              </a:rPr>
              <a:t>1985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F3919109-F21F-BF11-8756-227FC4E26756}"/>
              </a:ext>
            </a:extLst>
          </p:cNvPr>
          <p:cNvSpPr txBox="1"/>
          <p:nvPr/>
        </p:nvSpPr>
        <p:spPr>
          <a:xfrm>
            <a:off x="4275166" y="1302342"/>
            <a:ext cx="99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sterama" panose="020B0504020200020000" pitchFamily="34" charset="0"/>
                <a:cs typeface="Posterama" panose="020B0504020200020000" pitchFamily="34" charset="0"/>
              </a:rPr>
              <a:t>1986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F97FEFEB-93F6-0EEE-D5CF-A0F67369F8C5}"/>
              </a:ext>
            </a:extLst>
          </p:cNvPr>
          <p:cNvSpPr txBox="1"/>
          <p:nvPr/>
        </p:nvSpPr>
        <p:spPr>
          <a:xfrm>
            <a:off x="6924057" y="1302342"/>
            <a:ext cx="99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sterama" panose="020B0504020200020000" pitchFamily="34" charset="0"/>
                <a:cs typeface="Posterama" panose="020B0504020200020000" pitchFamily="34" charset="0"/>
              </a:rPr>
              <a:t>1987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D8B87403-E1C2-BF88-0567-A83C8FC42EF1}"/>
              </a:ext>
            </a:extLst>
          </p:cNvPr>
          <p:cNvSpPr txBox="1"/>
          <p:nvPr/>
        </p:nvSpPr>
        <p:spPr>
          <a:xfrm>
            <a:off x="9572951" y="1302342"/>
            <a:ext cx="99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sterama" panose="020B0504020200020000" pitchFamily="34" charset="0"/>
                <a:cs typeface="Posterama" panose="020B0504020200020000" pitchFamily="34" charset="0"/>
              </a:rPr>
              <a:t>1988</a:t>
            </a:r>
          </a:p>
        </p:txBody>
      </p:sp>
      <p:grpSp>
        <p:nvGrpSpPr>
          <p:cNvPr id="31" name="Agrupar 30">
            <a:extLst>
              <a:ext uri="{FF2B5EF4-FFF2-40B4-BE49-F238E27FC236}">
                <a16:creationId xmlns:a16="http://schemas.microsoft.com/office/drawing/2014/main" id="{1AC988BD-A329-7118-3DCA-AE63686F00B1}"/>
              </a:ext>
            </a:extLst>
          </p:cNvPr>
          <p:cNvGrpSpPr/>
          <p:nvPr/>
        </p:nvGrpSpPr>
        <p:grpSpPr>
          <a:xfrm>
            <a:off x="1960661" y="5446879"/>
            <a:ext cx="324000" cy="324000"/>
            <a:chOff x="4547943" y="5923698"/>
            <a:chExt cx="720000" cy="720000"/>
          </a:xfrm>
        </p:grpSpPr>
        <p:sp>
          <p:nvSpPr>
            <p:cNvPr id="26" name="Elipse 25">
              <a:extLst>
                <a:ext uri="{FF2B5EF4-FFF2-40B4-BE49-F238E27FC236}">
                  <a16:creationId xmlns:a16="http://schemas.microsoft.com/office/drawing/2014/main" id="{6E0E81F0-8623-EFA0-A3D1-A7EEC4B7CD76}"/>
                </a:ext>
              </a:extLst>
            </p:cNvPr>
            <p:cNvSpPr/>
            <p:nvPr/>
          </p:nvSpPr>
          <p:spPr>
            <a:xfrm>
              <a:off x="4547943" y="5923698"/>
              <a:ext cx="720000" cy="72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7" name="Elipse 26">
              <a:extLst>
                <a:ext uri="{FF2B5EF4-FFF2-40B4-BE49-F238E27FC236}">
                  <a16:creationId xmlns:a16="http://schemas.microsoft.com/office/drawing/2014/main" id="{FBF45CD3-9FAD-CBCE-DDFD-5FE62B91AF69}"/>
                </a:ext>
              </a:extLst>
            </p:cNvPr>
            <p:cNvSpPr/>
            <p:nvPr/>
          </p:nvSpPr>
          <p:spPr>
            <a:xfrm>
              <a:off x="4637943" y="6013698"/>
              <a:ext cx="540000" cy="54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0" name="Elipse 29">
              <a:extLst>
                <a:ext uri="{FF2B5EF4-FFF2-40B4-BE49-F238E27FC236}">
                  <a16:creationId xmlns:a16="http://schemas.microsoft.com/office/drawing/2014/main" id="{D599F4C2-17EF-3459-5A89-1140965576FD}"/>
                </a:ext>
              </a:extLst>
            </p:cNvPr>
            <p:cNvSpPr/>
            <p:nvPr/>
          </p:nvSpPr>
          <p:spPr>
            <a:xfrm>
              <a:off x="4727943" y="6103698"/>
              <a:ext cx="360000" cy="36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32" name="Agrupar 31">
            <a:extLst>
              <a:ext uri="{FF2B5EF4-FFF2-40B4-BE49-F238E27FC236}">
                <a16:creationId xmlns:a16="http://schemas.microsoft.com/office/drawing/2014/main" id="{7B638730-C46F-10C2-4EFB-17925C23B491}"/>
              </a:ext>
            </a:extLst>
          </p:cNvPr>
          <p:cNvGrpSpPr/>
          <p:nvPr/>
        </p:nvGrpSpPr>
        <p:grpSpPr>
          <a:xfrm>
            <a:off x="4609554" y="5446879"/>
            <a:ext cx="324000" cy="324000"/>
            <a:chOff x="4547943" y="5923698"/>
            <a:chExt cx="720000" cy="720000"/>
          </a:xfrm>
        </p:grpSpPr>
        <p:sp>
          <p:nvSpPr>
            <p:cNvPr id="33" name="Elipse 32">
              <a:extLst>
                <a:ext uri="{FF2B5EF4-FFF2-40B4-BE49-F238E27FC236}">
                  <a16:creationId xmlns:a16="http://schemas.microsoft.com/office/drawing/2014/main" id="{5A6F6A2E-EE5E-39BB-7BAF-E3697EC7D690}"/>
                </a:ext>
              </a:extLst>
            </p:cNvPr>
            <p:cNvSpPr/>
            <p:nvPr/>
          </p:nvSpPr>
          <p:spPr>
            <a:xfrm>
              <a:off x="4547943" y="5923698"/>
              <a:ext cx="720000" cy="72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4" name="Elipse 33">
              <a:extLst>
                <a:ext uri="{FF2B5EF4-FFF2-40B4-BE49-F238E27FC236}">
                  <a16:creationId xmlns:a16="http://schemas.microsoft.com/office/drawing/2014/main" id="{8FACC72E-963F-F0E0-86AE-CF3236A21A4D}"/>
                </a:ext>
              </a:extLst>
            </p:cNvPr>
            <p:cNvSpPr/>
            <p:nvPr/>
          </p:nvSpPr>
          <p:spPr>
            <a:xfrm>
              <a:off x="4637943" y="6013698"/>
              <a:ext cx="540000" cy="54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5" name="Elipse 34">
              <a:extLst>
                <a:ext uri="{FF2B5EF4-FFF2-40B4-BE49-F238E27FC236}">
                  <a16:creationId xmlns:a16="http://schemas.microsoft.com/office/drawing/2014/main" id="{C4EC0EAC-6699-58F6-58A3-1487A09E5F0F}"/>
                </a:ext>
              </a:extLst>
            </p:cNvPr>
            <p:cNvSpPr/>
            <p:nvPr/>
          </p:nvSpPr>
          <p:spPr>
            <a:xfrm>
              <a:off x="4727943" y="6103698"/>
              <a:ext cx="360000" cy="36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36" name="Agrupar 35">
            <a:extLst>
              <a:ext uri="{FF2B5EF4-FFF2-40B4-BE49-F238E27FC236}">
                <a16:creationId xmlns:a16="http://schemas.microsoft.com/office/drawing/2014/main" id="{B71991D3-D7BB-EB6B-F67D-5354BC18F6A3}"/>
              </a:ext>
            </a:extLst>
          </p:cNvPr>
          <p:cNvGrpSpPr/>
          <p:nvPr/>
        </p:nvGrpSpPr>
        <p:grpSpPr>
          <a:xfrm>
            <a:off x="7258448" y="5446879"/>
            <a:ext cx="324000" cy="324000"/>
            <a:chOff x="4547943" y="5923698"/>
            <a:chExt cx="720000" cy="720000"/>
          </a:xfrm>
        </p:grpSpPr>
        <p:sp>
          <p:nvSpPr>
            <p:cNvPr id="37" name="Elipse 36">
              <a:extLst>
                <a:ext uri="{FF2B5EF4-FFF2-40B4-BE49-F238E27FC236}">
                  <a16:creationId xmlns:a16="http://schemas.microsoft.com/office/drawing/2014/main" id="{FF4BEA36-67FC-7FC9-1575-40C441F93716}"/>
                </a:ext>
              </a:extLst>
            </p:cNvPr>
            <p:cNvSpPr/>
            <p:nvPr/>
          </p:nvSpPr>
          <p:spPr>
            <a:xfrm>
              <a:off x="4547943" y="5923698"/>
              <a:ext cx="720000" cy="72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8" name="Elipse 37">
              <a:extLst>
                <a:ext uri="{FF2B5EF4-FFF2-40B4-BE49-F238E27FC236}">
                  <a16:creationId xmlns:a16="http://schemas.microsoft.com/office/drawing/2014/main" id="{5CED5760-F3D0-2486-F13A-B9982CC3FBF8}"/>
                </a:ext>
              </a:extLst>
            </p:cNvPr>
            <p:cNvSpPr/>
            <p:nvPr/>
          </p:nvSpPr>
          <p:spPr>
            <a:xfrm>
              <a:off x="4637943" y="6013698"/>
              <a:ext cx="540000" cy="54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9" name="Elipse 38">
              <a:extLst>
                <a:ext uri="{FF2B5EF4-FFF2-40B4-BE49-F238E27FC236}">
                  <a16:creationId xmlns:a16="http://schemas.microsoft.com/office/drawing/2014/main" id="{C43EB10A-08F5-778E-1269-5F3BFC8F3407}"/>
                </a:ext>
              </a:extLst>
            </p:cNvPr>
            <p:cNvSpPr/>
            <p:nvPr/>
          </p:nvSpPr>
          <p:spPr>
            <a:xfrm>
              <a:off x="4727943" y="6103698"/>
              <a:ext cx="360000" cy="36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40" name="Agrupar 39">
            <a:extLst>
              <a:ext uri="{FF2B5EF4-FFF2-40B4-BE49-F238E27FC236}">
                <a16:creationId xmlns:a16="http://schemas.microsoft.com/office/drawing/2014/main" id="{30540D7E-0E55-6259-E2B4-3B138ABFB214}"/>
              </a:ext>
            </a:extLst>
          </p:cNvPr>
          <p:cNvGrpSpPr/>
          <p:nvPr/>
        </p:nvGrpSpPr>
        <p:grpSpPr>
          <a:xfrm>
            <a:off x="9907339" y="5446879"/>
            <a:ext cx="324000" cy="324000"/>
            <a:chOff x="4547943" y="5923698"/>
            <a:chExt cx="720000" cy="720000"/>
          </a:xfrm>
        </p:grpSpPr>
        <p:sp>
          <p:nvSpPr>
            <p:cNvPr id="41" name="Elipse 40">
              <a:extLst>
                <a:ext uri="{FF2B5EF4-FFF2-40B4-BE49-F238E27FC236}">
                  <a16:creationId xmlns:a16="http://schemas.microsoft.com/office/drawing/2014/main" id="{53F8C02E-48A5-2499-7307-CEE2E389E2A6}"/>
                </a:ext>
              </a:extLst>
            </p:cNvPr>
            <p:cNvSpPr/>
            <p:nvPr/>
          </p:nvSpPr>
          <p:spPr>
            <a:xfrm>
              <a:off x="4547943" y="5923698"/>
              <a:ext cx="720000" cy="72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2" name="Elipse 41">
              <a:extLst>
                <a:ext uri="{FF2B5EF4-FFF2-40B4-BE49-F238E27FC236}">
                  <a16:creationId xmlns:a16="http://schemas.microsoft.com/office/drawing/2014/main" id="{EE9E17E3-E869-8AE4-6C7B-73F5267843F3}"/>
                </a:ext>
              </a:extLst>
            </p:cNvPr>
            <p:cNvSpPr/>
            <p:nvPr/>
          </p:nvSpPr>
          <p:spPr>
            <a:xfrm>
              <a:off x="4637943" y="6013698"/>
              <a:ext cx="540000" cy="54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3" name="Elipse 42">
              <a:extLst>
                <a:ext uri="{FF2B5EF4-FFF2-40B4-BE49-F238E27FC236}">
                  <a16:creationId xmlns:a16="http://schemas.microsoft.com/office/drawing/2014/main" id="{8E4A10AD-CF62-DB59-277C-E4E3E12A8986}"/>
                </a:ext>
              </a:extLst>
            </p:cNvPr>
            <p:cNvSpPr/>
            <p:nvPr/>
          </p:nvSpPr>
          <p:spPr>
            <a:xfrm>
              <a:off x="4727943" y="6103698"/>
              <a:ext cx="360000" cy="36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4100438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tângulo 49">
            <a:extLst>
              <a:ext uri="{FF2B5EF4-FFF2-40B4-BE49-F238E27FC236}">
                <a16:creationId xmlns:a16="http://schemas.microsoft.com/office/drawing/2014/main" id="{6C66DA6C-DB22-3085-10EF-6480DDCC67E0}"/>
              </a:ext>
            </a:extLst>
          </p:cNvPr>
          <p:cNvSpPr/>
          <p:nvPr/>
        </p:nvSpPr>
        <p:spPr>
          <a:xfrm>
            <a:off x="9623637" y="1293223"/>
            <a:ext cx="992777" cy="45933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1" name="Retângulo 50">
            <a:extLst>
              <a:ext uri="{FF2B5EF4-FFF2-40B4-BE49-F238E27FC236}">
                <a16:creationId xmlns:a16="http://schemas.microsoft.com/office/drawing/2014/main" id="{9B38AB1C-AAFC-D7B2-3A1D-5A4AF7FE1321}"/>
              </a:ext>
            </a:extLst>
          </p:cNvPr>
          <p:cNvSpPr/>
          <p:nvPr/>
        </p:nvSpPr>
        <p:spPr>
          <a:xfrm>
            <a:off x="6929217" y="1293223"/>
            <a:ext cx="992777" cy="45933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2" name="Retângulo 51">
            <a:extLst>
              <a:ext uri="{FF2B5EF4-FFF2-40B4-BE49-F238E27FC236}">
                <a16:creationId xmlns:a16="http://schemas.microsoft.com/office/drawing/2014/main" id="{36151D3B-6CE3-5F11-6E96-C83AB03FDF78}"/>
              </a:ext>
            </a:extLst>
          </p:cNvPr>
          <p:cNvSpPr/>
          <p:nvPr/>
        </p:nvSpPr>
        <p:spPr>
          <a:xfrm>
            <a:off x="4257560" y="1293223"/>
            <a:ext cx="992777" cy="45933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3" name="Retângulo 52">
            <a:extLst>
              <a:ext uri="{FF2B5EF4-FFF2-40B4-BE49-F238E27FC236}">
                <a16:creationId xmlns:a16="http://schemas.microsoft.com/office/drawing/2014/main" id="{F7E4C75B-944F-FC05-81B5-A2B55FACFEA2}"/>
              </a:ext>
            </a:extLst>
          </p:cNvPr>
          <p:cNvSpPr/>
          <p:nvPr/>
        </p:nvSpPr>
        <p:spPr>
          <a:xfrm>
            <a:off x="1563140" y="1293223"/>
            <a:ext cx="992777" cy="45933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49D1E86-06F8-8ADF-A08E-A5348F5F3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4665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LINHA DO TEMPO DO SUS 1990 - 1993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BA601A94-B10C-1FA9-51C4-886716ABB7E9}"/>
              </a:ext>
            </a:extLst>
          </p:cNvPr>
          <p:cNvSpPr/>
          <p:nvPr/>
        </p:nvSpPr>
        <p:spPr>
          <a:xfrm>
            <a:off x="923728" y="1768875"/>
            <a:ext cx="2271600" cy="36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DESMOBILIZAÇÃO DO</a:t>
            </a:r>
          </a:p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INSTITUTO NACIONAL DE ASSISTÊNCIA MÉDICA E PREVIDÊNCIA SOCIAL (INAMPS)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LEI DO SISTEMA ÚNICO DE SAÚDE: 8.080 E 8.142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4844058F-9A04-2EEE-AF7D-09C2645954D4}"/>
              </a:ext>
            </a:extLst>
          </p:cNvPr>
          <p:cNvSpPr/>
          <p:nvPr/>
        </p:nvSpPr>
        <p:spPr>
          <a:xfrm>
            <a:off x="3618148" y="1761096"/>
            <a:ext cx="2271600" cy="36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NORMA OPERACIONAL BÁSICA (NOB) 91 DO SUS</a:t>
            </a:r>
          </a:p>
          <a:p>
            <a:pPr algn="ctr"/>
            <a:endParaRPr lang="pt-BR" sz="12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2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FUNDAÇÃO NACIONAL DE SAÚDE (FUNASA)</a:t>
            </a:r>
          </a:p>
          <a:p>
            <a:pPr algn="ctr"/>
            <a:endParaRPr lang="pt-BR" sz="12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2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PROGRAMA AGENTES COMUNITÁRIOS DE SAÚDE</a:t>
            </a:r>
          </a:p>
          <a:p>
            <a:pPr algn="ctr"/>
            <a:endParaRPr lang="pt-BR" sz="12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2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COMISSÃO DE INTERGESTORES TRIPARTITE</a:t>
            </a:r>
          </a:p>
          <a:p>
            <a:pPr algn="ctr"/>
            <a:endParaRPr lang="pt-BR" sz="12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2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PROGRAMA NACIONAL DE IMUNIZAÇÃO RECEBE O PRÊMIO CRIANÇA E PAZ DA UNICEF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622F445C-2680-4DDC-E920-5CD81432B3F5}"/>
              </a:ext>
            </a:extLst>
          </p:cNvPr>
          <p:cNvSpPr txBox="1"/>
          <p:nvPr/>
        </p:nvSpPr>
        <p:spPr>
          <a:xfrm>
            <a:off x="1563140" y="1364703"/>
            <a:ext cx="99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sterama" panose="020B0504020200020000" pitchFamily="34" charset="0"/>
                <a:cs typeface="Posterama" panose="020B0504020200020000" pitchFamily="34" charset="0"/>
              </a:rPr>
              <a:t>1990</a:t>
            </a: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8E907DAE-7B57-416F-4A0B-1D01EFA7A1FA}"/>
              </a:ext>
            </a:extLst>
          </p:cNvPr>
          <p:cNvSpPr txBox="1"/>
          <p:nvPr/>
        </p:nvSpPr>
        <p:spPr>
          <a:xfrm>
            <a:off x="4257560" y="1364703"/>
            <a:ext cx="99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sterama" panose="020B0504020200020000" pitchFamily="34" charset="0"/>
                <a:cs typeface="Posterama" panose="020B0504020200020000" pitchFamily="34" charset="0"/>
              </a:rPr>
              <a:t>1991</a:t>
            </a:r>
          </a:p>
        </p:txBody>
      </p:sp>
      <p:cxnSp>
        <p:nvCxnSpPr>
          <p:cNvPr id="29" name="Conector de Seta Reta 28">
            <a:extLst>
              <a:ext uri="{FF2B5EF4-FFF2-40B4-BE49-F238E27FC236}">
                <a16:creationId xmlns:a16="http://schemas.microsoft.com/office/drawing/2014/main" id="{DB37D6B7-3CE6-9FC9-A2A2-F275436D195E}"/>
              </a:ext>
            </a:extLst>
          </p:cNvPr>
          <p:cNvCxnSpPr>
            <a:cxnSpLocks/>
          </p:cNvCxnSpPr>
          <p:nvPr/>
        </p:nvCxnSpPr>
        <p:spPr>
          <a:xfrm>
            <a:off x="870265" y="5604095"/>
            <a:ext cx="10451471" cy="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Agrupar 29">
            <a:extLst>
              <a:ext uri="{FF2B5EF4-FFF2-40B4-BE49-F238E27FC236}">
                <a16:creationId xmlns:a16="http://schemas.microsoft.com/office/drawing/2014/main" id="{29308EFE-D1B8-4C41-9B2A-07DEA8C6D69D}"/>
              </a:ext>
            </a:extLst>
          </p:cNvPr>
          <p:cNvGrpSpPr/>
          <p:nvPr/>
        </p:nvGrpSpPr>
        <p:grpSpPr>
          <a:xfrm>
            <a:off x="1897528" y="5446879"/>
            <a:ext cx="324000" cy="324000"/>
            <a:chOff x="4547943" y="5923698"/>
            <a:chExt cx="720000" cy="720000"/>
          </a:xfrm>
        </p:grpSpPr>
        <p:sp>
          <p:nvSpPr>
            <p:cNvPr id="31" name="Elipse 30">
              <a:extLst>
                <a:ext uri="{FF2B5EF4-FFF2-40B4-BE49-F238E27FC236}">
                  <a16:creationId xmlns:a16="http://schemas.microsoft.com/office/drawing/2014/main" id="{814ED4AB-A2C9-E1B3-5604-04C8282F2798}"/>
                </a:ext>
              </a:extLst>
            </p:cNvPr>
            <p:cNvSpPr/>
            <p:nvPr/>
          </p:nvSpPr>
          <p:spPr>
            <a:xfrm>
              <a:off x="4547943" y="5923698"/>
              <a:ext cx="720000" cy="72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2" name="Elipse 31">
              <a:extLst>
                <a:ext uri="{FF2B5EF4-FFF2-40B4-BE49-F238E27FC236}">
                  <a16:creationId xmlns:a16="http://schemas.microsoft.com/office/drawing/2014/main" id="{147BCE37-C828-84E9-A23D-2B249514A635}"/>
                </a:ext>
              </a:extLst>
            </p:cNvPr>
            <p:cNvSpPr/>
            <p:nvPr/>
          </p:nvSpPr>
          <p:spPr>
            <a:xfrm>
              <a:off x="4637943" y="6013698"/>
              <a:ext cx="540000" cy="54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3" name="Elipse 32">
              <a:extLst>
                <a:ext uri="{FF2B5EF4-FFF2-40B4-BE49-F238E27FC236}">
                  <a16:creationId xmlns:a16="http://schemas.microsoft.com/office/drawing/2014/main" id="{F958DC1F-045C-EA86-C6BF-1F56676C16C7}"/>
                </a:ext>
              </a:extLst>
            </p:cNvPr>
            <p:cNvSpPr/>
            <p:nvPr/>
          </p:nvSpPr>
          <p:spPr>
            <a:xfrm>
              <a:off x="4727943" y="6103698"/>
              <a:ext cx="360000" cy="36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34" name="Agrupar 33">
            <a:extLst>
              <a:ext uri="{FF2B5EF4-FFF2-40B4-BE49-F238E27FC236}">
                <a16:creationId xmlns:a16="http://schemas.microsoft.com/office/drawing/2014/main" id="{386F9EE5-546A-AE0D-5DE2-D48A40E37D17}"/>
              </a:ext>
            </a:extLst>
          </p:cNvPr>
          <p:cNvGrpSpPr/>
          <p:nvPr/>
        </p:nvGrpSpPr>
        <p:grpSpPr>
          <a:xfrm>
            <a:off x="4591948" y="5446879"/>
            <a:ext cx="324000" cy="324000"/>
            <a:chOff x="4547943" y="5923698"/>
            <a:chExt cx="720000" cy="720000"/>
          </a:xfrm>
        </p:grpSpPr>
        <p:sp>
          <p:nvSpPr>
            <p:cNvPr id="35" name="Elipse 34">
              <a:extLst>
                <a:ext uri="{FF2B5EF4-FFF2-40B4-BE49-F238E27FC236}">
                  <a16:creationId xmlns:a16="http://schemas.microsoft.com/office/drawing/2014/main" id="{E0CB7481-EF24-790A-4CF1-A3C3BE22B73B}"/>
                </a:ext>
              </a:extLst>
            </p:cNvPr>
            <p:cNvSpPr/>
            <p:nvPr/>
          </p:nvSpPr>
          <p:spPr>
            <a:xfrm>
              <a:off x="4547943" y="5923698"/>
              <a:ext cx="720000" cy="72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6" name="Elipse 35">
              <a:extLst>
                <a:ext uri="{FF2B5EF4-FFF2-40B4-BE49-F238E27FC236}">
                  <a16:creationId xmlns:a16="http://schemas.microsoft.com/office/drawing/2014/main" id="{FB2E2DAF-9F74-4F43-B03F-E942D5805399}"/>
                </a:ext>
              </a:extLst>
            </p:cNvPr>
            <p:cNvSpPr/>
            <p:nvPr/>
          </p:nvSpPr>
          <p:spPr>
            <a:xfrm>
              <a:off x="4637943" y="6013698"/>
              <a:ext cx="540000" cy="54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7" name="Elipse 36">
              <a:extLst>
                <a:ext uri="{FF2B5EF4-FFF2-40B4-BE49-F238E27FC236}">
                  <a16:creationId xmlns:a16="http://schemas.microsoft.com/office/drawing/2014/main" id="{B54CDD99-54C8-F0CA-F0C0-95994CD75080}"/>
                </a:ext>
              </a:extLst>
            </p:cNvPr>
            <p:cNvSpPr/>
            <p:nvPr/>
          </p:nvSpPr>
          <p:spPr>
            <a:xfrm>
              <a:off x="4727943" y="6103698"/>
              <a:ext cx="360000" cy="36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38" name="Agrupar 37">
            <a:extLst>
              <a:ext uri="{FF2B5EF4-FFF2-40B4-BE49-F238E27FC236}">
                <a16:creationId xmlns:a16="http://schemas.microsoft.com/office/drawing/2014/main" id="{3F88C9B2-C90C-0ABD-B3FA-C9E65FA4D8D0}"/>
              </a:ext>
            </a:extLst>
          </p:cNvPr>
          <p:cNvGrpSpPr/>
          <p:nvPr/>
        </p:nvGrpSpPr>
        <p:grpSpPr>
          <a:xfrm>
            <a:off x="7263605" y="5446879"/>
            <a:ext cx="324000" cy="324000"/>
            <a:chOff x="4547943" y="5923698"/>
            <a:chExt cx="720000" cy="720000"/>
          </a:xfrm>
        </p:grpSpPr>
        <p:sp>
          <p:nvSpPr>
            <p:cNvPr id="39" name="Elipse 38">
              <a:extLst>
                <a:ext uri="{FF2B5EF4-FFF2-40B4-BE49-F238E27FC236}">
                  <a16:creationId xmlns:a16="http://schemas.microsoft.com/office/drawing/2014/main" id="{79170CC9-2435-2480-00C1-63163BB9E325}"/>
                </a:ext>
              </a:extLst>
            </p:cNvPr>
            <p:cNvSpPr/>
            <p:nvPr/>
          </p:nvSpPr>
          <p:spPr>
            <a:xfrm>
              <a:off x="4547943" y="5923698"/>
              <a:ext cx="720000" cy="72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0" name="Elipse 39">
              <a:extLst>
                <a:ext uri="{FF2B5EF4-FFF2-40B4-BE49-F238E27FC236}">
                  <a16:creationId xmlns:a16="http://schemas.microsoft.com/office/drawing/2014/main" id="{A68C5A8F-D323-710C-5629-C9629730617C}"/>
                </a:ext>
              </a:extLst>
            </p:cNvPr>
            <p:cNvSpPr/>
            <p:nvPr/>
          </p:nvSpPr>
          <p:spPr>
            <a:xfrm>
              <a:off x="4637943" y="6013698"/>
              <a:ext cx="540000" cy="54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1" name="Elipse 40">
              <a:extLst>
                <a:ext uri="{FF2B5EF4-FFF2-40B4-BE49-F238E27FC236}">
                  <a16:creationId xmlns:a16="http://schemas.microsoft.com/office/drawing/2014/main" id="{C375D393-94AB-FD5B-5028-38F7C9655299}"/>
                </a:ext>
              </a:extLst>
            </p:cNvPr>
            <p:cNvSpPr/>
            <p:nvPr/>
          </p:nvSpPr>
          <p:spPr>
            <a:xfrm>
              <a:off x="4727943" y="6103698"/>
              <a:ext cx="360000" cy="36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42" name="Agrupar 41">
            <a:extLst>
              <a:ext uri="{FF2B5EF4-FFF2-40B4-BE49-F238E27FC236}">
                <a16:creationId xmlns:a16="http://schemas.microsoft.com/office/drawing/2014/main" id="{099D9974-2EC0-4954-B65F-4486D06DB28E}"/>
              </a:ext>
            </a:extLst>
          </p:cNvPr>
          <p:cNvGrpSpPr/>
          <p:nvPr/>
        </p:nvGrpSpPr>
        <p:grpSpPr>
          <a:xfrm>
            <a:off x="9958025" y="5446879"/>
            <a:ext cx="324000" cy="324000"/>
            <a:chOff x="4547943" y="5923698"/>
            <a:chExt cx="720000" cy="720000"/>
          </a:xfrm>
        </p:grpSpPr>
        <p:sp>
          <p:nvSpPr>
            <p:cNvPr id="43" name="Elipse 42">
              <a:extLst>
                <a:ext uri="{FF2B5EF4-FFF2-40B4-BE49-F238E27FC236}">
                  <a16:creationId xmlns:a16="http://schemas.microsoft.com/office/drawing/2014/main" id="{C13997FA-8ED1-A880-9450-247FFB70C1BD}"/>
                </a:ext>
              </a:extLst>
            </p:cNvPr>
            <p:cNvSpPr/>
            <p:nvPr/>
          </p:nvSpPr>
          <p:spPr>
            <a:xfrm>
              <a:off x="4547943" y="5923698"/>
              <a:ext cx="720000" cy="72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4" name="Elipse 43">
              <a:extLst>
                <a:ext uri="{FF2B5EF4-FFF2-40B4-BE49-F238E27FC236}">
                  <a16:creationId xmlns:a16="http://schemas.microsoft.com/office/drawing/2014/main" id="{3A3B25D3-8832-AB14-B196-FFE34539C781}"/>
                </a:ext>
              </a:extLst>
            </p:cNvPr>
            <p:cNvSpPr/>
            <p:nvPr/>
          </p:nvSpPr>
          <p:spPr>
            <a:xfrm>
              <a:off x="4637943" y="6013698"/>
              <a:ext cx="540000" cy="54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5" name="Elipse 44">
              <a:extLst>
                <a:ext uri="{FF2B5EF4-FFF2-40B4-BE49-F238E27FC236}">
                  <a16:creationId xmlns:a16="http://schemas.microsoft.com/office/drawing/2014/main" id="{E50FD98A-004C-C43A-6B4E-56855DA03D39}"/>
                </a:ext>
              </a:extLst>
            </p:cNvPr>
            <p:cNvSpPr/>
            <p:nvPr/>
          </p:nvSpPr>
          <p:spPr>
            <a:xfrm>
              <a:off x="4727943" y="6103698"/>
              <a:ext cx="360000" cy="36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46" name="Retângulo 45">
            <a:extLst>
              <a:ext uri="{FF2B5EF4-FFF2-40B4-BE49-F238E27FC236}">
                <a16:creationId xmlns:a16="http://schemas.microsoft.com/office/drawing/2014/main" id="{AA3E64FC-C16A-0495-18F6-E146C97D1C25}"/>
              </a:ext>
            </a:extLst>
          </p:cNvPr>
          <p:cNvSpPr/>
          <p:nvPr/>
        </p:nvSpPr>
        <p:spPr>
          <a:xfrm>
            <a:off x="6289395" y="1768875"/>
            <a:ext cx="2272420" cy="36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PLANO NACIONAL DE ELIMINAÇÃO DO SARAMPO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9ª CONFERÊNCIA NACIONAL DE SAÚDE</a:t>
            </a:r>
          </a:p>
        </p:txBody>
      </p:sp>
      <p:sp>
        <p:nvSpPr>
          <p:cNvPr id="47" name="Retângulo 46">
            <a:extLst>
              <a:ext uri="{FF2B5EF4-FFF2-40B4-BE49-F238E27FC236}">
                <a16:creationId xmlns:a16="http://schemas.microsoft.com/office/drawing/2014/main" id="{61E4AE46-24E7-A384-BBBB-BC7C67078316}"/>
              </a:ext>
            </a:extLst>
          </p:cNvPr>
          <p:cNvSpPr/>
          <p:nvPr/>
        </p:nvSpPr>
        <p:spPr>
          <a:xfrm>
            <a:off x="8983815" y="1768875"/>
            <a:ext cx="2272420" cy="36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PROJETO AIDS I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DESCENTRALIZAÇÃO: NORMA OPERACIONAL BÁSICA (NOB) 93 </a:t>
            </a:r>
          </a:p>
        </p:txBody>
      </p:sp>
      <p:sp>
        <p:nvSpPr>
          <p:cNvPr id="48" name="CaixaDeTexto 47">
            <a:extLst>
              <a:ext uri="{FF2B5EF4-FFF2-40B4-BE49-F238E27FC236}">
                <a16:creationId xmlns:a16="http://schemas.microsoft.com/office/drawing/2014/main" id="{414FF754-5031-F266-7DAE-092AA9A7ED87}"/>
              </a:ext>
            </a:extLst>
          </p:cNvPr>
          <p:cNvSpPr txBox="1"/>
          <p:nvPr/>
        </p:nvSpPr>
        <p:spPr>
          <a:xfrm>
            <a:off x="6929217" y="1364703"/>
            <a:ext cx="99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sterama" panose="020B0504020200020000" pitchFamily="34" charset="0"/>
                <a:cs typeface="Posterama" panose="020B0504020200020000" pitchFamily="34" charset="0"/>
              </a:rPr>
              <a:t>1992</a:t>
            </a:r>
          </a:p>
        </p:txBody>
      </p:sp>
      <p:sp>
        <p:nvSpPr>
          <p:cNvPr id="49" name="CaixaDeTexto 48">
            <a:extLst>
              <a:ext uri="{FF2B5EF4-FFF2-40B4-BE49-F238E27FC236}">
                <a16:creationId xmlns:a16="http://schemas.microsoft.com/office/drawing/2014/main" id="{004FBC75-9A28-3032-717E-74FF3DAAD7BE}"/>
              </a:ext>
            </a:extLst>
          </p:cNvPr>
          <p:cNvSpPr txBox="1"/>
          <p:nvPr/>
        </p:nvSpPr>
        <p:spPr>
          <a:xfrm>
            <a:off x="9623637" y="1364703"/>
            <a:ext cx="99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sterama" panose="020B0504020200020000" pitchFamily="34" charset="0"/>
                <a:cs typeface="Posterama" panose="020B0504020200020000" pitchFamily="34" charset="0"/>
              </a:rPr>
              <a:t>1993</a:t>
            </a:r>
          </a:p>
        </p:txBody>
      </p:sp>
    </p:spTree>
    <p:extLst>
      <p:ext uri="{BB962C8B-B14F-4D97-AF65-F5344CB8AC3E}">
        <p14:creationId xmlns:p14="http://schemas.microsoft.com/office/powerpoint/2010/main" val="4223514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tângulo 49">
            <a:extLst>
              <a:ext uri="{FF2B5EF4-FFF2-40B4-BE49-F238E27FC236}">
                <a16:creationId xmlns:a16="http://schemas.microsoft.com/office/drawing/2014/main" id="{81F62653-B572-1C7A-9EFF-CBA0571F0A04}"/>
              </a:ext>
            </a:extLst>
          </p:cNvPr>
          <p:cNvSpPr/>
          <p:nvPr/>
        </p:nvSpPr>
        <p:spPr>
          <a:xfrm>
            <a:off x="9689137" y="1293223"/>
            <a:ext cx="992777" cy="45933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1" name="Retângulo 50">
            <a:extLst>
              <a:ext uri="{FF2B5EF4-FFF2-40B4-BE49-F238E27FC236}">
                <a16:creationId xmlns:a16="http://schemas.microsoft.com/office/drawing/2014/main" id="{0A0151BE-992A-77EA-68B7-20717DA8491F}"/>
              </a:ext>
            </a:extLst>
          </p:cNvPr>
          <p:cNvSpPr/>
          <p:nvPr/>
        </p:nvSpPr>
        <p:spPr>
          <a:xfrm>
            <a:off x="6965008" y="1293223"/>
            <a:ext cx="992777" cy="45933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2" name="Retângulo 51">
            <a:extLst>
              <a:ext uri="{FF2B5EF4-FFF2-40B4-BE49-F238E27FC236}">
                <a16:creationId xmlns:a16="http://schemas.microsoft.com/office/drawing/2014/main" id="{EB5900AC-FF30-D09A-BDB9-046154FF1AF1}"/>
              </a:ext>
            </a:extLst>
          </p:cNvPr>
          <p:cNvSpPr/>
          <p:nvPr/>
        </p:nvSpPr>
        <p:spPr>
          <a:xfrm>
            <a:off x="4240880" y="1293223"/>
            <a:ext cx="992777" cy="45933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3" name="Retângulo 52">
            <a:extLst>
              <a:ext uri="{FF2B5EF4-FFF2-40B4-BE49-F238E27FC236}">
                <a16:creationId xmlns:a16="http://schemas.microsoft.com/office/drawing/2014/main" id="{71B227C5-7BDF-71A7-3A19-A94CCEBEC713}"/>
              </a:ext>
            </a:extLst>
          </p:cNvPr>
          <p:cNvSpPr/>
          <p:nvPr/>
        </p:nvSpPr>
        <p:spPr>
          <a:xfrm>
            <a:off x="1550324" y="1293223"/>
            <a:ext cx="992777" cy="45933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49D1E86-06F8-8ADF-A08E-A5348F5F3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4665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LINHA DO TEMPO DO SUS 1994 - 1997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B75CB10F-D5D2-3841-F671-7F35E1D66CD4}"/>
              </a:ext>
            </a:extLst>
          </p:cNvPr>
          <p:cNvSpPr/>
          <p:nvPr/>
        </p:nvSpPr>
        <p:spPr>
          <a:xfrm>
            <a:off x="910502" y="1757712"/>
            <a:ext cx="2272420" cy="36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PROGRAMA SAÚDE DA FAMÍLIA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REPASSE FUNDO A FUNDO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BRASIL RECEBE CERTIFICAÇÃO DE ELIMINAÇÃO DA PÓLIO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61D4A716-0591-8A01-B25D-47D61D9380B9}"/>
              </a:ext>
            </a:extLst>
          </p:cNvPr>
          <p:cNvSpPr txBox="1"/>
          <p:nvPr/>
        </p:nvSpPr>
        <p:spPr>
          <a:xfrm>
            <a:off x="1550324" y="1366871"/>
            <a:ext cx="99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sterama" panose="020B0504020200020000" pitchFamily="34" charset="0"/>
                <a:cs typeface="Posterama" panose="020B0504020200020000" pitchFamily="34" charset="0"/>
              </a:rPr>
              <a:t>1994</a:t>
            </a:r>
          </a:p>
        </p:txBody>
      </p:sp>
      <p:cxnSp>
        <p:nvCxnSpPr>
          <p:cNvPr id="27" name="Conector de Seta Reta 26">
            <a:extLst>
              <a:ext uri="{FF2B5EF4-FFF2-40B4-BE49-F238E27FC236}">
                <a16:creationId xmlns:a16="http://schemas.microsoft.com/office/drawing/2014/main" id="{5F7B484D-A691-5268-37FA-23182E4C5F5B}"/>
              </a:ext>
            </a:extLst>
          </p:cNvPr>
          <p:cNvCxnSpPr>
            <a:cxnSpLocks/>
          </p:cNvCxnSpPr>
          <p:nvPr/>
        </p:nvCxnSpPr>
        <p:spPr>
          <a:xfrm>
            <a:off x="870265" y="5604095"/>
            <a:ext cx="10451471" cy="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Agrupar 27">
            <a:extLst>
              <a:ext uri="{FF2B5EF4-FFF2-40B4-BE49-F238E27FC236}">
                <a16:creationId xmlns:a16="http://schemas.microsoft.com/office/drawing/2014/main" id="{5BE8323E-F850-927D-3165-D1F78A67EA49}"/>
              </a:ext>
            </a:extLst>
          </p:cNvPr>
          <p:cNvGrpSpPr/>
          <p:nvPr/>
        </p:nvGrpSpPr>
        <p:grpSpPr>
          <a:xfrm>
            <a:off x="1884712" y="5455588"/>
            <a:ext cx="324000" cy="324000"/>
            <a:chOff x="4547943" y="5923698"/>
            <a:chExt cx="720000" cy="720000"/>
          </a:xfrm>
        </p:grpSpPr>
        <p:sp>
          <p:nvSpPr>
            <p:cNvPr id="29" name="Elipse 28">
              <a:extLst>
                <a:ext uri="{FF2B5EF4-FFF2-40B4-BE49-F238E27FC236}">
                  <a16:creationId xmlns:a16="http://schemas.microsoft.com/office/drawing/2014/main" id="{61874DBF-9230-C9EE-321E-8E6F7F9D1C15}"/>
                </a:ext>
              </a:extLst>
            </p:cNvPr>
            <p:cNvSpPr/>
            <p:nvPr/>
          </p:nvSpPr>
          <p:spPr>
            <a:xfrm>
              <a:off x="4547943" y="5923698"/>
              <a:ext cx="720000" cy="72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0" name="Elipse 29">
              <a:extLst>
                <a:ext uri="{FF2B5EF4-FFF2-40B4-BE49-F238E27FC236}">
                  <a16:creationId xmlns:a16="http://schemas.microsoft.com/office/drawing/2014/main" id="{A9F3AE77-F3DD-4780-3695-FC18EE6F7F0A}"/>
                </a:ext>
              </a:extLst>
            </p:cNvPr>
            <p:cNvSpPr/>
            <p:nvPr/>
          </p:nvSpPr>
          <p:spPr>
            <a:xfrm>
              <a:off x="4637943" y="6013698"/>
              <a:ext cx="540000" cy="54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1" name="Elipse 30">
              <a:extLst>
                <a:ext uri="{FF2B5EF4-FFF2-40B4-BE49-F238E27FC236}">
                  <a16:creationId xmlns:a16="http://schemas.microsoft.com/office/drawing/2014/main" id="{AB4D0FFE-C0AB-3654-A6F8-6EA3406D3043}"/>
                </a:ext>
              </a:extLst>
            </p:cNvPr>
            <p:cNvSpPr/>
            <p:nvPr/>
          </p:nvSpPr>
          <p:spPr>
            <a:xfrm>
              <a:off x="4727943" y="6103698"/>
              <a:ext cx="360000" cy="36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32" name="Agrupar 31">
            <a:extLst>
              <a:ext uri="{FF2B5EF4-FFF2-40B4-BE49-F238E27FC236}">
                <a16:creationId xmlns:a16="http://schemas.microsoft.com/office/drawing/2014/main" id="{8C77AF34-2558-7D8A-D655-A8506917FC58}"/>
              </a:ext>
            </a:extLst>
          </p:cNvPr>
          <p:cNvGrpSpPr/>
          <p:nvPr/>
        </p:nvGrpSpPr>
        <p:grpSpPr>
          <a:xfrm>
            <a:off x="4575268" y="5455588"/>
            <a:ext cx="324000" cy="324000"/>
            <a:chOff x="4547943" y="5923698"/>
            <a:chExt cx="720000" cy="720000"/>
          </a:xfrm>
        </p:grpSpPr>
        <p:sp>
          <p:nvSpPr>
            <p:cNvPr id="33" name="Elipse 32">
              <a:extLst>
                <a:ext uri="{FF2B5EF4-FFF2-40B4-BE49-F238E27FC236}">
                  <a16:creationId xmlns:a16="http://schemas.microsoft.com/office/drawing/2014/main" id="{A2584BA9-5AF9-DC29-F052-ED7E992006A5}"/>
                </a:ext>
              </a:extLst>
            </p:cNvPr>
            <p:cNvSpPr/>
            <p:nvPr/>
          </p:nvSpPr>
          <p:spPr>
            <a:xfrm>
              <a:off x="4547943" y="5923698"/>
              <a:ext cx="720000" cy="72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4" name="Elipse 33">
              <a:extLst>
                <a:ext uri="{FF2B5EF4-FFF2-40B4-BE49-F238E27FC236}">
                  <a16:creationId xmlns:a16="http://schemas.microsoft.com/office/drawing/2014/main" id="{98287765-CF1A-62AC-2BE7-1C8A0AFA93D6}"/>
                </a:ext>
              </a:extLst>
            </p:cNvPr>
            <p:cNvSpPr/>
            <p:nvPr/>
          </p:nvSpPr>
          <p:spPr>
            <a:xfrm>
              <a:off x="4637943" y="6013698"/>
              <a:ext cx="540000" cy="54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5" name="Elipse 34">
              <a:extLst>
                <a:ext uri="{FF2B5EF4-FFF2-40B4-BE49-F238E27FC236}">
                  <a16:creationId xmlns:a16="http://schemas.microsoft.com/office/drawing/2014/main" id="{2CB1CA2D-E63E-DF82-7D50-EA0B13B085C0}"/>
                </a:ext>
              </a:extLst>
            </p:cNvPr>
            <p:cNvSpPr/>
            <p:nvPr/>
          </p:nvSpPr>
          <p:spPr>
            <a:xfrm>
              <a:off x="4727943" y="6103698"/>
              <a:ext cx="360000" cy="36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36" name="Agrupar 35">
            <a:extLst>
              <a:ext uri="{FF2B5EF4-FFF2-40B4-BE49-F238E27FC236}">
                <a16:creationId xmlns:a16="http://schemas.microsoft.com/office/drawing/2014/main" id="{15155811-5ADE-98B2-92AC-BD56C3254A64}"/>
              </a:ext>
            </a:extLst>
          </p:cNvPr>
          <p:cNvGrpSpPr/>
          <p:nvPr/>
        </p:nvGrpSpPr>
        <p:grpSpPr>
          <a:xfrm>
            <a:off x="7299396" y="5455588"/>
            <a:ext cx="324000" cy="324000"/>
            <a:chOff x="4547943" y="5923698"/>
            <a:chExt cx="720000" cy="720000"/>
          </a:xfrm>
        </p:grpSpPr>
        <p:sp>
          <p:nvSpPr>
            <p:cNvPr id="37" name="Elipse 36">
              <a:extLst>
                <a:ext uri="{FF2B5EF4-FFF2-40B4-BE49-F238E27FC236}">
                  <a16:creationId xmlns:a16="http://schemas.microsoft.com/office/drawing/2014/main" id="{FEFB9CD5-0511-C5BE-1993-73A9CBC7A6BC}"/>
                </a:ext>
              </a:extLst>
            </p:cNvPr>
            <p:cNvSpPr/>
            <p:nvPr/>
          </p:nvSpPr>
          <p:spPr>
            <a:xfrm>
              <a:off x="4547943" y="5923698"/>
              <a:ext cx="720000" cy="72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8" name="Elipse 37">
              <a:extLst>
                <a:ext uri="{FF2B5EF4-FFF2-40B4-BE49-F238E27FC236}">
                  <a16:creationId xmlns:a16="http://schemas.microsoft.com/office/drawing/2014/main" id="{252E809D-259D-33D5-0ECD-B428ED70AD33}"/>
                </a:ext>
              </a:extLst>
            </p:cNvPr>
            <p:cNvSpPr/>
            <p:nvPr/>
          </p:nvSpPr>
          <p:spPr>
            <a:xfrm>
              <a:off x="4637943" y="6013698"/>
              <a:ext cx="540000" cy="54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9" name="Elipse 38">
              <a:extLst>
                <a:ext uri="{FF2B5EF4-FFF2-40B4-BE49-F238E27FC236}">
                  <a16:creationId xmlns:a16="http://schemas.microsoft.com/office/drawing/2014/main" id="{C16743F8-E237-A746-9762-7D92B02EAF46}"/>
                </a:ext>
              </a:extLst>
            </p:cNvPr>
            <p:cNvSpPr/>
            <p:nvPr/>
          </p:nvSpPr>
          <p:spPr>
            <a:xfrm>
              <a:off x="4727943" y="6103698"/>
              <a:ext cx="360000" cy="36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40" name="Agrupar 39">
            <a:extLst>
              <a:ext uri="{FF2B5EF4-FFF2-40B4-BE49-F238E27FC236}">
                <a16:creationId xmlns:a16="http://schemas.microsoft.com/office/drawing/2014/main" id="{A86F2043-0134-8082-687F-4430F74892D9}"/>
              </a:ext>
            </a:extLst>
          </p:cNvPr>
          <p:cNvGrpSpPr/>
          <p:nvPr/>
        </p:nvGrpSpPr>
        <p:grpSpPr>
          <a:xfrm>
            <a:off x="10023525" y="5455588"/>
            <a:ext cx="324000" cy="324000"/>
            <a:chOff x="4547943" y="5923698"/>
            <a:chExt cx="720000" cy="720000"/>
          </a:xfrm>
        </p:grpSpPr>
        <p:sp>
          <p:nvSpPr>
            <p:cNvPr id="41" name="Elipse 40">
              <a:extLst>
                <a:ext uri="{FF2B5EF4-FFF2-40B4-BE49-F238E27FC236}">
                  <a16:creationId xmlns:a16="http://schemas.microsoft.com/office/drawing/2014/main" id="{5043514C-37E0-75B4-A33C-995098C568B4}"/>
                </a:ext>
              </a:extLst>
            </p:cNvPr>
            <p:cNvSpPr/>
            <p:nvPr/>
          </p:nvSpPr>
          <p:spPr>
            <a:xfrm>
              <a:off x="4547943" y="5923698"/>
              <a:ext cx="720000" cy="72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2" name="Elipse 41">
              <a:extLst>
                <a:ext uri="{FF2B5EF4-FFF2-40B4-BE49-F238E27FC236}">
                  <a16:creationId xmlns:a16="http://schemas.microsoft.com/office/drawing/2014/main" id="{716666C4-D469-26FC-D85F-5055F1870441}"/>
                </a:ext>
              </a:extLst>
            </p:cNvPr>
            <p:cNvSpPr/>
            <p:nvPr/>
          </p:nvSpPr>
          <p:spPr>
            <a:xfrm>
              <a:off x="4637943" y="6013698"/>
              <a:ext cx="540000" cy="54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3" name="Elipse 42">
              <a:extLst>
                <a:ext uri="{FF2B5EF4-FFF2-40B4-BE49-F238E27FC236}">
                  <a16:creationId xmlns:a16="http://schemas.microsoft.com/office/drawing/2014/main" id="{67D47B99-C12F-1ED5-4A52-421BCE504AC8}"/>
                </a:ext>
              </a:extLst>
            </p:cNvPr>
            <p:cNvSpPr/>
            <p:nvPr/>
          </p:nvSpPr>
          <p:spPr>
            <a:xfrm>
              <a:off x="4727943" y="6103698"/>
              <a:ext cx="360000" cy="36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44" name="Retângulo 43">
            <a:extLst>
              <a:ext uri="{FF2B5EF4-FFF2-40B4-BE49-F238E27FC236}">
                <a16:creationId xmlns:a16="http://schemas.microsoft.com/office/drawing/2014/main" id="{6CBAADFD-D02C-6570-D9AA-A58BEB754412}"/>
              </a:ext>
            </a:extLst>
          </p:cNvPr>
          <p:cNvSpPr/>
          <p:nvPr/>
        </p:nvSpPr>
        <p:spPr>
          <a:xfrm>
            <a:off x="3601058" y="1774929"/>
            <a:ext cx="2272420" cy="36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I CONGRESSO DOS SECRETÁRIOS MUNICIPAIS DA SAÚDE DAS AMÉRICAS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REDUÇÃO DA MORTALIDADE NA INFÂNCIA</a:t>
            </a:r>
          </a:p>
        </p:txBody>
      </p:sp>
      <p:sp>
        <p:nvSpPr>
          <p:cNvPr id="45" name="Retângulo 44">
            <a:extLst>
              <a:ext uri="{FF2B5EF4-FFF2-40B4-BE49-F238E27FC236}">
                <a16:creationId xmlns:a16="http://schemas.microsoft.com/office/drawing/2014/main" id="{2A2A7518-28AF-78C2-6345-851A8EC200A3}"/>
              </a:ext>
            </a:extLst>
          </p:cNvPr>
          <p:cNvSpPr/>
          <p:nvPr/>
        </p:nvSpPr>
        <p:spPr>
          <a:xfrm>
            <a:off x="6291613" y="1774929"/>
            <a:ext cx="2339566" cy="36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MEDIDAS DE COMBATE AO CONSUMO DE CIGARROS</a:t>
            </a:r>
          </a:p>
          <a:p>
            <a:pPr algn="ctr"/>
            <a:endParaRPr lang="pt-BR" sz="11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1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REDE INTERAGENCIAL DE INFORMAÇÕES PARA A SAÚDE (RIPSA)</a:t>
            </a:r>
          </a:p>
          <a:p>
            <a:pPr algn="ctr"/>
            <a:endParaRPr lang="pt-BR" sz="11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1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CRIAÇÃO DA CENTRAL NACIONAL DE ARMAZENAGEM E DISTRIBUIÇÃO DE IMUNOBIOLÓGICOS (CENADI)</a:t>
            </a:r>
          </a:p>
          <a:p>
            <a:pPr algn="ctr"/>
            <a:endParaRPr lang="pt-BR" sz="11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1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CRIAÇÃO DA CPMF</a:t>
            </a:r>
          </a:p>
          <a:p>
            <a:pPr algn="ctr"/>
            <a:endParaRPr lang="pt-BR" sz="11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1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DESCENTRALIZAÇÃO: NORMA OPERACIONAL BÁSICA (NOB) 96</a:t>
            </a:r>
          </a:p>
          <a:p>
            <a:pPr algn="ctr"/>
            <a:endParaRPr lang="pt-BR" sz="11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1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LEI DOS ANTIRRETROVIRAIS </a:t>
            </a:r>
          </a:p>
        </p:txBody>
      </p:sp>
      <p:sp>
        <p:nvSpPr>
          <p:cNvPr id="46" name="Retângulo 45">
            <a:extLst>
              <a:ext uri="{FF2B5EF4-FFF2-40B4-BE49-F238E27FC236}">
                <a16:creationId xmlns:a16="http://schemas.microsoft.com/office/drawing/2014/main" id="{7F865CF4-0FA3-19B3-099A-219D714481B9}"/>
              </a:ext>
            </a:extLst>
          </p:cNvPr>
          <p:cNvSpPr/>
          <p:nvPr/>
        </p:nvSpPr>
        <p:spPr>
          <a:xfrm>
            <a:off x="9049315" y="1774929"/>
            <a:ext cx="2272420" cy="36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EXPANSÃO DO PSF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SISTEMA NACIONAL DE TRANSPLANTES 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PISO DE ATENÇÃO BÁSICA (PAB)</a:t>
            </a:r>
          </a:p>
        </p:txBody>
      </p:sp>
      <p:sp>
        <p:nvSpPr>
          <p:cNvPr id="47" name="CaixaDeTexto 46">
            <a:extLst>
              <a:ext uri="{FF2B5EF4-FFF2-40B4-BE49-F238E27FC236}">
                <a16:creationId xmlns:a16="http://schemas.microsoft.com/office/drawing/2014/main" id="{349559F6-353E-B01D-6590-2F6F25FF604F}"/>
              </a:ext>
            </a:extLst>
          </p:cNvPr>
          <p:cNvSpPr txBox="1"/>
          <p:nvPr/>
        </p:nvSpPr>
        <p:spPr>
          <a:xfrm>
            <a:off x="4240880" y="1366871"/>
            <a:ext cx="99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sterama" panose="020B0504020200020000" pitchFamily="34" charset="0"/>
                <a:cs typeface="Posterama" panose="020B0504020200020000" pitchFamily="34" charset="0"/>
              </a:rPr>
              <a:t>1995</a:t>
            </a:r>
          </a:p>
        </p:txBody>
      </p:sp>
      <p:sp>
        <p:nvSpPr>
          <p:cNvPr id="48" name="CaixaDeTexto 47">
            <a:extLst>
              <a:ext uri="{FF2B5EF4-FFF2-40B4-BE49-F238E27FC236}">
                <a16:creationId xmlns:a16="http://schemas.microsoft.com/office/drawing/2014/main" id="{68C6DE52-08F1-6C23-9FE9-C7D0709E245F}"/>
              </a:ext>
            </a:extLst>
          </p:cNvPr>
          <p:cNvSpPr txBox="1"/>
          <p:nvPr/>
        </p:nvSpPr>
        <p:spPr>
          <a:xfrm>
            <a:off x="6965008" y="1366871"/>
            <a:ext cx="99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sterama" panose="020B0504020200020000" pitchFamily="34" charset="0"/>
                <a:cs typeface="Posterama" panose="020B0504020200020000" pitchFamily="34" charset="0"/>
              </a:rPr>
              <a:t>1996</a:t>
            </a:r>
          </a:p>
        </p:txBody>
      </p:sp>
      <p:sp>
        <p:nvSpPr>
          <p:cNvPr id="49" name="CaixaDeTexto 48">
            <a:extLst>
              <a:ext uri="{FF2B5EF4-FFF2-40B4-BE49-F238E27FC236}">
                <a16:creationId xmlns:a16="http://schemas.microsoft.com/office/drawing/2014/main" id="{A45E2A17-1AD5-37ED-FE14-FB5CC6AF2A20}"/>
              </a:ext>
            </a:extLst>
          </p:cNvPr>
          <p:cNvSpPr txBox="1"/>
          <p:nvPr/>
        </p:nvSpPr>
        <p:spPr>
          <a:xfrm>
            <a:off x="9689137" y="1366871"/>
            <a:ext cx="99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sterama" panose="020B0504020200020000" pitchFamily="34" charset="0"/>
                <a:cs typeface="Posterama" panose="020B0504020200020000" pitchFamily="34" charset="0"/>
              </a:rPr>
              <a:t>1997</a:t>
            </a:r>
          </a:p>
        </p:txBody>
      </p:sp>
    </p:spTree>
    <p:extLst>
      <p:ext uri="{BB962C8B-B14F-4D97-AF65-F5344CB8AC3E}">
        <p14:creationId xmlns:p14="http://schemas.microsoft.com/office/powerpoint/2010/main" val="1739435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tângulo 34">
            <a:extLst>
              <a:ext uri="{FF2B5EF4-FFF2-40B4-BE49-F238E27FC236}">
                <a16:creationId xmlns:a16="http://schemas.microsoft.com/office/drawing/2014/main" id="{F34720DB-1864-4F0D-FF80-431AB8087ED4}"/>
              </a:ext>
            </a:extLst>
          </p:cNvPr>
          <p:cNvSpPr/>
          <p:nvPr/>
        </p:nvSpPr>
        <p:spPr>
          <a:xfrm>
            <a:off x="9539429" y="1293223"/>
            <a:ext cx="992777" cy="45933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Retângulo 35">
            <a:extLst>
              <a:ext uri="{FF2B5EF4-FFF2-40B4-BE49-F238E27FC236}">
                <a16:creationId xmlns:a16="http://schemas.microsoft.com/office/drawing/2014/main" id="{2E04D618-58C0-C753-988D-3C7B8A2C8661}"/>
              </a:ext>
            </a:extLst>
          </p:cNvPr>
          <p:cNvSpPr/>
          <p:nvPr/>
        </p:nvSpPr>
        <p:spPr>
          <a:xfrm>
            <a:off x="6856963" y="1293223"/>
            <a:ext cx="992777" cy="45933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7" name="Retângulo 36">
            <a:extLst>
              <a:ext uri="{FF2B5EF4-FFF2-40B4-BE49-F238E27FC236}">
                <a16:creationId xmlns:a16="http://schemas.microsoft.com/office/drawing/2014/main" id="{E4FD4D86-B977-C414-CBD9-95CEA6775303}"/>
              </a:ext>
            </a:extLst>
          </p:cNvPr>
          <p:cNvSpPr/>
          <p:nvPr/>
        </p:nvSpPr>
        <p:spPr>
          <a:xfrm>
            <a:off x="4174497" y="1293223"/>
            <a:ext cx="992777" cy="45933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Retângulo 37">
            <a:extLst>
              <a:ext uri="{FF2B5EF4-FFF2-40B4-BE49-F238E27FC236}">
                <a16:creationId xmlns:a16="http://schemas.microsoft.com/office/drawing/2014/main" id="{764B6BCB-0C21-C010-6692-0A33AA31AF29}"/>
              </a:ext>
            </a:extLst>
          </p:cNvPr>
          <p:cNvSpPr/>
          <p:nvPr/>
        </p:nvSpPr>
        <p:spPr>
          <a:xfrm>
            <a:off x="1525604" y="1293223"/>
            <a:ext cx="992777" cy="45933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49D1E86-06F8-8ADF-A08E-A5348F5F3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4665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LINHA DO TEMPO DO SUS 1998 - 2001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75EE73F4-A432-8F85-453D-107F7470D85D}"/>
              </a:ext>
            </a:extLst>
          </p:cNvPr>
          <p:cNvSpPr/>
          <p:nvPr/>
        </p:nvSpPr>
        <p:spPr>
          <a:xfrm>
            <a:off x="885782" y="1728655"/>
            <a:ext cx="2272420" cy="36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LEIS DOS PLANOS DE SAÚDE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POLÍTICA NACIONAL DE MEDICAMENTOS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</p:txBody>
      </p:sp>
      <p:cxnSp>
        <p:nvCxnSpPr>
          <p:cNvPr id="5" name="Conector de Seta Reta 4">
            <a:extLst>
              <a:ext uri="{FF2B5EF4-FFF2-40B4-BE49-F238E27FC236}">
                <a16:creationId xmlns:a16="http://schemas.microsoft.com/office/drawing/2014/main" id="{EB789F19-F782-FDDA-AFE2-3004BE78A0F6}"/>
              </a:ext>
            </a:extLst>
          </p:cNvPr>
          <p:cNvCxnSpPr>
            <a:cxnSpLocks/>
          </p:cNvCxnSpPr>
          <p:nvPr/>
        </p:nvCxnSpPr>
        <p:spPr>
          <a:xfrm>
            <a:off x="870265" y="5604095"/>
            <a:ext cx="10451471" cy="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A5711052-E597-164B-56A2-885F8566C865}"/>
              </a:ext>
            </a:extLst>
          </p:cNvPr>
          <p:cNvSpPr txBox="1"/>
          <p:nvPr/>
        </p:nvSpPr>
        <p:spPr>
          <a:xfrm>
            <a:off x="1510087" y="1338005"/>
            <a:ext cx="99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sterama" panose="020B0504020200020000" pitchFamily="34" charset="0"/>
                <a:cs typeface="Posterama" panose="020B0504020200020000" pitchFamily="34" charset="0"/>
              </a:rPr>
              <a:t>1998</a:t>
            </a:r>
          </a:p>
        </p:txBody>
      </p: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7C641759-FED8-3383-D86E-67028DF42790}"/>
              </a:ext>
            </a:extLst>
          </p:cNvPr>
          <p:cNvGrpSpPr/>
          <p:nvPr/>
        </p:nvGrpSpPr>
        <p:grpSpPr>
          <a:xfrm>
            <a:off x="1859992" y="5455588"/>
            <a:ext cx="324000" cy="324000"/>
            <a:chOff x="4547943" y="5923698"/>
            <a:chExt cx="720000" cy="720000"/>
          </a:xfrm>
        </p:grpSpPr>
        <p:sp>
          <p:nvSpPr>
            <p:cNvPr id="14" name="Elipse 13">
              <a:extLst>
                <a:ext uri="{FF2B5EF4-FFF2-40B4-BE49-F238E27FC236}">
                  <a16:creationId xmlns:a16="http://schemas.microsoft.com/office/drawing/2014/main" id="{40484BEC-403F-1FDD-8E4F-055EE0B908D1}"/>
                </a:ext>
              </a:extLst>
            </p:cNvPr>
            <p:cNvSpPr/>
            <p:nvPr/>
          </p:nvSpPr>
          <p:spPr>
            <a:xfrm>
              <a:off x="4547943" y="5923698"/>
              <a:ext cx="720000" cy="72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FAA0ED84-9D9D-AADC-314D-40263EC86064}"/>
                </a:ext>
              </a:extLst>
            </p:cNvPr>
            <p:cNvSpPr/>
            <p:nvPr/>
          </p:nvSpPr>
          <p:spPr>
            <a:xfrm>
              <a:off x="4637943" y="6013698"/>
              <a:ext cx="540000" cy="54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" name="Elipse 15">
              <a:extLst>
                <a:ext uri="{FF2B5EF4-FFF2-40B4-BE49-F238E27FC236}">
                  <a16:creationId xmlns:a16="http://schemas.microsoft.com/office/drawing/2014/main" id="{2A61AD4A-472A-11B7-1ABF-0DE07697A3F1}"/>
                </a:ext>
              </a:extLst>
            </p:cNvPr>
            <p:cNvSpPr/>
            <p:nvPr/>
          </p:nvSpPr>
          <p:spPr>
            <a:xfrm>
              <a:off x="4727943" y="6103698"/>
              <a:ext cx="360000" cy="36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17" name="Agrupar 16">
            <a:extLst>
              <a:ext uri="{FF2B5EF4-FFF2-40B4-BE49-F238E27FC236}">
                <a16:creationId xmlns:a16="http://schemas.microsoft.com/office/drawing/2014/main" id="{87027899-0AB2-D016-2D71-35008978B8DE}"/>
              </a:ext>
            </a:extLst>
          </p:cNvPr>
          <p:cNvGrpSpPr/>
          <p:nvPr/>
        </p:nvGrpSpPr>
        <p:grpSpPr>
          <a:xfrm>
            <a:off x="4508885" y="5455588"/>
            <a:ext cx="324000" cy="324000"/>
            <a:chOff x="4547943" y="5923698"/>
            <a:chExt cx="720000" cy="720000"/>
          </a:xfrm>
        </p:grpSpPr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B1BB004E-BEF7-4BDD-46D1-A6C4F521D744}"/>
                </a:ext>
              </a:extLst>
            </p:cNvPr>
            <p:cNvSpPr/>
            <p:nvPr/>
          </p:nvSpPr>
          <p:spPr>
            <a:xfrm>
              <a:off x="4547943" y="5923698"/>
              <a:ext cx="720000" cy="72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Elipse 18">
              <a:extLst>
                <a:ext uri="{FF2B5EF4-FFF2-40B4-BE49-F238E27FC236}">
                  <a16:creationId xmlns:a16="http://schemas.microsoft.com/office/drawing/2014/main" id="{3C3CB891-0AB8-851F-4C8B-5524A6B2FC0F}"/>
                </a:ext>
              </a:extLst>
            </p:cNvPr>
            <p:cNvSpPr/>
            <p:nvPr/>
          </p:nvSpPr>
          <p:spPr>
            <a:xfrm>
              <a:off x="4637943" y="6013698"/>
              <a:ext cx="540000" cy="54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" name="Elipse 19">
              <a:extLst>
                <a:ext uri="{FF2B5EF4-FFF2-40B4-BE49-F238E27FC236}">
                  <a16:creationId xmlns:a16="http://schemas.microsoft.com/office/drawing/2014/main" id="{D0E15299-1429-0549-1094-93E102E673AC}"/>
                </a:ext>
              </a:extLst>
            </p:cNvPr>
            <p:cNvSpPr/>
            <p:nvPr/>
          </p:nvSpPr>
          <p:spPr>
            <a:xfrm>
              <a:off x="4727943" y="6103698"/>
              <a:ext cx="360000" cy="36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21" name="Agrupar 20">
            <a:extLst>
              <a:ext uri="{FF2B5EF4-FFF2-40B4-BE49-F238E27FC236}">
                <a16:creationId xmlns:a16="http://schemas.microsoft.com/office/drawing/2014/main" id="{1D78DD7F-60E6-208A-E736-DA2EC18A5CD0}"/>
              </a:ext>
            </a:extLst>
          </p:cNvPr>
          <p:cNvGrpSpPr/>
          <p:nvPr/>
        </p:nvGrpSpPr>
        <p:grpSpPr>
          <a:xfrm>
            <a:off x="7191351" y="5455588"/>
            <a:ext cx="324000" cy="324000"/>
            <a:chOff x="4547943" y="5923698"/>
            <a:chExt cx="720000" cy="720000"/>
          </a:xfrm>
        </p:grpSpPr>
        <p:sp>
          <p:nvSpPr>
            <p:cNvPr id="22" name="Elipse 21">
              <a:extLst>
                <a:ext uri="{FF2B5EF4-FFF2-40B4-BE49-F238E27FC236}">
                  <a16:creationId xmlns:a16="http://schemas.microsoft.com/office/drawing/2014/main" id="{B3740F4D-8364-CE80-E53F-3221407A3D57}"/>
                </a:ext>
              </a:extLst>
            </p:cNvPr>
            <p:cNvSpPr/>
            <p:nvPr/>
          </p:nvSpPr>
          <p:spPr>
            <a:xfrm>
              <a:off x="4547943" y="5923698"/>
              <a:ext cx="720000" cy="72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3" name="Elipse 22">
              <a:extLst>
                <a:ext uri="{FF2B5EF4-FFF2-40B4-BE49-F238E27FC236}">
                  <a16:creationId xmlns:a16="http://schemas.microsoft.com/office/drawing/2014/main" id="{6ABC53EA-CC9E-037C-B81D-536B074FBE8D}"/>
                </a:ext>
              </a:extLst>
            </p:cNvPr>
            <p:cNvSpPr/>
            <p:nvPr/>
          </p:nvSpPr>
          <p:spPr>
            <a:xfrm>
              <a:off x="4637943" y="6013698"/>
              <a:ext cx="540000" cy="54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9EB78810-83EB-1E91-C3AB-76B3539EBF65}"/>
                </a:ext>
              </a:extLst>
            </p:cNvPr>
            <p:cNvSpPr/>
            <p:nvPr/>
          </p:nvSpPr>
          <p:spPr>
            <a:xfrm>
              <a:off x="4727943" y="6103698"/>
              <a:ext cx="360000" cy="36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25" name="Agrupar 24">
            <a:extLst>
              <a:ext uri="{FF2B5EF4-FFF2-40B4-BE49-F238E27FC236}">
                <a16:creationId xmlns:a16="http://schemas.microsoft.com/office/drawing/2014/main" id="{79BDCA8E-01C7-390A-049B-3104298F544F}"/>
              </a:ext>
            </a:extLst>
          </p:cNvPr>
          <p:cNvGrpSpPr/>
          <p:nvPr/>
        </p:nvGrpSpPr>
        <p:grpSpPr>
          <a:xfrm>
            <a:off x="9873817" y="5455588"/>
            <a:ext cx="324000" cy="324000"/>
            <a:chOff x="4547943" y="5923698"/>
            <a:chExt cx="720000" cy="720000"/>
          </a:xfrm>
        </p:grpSpPr>
        <p:sp>
          <p:nvSpPr>
            <p:cNvPr id="26" name="Elipse 25">
              <a:extLst>
                <a:ext uri="{FF2B5EF4-FFF2-40B4-BE49-F238E27FC236}">
                  <a16:creationId xmlns:a16="http://schemas.microsoft.com/office/drawing/2014/main" id="{1343197D-54D3-DD4B-AD35-DB3F5354B316}"/>
                </a:ext>
              </a:extLst>
            </p:cNvPr>
            <p:cNvSpPr/>
            <p:nvPr/>
          </p:nvSpPr>
          <p:spPr>
            <a:xfrm>
              <a:off x="4547943" y="5923698"/>
              <a:ext cx="720000" cy="72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7" name="Elipse 26">
              <a:extLst>
                <a:ext uri="{FF2B5EF4-FFF2-40B4-BE49-F238E27FC236}">
                  <a16:creationId xmlns:a16="http://schemas.microsoft.com/office/drawing/2014/main" id="{2EDCFEE3-611E-A964-7BDC-77E9F821B787}"/>
                </a:ext>
              </a:extLst>
            </p:cNvPr>
            <p:cNvSpPr/>
            <p:nvPr/>
          </p:nvSpPr>
          <p:spPr>
            <a:xfrm>
              <a:off x="4637943" y="6013698"/>
              <a:ext cx="540000" cy="54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8" name="Elipse 27">
              <a:extLst>
                <a:ext uri="{FF2B5EF4-FFF2-40B4-BE49-F238E27FC236}">
                  <a16:creationId xmlns:a16="http://schemas.microsoft.com/office/drawing/2014/main" id="{E2E5DC99-BE94-630D-5C86-4CACF2198070}"/>
                </a:ext>
              </a:extLst>
            </p:cNvPr>
            <p:cNvSpPr/>
            <p:nvPr/>
          </p:nvSpPr>
          <p:spPr>
            <a:xfrm>
              <a:off x="4727943" y="6103698"/>
              <a:ext cx="360000" cy="36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9" name="Retângulo 28">
            <a:extLst>
              <a:ext uri="{FF2B5EF4-FFF2-40B4-BE49-F238E27FC236}">
                <a16:creationId xmlns:a16="http://schemas.microsoft.com/office/drawing/2014/main" id="{5CFCB794-5599-E87E-580F-9260D93A76A7}"/>
              </a:ext>
            </a:extLst>
          </p:cNvPr>
          <p:cNvSpPr/>
          <p:nvPr/>
        </p:nvSpPr>
        <p:spPr>
          <a:xfrm>
            <a:off x="3534675" y="1728655"/>
            <a:ext cx="2272420" cy="36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CRIAÇÃO DA ANVISA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POLÍTICA NACIONAL DE MEDICAMENTOS GENÉRICOS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CRIAÇÃO DO SUBSISTEMA DE ATENÇÃO À SAÚDE INDÍGENA</a:t>
            </a:r>
          </a:p>
        </p:txBody>
      </p:sp>
      <p:sp>
        <p:nvSpPr>
          <p:cNvPr id="30" name="Retângulo 29">
            <a:extLst>
              <a:ext uri="{FF2B5EF4-FFF2-40B4-BE49-F238E27FC236}">
                <a16:creationId xmlns:a16="http://schemas.microsoft.com/office/drawing/2014/main" id="{23A289D6-5162-7B5E-01E1-8E76340AFFD6}"/>
              </a:ext>
            </a:extLst>
          </p:cNvPr>
          <p:cNvSpPr/>
          <p:nvPr/>
        </p:nvSpPr>
        <p:spPr>
          <a:xfrm>
            <a:off x="6183568" y="1728655"/>
            <a:ext cx="2339566" cy="36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AGÊNCIA NACIONAL DE SAÚDE SUPLEMENTAR (ANS)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EMENDA CONSTITUCIONAL Nº 29</a:t>
            </a:r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id="{C2E82F7C-F997-33A3-B4F4-3FC6EFD860D5}"/>
              </a:ext>
            </a:extLst>
          </p:cNvPr>
          <p:cNvSpPr/>
          <p:nvPr/>
        </p:nvSpPr>
        <p:spPr>
          <a:xfrm>
            <a:off x="8899607" y="1728655"/>
            <a:ext cx="2272420" cy="36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LEI DA REFORMA PSIQUIÁTRICA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NORMA OPERACIONAL DE ASSISTÊNCIA À SAÚDE (NOAS)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AC4C8139-CB44-31FD-DBCE-828F27AC29D7}"/>
              </a:ext>
            </a:extLst>
          </p:cNvPr>
          <p:cNvSpPr txBox="1"/>
          <p:nvPr/>
        </p:nvSpPr>
        <p:spPr>
          <a:xfrm>
            <a:off x="4174497" y="1326783"/>
            <a:ext cx="99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sterama" panose="020B0504020200020000" pitchFamily="34" charset="0"/>
                <a:cs typeface="Posterama" panose="020B0504020200020000" pitchFamily="34" charset="0"/>
              </a:rPr>
              <a:t>1999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002934E3-77F9-9ECD-462F-E5FF84C52C03}"/>
              </a:ext>
            </a:extLst>
          </p:cNvPr>
          <p:cNvSpPr txBox="1"/>
          <p:nvPr/>
        </p:nvSpPr>
        <p:spPr>
          <a:xfrm>
            <a:off x="6856963" y="1326783"/>
            <a:ext cx="99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sterama" panose="020B0504020200020000" pitchFamily="34" charset="0"/>
                <a:cs typeface="Posterama" panose="020B0504020200020000" pitchFamily="34" charset="0"/>
              </a:rPr>
              <a:t>2000</a:t>
            </a:r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663FBE71-58C3-09EA-6F51-45E52868F12F}"/>
              </a:ext>
            </a:extLst>
          </p:cNvPr>
          <p:cNvSpPr txBox="1"/>
          <p:nvPr/>
        </p:nvSpPr>
        <p:spPr>
          <a:xfrm>
            <a:off x="9472283" y="1326783"/>
            <a:ext cx="99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sterama" panose="020B0504020200020000" pitchFamily="34" charset="0"/>
                <a:cs typeface="Posterama" panose="020B0504020200020000" pitchFamily="34" charset="0"/>
              </a:rPr>
              <a:t>2001</a:t>
            </a:r>
          </a:p>
        </p:txBody>
      </p:sp>
    </p:spTree>
    <p:extLst>
      <p:ext uri="{BB962C8B-B14F-4D97-AF65-F5344CB8AC3E}">
        <p14:creationId xmlns:p14="http://schemas.microsoft.com/office/powerpoint/2010/main" val="102527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tângulo 34">
            <a:extLst>
              <a:ext uri="{FF2B5EF4-FFF2-40B4-BE49-F238E27FC236}">
                <a16:creationId xmlns:a16="http://schemas.microsoft.com/office/drawing/2014/main" id="{19CDEFC7-CB0A-77E5-EB26-D58B20A3C832}"/>
              </a:ext>
            </a:extLst>
          </p:cNvPr>
          <p:cNvSpPr/>
          <p:nvPr/>
        </p:nvSpPr>
        <p:spPr>
          <a:xfrm>
            <a:off x="9536296" y="1293223"/>
            <a:ext cx="992777" cy="45933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Retângulo 35">
            <a:extLst>
              <a:ext uri="{FF2B5EF4-FFF2-40B4-BE49-F238E27FC236}">
                <a16:creationId xmlns:a16="http://schemas.microsoft.com/office/drawing/2014/main" id="{26A45844-3D5A-E0AE-F8E3-868F2EF50374}"/>
              </a:ext>
            </a:extLst>
          </p:cNvPr>
          <p:cNvSpPr/>
          <p:nvPr/>
        </p:nvSpPr>
        <p:spPr>
          <a:xfrm>
            <a:off x="6920976" y="1293223"/>
            <a:ext cx="992777" cy="45933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7" name="Retângulo 36">
            <a:extLst>
              <a:ext uri="{FF2B5EF4-FFF2-40B4-BE49-F238E27FC236}">
                <a16:creationId xmlns:a16="http://schemas.microsoft.com/office/drawing/2014/main" id="{13706449-851B-AB81-B496-3B444A93F6D2}"/>
              </a:ext>
            </a:extLst>
          </p:cNvPr>
          <p:cNvSpPr/>
          <p:nvPr/>
        </p:nvSpPr>
        <p:spPr>
          <a:xfrm>
            <a:off x="4238510" y="1293223"/>
            <a:ext cx="992777" cy="45933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Retângulo 37">
            <a:extLst>
              <a:ext uri="{FF2B5EF4-FFF2-40B4-BE49-F238E27FC236}">
                <a16:creationId xmlns:a16="http://schemas.microsoft.com/office/drawing/2014/main" id="{09FC49B9-F464-7B3B-957C-321D72A11EA2}"/>
              </a:ext>
            </a:extLst>
          </p:cNvPr>
          <p:cNvSpPr/>
          <p:nvPr/>
        </p:nvSpPr>
        <p:spPr>
          <a:xfrm>
            <a:off x="1510087" y="1293223"/>
            <a:ext cx="992777" cy="45933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49D1E86-06F8-8ADF-A08E-A5348F5F3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4665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LINHA DO TEMPO DO SUS 2002 - 2005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75EE73F4-A432-8F85-453D-107F7470D85D}"/>
              </a:ext>
            </a:extLst>
          </p:cNvPr>
          <p:cNvSpPr/>
          <p:nvPr/>
        </p:nvSpPr>
        <p:spPr>
          <a:xfrm>
            <a:off x="870265" y="1769406"/>
            <a:ext cx="2272420" cy="36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PROGRAMA NACIONAL DE CONTROLE DA DENGUE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</p:txBody>
      </p:sp>
      <p:cxnSp>
        <p:nvCxnSpPr>
          <p:cNvPr id="6" name="Conector de Seta Reta 5">
            <a:extLst>
              <a:ext uri="{FF2B5EF4-FFF2-40B4-BE49-F238E27FC236}">
                <a16:creationId xmlns:a16="http://schemas.microsoft.com/office/drawing/2014/main" id="{A99F6B9C-DF42-A098-FFD9-1B3E30ECDA42}"/>
              </a:ext>
            </a:extLst>
          </p:cNvPr>
          <p:cNvCxnSpPr>
            <a:cxnSpLocks/>
          </p:cNvCxnSpPr>
          <p:nvPr/>
        </p:nvCxnSpPr>
        <p:spPr>
          <a:xfrm>
            <a:off x="870265" y="5604095"/>
            <a:ext cx="10451471" cy="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Agrupar 7">
            <a:extLst>
              <a:ext uri="{FF2B5EF4-FFF2-40B4-BE49-F238E27FC236}">
                <a16:creationId xmlns:a16="http://schemas.microsoft.com/office/drawing/2014/main" id="{DDE6339B-107C-14C5-A8C9-F1BE196CB319}"/>
              </a:ext>
            </a:extLst>
          </p:cNvPr>
          <p:cNvGrpSpPr/>
          <p:nvPr/>
        </p:nvGrpSpPr>
        <p:grpSpPr>
          <a:xfrm>
            <a:off x="1844475" y="5455588"/>
            <a:ext cx="324000" cy="324000"/>
            <a:chOff x="4547943" y="5923698"/>
            <a:chExt cx="720000" cy="720000"/>
          </a:xfrm>
        </p:grpSpPr>
        <p:sp>
          <p:nvSpPr>
            <p:cNvPr id="9" name="Elipse 8">
              <a:extLst>
                <a:ext uri="{FF2B5EF4-FFF2-40B4-BE49-F238E27FC236}">
                  <a16:creationId xmlns:a16="http://schemas.microsoft.com/office/drawing/2014/main" id="{0314EF27-DE6D-F53D-1810-A117A66F5975}"/>
                </a:ext>
              </a:extLst>
            </p:cNvPr>
            <p:cNvSpPr/>
            <p:nvPr/>
          </p:nvSpPr>
          <p:spPr>
            <a:xfrm>
              <a:off x="4547943" y="5923698"/>
              <a:ext cx="720000" cy="72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Elipse 10">
              <a:extLst>
                <a:ext uri="{FF2B5EF4-FFF2-40B4-BE49-F238E27FC236}">
                  <a16:creationId xmlns:a16="http://schemas.microsoft.com/office/drawing/2014/main" id="{2687FD01-5497-2B94-63E1-8F2974CDD4DB}"/>
                </a:ext>
              </a:extLst>
            </p:cNvPr>
            <p:cNvSpPr/>
            <p:nvPr/>
          </p:nvSpPr>
          <p:spPr>
            <a:xfrm>
              <a:off x="4637943" y="6013698"/>
              <a:ext cx="540000" cy="54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Elipse 11">
              <a:extLst>
                <a:ext uri="{FF2B5EF4-FFF2-40B4-BE49-F238E27FC236}">
                  <a16:creationId xmlns:a16="http://schemas.microsoft.com/office/drawing/2014/main" id="{D2977F8F-10BE-7F86-28E0-95F0E9BE96C4}"/>
                </a:ext>
              </a:extLst>
            </p:cNvPr>
            <p:cNvSpPr/>
            <p:nvPr/>
          </p:nvSpPr>
          <p:spPr>
            <a:xfrm>
              <a:off x="4727943" y="6103698"/>
              <a:ext cx="360000" cy="36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442240B3-A0AC-571D-8A17-498DB9A486E3}"/>
              </a:ext>
            </a:extLst>
          </p:cNvPr>
          <p:cNvGrpSpPr/>
          <p:nvPr/>
        </p:nvGrpSpPr>
        <p:grpSpPr>
          <a:xfrm>
            <a:off x="4572898" y="5455588"/>
            <a:ext cx="324000" cy="324000"/>
            <a:chOff x="4547943" y="5923698"/>
            <a:chExt cx="720000" cy="720000"/>
          </a:xfrm>
        </p:grpSpPr>
        <p:sp>
          <p:nvSpPr>
            <p:cNvPr id="14" name="Elipse 13">
              <a:extLst>
                <a:ext uri="{FF2B5EF4-FFF2-40B4-BE49-F238E27FC236}">
                  <a16:creationId xmlns:a16="http://schemas.microsoft.com/office/drawing/2014/main" id="{C6EDB101-80DE-A67B-E3AB-3E9E8B34BA43}"/>
                </a:ext>
              </a:extLst>
            </p:cNvPr>
            <p:cNvSpPr/>
            <p:nvPr/>
          </p:nvSpPr>
          <p:spPr>
            <a:xfrm>
              <a:off x="4547943" y="5923698"/>
              <a:ext cx="720000" cy="72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5E76753-E7F4-81E2-BE72-3EC297DE1847}"/>
                </a:ext>
              </a:extLst>
            </p:cNvPr>
            <p:cNvSpPr/>
            <p:nvPr/>
          </p:nvSpPr>
          <p:spPr>
            <a:xfrm>
              <a:off x="4637943" y="6013698"/>
              <a:ext cx="540000" cy="54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" name="Elipse 15">
              <a:extLst>
                <a:ext uri="{FF2B5EF4-FFF2-40B4-BE49-F238E27FC236}">
                  <a16:creationId xmlns:a16="http://schemas.microsoft.com/office/drawing/2014/main" id="{29AD11FA-12B8-1762-9F8D-AF3F67780D00}"/>
                </a:ext>
              </a:extLst>
            </p:cNvPr>
            <p:cNvSpPr/>
            <p:nvPr/>
          </p:nvSpPr>
          <p:spPr>
            <a:xfrm>
              <a:off x="4727943" y="6103698"/>
              <a:ext cx="360000" cy="36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17" name="Agrupar 16">
            <a:extLst>
              <a:ext uri="{FF2B5EF4-FFF2-40B4-BE49-F238E27FC236}">
                <a16:creationId xmlns:a16="http://schemas.microsoft.com/office/drawing/2014/main" id="{F67C6964-07D5-C094-1482-14EE7F4ABA12}"/>
              </a:ext>
            </a:extLst>
          </p:cNvPr>
          <p:cNvGrpSpPr/>
          <p:nvPr/>
        </p:nvGrpSpPr>
        <p:grpSpPr>
          <a:xfrm>
            <a:off x="7255364" y="5455588"/>
            <a:ext cx="324000" cy="324000"/>
            <a:chOff x="4547943" y="5923698"/>
            <a:chExt cx="720000" cy="720000"/>
          </a:xfrm>
        </p:grpSpPr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4B66B7BE-26AF-7E3C-70D4-6194D271F07F}"/>
                </a:ext>
              </a:extLst>
            </p:cNvPr>
            <p:cNvSpPr/>
            <p:nvPr/>
          </p:nvSpPr>
          <p:spPr>
            <a:xfrm>
              <a:off x="4547943" y="5923698"/>
              <a:ext cx="720000" cy="72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Elipse 18">
              <a:extLst>
                <a:ext uri="{FF2B5EF4-FFF2-40B4-BE49-F238E27FC236}">
                  <a16:creationId xmlns:a16="http://schemas.microsoft.com/office/drawing/2014/main" id="{263B90E6-C533-6301-9B50-073FE1944B8F}"/>
                </a:ext>
              </a:extLst>
            </p:cNvPr>
            <p:cNvSpPr/>
            <p:nvPr/>
          </p:nvSpPr>
          <p:spPr>
            <a:xfrm>
              <a:off x="4637943" y="6013698"/>
              <a:ext cx="540000" cy="54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" name="Elipse 19">
              <a:extLst>
                <a:ext uri="{FF2B5EF4-FFF2-40B4-BE49-F238E27FC236}">
                  <a16:creationId xmlns:a16="http://schemas.microsoft.com/office/drawing/2014/main" id="{417E8909-4F22-DBC3-F8AD-EF28B75CCD69}"/>
                </a:ext>
              </a:extLst>
            </p:cNvPr>
            <p:cNvSpPr/>
            <p:nvPr/>
          </p:nvSpPr>
          <p:spPr>
            <a:xfrm>
              <a:off x="4727943" y="6103698"/>
              <a:ext cx="360000" cy="36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21" name="Agrupar 20">
            <a:extLst>
              <a:ext uri="{FF2B5EF4-FFF2-40B4-BE49-F238E27FC236}">
                <a16:creationId xmlns:a16="http://schemas.microsoft.com/office/drawing/2014/main" id="{E0BE5F3F-4DDC-099C-7C66-3A4181794FFB}"/>
              </a:ext>
            </a:extLst>
          </p:cNvPr>
          <p:cNvGrpSpPr/>
          <p:nvPr/>
        </p:nvGrpSpPr>
        <p:grpSpPr>
          <a:xfrm>
            <a:off x="9870684" y="5455588"/>
            <a:ext cx="324000" cy="324000"/>
            <a:chOff x="4547943" y="5923698"/>
            <a:chExt cx="720000" cy="720000"/>
          </a:xfrm>
        </p:grpSpPr>
        <p:sp>
          <p:nvSpPr>
            <p:cNvPr id="22" name="Elipse 21">
              <a:extLst>
                <a:ext uri="{FF2B5EF4-FFF2-40B4-BE49-F238E27FC236}">
                  <a16:creationId xmlns:a16="http://schemas.microsoft.com/office/drawing/2014/main" id="{FD3739A9-3354-ECC4-E2AB-6D010405B36D}"/>
                </a:ext>
              </a:extLst>
            </p:cNvPr>
            <p:cNvSpPr/>
            <p:nvPr/>
          </p:nvSpPr>
          <p:spPr>
            <a:xfrm>
              <a:off x="4547943" y="5923698"/>
              <a:ext cx="720000" cy="72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3" name="Elipse 22">
              <a:extLst>
                <a:ext uri="{FF2B5EF4-FFF2-40B4-BE49-F238E27FC236}">
                  <a16:creationId xmlns:a16="http://schemas.microsoft.com/office/drawing/2014/main" id="{A2C6264F-8F3E-BDC3-5A48-F085B1968B5C}"/>
                </a:ext>
              </a:extLst>
            </p:cNvPr>
            <p:cNvSpPr/>
            <p:nvPr/>
          </p:nvSpPr>
          <p:spPr>
            <a:xfrm>
              <a:off x="4637943" y="6013698"/>
              <a:ext cx="540000" cy="54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A5D08B06-37F0-9114-BB54-4905EF9B0C6E}"/>
                </a:ext>
              </a:extLst>
            </p:cNvPr>
            <p:cNvSpPr/>
            <p:nvPr/>
          </p:nvSpPr>
          <p:spPr>
            <a:xfrm>
              <a:off x="4727943" y="6103698"/>
              <a:ext cx="360000" cy="36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C5B730F1-FF39-E982-D664-83E84EFAB708}"/>
              </a:ext>
            </a:extLst>
          </p:cNvPr>
          <p:cNvSpPr txBox="1"/>
          <p:nvPr/>
        </p:nvSpPr>
        <p:spPr>
          <a:xfrm>
            <a:off x="1510087" y="1367535"/>
            <a:ext cx="99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sterama" panose="020B0504020200020000" pitchFamily="34" charset="0"/>
                <a:cs typeface="Posterama" panose="020B0504020200020000" pitchFamily="34" charset="0"/>
              </a:rPr>
              <a:t>2002</a:t>
            </a:r>
          </a:p>
        </p:txBody>
      </p:sp>
      <p:sp>
        <p:nvSpPr>
          <p:cNvPr id="29" name="Retângulo 28">
            <a:extLst>
              <a:ext uri="{FF2B5EF4-FFF2-40B4-BE49-F238E27FC236}">
                <a16:creationId xmlns:a16="http://schemas.microsoft.com/office/drawing/2014/main" id="{D4D260B5-AB2D-367B-1BCA-859550EF2F4C}"/>
              </a:ext>
            </a:extLst>
          </p:cNvPr>
          <p:cNvSpPr/>
          <p:nvPr/>
        </p:nvSpPr>
        <p:spPr>
          <a:xfrm>
            <a:off x="3598688" y="1761096"/>
            <a:ext cx="2272420" cy="36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POLÍTICA NACIONAL DE ATENÇÃO ÀS URGÊNCIAS</a:t>
            </a:r>
          </a:p>
          <a:p>
            <a:pPr algn="ctr"/>
            <a:endParaRPr lang="pt-BR" sz="12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2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CÂMARA DE REGULAÇÃO DOS MERCADO DE MEDICAMENTOS (CMED)</a:t>
            </a:r>
          </a:p>
          <a:p>
            <a:pPr algn="ctr"/>
            <a:endParaRPr lang="pt-BR" sz="12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2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PROGRAMA NACIONAL DE PREVENÇÃO E CONTROLE DA MALÁRIA (PNCM)</a:t>
            </a:r>
          </a:p>
          <a:p>
            <a:pPr algn="ctr"/>
            <a:endParaRPr lang="pt-BR" sz="12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2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PROGRAMA BOLSA FAMÍLIA</a:t>
            </a:r>
          </a:p>
          <a:p>
            <a:pPr algn="ctr"/>
            <a:endParaRPr lang="pt-BR" sz="12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2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12º CONFERÊNCIA NACIONAL DE SAÚDE</a:t>
            </a:r>
          </a:p>
        </p:txBody>
      </p:sp>
      <p:sp>
        <p:nvSpPr>
          <p:cNvPr id="30" name="Retângulo 29">
            <a:extLst>
              <a:ext uri="{FF2B5EF4-FFF2-40B4-BE49-F238E27FC236}">
                <a16:creationId xmlns:a16="http://schemas.microsoft.com/office/drawing/2014/main" id="{1B4B014A-794B-45DC-B407-7662AFB56728}"/>
              </a:ext>
            </a:extLst>
          </p:cNvPr>
          <p:cNvSpPr/>
          <p:nvPr/>
        </p:nvSpPr>
        <p:spPr>
          <a:xfrm>
            <a:off x="6247581" y="1761096"/>
            <a:ext cx="2339566" cy="36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PROGRAMA FARMÁCIA POPULAR DO BRASIL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POLÍTICA NACIONAL DE SAÚDE BUCAL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POLÍTICA NACIONAL DE ATENÇÃO INTEGRAL À SAÚDE DA MULHER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EMPRESA BRASILEIRA DE HEMODERIVADOS E BIOTECNOLOGIA (HEMOBRAS)</a:t>
            </a:r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id="{E76CDE3E-4E92-2603-0D15-BB2E17E49D8C}"/>
              </a:ext>
            </a:extLst>
          </p:cNvPr>
          <p:cNvSpPr/>
          <p:nvPr/>
        </p:nvSpPr>
        <p:spPr>
          <a:xfrm>
            <a:off x="8896474" y="1761096"/>
            <a:ext cx="2272420" cy="36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POLÍTICA NACIONAL DE DIREIROS SEXUAIS E DIREITOS REPRODUTIVOS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F3E7C3E0-FE4C-A27C-02B7-2F3DDE39C4BE}"/>
              </a:ext>
            </a:extLst>
          </p:cNvPr>
          <p:cNvSpPr txBox="1"/>
          <p:nvPr/>
        </p:nvSpPr>
        <p:spPr>
          <a:xfrm>
            <a:off x="4238510" y="1315687"/>
            <a:ext cx="99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sterama" panose="020B0504020200020000" pitchFamily="34" charset="0"/>
                <a:cs typeface="Posterama" panose="020B0504020200020000" pitchFamily="34" charset="0"/>
              </a:rPr>
              <a:t>2003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F14F3A1C-3B39-FE95-6B47-960634D2B4A0}"/>
              </a:ext>
            </a:extLst>
          </p:cNvPr>
          <p:cNvSpPr txBox="1"/>
          <p:nvPr/>
        </p:nvSpPr>
        <p:spPr>
          <a:xfrm>
            <a:off x="6920976" y="1315687"/>
            <a:ext cx="99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sterama" panose="020B0504020200020000" pitchFamily="34" charset="0"/>
                <a:cs typeface="Posterama" panose="020B0504020200020000" pitchFamily="34" charset="0"/>
              </a:rPr>
              <a:t>2004</a:t>
            </a:r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697AFC06-C1E4-D104-782A-39B5B1D367E1}"/>
              </a:ext>
            </a:extLst>
          </p:cNvPr>
          <p:cNvSpPr txBox="1"/>
          <p:nvPr/>
        </p:nvSpPr>
        <p:spPr>
          <a:xfrm>
            <a:off x="9536296" y="1315687"/>
            <a:ext cx="99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sterama" panose="020B0504020200020000" pitchFamily="34" charset="0"/>
                <a:cs typeface="Posterama" panose="020B0504020200020000" pitchFamily="34" charset="0"/>
              </a:rPr>
              <a:t>2005</a:t>
            </a:r>
          </a:p>
        </p:txBody>
      </p:sp>
    </p:spTree>
    <p:extLst>
      <p:ext uri="{BB962C8B-B14F-4D97-AF65-F5344CB8AC3E}">
        <p14:creationId xmlns:p14="http://schemas.microsoft.com/office/powerpoint/2010/main" val="1714982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tângulo 34">
            <a:extLst>
              <a:ext uri="{FF2B5EF4-FFF2-40B4-BE49-F238E27FC236}">
                <a16:creationId xmlns:a16="http://schemas.microsoft.com/office/drawing/2014/main" id="{409C2E7F-B2F4-5856-4D04-EC367D018031}"/>
              </a:ext>
            </a:extLst>
          </p:cNvPr>
          <p:cNvSpPr/>
          <p:nvPr/>
        </p:nvSpPr>
        <p:spPr>
          <a:xfrm>
            <a:off x="9514608" y="1293223"/>
            <a:ext cx="992777" cy="45933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Retângulo 35">
            <a:extLst>
              <a:ext uri="{FF2B5EF4-FFF2-40B4-BE49-F238E27FC236}">
                <a16:creationId xmlns:a16="http://schemas.microsoft.com/office/drawing/2014/main" id="{AA289AB8-8C4E-F4E5-3C51-F620D31F440E}"/>
              </a:ext>
            </a:extLst>
          </p:cNvPr>
          <p:cNvSpPr/>
          <p:nvPr/>
        </p:nvSpPr>
        <p:spPr>
          <a:xfrm>
            <a:off x="6899288" y="1293223"/>
            <a:ext cx="992777" cy="45933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7" name="Retângulo 36">
            <a:extLst>
              <a:ext uri="{FF2B5EF4-FFF2-40B4-BE49-F238E27FC236}">
                <a16:creationId xmlns:a16="http://schemas.microsoft.com/office/drawing/2014/main" id="{99BC5C45-9463-1EA8-D6ED-83D651C4299F}"/>
              </a:ext>
            </a:extLst>
          </p:cNvPr>
          <p:cNvSpPr/>
          <p:nvPr/>
        </p:nvSpPr>
        <p:spPr>
          <a:xfrm>
            <a:off x="4216822" y="1293223"/>
            <a:ext cx="992777" cy="45933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Retângulo 37">
            <a:extLst>
              <a:ext uri="{FF2B5EF4-FFF2-40B4-BE49-F238E27FC236}">
                <a16:creationId xmlns:a16="http://schemas.microsoft.com/office/drawing/2014/main" id="{C14D6DB2-EE8B-DAEF-A040-FECA4E08B8BA}"/>
              </a:ext>
            </a:extLst>
          </p:cNvPr>
          <p:cNvSpPr/>
          <p:nvPr/>
        </p:nvSpPr>
        <p:spPr>
          <a:xfrm>
            <a:off x="1601502" y="1293223"/>
            <a:ext cx="992777" cy="45933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49D1E86-06F8-8ADF-A08E-A5348F5F3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4665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LINHA DO TEMPO DO SUS 2006 - 2009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75EE73F4-A432-8F85-453D-107F7470D85D}"/>
              </a:ext>
            </a:extLst>
          </p:cNvPr>
          <p:cNvSpPr/>
          <p:nvPr/>
        </p:nvSpPr>
        <p:spPr>
          <a:xfrm>
            <a:off x="961680" y="1720596"/>
            <a:ext cx="2272420" cy="36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PACTO PELA SAÚDE: MUNICIPALIZAÇÃO VS. REGIONALIZAÇÃO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POLÍTICA NACIONAL DE SAÚDE DA PESSOA IDOSA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</p:txBody>
      </p:sp>
      <p:cxnSp>
        <p:nvCxnSpPr>
          <p:cNvPr id="6" name="Conector de Seta Reta 5">
            <a:extLst>
              <a:ext uri="{FF2B5EF4-FFF2-40B4-BE49-F238E27FC236}">
                <a16:creationId xmlns:a16="http://schemas.microsoft.com/office/drawing/2014/main" id="{734D6B86-E3F7-4BE5-E604-81148F4FB274}"/>
              </a:ext>
            </a:extLst>
          </p:cNvPr>
          <p:cNvCxnSpPr>
            <a:cxnSpLocks/>
          </p:cNvCxnSpPr>
          <p:nvPr/>
        </p:nvCxnSpPr>
        <p:spPr>
          <a:xfrm>
            <a:off x="870265" y="5604095"/>
            <a:ext cx="10451471" cy="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Agrupar 7">
            <a:extLst>
              <a:ext uri="{FF2B5EF4-FFF2-40B4-BE49-F238E27FC236}">
                <a16:creationId xmlns:a16="http://schemas.microsoft.com/office/drawing/2014/main" id="{3429C40B-F508-51E0-80EF-D6A34B27440C}"/>
              </a:ext>
            </a:extLst>
          </p:cNvPr>
          <p:cNvGrpSpPr/>
          <p:nvPr/>
        </p:nvGrpSpPr>
        <p:grpSpPr>
          <a:xfrm>
            <a:off x="1935890" y="5455588"/>
            <a:ext cx="324000" cy="324000"/>
            <a:chOff x="4547943" y="5923698"/>
            <a:chExt cx="720000" cy="720000"/>
          </a:xfrm>
        </p:grpSpPr>
        <p:sp>
          <p:nvSpPr>
            <p:cNvPr id="9" name="Elipse 8">
              <a:extLst>
                <a:ext uri="{FF2B5EF4-FFF2-40B4-BE49-F238E27FC236}">
                  <a16:creationId xmlns:a16="http://schemas.microsoft.com/office/drawing/2014/main" id="{B9997437-BBD2-872B-E7F5-E061EA2E9728}"/>
                </a:ext>
              </a:extLst>
            </p:cNvPr>
            <p:cNvSpPr/>
            <p:nvPr/>
          </p:nvSpPr>
          <p:spPr>
            <a:xfrm>
              <a:off x="4547943" y="5923698"/>
              <a:ext cx="720000" cy="72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Elipse 10">
              <a:extLst>
                <a:ext uri="{FF2B5EF4-FFF2-40B4-BE49-F238E27FC236}">
                  <a16:creationId xmlns:a16="http://schemas.microsoft.com/office/drawing/2014/main" id="{7567F3C5-22F1-6AB4-4457-39EC6C8A85B3}"/>
                </a:ext>
              </a:extLst>
            </p:cNvPr>
            <p:cNvSpPr/>
            <p:nvPr/>
          </p:nvSpPr>
          <p:spPr>
            <a:xfrm>
              <a:off x="4637943" y="6013698"/>
              <a:ext cx="540000" cy="54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Elipse 11">
              <a:extLst>
                <a:ext uri="{FF2B5EF4-FFF2-40B4-BE49-F238E27FC236}">
                  <a16:creationId xmlns:a16="http://schemas.microsoft.com/office/drawing/2014/main" id="{9B97E41E-D033-E98D-CA30-E7BC3A49F72B}"/>
                </a:ext>
              </a:extLst>
            </p:cNvPr>
            <p:cNvSpPr/>
            <p:nvPr/>
          </p:nvSpPr>
          <p:spPr>
            <a:xfrm>
              <a:off x="4727943" y="6103698"/>
              <a:ext cx="360000" cy="36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F51151A4-6DFE-B618-6CA1-B09C31D3A619}"/>
              </a:ext>
            </a:extLst>
          </p:cNvPr>
          <p:cNvGrpSpPr/>
          <p:nvPr/>
        </p:nvGrpSpPr>
        <p:grpSpPr>
          <a:xfrm>
            <a:off x="4551210" y="5455588"/>
            <a:ext cx="324000" cy="324000"/>
            <a:chOff x="4547943" y="5923698"/>
            <a:chExt cx="720000" cy="720000"/>
          </a:xfrm>
        </p:grpSpPr>
        <p:sp>
          <p:nvSpPr>
            <p:cNvPr id="14" name="Elipse 13">
              <a:extLst>
                <a:ext uri="{FF2B5EF4-FFF2-40B4-BE49-F238E27FC236}">
                  <a16:creationId xmlns:a16="http://schemas.microsoft.com/office/drawing/2014/main" id="{1FDD1082-F77E-0CFB-1F3A-878ABE3AEC9E}"/>
                </a:ext>
              </a:extLst>
            </p:cNvPr>
            <p:cNvSpPr/>
            <p:nvPr/>
          </p:nvSpPr>
          <p:spPr>
            <a:xfrm>
              <a:off x="4547943" y="5923698"/>
              <a:ext cx="720000" cy="72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DB8EA08-15E4-26A4-CBF2-C4D6F96EBD9D}"/>
                </a:ext>
              </a:extLst>
            </p:cNvPr>
            <p:cNvSpPr/>
            <p:nvPr/>
          </p:nvSpPr>
          <p:spPr>
            <a:xfrm>
              <a:off x="4637943" y="6013698"/>
              <a:ext cx="540000" cy="54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" name="Elipse 15">
              <a:extLst>
                <a:ext uri="{FF2B5EF4-FFF2-40B4-BE49-F238E27FC236}">
                  <a16:creationId xmlns:a16="http://schemas.microsoft.com/office/drawing/2014/main" id="{98AE98AA-2852-06F1-754E-9B57B1291855}"/>
                </a:ext>
              </a:extLst>
            </p:cNvPr>
            <p:cNvSpPr/>
            <p:nvPr/>
          </p:nvSpPr>
          <p:spPr>
            <a:xfrm>
              <a:off x="4727943" y="6103698"/>
              <a:ext cx="360000" cy="36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17" name="Agrupar 16">
            <a:extLst>
              <a:ext uri="{FF2B5EF4-FFF2-40B4-BE49-F238E27FC236}">
                <a16:creationId xmlns:a16="http://schemas.microsoft.com/office/drawing/2014/main" id="{53052F74-572C-3FC6-A66D-4F321FF4DBB3}"/>
              </a:ext>
            </a:extLst>
          </p:cNvPr>
          <p:cNvGrpSpPr/>
          <p:nvPr/>
        </p:nvGrpSpPr>
        <p:grpSpPr>
          <a:xfrm>
            <a:off x="7233676" y="5455588"/>
            <a:ext cx="324000" cy="324000"/>
            <a:chOff x="4547943" y="5923698"/>
            <a:chExt cx="720000" cy="720000"/>
          </a:xfrm>
        </p:grpSpPr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39B3019D-B738-62AE-995A-37B586D4AFF9}"/>
                </a:ext>
              </a:extLst>
            </p:cNvPr>
            <p:cNvSpPr/>
            <p:nvPr/>
          </p:nvSpPr>
          <p:spPr>
            <a:xfrm>
              <a:off x="4547943" y="5923698"/>
              <a:ext cx="720000" cy="72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Elipse 18">
              <a:extLst>
                <a:ext uri="{FF2B5EF4-FFF2-40B4-BE49-F238E27FC236}">
                  <a16:creationId xmlns:a16="http://schemas.microsoft.com/office/drawing/2014/main" id="{42EAF3F4-7EF7-5842-C477-859060377A4E}"/>
                </a:ext>
              </a:extLst>
            </p:cNvPr>
            <p:cNvSpPr/>
            <p:nvPr/>
          </p:nvSpPr>
          <p:spPr>
            <a:xfrm>
              <a:off x="4637943" y="6013698"/>
              <a:ext cx="540000" cy="54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" name="Elipse 19">
              <a:extLst>
                <a:ext uri="{FF2B5EF4-FFF2-40B4-BE49-F238E27FC236}">
                  <a16:creationId xmlns:a16="http://schemas.microsoft.com/office/drawing/2014/main" id="{7AC6F327-5D0E-7E23-8CA4-C463D818A69E}"/>
                </a:ext>
              </a:extLst>
            </p:cNvPr>
            <p:cNvSpPr/>
            <p:nvPr/>
          </p:nvSpPr>
          <p:spPr>
            <a:xfrm>
              <a:off x="4727943" y="6103698"/>
              <a:ext cx="360000" cy="36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21" name="Agrupar 20">
            <a:extLst>
              <a:ext uri="{FF2B5EF4-FFF2-40B4-BE49-F238E27FC236}">
                <a16:creationId xmlns:a16="http://schemas.microsoft.com/office/drawing/2014/main" id="{D7A0869E-0ADD-4134-D515-99189C32E1E3}"/>
              </a:ext>
            </a:extLst>
          </p:cNvPr>
          <p:cNvGrpSpPr/>
          <p:nvPr/>
        </p:nvGrpSpPr>
        <p:grpSpPr>
          <a:xfrm>
            <a:off x="9848996" y="5455588"/>
            <a:ext cx="324000" cy="324000"/>
            <a:chOff x="4547943" y="5923698"/>
            <a:chExt cx="720000" cy="720000"/>
          </a:xfrm>
        </p:grpSpPr>
        <p:sp>
          <p:nvSpPr>
            <p:cNvPr id="22" name="Elipse 21">
              <a:extLst>
                <a:ext uri="{FF2B5EF4-FFF2-40B4-BE49-F238E27FC236}">
                  <a16:creationId xmlns:a16="http://schemas.microsoft.com/office/drawing/2014/main" id="{0ABAD298-7711-72BF-137D-5FA40F94B9A4}"/>
                </a:ext>
              </a:extLst>
            </p:cNvPr>
            <p:cNvSpPr/>
            <p:nvPr/>
          </p:nvSpPr>
          <p:spPr>
            <a:xfrm>
              <a:off x="4547943" y="5923698"/>
              <a:ext cx="720000" cy="72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3" name="Elipse 22">
              <a:extLst>
                <a:ext uri="{FF2B5EF4-FFF2-40B4-BE49-F238E27FC236}">
                  <a16:creationId xmlns:a16="http://schemas.microsoft.com/office/drawing/2014/main" id="{CEF2922D-619A-A0BE-0C7B-4A96966F80A3}"/>
                </a:ext>
              </a:extLst>
            </p:cNvPr>
            <p:cNvSpPr/>
            <p:nvPr/>
          </p:nvSpPr>
          <p:spPr>
            <a:xfrm>
              <a:off x="4637943" y="6013698"/>
              <a:ext cx="540000" cy="54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A66E760F-E6A2-CB96-6024-2D70305697F6}"/>
                </a:ext>
              </a:extLst>
            </p:cNvPr>
            <p:cNvSpPr/>
            <p:nvPr/>
          </p:nvSpPr>
          <p:spPr>
            <a:xfrm>
              <a:off x="4727943" y="6103698"/>
              <a:ext cx="360000" cy="36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D8D67A00-D75C-9FC4-DE1A-9623890EB671}"/>
              </a:ext>
            </a:extLst>
          </p:cNvPr>
          <p:cNvSpPr txBox="1"/>
          <p:nvPr/>
        </p:nvSpPr>
        <p:spPr>
          <a:xfrm>
            <a:off x="1601502" y="1275188"/>
            <a:ext cx="99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sterama" panose="020B0504020200020000" pitchFamily="34" charset="0"/>
                <a:cs typeface="Posterama" panose="020B0504020200020000" pitchFamily="34" charset="0"/>
              </a:rPr>
              <a:t>2006</a:t>
            </a:r>
          </a:p>
        </p:txBody>
      </p:sp>
      <p:sp>
        <p:nvSpPr>
          <p:cNvPr id="29" name="Retângulo 28">
            <a:extLst>
              <a:ext uri="{FF2B5EF4-FFF2-40B4-BE49-F238E27FC236}">
                <a16:creationId xmlns:a16="http://schemas.microsoft.com/office/drawing/2014/main" id="{ADAE29C7-8F04-F1BF-7F24-828890785F55}"/>
              </a:ext>
            </a:extLst>
          </p:cNvPr>
          <p:cNvSpPr/>
          <p:nvPr/>
        </p:nvSpPr>
        <p:spPr>
          <a:xfrm>
            <a:off x="3577000" y="1716687"/>
            <a:ext cx="2272420" cy="36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PRIMEIRA QUEBRA DE PATENTE DE MEDICAMENTOS NO BRASIL</a:t>
            </a:r>
          </a:p>
        </p:txBody>
      </p:sp>
      <p:sp>
        <p:nvSpPr>
          <p:cNvPr id="30" name="Retângulo 29">
            <a:extLst>
              <a:ext uri="{FF2B5EF4-FFF2-40B4-BE49-F238E27FC236}">
                <a16:creationId xmlns:a16="http://schemas.microsoft.com/office/drawing/2014/main" id="{C551778A-46DA-3E57-B9F6-34230A08D744}"/>
              </a:ext>
            </a:extLst>
          </p:cNvPr>
          <p:cNvSpPr/>
          <p:nvPr/>
        </p:nvSpPr>
        <p:spPr>
          <a:xfrm>
            <a:off x="6225893" y="1716687"/>
            <a:ext cx="2339566" cy="36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IMPLANTAÇÃO DAS UNIDADES DE PRONTO ATENDIMENTO (UPAS)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NÚCLEOS DE APOIO À SAÚDE DA FAMÍLIA</a:t>
            </a:r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id="{2140E324-226A-2941-871C-768B7FAC373C}"/>
              </a:ext>
            </a:extLst>
          </p:cNvPr>
          <p:cNvSpPr/>
          <p:nvPr/>
        </p:nvSpPr>
        <p:spPr>
          <a:xfrm>
            <a:off x="8874786" y="1716687"/>
            <a:ext cx="2272420" cy="36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PRIMEIRA AUDIÊNCIA PÚBLICA SOBRE JUDICIALIZAÇÃO DA SAÚDE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POLÍTICA NACIONAL DE ATENÇÃO À SAÚDE DA POPULAÇÃO NEGRA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POLÍTICA NACIONAL DE ATENÇÃO INTEGRAL À SAÚDE DO HOMEM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E60F1F04-573B-63B5-9B0B-C89CB69A8B61}"/>
              </a:ext>
            </a:extLst>
          </p:cNvPr>
          <p:cNvSpPr txBox="1"/>
          <p:nvPr/>
        </p:nvSpPr>
        <p:spPr>
          <a:xfrm>
            <a:off x="4216822" y="1288691"/>
            <a:ext cx="99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sterama" panose="020B0504020200020000" pitchFamily="34" charset="0"/>
                <a:cs typeface="Posterama" panose="020B0504020200020000" pitchFamily="34" charset="0"/>
              </a:rPr>
              <a:t>2007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BF7407C7-342F-B66D-2E48-11A11C7BAEBE}"/>
              </a:ext>
            </a:extLst>
          </p:cNvPr>
          <p:cNvSpPr txBox="1"/>
          <p:nvPr/>
        </p:nvSpPr>
        <p:spPr>
          <a:xfrm>
            <a:off x="6899288" y="1288691"/>
            <a:ext cx="99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sterama" panose="020B0504020200020000" pitchFamily="34" charset="0"/>
                <a:cs typeface="Posterama" panose="020B0504020200020000" pitchFamily="34" charset="0"/>
              </a:rPr>
              <a:t>2008</a:t>
            </a:r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6BAA0185-2F85-BC6B-650A-4724F81C0ECB}"/>
              </a:ext>
            </a:extLst>
          </p:cNvPr>
          <p:cNvSpPr txBox="1"/>
          <p:nvPr/>
        </p:nvSpPr>
        <p:spPr>
          <a:xfrm>
            <a:off x="9514608" y="1288691"/>
            <a:ext cx="99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sterama" panose="020B0504020200020000" pitchFamily="34" charset="0"/>
                <a:cs typeface="Posterama" panose="020B0504020200020000" pitchFamily="34" charset="0"/>
              </a:rPr>
              <a:t>2009</a:t>
            </a:r>
          </a:p>
        </p:txBody>
      </p:sp>
    </p:spTree>
    <p:extLst>
      <p:ext uri="{BB962C8B-B14F-4D97-AF65-F5344CB8AC3E}">
        <p14:creationId xmlns:p14="http://schemas.microsoft.com/office/powerpoint/2010/main" val="1865399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tângulo 34">
            <a:extLst>
              <a:ext uri="{FF2B5EF4-FFF2-40B4-BE49-F238E27FC236}">
                <a16:creationId xmlns:a16="http://schemas.microsoft.com/office/drawing/2014/main" id="{31C2A951-CCE0-FADE-6ACB-09DDE5054F8E}"/>
              </a:ext>
            </a:extLst>
          </p:cNvPr>
          <p:cNvSpPr/>
          <p:nvPr/>
        </p:nvSpPr>
        <p:spPr>
          <a:xfrm>
            <a:off x="9518598" y="1293223"/>
            <a:ext cx="992777" cy="45933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Retângulo 35">
            <a:extLst>
              <a:ext uri="{FF2B5EF4-FFF2-40B4-BE49-F238E27FC236}">
                <a16:creationId xmlns:a16="http://schemas.microsoft.com/office/drawing/2014/main" id="{234C7679-E92E-FE7B-AC81-EAB53E3DE87E}"/>
              </a:ext>
            </a:extLst>
          </p:cNvPr>
          <p:cNvSpPr/>
          <p:nvPr/>
        </p:nvSpPr>
        <p:spPr>
          <a:xfrm>
            <a:off x="6903278" y="1293223"/>
            <a:ext cx="992777" cy="45933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7" name="Retângulo 36">
            <a:extLst>
              <a:ext uri="{FF2B5EF4-FFF2-40B4-BE49-F238E27FC236}">
                <a16:creationId xmlns:a16="http://schemas.microsoft.com/office/drawing/2014/main" id="{BA722A4D-D98E-5342-4B29-FB3E401D4025}"/>
              </a:ext>
            </a:extLst>
          </p:cNvPr>
          <p:cNvSpPr/>
          <p:nvPr/>
        </p:nvSpPr>
        <p:spPr>
          <a:xfrm>
            <a:off x="4220812" y="1293223"/>
            <a:ext cx="992777" cy="45933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Retângulo 37">
            <a:extLst>
              <a:ext uri="{FF2B5EF4-FFF2-40B4-BE49-F238E27FC236}">
                <a16:creationId xmlns:a16="http://schemas.microsoft.com/office/drawing/2014/main" id="{31EE1C2E-49F1-0249-B8E4-13805B913E9B}"/>
              </a:ext>
            </a:extLst>
          </p:cNvPr>
          <p:cNvSpPr/>
          <p:nvPr/>
        </p:nvSpPr>
        <p:spPr>
          <a:xfrm>
            <a:off x="1564992" y="1293223"/>
            <a:ext cx="992777" cy="45933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49D1E86-06F8-8ADF-A08E-A5348F5F3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4665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LINHA DO TEMPO DO SUS 2010 - 2013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75EE73F4-A432-8F85-453D-107F7470D85D}"/>
              </a:ext>
            </a:extLst>
          </p:cNvPr>
          <p:cNvSpPr/>
          <p:nvPr/>
        </p:nvSpPr>
        <p:spPr>
          <a:xfrm>
            <a:off x="925170" y="1772666"/>
            <a:ext cx="2272420" cy="36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ESTRATÉGIA NACIONAL DE VACINAÇÃO CONTRA O H1N1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SECRETARIA ESPECIAL DE SAÚDE INDÍGENA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UNIVERSIDADE ABERTA DO SUS (UNA – SUS)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REDES DE ATENÇÃO À SAÚDE (RAS)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</p:txBody>
      </p:sp>
      <p:cxnSp>
        <p:nvCxnSpPr>
          <p:cNvPr id="5" name="Conector de Seta Reta 4">
            <a:extLst>
              <a:ext uri="{FF2B5EF4-FFF2-40B4-BE49-F238E27FC236}">
                <a16:creationId xmlns:a16="http://schemas.microsoft.com/office/drawing/2014/main" id="{663C5058-7852-8B65-448F-28D271E44FE1}"/>
              </a:ext>
            </a:extLst>
          </p:cNvPr>
          <p:cNvCxnSpPr>
            <a:cxnSpLocks/>
          </p:cNvCxnSpPr>
          <p:nvPr/>
        </p:nvCxnSpPr>
        <p:spPr>
          <a:xfrm>
            <a:off x="870265" y="5604095"/>
            <a:ext cx="10451471" cy="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Agrupar 5">
            <a:extLst>
              <a:ext uri="{FF2B5EF4-FFF2-40B4-BE49-F238E27FC236}">
                <a16:creationId xmlns:a16="http://schemas.microsoft.com/office/drawing/2014/main" id="{56FE0338-84B2-81DF-619D-A3F61D44E735}"/>
              </a:ext>
            </a:extLst>
          </p:cNvPr>
          <p:cNvGrpSpPr/>
          <p:nvPr/>
        </p:nvGrpSpPr>
        <p:grpSpPr>
          <a:xfrm>
            <a:off x="1899380" y="5455588"/>
            <a:ext cx="324000" cy="324000"/>
            <a:chOff x="4547943" y="5923698"/>
            <a:chExt cx="720000" cy="720000"/>
          </a:xfrm>
        </p:grpSpPr>
        <p:sp>
          <p:nvSpPr>
            <p:cNvPr id="8" name="Elipse 7">
              <a:extLst>
                <a:ext uri="{FF2B5EF4-FFF2-40B4-BE49-F238E27FC236}">
                  <a16:creationId xmlns:a16="http://schemas.microsoft.com/office/drawing/2014/main" id="{7D953BB4-CE8C-3471-2771-5BB6E2B2E09C}"/>
                </a:ext>
              </a:extLst>
            </p:cNvPr>
            <p:cNvSpPr/>
            <p:nvPr/>
          </p:nvSpPr>
          <p:spPr>
            <a:xfrm>
              <a:off x="4547943" y="5923698"/>
              <a:ext cx="720000" cy="72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Elipse 8">
              <a:extLst>
                <a:ext uri="{FF2B5EF4-FFF2-40B4-BE49-F238E27FC236}">
                  <a16:creationId xmlns:a16="http://schemas.microsoft.com/office/drawing/2014/main" id="{7DCCFA40-ACF9-DD7F-C38C-6E52AAFFAC33}"/>
                </a:ext>
              </a:extLst>
            </p:cNvPr>
            <p:cNvSpPr/>
            <p:nvPr/>
          </p:nvSpPr>
          <p:spPr>
            <a:xfrm>
              <a:off x="4637943" y="6013698"/>
              <a:ext cx="540000" cy="54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Elipse 10">
              <a:extLst>
                <a:ext uri="{FF2B5EF4-FFF2-40B4-BE49-F238E27FC236}">
                  <a16:creationId xmlns:a16="http://schemas.microsoft.com/office/drawing/2014/main" id="{56745AD1-626E-BEE8-0EF5-A8D47CA7C4A8}"/>
                </a:ext>
              </a:extLst>
            </p:cNvPr>
            <p:cNvSpPr/>
            <p:nvPr/>
          </p:nvSpPr>
          <p:spPr>
            <a:xfrm>
              <a:off x="4727943" y="6103698"/>
              <a:ext cx="360000" cy="36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79EB85B0-C34C-2754-490B-2D5F57CD0CF5}"/>
              </a:ext>
            </a:extLst>
          </p:cNvPr>
          <p:cNvGrpSpPr/>
          <p:nvPr/>
        </p:nvGrpSpPr>
        <p:grpSpPr>
          <a:xfrm>
            <a:off x="4555200" y="5455588"/>
            <a:ext cx="324000" cy="324000"/>
            <a:chOff x="4547943" y="5923698"/>
            <a:chExt cx="720000" cy="720000"/>
          </a:xfrm>
        </p:grpSpPr>
        <p:sp>
          <p:nvSpPr>
            <p:cNvPr id="13" name="Elipse 12">
              <a:extLst>
                <a:ext uri="{FF2B5EF4-FFF2-40B4-BE49-F238E27FC236}">
                  <a16:creationId xmlns:a16="http://schemas.microsoft.com/office/drawing/2014/main" id="{8EC5D9A4-10F5-8937-DA8D-43210C30809A}"/>
                </a:ext>
              </a:extLst>
            </p:cNvPr>
            <p:cNvSpPr/>
            <p:nvPr/>
          </p:nvSpPr>
          <p:spPr>
            <a:xfrm>
              <a:off x="4547943" y="5923698"/>
              <a:ext cx="720000" cy="72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" name="Elipse 13">
              <a:extLst>
                <a:ext uri="{FF2B5EF4-FFF2-40B4-BE49-F238E27FC236}">
                  <a16:creationId xmlns:a16="http://schemas.microsoft.com/office/drawing/2014/main" id="{714FA60B-25CF-81BD-B249-174B6A563F23}"/>
                </a:ext>
              </a:extLst>
            </p:cNvPr>
            <p:cNvSpPr/>
            <p:nvPr/>
          </p:nvSpPr>
          <p:spPr>
            <a:xfrm>
              <a:off x="4637943" y="6013698"/>
              <a:ext cx="540000" cy="54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8D014C69-FC92-6112-EB85-34C43B4F1D2E}"/>
                </a:ext>
              </a:extLst>
            </p:cNvPr>
            <p:cNvSpPr/>
            <p:nvPr/>
          </p:nvSpPr>
          <p:spPr>
            <a:xfrm>
              <a:off x="4727943" y="6103698"/>
              <a:ext cx="360000" cy="36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16" name="Agrupar 15">
            <a:extLst>
              <a:ext uri="{FF2B5EF4-FFF2-40B4-BE49-F238E27FC236}">
                <a16:creationId xmlns:a16="http://schemas.microsoft.com/office/drawing/2014/main" id="{662E0EAD-6EE1-094F-643C-0F846359E3B2}"/>
              </a:ext>
            </a:extLst>
          </p:cNvPr>
          <p:cNvGrpSpPr/>
          <p:nvPr/>
        </p:nvGrpSpPr>
        <p:grpSpPr>
          <a:xfrm>
            <a:off x="7237666" y="5455588"/>
            <a:ext cx="324000" cy="324000"/>
            <a:chOff x="4547943" y="5923698"/>
            <a:chExt cx="720000" cy="720000"/>
          </a:xfrm>
        </p:grpSpPr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5CD09F37-2FA5-D163-6770-3600F49622DB}"/>
                </a:ext>
              </a:extLst>
            </p:cNvPr>
            <p:cNvSpPr/>
            <p:nvPr/>
          </p:nvSpPr>
          <p:spPr>
            <a:xfrm>
              <a:off x="4547943" y="5923698"/>
              <a:ext cx="720000" cy="72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DBD6D0F4-9723-6D2C-171D-A982BF3388E8}"/>
                </a:ext>
              </a:extLst>
            </p:cNvPr>
            <p:cNvSpPr/>
            <p:nvPr/>
          </p:nvSpPr>
          <p:spPr>
            <a:xfrm>
              <a:off x="4637943" y="6013698"/>
              <a:ext cx="540000" cy="54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Elipse 18">
              <a:extLst>
                <a:ext uri="{FF2B5EF4-FFF2-40B4-BE49-F238E27FC236}">
                  <a16:creationId xmlns:a16="http://schemas.microsoft.com/office/drawing/2014/main" id="{50039E18-32CF-C5D7-B5FA-EE154E9CC907}"/>
                </a:ext>
              </a:extLst>
            </p:cNvPr>
            <p:cNvSpPr/>
            <p:nvPr/>
          </p:nvSpPr>
          <p:spPr>
            <a:xfrm>
              <a:off x="4727943" y="6103698"/>
              <a:ext cx="360000" cy="36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20" name="Agrupar 19">
            <a:extLst>
              <a:ext uri="{FF2B5EF4-FFF2-40B4-BE49-F238E27FC236}">
                <a16:creationId xmlns:a16="http://schemas.microsoft.com/office/drawing/2014/main" id="{AA03278B-FE53-1BA2-1CEF-A228EF5DDACC}"/>
              </a:ext>
            </a:extLst>
          </p:cNvPr>
          <p:cNvGrpSpPr/>
          <p:nvPr/>
        </p:nvGrpSpPr>
        <p:grpSpPr>
          <a:xfrm>
            <a:off x="9852986" y="5455588"/>
            <a:ext cx="324000" cy="324000"/>
            <a:chOff x="4547943" y="5923698"/>
            <a:chExt cx="720000" cy="720000"/>
          </a:xfrm>
        </p:grpSpPr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52E06471-A551-0424-8CCE-B762B67E1A8C}"/>
                </a:ext>
              </a:extLst>
            </p:cNvPr>
            <p:cNvSpPr/>
            <p:nvPr/>
          </p:nvSpPr>
          <p:spPr>
            <a:xfrm>
              <a:off x="4547943" y="5923698"/>
              <a:ext cx="720000" cy="72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2" name="Elipse 21">
              <a:extLst>
                <a:ext uri="{FF2B5EF4-FFF2-40B4-BE49-F238E27FC236}">
                  <a16:creationId xmlns:a16="http://schemas.microsoft.com/office/drawing/2014/main" id="{018665A3-E626-E525-562C-6E91A75575CC}"/>
                </a:ext>
              </a:extLst>
            </p:cNvPr>
            <p:cNvSpPr/>
            <p:nvPr/>
          </p:nvSpPr>
          <p:spPr>
            <a:xfrm>
              <a:off x="4637943" y="6013698"/>
              <a:ext cx="540000" cy="54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3" name="Elipse 22">
              <a:extLst>
                <a:ext uri="{FF2B5EF4-FFF2-40B4-BE49-F238E27FC236}">
                  <a16:creationId xmlns:a16="http://schemas.microsoft.com/office/drawing/2014/main" id="{D55704ED-8F6F-18B0-4222-3A6189337AEE}"/>
                </a:ext>
              </a:extLst>
            </p:cNvPr>
            <p:cNvSpPr/>
            <p:nvPr/>
          </p:nvSpPr>
          <p:spPr>
            <a:xfrm>
              <a:off x="4727943" y="6103698"/>
              <a:ext cx="360000" cy="36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04AC6C69-3708-478C-6E8D-652718FDD150}"/>
              </a:ext>
            </a:extLst>
          </p:cNvPr>
          <p:cNvSpPr txBox="1"/>
          <p:nvPr/>
        </p:nvSpPr>
        <p:spPr>
          <a:xfrm>
            <a:off x="1564992" y="1328349"/>
            <a:ext cx="99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sterama" panose="020B0504020200020000" pitchFamily="34" charset="0"/>
                <a:cs typeface="Posterama" panose="020B0504020200020000" pitchFamily="34" charset="0"/>
              </a:rPr>
              <a:t>2010</a:t>
            </a:r>
          </a:p>
        </p:txBody>
      </p:sp>
      <p:sp>
        <p:nvSpPr>
          <p:cNvPr id="29" name="Retângulo 28">
            <a:extLst>
              <a:ext uri="{FF2B5EF4-FFF2-40B4-BE49-F238E27FC236}">
                <a16:creationId xmlns:a16="http://schemas.microsoft.com/office/drawing/2014/main" id="{419D1369-DB3B-79DD-7055-DAA4063629A8}"/>
              </a:ext>
            </a:extLst>
          </p:cNvPr>
          <p:cNvSpPr/>
          <p:nvPr/>
        </p:nvSpPr>
        <p:spPr>
          <a:xfrm>
            <a:off x="3580990" y="1743708"/>
            <a:ext cx="2272420" cy="36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REGULAMENTAÇÃO DO CARTÃO NACIONAL DE SAÚDE 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ESTRATÉGIA REDE CEGONHA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REGULAMENTAÇÃO DA LEI Nº 8.080</a:t>
            </a:r>
          </a:p>
          <a:p>
            <a:pPr algn="ctr"/>
            <a:endParaRPr lang="pt-BR" sz="1400" dirty="0">
              <a:solidFill>
                <a:schemeClr val="accent1">
                  <a:lumMod val="75000"/>
                </a:schemeClr>
              </a:solidFill>
              <a:latin typeface="Posterama" panose="020B0504020200020000" pitchFamily="34" charset="0"/>
              <a:cs typeface="Posterama" panose="020B0504020200020000" pitchFamily="34" charset="0"/>
            </a:endParaRPr>
          </a:p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REDE DE ATENÇÃO PSICOSSOCIAL</a:t>
            </a:r>
          </a:p>
        </p:txBody>
      </p:sp>
      <p:sp>
        <p:nvSpPr>
          <p:cNvPr id="30" name="Retângulo 29">
            <a:extLst>
              <a:ext uri="{FF2B5EF4-FFF2-40B4-BE49-F238E27FC236}">
                <a16:creationId xmlns:a16="http://schemas.microsoft.com/office/drawing/2014/main" id="{F6D95F7C-469E-C492-8704-CEDD95BCDADA}"/>
              </a:ext>
            </a:extLst>
          </p:cNvPr>
          <p:cNvSpPr/>
          <p:nvPr/>
        </p:nvSpPr>
        <p:spPr>
          <a:xfrm>
            <a:off x="6229883" y="1743708"/>
            <a:ext cx="2339566" cy="36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LEI COMPLEMENTAR Nº 141</a:t>
            </a:r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id="{38C416FC-F5D1-D623-7377-D9ADEBBA9F9F}"/>
              </a:ext>
            </a:extLst>
          </p:cNvPr>
          <p:cNvSpPr/>
          <p:nvPr/>
        </p:nvSpPr>
        <p:spPr>
          <a:xfrm>
            <a:off x="8878776" y="1743708"/>
            <a:ext cx="2272420" cy="36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PROGRAMA MAIS MÉDICOS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D581685C-97F5-D797-C277-83A7D4071E2C}"/>
              </a:ext>
            </a:extLst>
          </p:cNvPr>
          <p:cNvSpPr txBox="1"/>
          <p:nvPr/>
        </p:nvSpPr>
        <p:spPr>
          <a:xfrm>
            <a:off x="4220812" y="1298297"/>
            <a:ext cx="99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sterama" panose="020B0504020200020000" pitchFamily="34" charset="0"/>
                <a:cs typeface="Posterama" panose="020B0504020200020000" pitchFamily="34" charset="0"/>
              </a:rPr>
              <a:t>2011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071FB3B6-9D3F-580C-1A84-146BACD8276D}"/>
              </a:ext>
            </a:extLst>
          </p:cNvPr>
          <p:cNvSpPr txBox="1"/>
          <p:nvPr/>
        </p:nvSpPr>
        <p:spPr>
          <a:xfrm>
            <a:off x="6903278" y="1298297"/>
            <a:ext cx="99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sterama" panose="020B0504020200020000" pitchFamily="34" charset="0"/>
                <a:cs typeface="Posterama" panose="020B0504020200020000" pitchFamily="34" charset="0"/>
              </a:rPr>
              <a:t>2012</a:t>
            </a:r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221B1F52-562A-718B-00C0-9A50FB1E8DD3}"/>
              </a:ext>
            </a:extLst>
          </p:cNvPr>
          <p:cNvSpPr txBox="1"/>
          <p:nvPr/>
        </p:nvSpPr>
        <p:spPr>
          <a:xfrm>
            <a:off x="9518598" y="1298297"/>
            <a:ext cx="99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osterama" panose="020B0504020200020000" pitchFamily="34" charset="0"/>
                <a:cs typeface="Posterama" panose="020B0504020200020000" pitchFamily="34" charset="0"/>
              </a:rPr>
              <a:t>2013</a:t>
            </a:r>
          </a:p>
        </p:txBody>
      </p:sp>
    </p:spTree>
    <p:extLst>
      <p:ext uri="{BB962C8B-B14F-4D97-AF65-F5344CB8AC3E}">
        <p14:creationId xmlns:p14="http://schemas.microsoft.com/office/powerpoint/2010/main" val="3210941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937</Words>
  <Application>Microsoft Office PowerPoint</Application>
  <PresentationFormat>Widescreen</PresentationFormat>
  <Paragraphs>215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Posterama</vt:lpstr>
      <vt:lpstr>Times New Roman</vt:lpstr>
      <vt:lpstr>Tema do Office</vt:lpstr>
      <vt:lpstr>10ª CONFERÊNCIA ESTADUAL DE SAÚDE</vt:lpstr>
      <vt:lpstr>Apresentação do PowerPoint</vt:lpstr>
      <vt:lpstr>LINHA DO TEMPO DO SUS 1985 - 1988</vt:lpstr>
      <vt:lpstr>LINHA DO TEMPO DO SUS 1990 - 1993</vt:lpstr>
      <vt:lpstr>LINHA DO TEMPO DO SUS 1994 - 1997</vt:lpstr>
      <vt:lpstr>LINHA DO TEMPO DO SUS 1998 - 2001</vt:lpstr>
      <vt:lpstr>LINHA DO TEMPO DO SUS 2002 - 2005</vt:lpstr>
      <vt:lpstr>LINHA DO TEMPO DO SUS 2006 - 2009</vt:lpstr>
      <vt:lpstr>LINHA DO TEMPO DO SUS 2010 - 2013</vt:lpstr>
      <vt:lpstr>LINHA DO TEMPO DO SUS 2015 - 2019</vt:lpstr>
      <vt:lpstr>LINHA DO TEMPO DO SUS 2021 - 2022</vt:lpstr>
      <vt:lpstr>O BRASIL QUE QUEREMOS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CONFERÊNCIA ESTADUAL DE SAÚDE</dc:title>
  <dc:creator>Renata Tavares</dc:creator>
  <cp:lastModifiedBy>PERCILIANA JOAQUINA BEZERRA DE CARVALHO</cp:lastModifiedBy>
  <cp:revision>35</cp:revision>
  <dcterms:created xsi:type="dcterms:W3CDTF">2023-05-29T11:37:08Z</dcterms:created>
  <dcterms:modified xsi:type="dcterms:W3CDTF">2023-05-30T11:03:36Z</dcterms:modified>
</cp:coreProperties>
</file>