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50"/>
  </p:notesMasterIdLst>
  <p:sldIdLst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05" r:id="rId33"/>
    <p:sldId id="287" r:id="rId34"/>
    <p:sldId id="288" r:id="rId35"/>
    <p:sldId id="306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slide" Target="slides/slide43.xml" /><Relationship Id="rId50" Type="http://schemas.openxmlformats.org/officeDocument/2006/relationships/notesMaster" Target="notesMasters/notesMaster1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54" Type="http://schemas.openxmlformats.org/officeDocument/2006/relationships/tableStyles" Target="tableStyle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3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slide" Target="slides/slide45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52" Type="http://schemas.openxmlformats.org/officeDocument/2006/relationships/viewProps" Target="view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slide" Target="slides/slide44.xml" /><Relationship Id="rId8" Type="http://schemas.openxmlformats.org/officeDocument/2006/relationships/slide" Target="slides/slide4.xml" /><Relationship Id="rId51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685800" y="1597819"/>
            <a:ext cx="7772400" cy="110252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431800" indent="-406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431800" indent="762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431800" indent="5588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431800" indent="10414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431800" indent="1498600" algn="ctr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457200" y="900112"/>
            <a:ext cx="4038600" cy="2545558"/>
          </a:xfrm>
          <a:prstGeom prst="rect">
            <a:avLst/>
          </a:prstGeom>
        </p:spPr>
        <p:txBody>
          <a:bodyPr/>
          <a:lstStyle>
            <a:lvl1pPr indent="-406400">
              <a:spcBef>
                <a:spcPts val="500"/>
              </a:spcBef>
              <a:buSzPts val="2800"/>
              <a:defRPr sz="2800"/>
            </a:lvl1pPr>
            <a:lvl2pPr marL="977900" indent="-444500">
              <a:spcBef>
                <a:spcPts val="500"/>
              </a:spcBef>
              <a:buSzPts val="2800"/>
              <a:defRPr sz="2800"/>
            </a:lvl2pPr>
            <a:lvl3pPr marL="1513839" indent="-497839">
              <a:spcBef>
                <a:spcPts val="500"/>
              </a:spcBef>
              <a:buSzPts val="2800"/>
              <a:defRPr sz="2800"/>
            </a:lvl3pPr>
            <a:lvl4pPr marL="2019300" indent="-533400">
              <a:spcBef>
                <a:spcPts val="500"/>
              </a:spcBef>
              <a:buSzPts val="2800"/>
              <a:defRPr sz="2800"/>
            </a:lvl4pPr>
            <a:lvl5pPr marL="2476500" indent="-533400">
              <a:spcBef>
                <a:spcPts val="500"/>
              </a:spcBef>
              <a:buSzPts val="2800"/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Google Shape;36;p16"/>
          <p:cNvSpPr txBox="1">
            <a:spLocks noGrp="1"/>
          </p:cNvSpPr>
          <p:nvPr>
            <p:ph type="body" sz="half" idx="21"/>
          </p:nvPr>
        </p:nvSpPr>
        <p:spPr>
          <a:xfrm>
            <a:off x="4648200" y="900112"/>
            <a:ext cx="4038600" cy="2545558"/>
          </a:xfrm>
          <a:prstGeom prst="rect">
            <a:avLst/>
          </a:prstGeom>
        </p:spPr>
        <p:txBody>
          <a:bodyPr/>
          <a:lstStyle/>
          <a:p>
            <a:pPr indent="-406400">
              <a:spcBef>
                <a:spcPts val="500"/>
              </a:spcBef>
              <a:buSzPts val="2800"/>
              <a:defRPr sz="2800"/>
            </a:pPr>
            <a:endParaRPr/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228600" indent="0">
              <a:spcBef>
                <a:spcPts val="400"/>
              </a:spcBef>
              <a:buClrTx/>
              <a:buSzTx/>
              <a:buFontTx/>
              <a:buNone/>
              <a:defRPr sz="2400" b="1"/>
            </a:lvl1pPr>
            <a:lvl2pPr marL="228600" indent="457200">
              <a:spcBef>
                <a:spcPts val="400"/>
              </a:spcBef>
              <a:buClrTx/>
              <a:buSzTx/>
              <a:buFontTx/>
              <a:buNone/>
              <a:defRPr sz="2400" b="1"/>
            </a:lvl2pPr>
            <a:lvl3pPr marL="228600" indent="914400">
              <a:spcBef>
                <a:spcPts val="400"/>
              </a:spcBef>
              <a:buClrTx/>
              <a:buSzTx/>
              <a:buFontTx/>
              <a:buNone/>
              <a:defRPr sz="2400" b="1"/>
            </a:lvl3pPr>
            <a:lvl4pPr marL="228600" indent="1371600">
              <a:spcBef>
                <a:spcPts val="400"/>
              </a:spcBef>
              <a:buClrTx/>
              <a:buSzTx/>
              <a:buFontTx/>
              <a:buNone/>
              <a:defRPr sz="2400" b="1"/>
            </a:lvl4pPr>
            <a:lvl5pPr marL="228600" indent="1828800">
              <a:spcBef>
                <a:spcPts val="400"/>
              </a:spcBef>
              <a:buClrTx/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2" name="Google Shape;43;p17"/>
          <p:cNvSpPr txBox="1">
            <a:spLocks noGrp="1"/>
          </p:cNvSpPr>
          <p:nvPr>
            <p:ph type="body" sz="half" idx="21"/>
          </p:nvPr>
        </p:nvSpPr>
        <p:spPr>
          <a:xfrm>
            <a:off x="457200" y="1631156"/>
            <a:ext cx="4040188" cy="2963467"/>
          </a:xfrm>
          <a:prstGeom prst="rect">
            <a:avLst/>
          </a:prstGeom>
        </p:spPr>
        <p:txBody>
          <a:bodyPr/>
          <a:lstStyle/>
          <a:p>
            <a:pPr indent="-381000">
              <a:spcBef>
                <a:spcPts val="400"/>
              </a:spcBef>
              <a:buSzPts val="2400"/>
              <a:defRPr sz="2400"/>
            </a:pPr>
            <a:endParaRPr/>
          </a:p>
        </p:txBody>
      </p:sp>
      <p:sp>
        <p:nvSpPr>
          <p:cNvPr id="33" name="Google Shape;44;p17"/>
          <p:cNvSpPr txBox="1">
            <a:spLocks noGrp="1"/>
          </p:cNvSpPr>
          <p:nvPr>
            <p:ph type="body" sz="quarter" idx="22"/>
          </p:nvPr>
        </p:nvSpPr>
        <p:spPr>
          <a:xfrm>
            <a:off x="4645026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228600" indent="0">
              <a:spcBef>
                <a:spcPts val="400"/>
              </a:spcBef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34" name="Google Shape;45;p17"/>
          <p:cNvSpPr txBox="1">
            <a:spLocks noGrp="1"/>
          </p:cNvSpPr>
          <p:nvPr>
            <p:ph type="body" sz="half" idx="23"/>
          </p:nvPr>
        </p:nvSpPr>
        <p:spPr>
          <a:xfrm>
            <a:off x="4645026" y="1631156"/>
            <a:ext cx="4041776" cy="2963467"/>
          </a:xfrm>
          <a:prstGeom prst="rect">
            <a:avLst/>
          </a:prstGeom>
        </p:spPr>
        <p:txBody>
          <a:bodyPr/>
          <a:lstStyle/>
          <a:p>
            <a:pPr indent="-381000">
              <a:spcBef>
                <a:spcPts val="400"/>
              </a:spcBef>
              <a:buSzPts val="2400"/>
              <a:defRPr sz="2400"/>
            </a:pPr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xfrm>
            <a:off x="457201" y="204786"/>
            <a:ext cx="3008314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58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9" name="Google Shape;61;p20"/>
          <p:cNvSpPr txBox="1">
            <a:spLocks noGrp="1"/>
          </p:cNvSpPr>
          <p:nvPr>
            <p:ph type="body" sz="half" idx="21"/>
          </p:nvPr>
        </p:nvSpPr>
        <p:spPr>
          <a:xfrm>
            <a:off x="457200" y="1076326"/>
            <a:ext cx="3008315" cy="3518297"/>
          </a:xfrm>
          <a:prstGeom prst="rect">
            <a:avLst/>
          </a:prstGeom>
        </p:spPr>
        <p:txBody>
          <a:bodyPr/>
          <a:lstStyle/>
          <a:p>
            <a:pPr marL="228600" indent="0">
              <a:spcBef>
                <a:spcPts val="200"/>
              </a:spcBef>
              <a:buClrTx/>
              <a:buSzTx/>
              <a:buFontTx/>
              <a:buNone/>
              <a:defRPr sz="1400"/>
            </a:pPr>
            <a:endParaRPr/>
          </a:p>
        </p:txBody>
      </p:sp>
      <p:sp>
        <p:nvSpPr>
          <p:cNvPr id="6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o do Título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1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68" name="Google Shape;67;p21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03"/>
            <a:ext cx="5486401" cy="603648"/>
          </a:xfrm>
          <a:prstGeom prst="rect">
            <a:avLst/>
          </a:prstGeom>
        </p:spPr>
        <p:txBody>
          <a:bodyPr/>
          <a:lstStyle>
            <a:lvl1pPr marL="228600" indent="0">
              <a:spcBef>
                <a:spcPts val="200"/>
              </a:spcBef>
              <a:buClrTx/>
              <a:buSzTx/>
              <a:buFontTx/>
              <a:buNone/>
              <a:defRPr sz="1400"/>
            </a:lvl1pPr>
            <a:lvl2pPr marL="228600" indent="457200">
              <a:spcBef>
                <a:spcPts val="200"/>
              </a:spcBef>
              <a:buClrTx/>
              <a:buSzTx/>
              <a:buFontTx/>
              <a:buNone/>
              <a:defRPr sz="1400"/>
            </a:lvl2pPr>
            <a:lvl3pPr marL="228600" indent="914400">
              <a:spcBef>
                <a:spcPts val="200"/>
              </a:spcBef>
              <a:buClrTx/>
              <a:buSzTx/>
              <a:buFontTx/>
              <a:buNone/>
              <a:defRPr sz="1400"/>
            </a:lvl3pPr>
            <a:lvl4pPr marL="228600" indent="1371600">
              <a:spcBef>
                <a:spcPts val="200"/>
              </a:spcBef>
              <a:buClrTx/>
              <a:buSzTx/>
              <a:buFontTx/>
              <a:buNone/>
              <a:defRPr sz="1400"/>
            </a:lvl4pPr>
            <a:lvl5pPr marL="228600" indent="1828800">
              <a:spcBef>
                <a:spcPts val="200"/>
              </a:spcBef>
              <a:buClrTx/>
              <a:buSzTx/>
              <a:buFontTx/>
              <a:buNone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78" name="Nível de Corpo Um…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1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5" indent="-391885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9" indent="-548639">
              <a:spcBef>
                <a:spcPts val="300"/>
              </a:spcBef>
            </a:lvl4pPr>
            <a:lvl5pPr marL="2491739" indent="-548639">
              <a:spcBef>
                <a:spcPts val="300"/>
              </a:spcBef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o do Título"/>
          <p:cNvSpPr txBox="1">
            <a:spLocks noGrp="1"/>
          </p:cNvSpPr>
          <p:nvPr>
            <p:ph type="title"/>
          </p:nvPr>
        </p:nvSpPr>
        <p:spPr>
          <a:xfrm rot="5400000">
            <a:off x="6012655" y="771525"/>
            <a:ext cx="3290889" cy="2057400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87" name="Nível de Corpo Um…"/>
          <p:cNvSpPr txBox="1">
            <a:spLocks noGrp="1"/>
          </p:cNvSpPr>
          <p:nvPr>
            <p:ph type="body" idx="1"/>
          </p:nvPr>
        </p:nvSpPr>
        <p:spPr>
          <a:xfrm rot="5400000">
            <a:off x="1821656" y="-1209675"/>
            <a:ext cx="3290888" cy="6019800"/>
          </a:xfrm>
          <a:prstGeom prst="rect">
            <a:avLst/>
          </a:prstGeom>
        </p:spPr>
        <p:txBody>
          <a:bodyPr/>
          <a:lstStyle>
            <a:lvl1pPr indent="-342900">
              <a:spcBef>
                <a:spcPts val="300"/>
              </a:spcBef>
            </a:lvl1pPr>
            <a:lvl2pPr marL="963385" indent="-391885">
              <a:spcBef>
                <a:spcPts val="300"/>
              </a:spcBef>
            </a:lvl2pPr>
            <a:lvl3pPr marL="1485900" indent="-457200">
              <a:spcBef>
                <a:spcPts val="300"/>
              </a:spcBef>
            </a:lvl3pPr>
            <a:lvl4pPr marL="2034539" indent="-548639">
              <a:spcBef>
                <a:spcPts val="300"/>
              </a:spcBef>
            </a:lvl4pPr>
            <a:lvl5pPr marL="2491739" indent="-548639">
              <a:spcBef>
                <a:spcPts val="300"/>
              </a:spcBef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10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8216" y="4780052"/>
            <a:ext cx="258585" cy="248266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318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2457" marR="0" indent="-464457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498600" marR="0" indent="-50800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42160" marR="0" indent="-56896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99360" marR="0" indent="-56896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56560" marR="0" indent="-568960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13759" marR="0" indent="-5689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70959" marR="0" indent="-5689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28159" marR="0" indent="-568959" algn="l" defTabSz="914400" rtl="0" latinLnBrk="0">
        <a:lnSpc>
          <a:spcPct val="100000"/>
        </a:lnSpc>
        <a:spcBef>
          <a:spcPts val="600"/>
        </a:spcBef>
        <a:spcAft>
          <a:spcPts val="0"/>
        </a:spcAft>
        <a:buClr>
          <a:srgbClr val="000000"/>
        </a:buClr>
        <a:buSzPts val="32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0.png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slideLayout" Target="../slideLayouts/slideLayout1.xml" /><Relationship Id="rId1" Type="http://schemas.openxmlformats.org/officeDocument/2006/relationships/themeOverride" Target="../theme/themeOverride1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Google Shape;99;p2"/>
          <p:cNvSpPr txBox="1"/>
          <p:nvPr/>
        </p:nvSpPr>
        <p:spPr>
          <a:xfrm>
            <a:off x="94129" y="408973"/>
            <a:ext cx="6582336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3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dirty="0" err="1"/>
              <a:t>Valores</a:t>
            </a:r>
            <a:r>
              <a:rPr dirty="0"/>
              <a:t> do </a:t>
            </a:r>
            <a:r>
              <a:rPr dirty="0" err="1"/>
              <a:t>estado</a:t>
            </a:r>
            <a:r>
              <a:rPr lang="pt-BR" dirty="0"/>
              <a:t> e da Capital</a:t>
            </a:r>
            <a:endParaRPr dirty="0"/>
          </a:p>
        </p:txBody>
      </p:sp>
      <p:graphicFrame>
        <p:nvGraphicFramePr>
          <p:cNvPr id="145" name="Tabela 2"/>
          <p:cNvGraphicFramePr/>
          <p:nvPr>
            <p:extLst>
              <p:ext uri="{D42A27DB-BD31-4B8C-83A1-F6EECF244321}">
                <p14:modId xmlns:p14="http://schemas.microsoft.com/office/powerpoint/2010/main" val="1387858567"/>
              </p:ext>
            </p:extLst>
          </p:nvPr>
        </p:nvGraphicFramePr>
        <p:xfrm>
          <a:off x="223259" y="1593993"/>
          <a:ext cx="8697481" cy="1202788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884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6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2708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sym typeface="Arial"/>
                        </a:rPr>
                        <a:t>Estado </a:t>
                      </a:r>
                      <a:r>
                        <a:rPr lang="pt-BR" dirty="0">
                          <a:solidFill>
                            <a:srgbClr val="FFFFFF"/>
                          </a:solidFill>
                          <a:sym typeface="Arial"/>
                        </a:rPr>
                        <a:t>do Tocantins</a:t>
                      </a:r>
                      <a:endParaRPr dirty="0">
                        <a:solidFill>
                          <a:srgbClr val="FFFFFF"/>
                        </a:solidFill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dirty="0">
                          <a:solidFill>
                            <a:srgbClr val="FFFFFF"/>
                          </a:solidFill>
                          <a:sym typeface="Arial"/>
                        </a:rPr>
                        <a:t>Total </a:t>
                      </a:r>
                      <a:r>
                        <a:rPr dirty="0" err="1">
                          <a:solidFill>
                            <a:srgbClr val="FFFFFF"/>
                          </a:solidFill>
                          <a:sym typeface="Arial"/>
                        </a:rPr>
                        <a:t>Municípios</a:t>
                      </a:r>
                      <a:r>
                        <a:rPr dirty="0">
                          <a:solidFill>
                            <a:srgbClr val="FFFFFF"/>
                          </a:solidFill>
                          <a:sym typeface="Arial"/>
                        </a:rPr>
                        <a:t> </a:t>
                      </a:r>
                      <a:r>
                        <a:rPr lang="pt-BR" dirty="0">
                          <a:solidFill>
                            <a:srgbClr val="FFFFFF"/>
                          </a:solidFill>
                          <a:sym typeface="Arial"/>
                        </a:rPr>
                        <a:t>do Tocantins</a:t>
                      </a:r>
                      <a:endParaRPr dirty="0">
                        <a:solidFill>
                          <a:srgbClr val="FFFFFF"/>
                        </a:solidFill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  <a:sym typeface="Arial"/>
                        </a:rPr>
                        <a:t>Total </a:t>
                      </a:r>
                      <a:r>
                        <a:rPr b="1" dirty="0" err="1">
                          <a:solidFill>
                            <a:srgbClr val="FFFFFF"/>
                          </a:solidFill>
                          <a:sym typeface="Arial"/>
                        </a:rPr>
                        <a:t>geral</a:t>
                      </a:r>
                      <a:endParaRPr b="1" dirty="0">
                        <a:solidFill>
                          <a:srgbClr val="FFFFFF"/>
                        </a:solidFill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70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sym typeface="Arial"/>
                        </a:rPr>
                        <a:t>R$ </a:t>
                      </a:r>
                      <a:r>
                        <a:rPr lang="pt-BR" dirty="0">
                          <a:sym typeface="Arial"/>
                        </a:rPr>
                        <a:t>25.525.359,12</a:t>
                      </a:r>
                      <a:endParaRPr dirty="0"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sym typeface="Arial"/>
                        </a:rPr>
                        <a:t>R$ </a:t>
                      </a:r>
                      <a:r>
                        <a:rPr lang="pt-BR" dirty="0">
                          <a:sym typeface="Arial"/>
                        </a:rPr>
                        <a:t>16.257.184,25 </a:t>
                      </a:r>
                      <a:endParaRPr dirty="0"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dirty="0">
                          <a:sym typeface="Arial"/>
                        </a:rPr>
                        <a:t>R$ </a:t>
                      </a:r>
                      <a:r>
                        <a:rPr lang="pt-BR" b="1" dirty="0">
                          <a:sym typeface="Arial"/>
                        </a:rPr>
                        <a:t>41.782.543,37 </a:t>
                      </a:r>
                      <a:endParaRPr b="1" dirty="0"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FA9A67D-037B-7CEC-1B70-9D5C669DD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577152"/>
              </p:ext>
            </p:extLst>
          </p:nvPr>
        </p:nvGraphicFramePr>
        <p:xfrm>
          <a:off x="94129" y="3385307"/>
          <a:ext cx="8922123" cy="1184164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337983">
                  <a:extLst>
                    <a:ext uri="{9D8B030D-6E8A-4147-A177-3AD203B41FA5}">
                      <a16:colId xmlns:a16="http://schemas.microsoft.com/office/drawing/2014/main" val="1107202982"/>
                    </a:ext>
                  </a:extLst>
                </a:gridCol>
                <a:gridCol w="1761564">
                  <a:extLst>
                    <a:ext uri="{9D8B030D-6E8A-4147-A177-3AD203B41FA5}">
                      <a16:colId xmlns:a16="http://schemas.microsoft.com/office/drawing/2014/main" val="2168463020"/>
                    </a:ext>
                  </a:extLst>
                </a:gridCol>
                <a:gridCol w="1452283">
                  <a:extLst>
                    <a:ext uri="{9D8B030D-6E8A-4147-A177-3AD203B41FA5}">
                      <a16:colId xmlns:a16="http://schemas.microsoft.com/office/drawing/2014/main" val="1699545057"/>
                    </a:ext>
                  </a:extLst>
                </a:gridCol>
                <a:gridCol w="1378323">
                  <a:extLst>
                    <a:ext uri="{9D8B030D-6E8A-4147-A177-3AD203B41FA5}">
                      <a16:colId xmlns:a16="http://schemas.microsoft.com/office/drawing/2014/main" val="4196584332"/>
                    </a:ext>
                  </a:extLst>
                </a:gridCol>
                <a:gridCol w="1416249">
                  <a:extLst>
                    <a:ext uri="{9D8B030D-6E8A-4147-A177-3AD203B41FA5}">
                      <a16:colId xmlns:a16="http://schemas.microsoft.com/office/drawing/2014/main" val="1755348565"/>
                    </a:ext>
                  </a:extLst>
                </a:gridCol>
                <a:gridCol w="1575721">
                  <a:extLst>
                    <a:ext uri="{9D8B030D-6E8A-4147-A177-3AD203B41FA5}">
                      <a16:colId xmlns:a16="http://schemas.microsoft.com/office/drawing/2014/main" val="2690536475"/>
                    </a:ext>
                  </a:extLst>
                </a:gridCol>
              </a:tblGrid>
              <a:tr h="592082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rgbClr val="FFFFFF"/>
                          </a:solidFill>
                          <a:uFillTx/>
                          <a:sym typeface="Calibri"/>
                        </a:rPr>
                        <a:t>MUNICIPIO</a:t>
                      </a:r>
                      <a:endParaRPr lang="pt-BR" sz="1800" b="0" i="0" u="none" strike="noStrike" cap="none" spc="0" baseline="0" dirty="0">
                        <a:solidFill>
                          <a:srgbClr val="FFFFFF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rgbClr val="FFFFFF"/>
                          </a:solidFill>
                          <a:uFillTx/>
                          <a:sym typeface="Calibri"/>
                        </a:rPr>
                        <a:t> Art. 6º - Inciso I </a:t>
                      </a:r>
                      <a:endParaRPr lang="pt-BR" sz="1800" b="0" i="0" u="none" strike="noStrike" cap="none" spc="0" baseline="0" dirty="0">
                        <a:solidFill>
                          <a:srgbClr val="FFFFFF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rgbClr val="FFFFFF"/>
                          </a:solidFill>
                          <a:uFillTx/>
                          <a:sym typeface="Calibri"/>
                        </a:rPr>
                        <a:t> Art. 6º - Inciso II </a:t>
                      </a:r>
                      <a:endParaRPr lang="pt-BR" sz="1800" b="0" i="0" u="none" strike="noStrike" cap="none" spc="0" baseline="0" dirty="0">
                        <a:solidFill>
                          <a:srgbClr val="FFFFFF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rgbClr val="FFFFFF"/>
                          </a:solidFill>
                          <a:uFillTx/>
                          <a:sym typeface="Calibri"/>
                        </a:rPr>
                        <a:t> Art. 6º - Inciso III </a:t>
                      </a:r>
                      <a:endParaRPr lang="pt-BR" sz="1800" b="0" i="0" u="none" strike="noStrike" cap="none" spc="0" baseline="0" dirty="0">
                        <a:solidFill>
                          <a:srgbClr val="FFFFFF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rgbClr val="FFFFFF"/>
                          </a:solidFill>
                          <a:uFillTx/>
                          <a:sym typeface="Calibri"/>
                        </a:rPr>
                        <a:t> Art. 8º </a:t>
                      </a:r>
                      <a:endParaRPr lang="pt-BR" sz="1800" b="0" i="0" u="none" strike="noStrike" cap="none" spc="0" baseline="0" dirty="0">
                        <a:solidFill>
                          <a:srgbClr val="FFFFFF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rgbClr val="FFFFFF"/>
                          </a:solidFill>
                          <a:uFillTx/>
                          <a:sym typeface="Calibri"/>
                        </a:rPr>
                        <a:t>Total</a:t>
                      </a:r>
                      <a:endParaRPr lang="pt-BR" sz="1800" b="0" i="0" u="none" strike="noStrike" cap="none" spc="0" baseline="0" dirty="0">
                        <a:solidFill>
                          <a:srgbClr val="FFFFFF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08358"/>
                  </a:ext>
                </a:extLst>
              </a:tr>
              <a:tr h="592082"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sym typeface="Calibri"/>
                        </a:rPr>
                        <a:t>Palmas</a:t>
                      </a:r>
                      <a:endParaRPr lang="pt-BR" sz="18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sym typeface="Calibri"/>
                        </a:rPr>
                        <a:t>                  1.622.946,18 </a:t>
                      </a:r>
                      <a:endParaRPr lang="pt-BR" sz="18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sym typeface="Calibri"/>
                        </a:rPr>
                        <a:t>                370.967,88 </a:t>
                      </a:r>
                      <a:endParaRPr lang="pt-BR" sz="18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sym typeface="Calibri"/>
                        </a:rPr>
                        <a:t>                    186.249,77 </a:t>
                      </a:r>
                      <a:endParaRPr lang="pt-BR" sz="18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sym typeface="Calibri"/>
                        </a:rPr>
                        <a:t>            883.154,74 </a:t>
                      </a:r>
                      <a:endParaRPr lang="pt-BR" sz="18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pt-BR" sz="1800" b="0" u="none" strike="noStrike" cap="none" spc="0" baseline="0" dirty="0">
                          <a:solidFill>
                            <a:schemeClr val="tx1"/>
                          </a:solidFill>
                          <a:uFillTx/>
                          <a:sym typeface="Calibri"/>
                        </a:rPr>
                        <a:t>                      3.063.318,57 </a:t>
                      </a:r>
                      <a:endParaRPr lang="pt-BR" sz="1800" b="0" i="0" u="none" strike="noStrike" cap="none" spc="0" baseline="0" dirty="0">
                        <a:solidFill>
                          <a:schemeClr val="tx1"/>
                        </a:solidFill>
                        <a:uFillTx/>
                        <a:latin typeface="+mj-lt"/>
                        <a:ea typeface="+mj-ea"/>
                        <a:cs typeface="+mj-cs"/>
                        <a:sym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432079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Google Shape;99;p2"/>
          <p:cNvSpPr txBox="1"/>
          <p:nvPr/>
        </p:nvSpPr>
        <p:spPr>
          <a:xfrm>
            <a:off x="1688206" y="1806537"/>
            <a:ext cx="6504215" cy="108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Como o recurso pode ser utilizado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Google Shape;99;p2"/>
          <p:cNvSpPr txBox="1"/>
          <p:nvPr/>
        </p:nvSpPr>
        <p:spPr>
          <a:xfrm>
            <a:off x="151233" y="179765"/>
            <a:ext cx="791834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Audiovisual</a:t>
            </a:r>
          </a:p>
        </p:txBody>
      </p:sp>
      <p:sp>
        <p:nvSpPr>
          <p:cNvPr id="152" name="Google Shape;99;p2"/>
          <p:cNvSpPr txBox="1"/>
          <p:nvPr/>
        </p:nvSpPr>
        <p:spPr>
          <a:xfrm>
            <a:off x="213798" y="1153618"/>
            <a:ext cx="8249821" cy="368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Art. 6º, inciso I, LC 195/2022: Apoio a </a:t>
            </a:r>
            <a:r>
              <a:rPr b="1"/>
              <a:t>produções audiovisuais</a:t>
            </a:r>
            <a:r>
              <a:t>, de forma exclusiva ou em complemento a outras formas de financiamento, inclusive aquelas originárias de recursos públicos ou de financiamento estrangeiro (dividido entre estados, DF e municípios)</a:t>
            </a:r>
          </a:p>
          <a:p>
            <a:pPr marL="539999" lvl="1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desenvolvimento de roteiro, núcleos criativos, produção de curtas, médias e longas metragens, séries e webseries, telefilmes, nos gêneros ficção, documentários, animação, produção de games, videoclipes, etapas de finalização, pós-produção, e outros formatos de produção audiovisual.</a:t>
            </a:r>
          </a:p>
          <a:p>
            <a:pPr>
              <a:spcBef>
                <a:spcPts val="600"/>
              </a:spcBef>
              <a:defRPr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285750" indent="-285750" algn="just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Art. 6º, inciso II, LC 195/2022: Apoio a </a:t>
            </a:r>
            <a:r>
              <a:rPr b="1"/>
              <a:t>reformas, restauros, manutenção e funcionamento de salas de cinema</a:t>
            </a:r>
            <a:r>
              <a:t>, incluída a adequação a protocolos sanitários relativos à pandemia da covid-19, sejam elas públicas ou privadas, bem como de cinemas de rua e de cinemas itinerantes (dividido entre estados, DF e municípios)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Google Shape;99;p2"/>
          <p:cNvSpPr txBox="1"/>
          <p:nvPr/>
        </p:nvSpPr>
        <p:spPr>
          <a:xfrm>
            <a:off x="151233" y="179765"/>
            <a:ext cx="791834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Audiovisual</a:t>
            </a:r>
          </a:p>
        </p:txBody>
      </p:sp>
      <p:sp>
        <p:nvSpPr>
          <p:cNvPr id="156" name="Google Shape;99;p2"/>
          <p:cNvSpPr txBox="1"/>
          <p:nvPr/>
        </p:nvSpPr>
        <p:spPr>
          <a:xfrm>
            <a:off x="151231" y="2061952"/>
            <a:ext cx="8567903" cy="268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Cinemas de rua e cinemas itinerantes</a:t>
            </a:r>
            <a:r>
              <a:t> são o serviço de exibição aberta ao público regular de obras audiovisuais para fruição coletiva em espaços abertos, locais públicos e em equipamentos móveis, acessíveis de modo gratuito. </a:t>
            </a:r>
          </a:p>
          <a:p>
            <a:pPr marL="285750" indent="-285750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Com relação aos </a:t>
            </a:r>
            <a:r>
              <a:rPr b="1"/>
              <a:t>cinemas de rua e cinemas itinerantes</a:t>
            </a:r>
            <a:r>
              <a:t> é admitida a possibilidade de aplicação dos recursos da LPG para </a:t>
            </a:r>
            <a:r>
              <a:rPr b="1"/>
              <a:t>projetos já existentes ou novos</a:t>
            </a:r>
            <a:r>
              <a:t>, sejam eles </a:t>
            </a:r>
            <a:r>
              <a:rPr b="1"/>
              <a:t>iniciativas públicas ou privadas.</a:t>
            </a:r>
          </a:p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 ente federativo poderá optar pela </a:t>
            </a:r>
            <a:r>
              <a:rPr b="1"/>
              <a:t>execução direta</a:t>
            </a:r>
            <a:r>
              <a:t> dos recursos destinados a salas de cinema públicas de sua responsabilidade, observadas as r</a:t>
            </a:r>
            <a:r>
              <a:rPr b="1"/>
              <a:t>egras de contratação</a:t>
            </a:r>
            <a:r>
              <a:t> pertinentes à modalidade de contratação pública por ele definida.</a:t>
            </a:r>
          </a:p>
        </p:txBody>
      </p:sp>
      <p:sp>
        <p:nvSpPr>
          <p:cNvPr id="157" name="CaixaDeTexto 5"/>
          <p:cNvSpPr txBox="1"/>
          <p:nvPr/>
        </p:nvSpPr>
        <p:spPr>
          <a:xfrm>
            <a:off x="151227" y="877869"/>
            <a:ext cx="7192593" cy="110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Salas de cinema</a:t>
            </a:r>
            <a:r>
              <a:t> são recintos destinados, ainda que não exclusivamente, ao serviço de exibição aberta ao público regular de obras audiovisuais para fruição coletiva, </a:t>
            </a:r>
            <a:r>
              <a:rPr b="1"/>
              <a:t>sendo possível a ampliação da vocação de outro espaço cultural já existe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Google Shape;99;p2"/>
          <p:cNvSpPr txBox="1"/>
          <p:nvPr/>
        </p:nvSpPr>
        <p:spPr>
          <a:xfrm>
            <a:off x="151233" y="179765"/>
            <a:ext cx="791834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Audiovisual</a:t>
            </a:r>
          </a:p>
        </p:txBody>
      </p:sp>
      <p:sp>
        <p:nvSpPr>
          <p:cNvPr id="161" name="Google Shape;99;p2"/>
          <p:cNvSpPr txBox="1"/>
          <p:nvPr/>
        </p:nvSpPr>
        <p:spPr>
          <a:xfrm>
            <a:off x="603285" y="1375316"/>
            <a:ext cx="7691303" cy="316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Art. 6º, inciso III, LC 195/2022: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capacitação, formação e qualificação em audiovisual;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apoio a cineclubes;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realização de festivais e de mostras de produções audiovisuais;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realização de rodadas de negócios para o setor audiovisual;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memória, preservação e digitalização de obras ou acervos audiovisuais;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apoio a observatórios, a publicações especializadas e a pesquisas sobre audiovisual; ou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desenvolvimento de cidades de locação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Google Shape;99;p2"/>
          <p:cNvSpPr txBox="1"/>
          <p:nvPr/>
        </p:nvSpPr>
        <p:spPr>
          <a:xfrm>
            <a:off x="151233" y="179765"/>
            <a:ext cx="791834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Audiovisual</a:t>
            </a:r>
          </a:p>
        </p:txBody>
      </p:sp>
      <p:sp>
        <p:nvSpPr>
          <p:cNvPr id="165" name="Google Shape;99;p2"/>
          <p:cNvSpPr txBox="1"/>
          <p:nvPr/>
        </p:nvSpPr>
        <p:spPr>
          <a:xfrm>
            <a:off x="395050" y="1541805"/>
            <a:ext cx="8249821" cy="291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 algn="just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Art. 6º, inciso IV da LC 195/2022, </a:t>
            </a:r>
            <a:r>
              <a:rPr b="1"/>
              <a:t>apenas Estados </a:t>
            </a:r>
            <a:r>
              <a:t>e Distrito Federal para: 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microempresas e pequenas empresas do setor audiovisual;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serviços independentes de vídeo por demanda cujo catálogo de obras seja composto de, no mínimo, setenta por cento de produções nacionais;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licenciamento de produções audiovisuais nacionais para exibição em redes de televisão públicas; e</a:t>
            </a:r>
          </a:p>
          <a:p>
            <a:pPr marL="719999" indent="-285750" algn="just">
              <a:spcBef>
                <a:spcPts val="600"/>
              </a:spcBef>
              <a:buClr>
                <a:srgbClr val="000000"/>
              </a:buClr>
              <a:buSzPct val="100000"/>
              <a:buChar char="✓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distribuição de produções audiovisuais nacionais.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Google Shape;99;p2"/>
          <p:cNvSpPr txBox="1"/>
          <p:nvPr/>
        </p:nvSpPr>
        <p:spPr>
          <a:xfrm>
            <a:off x="151233" y="179765"/>
            <a:ext cx="791834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Demais áreas culturais</a:t>
            </a:r>
          </a:p>
        </p:txBody>
      </p:sp>
      <p:sp>
        <p:nvSpPr>
          <p:cNvPr id="169" name="Google Shape;99;p2"/>
          <p:cNvSpPr txBox="1"/>
          <p:nvPr/>
        </p:nvSpPr>
        <p:spPr>
          <a:xfrm>
            <a:off x="241703" y="1173222"/>
            <a:ext cx="8249821" cy="344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Apoio ao desenvolvimento </a:t>
            </a:r>
            <a:r>
              <a:t>de atividades de economia criativa e de economia solidária</a:t>
            </a:r>
          </a:p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Apoio a agentes, a iniciativas, a cursos ou produções ou a manifestações culturais,</a:t>
            </a:r>
            <a:r>
              <a:t> inclusive a realização de atividades artísticas e culturais que possam ser transmitidas pela internet ou disponibilizadas por meio de redes sociais ou de plataformas digitais, e a circulação de atividades artísticas e culturais já existentes</a:t>
            </a:r>
          </a:p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Desenvolvimento de espaços artísticos e culturais</a:t>
            </a:r>
            <a:r>
              <a:t>, de microempreendedores individuais, de microempresas e de pequenas empresas culturais, de cooperativas, de instituições e de organizações culturais comunitárias que tiveram as suas atividades interrompidas por força das medidas de isolamento social determinadas para o enfrentamento da pandemia da Covid-19.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Google Shape;99;p2"/>
          <p:cNvSpPr txBox="1"/>
          <p:nvPr/>
        </p:nvSpPr>
        <p:spPr>
          <a:xfrm>
            <a:off x="792167" y="632693"/>
            <a:ext cx="2477878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Atenção!!!!</a:t>
            </a:r>
          </a:p>
        </p:txBody>
      </p:sp>
      <p:sp>
        <p:nvSpPr>
          <p:cNvPr id="173" name="Google Shape;99;p2"/>
          <p:cNvSpPr txBox="1"/>
          <p:nvPr/>
        </p:nvSpPr>
        <p:spPr>
          <a:xfrm>
            <a:off x="1022903" y="2199095"/>
            <a:ext cx="6848311" cy="146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2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Os recursos não podem ser remanejados entre o Audiovisual e as demais áreas! Na plataforma Transferegov já aparece o teto máximo de cada um desses recursos!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Google Shape;99;p2"/>
          <p:cNvSpPr txBox="1"/>
          <p:nvPr/>
        </p:nvSpPr>
        <p:spPr>
          <a:xfrm>
            <a:off x="151233" y="179765"/>
            <a:ext cx="791834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Modalidades de Fomento</a:t>
            </a:r>
          </a:p>
        </p:txBody>
      </p:sp>
      <p:sp>
        <p:nvSpPr>
          <p:cNvPr id="177" name="Google Shape;99;p2"/>
          <p:cNvSpPr txBox="1"/>
          <p:nvPr/>
        </p:nvSpPr>
        <p:spPr>
          <a:xfrm>
            <a:off x="171500" y="830981"/>
            <a:ext cx="8249820" cy="421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indent="482600" algn="just" defTabSz="457200">
              <a:spcBef>
                <a:spcPts val="1500"/>
              </a:spcBef>
              <a:defRPr sz="1600" b="1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Decreto de Fomento - Decreto Federal 11.453/2023</a:t>
            </a:r>
          </a:p>
          <a:p>
            <a:pPr indent="482600" algn="just" defTabSz="457200">
              <a:spcBef>
                <a:spcPts val="15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Art. 8º  Os recursos dos mecanismos de fomento direto poderão ser aplicados nas seguintes </a:t>
            </a:r>
            <a:r>
              <a:rPr b="1"/>
              <a:t>modalidades</a:t>
            </a:r>
            <a:r>
              <a:t>:</a:t>
            </a:r>
            <a:endParaRPr sz="1560"/>
          </a:p>
          <a:p>
            <a:pPr indent="482600" algn="just" defTabSz="457200">
              <a:spcBef>
                <a:spcPts val="15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 - fomento à execução de ações culturais;</a:t>
            </a:r>
            <a:endParaRPr sz="1560"/>
          </a:p>
          <a:p>
            <a:pPr indent="482600" algn="just" defTabSz="457200">
              <a:spcBef>
                <a:spcPts val="15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II - apoio a espaços culturais;</a:t>
            </a:r>
            <a:endParaRPr sz="1560"/>
          </a:p>
          <a:p>
            <a:pPr indent="482600" algn="just" defTabSz="457200">
              <a:spcBef>
                <a:spcPts val="15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III - concessão de bolsas culturais;</a:t>
            </a:r>
            <a:endParaRPr sz="1560"/>
          </a:p>
          <a:p>
            <a:pPr indent="482600" algn="just" defTabSz="457200">
              <a:spcBef>
                <a:spcPts val="15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IV - concessão de premiação cultural; e</a:t>
            </a:r>
            <a:endParaRPr sz="1560"/>
          </a:p>
          <a:p>
            <a:pPr indent="482600" algn="just" defTabSz="457200">
              <a:spcBef>
                <a:spcPts val="15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V - outras modalidades previstas em ato do Ministro de Estado da Cultura.</a:t>
            </a:r>
            <a:endParaRPr sz="1560"/>
          </a:p>
          <a:p>
            <a:pPr indent="482600" algn="just" defTabSz="457200">
              <a:spcBef>
                <a:spcPts val="1500"/>
              </a:spcBef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Parágrafo único.  As modalidades de que tratam os incisos I a IV do </a:t>
            </a:r>
            <a:r>
              <a:rPr b="1"/>
              <a:t>caput</a:t>
            </a:r>
            <a:r>
              <a:t> poderão ser celebradas por quaisquer dos agentes culturais a que se refere o art. 4º, independentemente do seu formato de constituição jurídica.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Google Shape;99;p2"/>
          <p:cNvSpPr txBox="1"/>
          <p:nvPr/>
        </p:nvSpPr>
        <p:spPr>
          <a:xfrm>
            <a:off x="792167" y="632693"/>
            <a:ext cx="2477878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Atenção!!!!</a:t>
            </a:r>
          </a:p>
        </p:txBody>
      </p:sp>
      <p:sp>
        <p:nvSpPr>
          <p:cNvPr id="181" name="Google Shape;99;p2"/>
          <p:cNvSpPr txBox="1"/>
          <p:nvPr/>
        </p:nvSpPr>
        <p:spPr>
          <a:xfrm>
            <a:off x="1014128" y="2032361"/>
            <a:ext cx="6848310" cy="214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2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Na execução de recursos de que trata a LPG não se aplica a Lei nº 14.133/2021 e a Lei 8.666/1993 (Leis de Licitações e Contratos) na relação de fomento entre Ente e Agente Cultural.</a:t>
            </a:r>
          </a:p>
          <a:p>
            <a:pPr algn="ctr">
              <a:defRPr sz="22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(Art. 19 da LPG)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539"/>
            <a:ext cx="9145917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Google Shape;99;p2"/>
          <p:cNvSpPr txBox="1"/>
          <p:nvPr/>
        </p:nvSpPr>
        <p:spPr>
          <a:xfrm>
            <a:off x="1884947" y="234074"/>
            <a:ext cx="5882636" cy="458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ctr">
              <a:defRPr sz="35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algn="ctr">
              <a:defRPr sz="35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Lei Complementar nº 195/2022</a:t>
            </a:r>
          </a:p>
          <a:p>
            <a:pPr algn="ctr">
              <a:defRPr sz="20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Lei Paulo Gustavo</a:t>
            </a:r>
          </a:p>
          <a:p>
            <a:pPr algn="ctr">
              <a:defRPr sz="20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algn="ctr">
              <a:defRPr sz="35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Decreto nº 11.525/2023</a:t>
            </a:r>
          </a:p>
          <a:p>
            <a:pPr algn="ctr">
              <a:defRPr sz="20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Decreto que regulamenta a Lei Paulo Gustavo</a:t>
            </a:r>
          </a:p>
          <a:p>
            <a:pPr algn="ctr">
              <a:defRPr sz="35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algn="ctr">
              <a:defRPr sz="35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Decreto nº 11.453/2023</a:t>
            </a:r>
          </a:p>
          <a:p>
            <a:pPr algn="ctr">
              <a:defRPr sz="20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Decreto do Fomento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Google Shape;99;p2"/>
          <p:cNvSpPr txBox="1"/>
          <p:nvPr/>
        </p:nvSpPr>
        <p:spPr>
          <a:xfrm>
            <a:off x="151233" y="179764"/>
            <a:ext cx="7169517" cy="90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Utilização dos recursos para operacionalização da LPG</a:t>
            </a:r>
          </a:p>
        </p:txBody>
      </p:sp>
      <p:sp>
        <p:nvSpPr>
          <p:cNvPr id="185" name="Google Shape;99;p2"/>
          <p:cNvSpPr txBox="1"/>
          <p:nvPr/>
        </p:nvSpPr>
        <p:spPr>
          <a:xfrm>
            <a:off x="361344" y="1984813"/>
            <a:ext cx="8249821" cy="232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Os Estados, o Distrito Federal e os Municípios podem utilizar percentual de </a:t>
            </a:r>
            <a:r>
              <a:rPr b="1"/>
              <a:t>até 5%</a:t>
            </a:r>
            <a:r>
              <a:t> do total dos recursos recebidos para operacionalização das ações da LPG, observando o teto de </a:t>
            </a:r>
            <a:r>
              <a:rPr b="1"/>
              <a:t>R$ 6 milhões de reais. </a:t>
            </a:r>
          </a:p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b="1"/>
          </a:p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gestão local faz o planejamento da fonte desses 5% de acordo com sua organização própria</a:t>
            </a:r>
          </a:p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São 5% do total solicitado, não do total disponível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Google Shape;99;p2"/>
          <p:cNvSpPr txBox="1"/>
          <p:nvPr/>
        </p:nvSpPr>
        <p:spPr>
          <a:xfrm>
            <a:off x="216066" y="1332012"/>
            <a:ext cx="8249821" cy="364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Esse recurso será utilizado exclusivamente com o objetivo de </a:t>
            </a:r>
            <a:r>
              <a:rPr b="1"/>
              <a:t>garantir mais qualificação, eficiência, eficácia e efetividade</a:t>
            </a:r>
            <a:r>
              <a:t> na execução dos recursos recebidos pelos entes, por meio da celebração de </a:t>
            </a:r>
            <a:r>
              <a:rPr b="1"/>
              <a:t>parcerias </a:t>
            </a:r>
            <a:r>
              <a:t>com universidades e entidades sem fins lucrativos ou da </a:t>
            </a:r>
            <a:r>
              <a:rPr b="1"/>
              <a:t>contratação </a:t>
            </a:r>
            <a:r>
              <a:t>de serviços. Alguns exemplos do que pode ser feito:</a:t>
            </a:r>
          </a:p>
          <a:p>
            <a:pPr marL="571500" indent="-285750">
              <a:buClr>
                <a:srgbClr val="000000"/>
              </a:buClr>
              <a:buSzPct val="100000"/>
              <a:buChar char="✓"/>
              <a:defRPr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ferramentas digitais de mapeamento, monitoramento, cadastro e inscrição de propostas;</a:t>
            </a:r>
          </a:p>
          <a:p>
            <a:pPr marL="571500" indent="-285750">
              <a:buClr>
                <a:srgbClr val="000000"/>
              </a:buClr>
              <a:buSzPct val="100000"/>
              <a:buChar char="✓"/>
              <a:defRPr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oficinas, minicursos, atividades para sensibilização de novos públicos e realização de busca ativa para inscrição de propostas;</a:t>
            </a:r>
          </a:p>
          <a:p>
            <a:pPr marL="571500" indent="-285750">
              <a:buClr>
                <a:srgbClr val="000000"/>
              </a:buClr>
              <a:buSzPct val="100000"/>
              <a:buChar char="✓"/>
              <a:defRPr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análise de propostas incluindo remuneração de pareceristas e custos relativos ao processo seletivo realizado por comissões de seleção, incluindo bancas de heteroidentificação;</a:t>
            </a:r>
          </a:p>
          <a:p>
            <a:pPr marL="571500" indent="-285750">
              <a:buClr>
                <a:srgbClr val="000000"/>
              </a:buClr>
              <a:buSzPct val="100000"/>
              <a:buChar char="✓"/>
              <a:defRPr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suporte ao acompanhamento e monitoramento dos processos e propostas apoiadas;</a:t>
            </a:r>
          </a:p>
          <a:p>
            <a:pPr marL="571500" indent="-285750">
              <a:buClr>
                <a:srgbClr val="000000"/>
              </a:buClr>
              <a:buSzPct val="100000"/>
              <a:buChar char="✓"/>
              <a:defRPr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consultorias, auditorias externas e estudos técnicos, incluindo avaliações de impacto e resultados.</a:t>
            </a:r>
          </a:p>
        </p:txBody>
      </p:sp>
      <p:sp>
        <p:nvSpPr>
          <p:cNvPr id="189" name="Google Shape;99;p2"/>
          <p:cNvSpPr txBox="1"/>
          <p:nvPr/>
        </p:nvSpPr>
        <p:spPr>
          <a:xfrm>
            <a:off x="151233" y="179764"/>
            <a:ext cx="7169517" cy="90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Utilização dos recursos para operacionalização da LPG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99;p2"/>
          <p:cNvSpPr txBox="1"/>
          <p:nvPr/>
        </p:nvSpPr>
        <p:spPr>
          <a:xfrm>
            <a:off x="1881160" y="2841944"/>
            <a:ext cx="6982055" cy="5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Como ter acesso aos recursos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oogle Shape;99;p2"/>
          <p:cNvSpPr txBox="1"/>
          <p:nvPr/>
        </p:nvSpPr>
        <p:spPr>
          <a:xfrm>
            <a:off x="506625" y="313695"/>
            <a:ext cx="592835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Plataforma Transferegov</a:t>
            </a:r>
          </a:p>
        </p:txBody>
      </p:sp>
      <p:sp>
        <p:nvSpPr>
          <p:cNvPr id="196" name="Google Shape;99;p2"/>
          <p:cNvSpPr txBox="1"/>
          <p:nvPr/>
        </p:nvSpPr>
        <p:spPr>
          <a:xfrm>
            <a:off x="506625" y="1495639"/>
            <a:ext cx="8207069" cy="3139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estados</a:t>
            </a:r>
            <a:r>
              <a:rPr dirty="0"/>
              <a:t>, DF e </a:t>
            </a:r>
            <a:r>
              <a:rPr dirty="0" err="1"/>
              <a:t>municípios</a:t>
            </a:r>
            <a:r>
              <a:rPr dirty="0"/>
              <a:t> </a:t>
            </a:r>
            <a:r>
              <a:rPr dirty="0" err="1"/>
              <a:t>devem</a:t>
            </a:r>
            <a:r>
              <a:rPr dirty="0"/>
              <a:t> </a:t>
            </a:r>
            <a:r>
              <a:rPr dirty="0" err="1"/>
              <a:t>solicitar</a:t>
            </a:r>
            <a:r>
              <a:rPr dirty="0"/>
              <a:t> o </a:t>
            </a:r>
            <a:r>
              <a:rPr dirty="0" err="1"/>
              <a:t>recurso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meio</a:t>
            </a:r>
            <a:r>
              <a:rPr dirty="0"/>
              <a:t> do </a:t>
            </a:r>
            <a:r>
              <a:rPr b="1" dirty="0" err="1"/>
              <a:t>cadastro</a:t>
            </a:r>
            <a:r>
              <a:rPr b="1" dirty="0"/>
              <a:t> do </a:t>
            </a:r>
            <a:r>
              <a:rPr b="1" dirty="0" err="1"/>
              <a:t>seu</a:t>
            </a:r>
            <a:r>
              <a:rPr b="1" dirty="0"/>
              <a:t> Plano de </a:t>
            </a:r>
            <a:r>
              <a:rPr b="1" dirty="0" err="1"/>
              <a:t>Ação</a:t>
            </a:r>
            <a:r>
              <a:rPr b="1"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plataforma</a:t>
            </a:r>
            <a:r>
              <a:rPr dirty="0"/>
              <a:t> </a:t>
            </a:r>
            <a:r>
              <a:rPr dirty="0" err="1"/>
              <a:t>Transferegov</a:t>
            </a:r>
            <a:r>
              <a:rPr dirty="0"/>
              <a:t>. </a:t>
            </a:r>
            <a:endParaRPr lang="pt-BR" dirty="0"/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dirty="0"/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A </a:t>
            </a:r>
            <a:r>
              <a:rPr dirty="0" err="1"/>
              <a:t>plataforma</a:t>
            </a:r>
            <a:r>
              <a:rPr dirty="0"/>
              <a:t>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aberta</a:t>
            </a:r>
            <a:r>
              <a:rPr dirty="0"/>
              <a:t> no </a:t>
            </a:r>
            <a:r>
              <a:rPr dirty="0" err="1"/>
              <a:t>dia</a:t>
            </a:r>
            <a:r>
              <a:rPr dirty="0"/>
              <a:t> 12 de </a:t>
            </a:r>
            <a:r>
              <a:rPr dirty="0" err="1"/>
              <a:t>maio</a:t>
            </a:r>
            <a:r>
              <a:rPr dirty="0"/>
              <a:t> de 2023 e </a:t>
            </a:r>
            <a:r>
              <a:rPr dirty="0" err="1"/>
              <a:t>ficará</a:t>
            </a:r>
            <a:r>
              <a:rPr dirty="0"/>
              <a:t> </a:t>
            </a:r>
            <a:r>
              <a:rPr dirty="0" err="1"/>
              <a:t>disponível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60 </a:t>
            </a:r>
            <a:r>
              <a:rPr dirty="0" err="1"/>
              <a:t>dias</a:t>
            </a:r>
            <a:r>
              <a:rPr dirty="0"/>
              <a:t>.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seja</a:t>
            </a:r>
            <a:r>
              <a:rPr dirty="0"/>
              <a:t>,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estados</a:t>
            </a:r>
            <a:r>
              <a:rPr dirty="0"/>
              <a:t>, DF e </a:t>
            </a:r>
            <a:r>
              <a:rPr dirty="0" err="1"/>
              <a:t>municípios</a:t>
            </a:r>
            <a:r>
              <a:rPr dirty="0"/>
              <a:t> </a:t>
            </a:r>
            <a:r>
              <a:rPr dirty="0" err="1"/>
              <a:t>têm</a:t>
            </a:r>
            <a:r>
              <a:rPr dirty="0"/>
              <a:t> </a:t>
            </a:r>
            <a:r>
              <a:rPr b="1" dirty="0" err="1"/>
              <a:t>até</a:t>
            </a:r>
            <a:r>
              <a:rPr b="1" dirty="0"/>
              <a:t> o </a:t>
            </a:r>
            <a:r>
              <a:rPr b="1" dirty="0" err="1"/>
              <a:t>dia</a:t>
            </a:r>
            <a:r>
              <a:rPr b="1" dirty="0"/>
              <a:t> 11 de </a:t>
            </a:r>
            <a:r>
              <a:rPr b="1" dirty="0" err="1"/>
              <a:t>julho</a:t>
            </a:r>
            <a:r>
              <a:rPr b="1" dirty="0"/>
              <a:t> de 2023</a:t>
            </a:r>
            <a:r>
              <a:rPr dirty="0"/>
              <a:t> para </a:t>
            </a:r>
            <a:r>
              <a:rPr dirty="0" err="1"/>
              <a:t>cadastrar</a:t>
            </a:r>
            <a:r>
              <a:rPr dirty="0"/>
              <a:t> o </a:t>
            </a:r>
            <a:r>
              <a:rPr dirty="0" err="1"/>
              <a:t>plano</a:t>
            </a:r>
            <a:r>
              <a:rPr dirty="0"/>
              <a:t> de </a:t>
            </a:r>
            <a:r>
              <a:rPr dirty="0" err="1"/>
              <a:t>ação</a:t>
            </a:r>
            <a:r>
              <a:rPr dirty="0"/>
              <a:t> e </a:t>
            </a:r>
            <a:r>
              <a:rPr dirty="0" err="1"/>
              <a:t>solicitar</a:t>
            </a:r>
            <a:r>
              <a:rPr dirty="0"/>
              <a:t> o </a:t>
            </a:r>
            <a:r>
              <a:rPr dirty="0" err="1"/>
              <a:t>recurso</a:t>
            </a:r>
            <a:r>
              <a:rPr dirty="0"/>
              <a:t> da LPG. </a:t>
            </a:r>
            <a:endParaRPr lang="pt-BR" dirty="0"/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dirty="0"/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Mas </a:t>
            </a:r>
            <a:r>
              <a:rPr dirty="0" err="1"/>
              <a:t>atenção</a:t>
            </a:r>
            <a:r>
              <a:rPr dirty="0"/>
              <a:t>, </a:t>
            </a:r>
            <a:r>
              <a:rPr dirty="0" err="1"/>
              <a:t>quanto</a:t>
            </a:r>
            <a:r>
              <a:rPr dirty="0"/>
              <a:t> antes o </a:t>
            </a:r>
            <a:r>
              <a:rPr dirty="0" err="1"/>
              <a:t>recurso</a:t>
            </a:r>
            <a:r>
              <a:rPr dirty="0"/>
              <a:t> for </a:t>
            </a:r>
            <a:r>
              <a:rPr dirty="0" err="1"/>
              <a:t>solicitado</a:t>
            </a:r>
            <a:r>
              <a:rPr dirty="0"/>
              <a:t>,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cedo</a:t>
            </a:r>
            <a:r>
              <a:rPr dirty="0"/>
              <a:t> o </a:t>
            </a:r>
            <a:r>
              <a:rPr dirty="0" err="1"/>
              <a:t>recurso</a:t>
            </a:r>
            <a:r>
              <a:rPr dirty="0"/>
              <a:t> </a:t>
            </a:r>
            <a:r>
              <a:rPr dirty="0" err="1"/>
              <a:t>será</a:t>
            </a:r>
            <a:r>
              <a:rPr dirty="0"/>
              <a:t> </a:t>
            </a:r>
            <a:r>
              <a:rPr dirty="0" err="1"/>
              <a:t>repassado</a:t>
            </a:r>
            <a:r>
              <a:rPr dirty="0"/>
              <a:t>! </a:t>
            </a:r>
          </a:p>
          <a:p>
            <a:pPr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dirty="0"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99;p2"/>
          <p:cNvSpPr txBox="1"/>
          <p:nvPr/>
        </p:nvSpPr>
        <p:spPr>
          <a:xfrm>
            <a:off x="506625" y="313695"/>
            <a:ext cx="592835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Plataforma Transferegov</a:t>
            </a:r>
          </a:p>
        </p:txBody>
      </p:sp>
      <p:pic>
        <p:nvPicPr>
          <p:cNvPr id="200" name="Imagem 5" descr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16" y="1248520"/>
            <a:ext cx="7169472" cy="370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eta: para a Direita 6"/>
          <p:cNvSpPr/>
          <p:nvPr/>
        </p:nvSpPr>
        <p:spPr>
          <a:xfrm rot="2101899">
            <a:off x="1109278" y="4101981"/>
            <a:ext cx="546932" cy="2991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42320"/>
          </a:solidFill>
          <a:ln w="25400">
            <a:solidFill>
              <a:srgbClr val="E4232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Google Shape;99;p2"/>
          <p:cNvSpPr txBox="1"/>
          <p:nvPr/>
        </p:nvSpPr>
        <p:spPr>
          <a:xfrm>
            <a:off x="506625" y="313695"/>
            <a:ext cx="592835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Plataforma Transferegov</a:t>
            </a:r>
          </a:p>
        </p:txBody>
      </p:sp>
      <p:sp>
        <p:nvSpPr>
          <p:cNvPr id="205" name="Google Shape;99;p2"/>
          <p:cNvSpPr txBox="1"/>
          <p:nvPr/>
        </p:nvSpPr>
        <p:spPr>
          <a:xfrm>
            <a:off x="369794" y="1495639"/>
            <a:ext cx="8478372" cy="341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Nesse</a:t>
            </a:r>
            <a:r>
              <a:rPr dirty="0"/>
              <a:t> </a:t>
            </a:r>
            <a:r>
              <a:rPr dirty="0" err="1"/>
              <a:t>cadastro</a:t>
            </a:r>
            <a:r>
              <a:rPr dirty="0"/>
              <a:t>, o </a:t>
            </a:r>
            <a:r>
              <a:rPr dirty="0" err="1"/>
              <a:t>ente</a:t>
            </a:r>
            <a:r>
              <a:rPr dirty="0"/>
              <a:t> </a:t>
            </a:r>
            <a:r>
              <a:rPr dirty="0" err="1"/>
              <a:t>federativo</a:t>
            </a:r>
            <a:r>
              <a:rPr dirty="0"/>
              <a:t> </a:t>
            </a:r>
            <a:r>
              <a:rPr dirty="0" err="1"/>
              <a:t>registrará</a:t>
            </a:r>
            <a:r>
              <a:rPr dirty="0"/>
              <a:t> o valor que </a:t>
            </a:r>
            <a:r>
              <a:rPr dirty="0" err="1"/>
              <a:t>deseja</a:t>
            </a:r>
            <a:r>
              <a:rPr dirty="0"/>
              <a:t> </a:t>
            </a:r>
            <a:r>
              <a:rPr dirty="0" err="1"/>
              <a:t>receber</a:t>
            </a:r>
            <a:r>
              <a:rPr dirty="0"/>
              <a:t>, </a:t>
            </a:r>
            <a:r>
              <a:rPr b="1" dirty="0" err="1"/>
              <a:t>podendo</a:t>
            </a:r>
            <a:r>
              <a:rPr b="1" dirty="0"/>
              <a:t> </a:t>
            </a:r>
            <a:r>
              <a:rPr b="1" dirty="0" err="1"/>
              <a:t>optar</a:t>
            </a:r>
            <a:r>
              <a:rPr b="1" dirty="0"/>
              <a:t> </a:t>
            </a:r>
            <a:r>
              <a:rPr b="1" dirty="0" err="1"/>
              <a:t>por</a:t>
            </a:r>
            <a:r>
              <a:rPr b="1" dirty="0"/>
              <a:t> </a:t>
            </a:r>
            <a:r>
              <a:rPr b="1" dirty="0" err="1"/>
              <a:t>receber</a:t>
            </a:r>
            <a:r>
              <a:rPr b="1" dirty="0"/>
              <a:t> </a:t>
            </a:r>
            <a:r>
              <a:rPr b="1" dirty="0" err="1"/>
              <a:t>os</a:t>
            </a:r>
            <a:r>
              <a:rPr b="1" dirty="0"/>
              <a:t> </a:t>
            </a:r>
            <a:r>
              <a:rPr b="1" dirty="0" err="1"/>
              <a:t>recursos</a:t>
            </a:r>
            <a:r>
              <a:rPr b="1" dirty="0"/>
              <a:t> das duas </a:t>
            </a:r>
            <a:r>
              <a:rPr b="1" dirty="0" err="1"/>
              <a:t>áreas</a:t>
            </a:r>
            <a:r>
              <a:rPr b="1" dirty="0"/>
              <a:t> </a:t>
            </a:r>
            <a:r>
              <a:rPr dirty="0"/>
              <a:t>(“Audiovisual” e “</a:t>
            </a:r>
            <a:r>
              <a:rPr dirty="0" err="1"/>
              <a:t>Demais</a:t>
            </a:r>
            <a:r>
              <a:rPr dirty="0"/>
              <a:t> </a:t>
            </a:r>
            <a:r>
              <a:rPr dirty="0" err="1"/>
              <a:t>Áreas</a:t>
            </a:r>
            <a:r>
              <a:rPr dirty="0"/>
              <a:t> </a:t>
            </a:r>
            <a:r>
              <a:rPr dirty="0" err="1"/>
              <a:t>Culturais</a:t>
            </a:r>
            <a:r>
              <a:rPr dirty="0"/>
              <a:t>”) </a:t>
            </a:r>
            <a:r>
              <a:rPr b="1" dirty="0" err="1"/>
              <a:t>ou</a:t>
            </a:r>
            <a:r>
              <a:rPr b="1" dirty="0"/>
              <a:t> </a:t>
            </a:r>
            <a:r>
              <a:rPr b="1" dirty="0" err="1"/>
              <a:t>apenas</a:t>
            </a:r>
            <a:r>
              <a:rPr b="1" dirty="0"/>
              <a:t> de </a:t>
            </a:r>
            <a:r>
              <a:rPr b="1" dirty="0" err="1"/>
              <a:t>uma</a:t>
            </a:r>
            <a:r>
              <a:rPr b="1" dirty="0"/>
              <a:t> delas.</a:t>
            </a:r>
            <a:r>
              <a:rPr dirty="0"/>
              <a:t> </a:t>
            </a:r>
            <a:endParaRPr lang="pt-BR" dirty="0"/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dirty="0"/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 err="1"/>
              <a:t>Também</a:t>
            </a:r>
            <a:r>
              <a:rPr dirty="0"/>
              <a:t> no </a:t>
            </a:r>
            <a:r>
              <a:rPr dirty="0" err="1"/>
              <a:t>momento</a:t>
            </a:r>
            <a:r>
              <a:rPr dirty="0"/>
              <a:t> do </a:t>
            </a:r>
            <a:r>
              <a:rPr dirty="0" err="1"/>
              <a:t>cadastro</a:t>
            </a:r>
            <a:r>
              <a:rPr dirty="0"/>
              <a:t> do Plano de </a:t>
            </a:r>
            <a:r>
              <a:rPr dirty="0" err="1"/>
              <a:t>Ação</a:t>
            </a:r>
            <a:r>
              <a:rPr dirty="0"/>
              <a:t>, o </a:t>
            </a:r>
            <a:r>
              <a:rPr dirty="0" err="1"/>
              <a:t>ente</a:t>
            </a:r>
            <a:r>
              <a:rPr dirty="0"/>
              <a:t> </a:t>
            </a:r>
            <a:r>
              <a:rPr dirty="0" err="1"/>
              <a:t>deve</a:t>
            </a:r>
            <a:r>
              <a:rPr dirty="0"/>
              <a:t> </a:t>
            </a:r>
            <a:r>
              <a:rPr dirty="0" err="1"/>
              <a:t>informar</a:t>
            </a:r>
            <a:r>
              <a:rPr dirty="0"/>
              <a:t> as </a:t>
            </a:r>
            <a:r>
              <a:rPr b="1" dirty="0" err="1"/>
              <a:t>metas</a:t>
            </a:r>
            <a:r>
              <a:rPr b="1" dirty="0"/>
              <a:t> e as </a:t>
            </a:r>
            <a:r>
              <a:rPr b="1" dirty="0" err="1"/>
              <a:t>ações</a:t>
            </a:r>
            <a:r>
              <a:rPr dirty="0"/>
              <a:t>, </a:t>
            </a:r>
            <a:r>
              <a:rPr dirty="0" err="1"/>
              <a:t>indicando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serão</a:t>
            </a:r>
            <a:r>
              <a:rPr dirty="0"/>
              <a:t> </a:t>
            </a:r>
            <a:r>
              <a:rPr dirty="0" err="1"/>
              <a:t>executados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recursos</a:t>
            </a:r>
            <a:r>
              <a:rPr dirty="0"/>
              <a:t> </a:t>
            </a:r>
            <a:r>
              <a:rPr dirty="0" err="1"/>
              <a:t>solicitados</a:t>
            </a:r>
            <a:r>
              <a:rPr dirty="0"/>
              <a:t>. </a:t>
            </a:r>
            <a:endParaRPr lang="pt-BR" dirty="0"/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dirty="0"/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 dirty="0" err="1"/>
              <a:t>Nesse</a:t>
            </a:r>
            <a:r>
              <a:rPr b="1" dirty="0"/>
              <a:t> </a:t>
            </a:r>
            <a:r>
              <a:rPr b="1" dirty="0" err="1"/>
              <a:t>momento</a:t>
            </a:r>
            <a:r>
              <a:rPr b="1" dirty="0"/>
              <a:t>, o </a:t>
            </a:r>
            <a:r>
              <a:rPr b="1" dirty="0" err="1"/>
              <a:t>ente</a:t>
            </a:r>
            <a:r>
              <a:rPr b="1" dirty="0"/>
              <a:t> </a:t>
            </a:r>
            <a:r>
              <a:rPr b="1" dirty="0" err="1"/>
              <a:t>pode</a:t>
            </a:r>
            <a:r>
              <a:rPr b="1" dirty="0"/>
              <a:t> </a:t>
            </a:r>
            <a:r>
              <a:rPr b="1" dirty="0" err="1"/>
              <a:t>informar</a:t>
            </a:r>
            <a:r>
              <a:rPr b="1" dirty="0"/>
              <a:t> </a:t>
            </a:r>
            <a:r>
              <a:rPr b="1" dirty="0" err="1"/>
              <a:t>essas</a:t>
            </a:r>
            <a:r>
              <a:rPr b="1" dirty="0"/>
              <a:t> </a:t>
            </a:r>
            <a:r>
              <a:rPr b="1" dirty="0" err="1"/>
              <a:t>metas</a:t>
            </a:r>
            <a:r>
              <a:rPr b="1" dirty="0"/>
              <a:t> e </a:t>
            </a:r>
            <a:r>
              <a:rPr b="1" dirty="0" err="1"/>
              <a:t>ações</a:t>
            </a:r>
            <a:r>
              <a:rPr b="1" dirty="0"/>
              <a:t> de forma </a:t>
            </a:r>
            <a:r>
              <a:rPr b="1" dirty="0" err="1"/>
              <a:t>abrangente</a:t>
            </a:r>
            <a:r>
              <a:rPr b="1" dirty="0"/>
              <a:t>, </a:t>
            </a:r>
            <a:r>
              <a:rPr b="1" dirty="0" err="1"/>
              <a:t>indicando</a:t>
            </a:r>
            <a:r>
              <a:rPr b="1" dirty="0"/>
              <a:t> </a:t>
            </a:r>
            <a:r>
              <a:rPr b="1" dirty="0" err="1"/>
              <a:t>como</a:t>
            </a:r>
            <a:r>
              <a:rPr b="1" dirty="0"/>
              <a:t> </a:t>
            </a:r>
            <a:r>
              <a:rPr b="1" dirty="0" err="1"/>
              <a:t>pretende</a:t>
            </a:r>
            <a:r>
              <a:rPr b="1" dirty="0"/>
              <a:t> </a:t>
            </a:r>
            <a:r>
              <a:rPr b="1" dirty="0" err="1"/>
              <a:t>utilizar</a:t>
            </a:r>
            <a:r>
              <a:rPr b="1" dirty="0"/>
              <a:t> </a:t>
            </a:r>
            <a:r>
              <a:rPr b="1" dirty="0" err="1"/>
              <a:t>os</a:t>
            </a:r>
            <a:r>
              <a:rPr b="1" dirty="0"/>
              <a:t> </a:t>
            </a:r>
            <a:r>
              <a:rPr b="1" dirty="0" err="1"/>
              <a:t>recursos</a:t>
            </a:r>
            <a:r>
              <a:rPr b="1" dirty="0"/>
              <a:t>. Mas se </a:t>
            </a:r>
            <a:r>
              <a:rPr b="1" dirty="0" err="1"/>
              <a:t>já</a:t>
            </a:r>
            <a:r>
              <a:rPr b="1" dirty="0"/>
              <a:t> </a:t>
            </a:r>
            <a:r>
              <a:rPr b="1" dirty="0" err="1"/>
              <a:t>tiver</a:t>
            </a:r>
            <a:r>
              <a:rPr b="1" dirty="0"/>
              <a:t> </a:t>
            </a:r>
            <a:r>
              <a:rPr b="1" dirty="0" err="1"/>
              <a:t>definições</a:t>
            </a:r>
            <a:r>
              <a:rPr b="1" dirty="0"/>
              <a:t> </a:t>
            </a:r>
            <a:r>
              <a:rPr b="1" dirty="0" err="1"/>
              <a:t>detalhadas</a:t>
            </a:r>
            <a:r>
              <a:rPr b="1" dirty="0"/>
              <a:t> </a:t>
            </a:r>
            <a:r>
              <a:rPr b="1" dirty="0" err="1"/>
              <a:t>sobre</a:t>
            </a:r>
            <a:r>
              <a:rPr b="1" dirty="0"/>
              <a:t> as </a:t>
            </a:r>
            <a:r>
              <a:rPr b="1" dirty="0" err="1"/>
              <a:t>ações</a:t>
            </a:r>
            <a:r>
              <a:rPr b="1" dirty="0"/>
              <a:t> que </a:t>
            </a:r>
            <a:r>
              <a:rPr b="1" dirty="0" err="1"/>
              <a:t>pretende</a:t>
            </a:r>
            <a:r>
              <a:rPr b="1" dirty="0"/>
              <a:t> </a:t>
            </a:r>
            <a:r>
              <a:rPr b="1" dirty="0" err="1"/>
              <a:t>realizar</a:t>
            </a:r>
            <a:r>
              <a:rPr b="1" dirty="0"/>
              <a:t>, </a:t>
            </a:r>
            <a:r>
              <a:rPr b="1" dirty="0" err="1"/>
              <a:t>isso</a:t>
            </a:r>
            <a:r>
              <a:rPr b="1" dirty="0"/>
              <a:t> </a:t>
            </a:r>
            <a:r>
              <a:rPr b="1" dirty="0" err="1"/>
              <a:t>já</a:t>
            </a:r>
            <a:r>
              <a:rPr b="1" dirty="0"/>
              <a:t> </a:t>
            </a:r>
            <a:r>
              <a:rPr b="1" dirty="0" err="1"/>
              <a:t>pode</a:t>
            </a:r>
            <a:r>
              <a:rPr b="1" dirty="0"/>
              <a:t> ser </a:t>
            </a:r>
            <a:r>
              <a:rPr b="1" dirty="0" err="1"/>
              <a:t>registrado</a:t>
            </a:r>
            <a:r>
              <a:rPr b="1" dirty="0"/>
              <a:t> </a:t>
            </a:r>
            <a:r>
              <a:rPr b="1" dirty="0" err="1"/>
              <a:t>nesse</a:t>
            </a:r>
            <a:r>
              <a:rPr b="1" dirty="0"/>
              <a:t> </a:t>
            </a:r>
            <a:r>
              <a:rPr b="1" dirty="0" err="1"/>
              <a:t>momento</a:t>
            </a:r>
            <a:r>
              <a:rPr b="1" dirty="0"/>
              <a:t>.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Google Shape;99;p2"/>
          <p:cNvSpPr txBox="1"/>
          <p:nvPr/>
        </p:nvSpPr>
        <p:spPr>
          <a:xfrm>
            <a:off x="506625" y="313695"/>
            <a:ext cx="592835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Plataforma Transferegov</a:t>
            </a:r>
          </a:p>
        </p:txBody>
      </p:sp>
      <p:sp>
        <p:nvSpPr>
          <p:cNvPr id="209" name="Google Shape;99;p2"/>
          <p:cNvSpPr txBox="1"/>
          <p:nvPr/>
        </p:nvSpPr>
        <p:spPr>
          <a:xfrm>
            <a:off x="506625" y="971541"/>
            <a:ext cx="7070499" cy="120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Para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informações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o </a:t>
            </a:r>
            <a:r>
              <a:rPr dirty="0" err="1"/>
              <a:t>preenchimento</a:t>
            </a:r>
            <a:r>
              <a:rPr dirty="0"/>
              <a:t> do Plano de </a:t>
            </a:r>
            <a:r>
              <a:rPr dirty="0" err="1"/>
              <a:t>Ação</a:t>
            </a:r>
            <a:r>
              <a:rPr dirty="0"/>
              <a:t> </a:t>
            </a:r>
            <a:r>
              <a:rPr dirty="0" err="1"/>
              <a:t>acesse</a:t>
            </a:r>
            <a:r>
              <a:rPr dirty="0"/>
              <a:t> o Tutorial de </a:t>
            </a:r>
            <a:r>
              <a:rPr dirty="0" err="1"/>
              <a:t>Cadastro</a:t>
            </a:r>
            <a:r>
              <a:rPr dirty="0"/>
              <a:t> do Plano de </a:t>
            </a:r>
            <a:r>
              <a:rPr dirty="0" err="1"/>
              <a:t>Ação</a:t>
            </a:r>
            <a:r>
              <a:rPr dirty="0"/>
              <a:t> 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página</a:t>
            </a:r>
            <a:r>
              <a:rPr dirty="0"/>
              <a:t> da Lei Paulo Gustavo no site do </a:t>
            </a:r>
            <a:r>
              <a:rPr dirty="0" err="1"/>
              <a:t>MinC</a:t>
            </a:r>
            <a:r>
              <a:rPr dirty="0"/>
              <a:t> (</a:t>
            </a:r>
            <a:r>
              <a:rPr b="1" dirty="0"/>
              <a:t>www.gov.br/leipaulogustavo</a:t>
            </a:r>
            <a:r>
              <a:rPr dirty="0"/>
              <a:t>)</a:t>
            </a:r>
          </a:p>
        </p:txBody>
      </p:sp>
      <p:pic>
        <p:nvPicPr>
          <p:cNvPr id="210" name="Imagem 5" descr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411" y="2171830"/>
            <a:ext cx="5547176" cy="284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eta: para Baixo 7"/>
          <p:cNvSpPr/>
          <p:nvPr/>
        </p:nvSpPr>
        <p:spPr>
          <a:xfrm rot="19012399">
            <a:off x="1405149" y="2595421"/>
            <a:ext cx="393468" cy="82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420"/>
                </a:moveTo>
                <a:lnTo>
                  <a:pt x="5400" y="1642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420"/>
                </a:lnTo>
                <a:lnTo>
                  <a:pt x="21600" y="1642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E42320"/>
          </a:solidFill>
          <a:ln w="25400">
            <a:solidFill>
              <a:srgbClr val="E4232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767205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eta: para Baixo 7"/>
          <p:cNvSpPr/>
          <p:nvPr/>
        </p:nvSpPr>
        <p:spPr>
          <a:xfrm rot="19012399">
            <a:off x="1727879" y="3019002"/>
            <a:ext cx="393468" cy="820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6420"/>
                </a:moveTo>
                <a:lnTo>
                  <a:pt x="5400" y="16420"/>
                </a:lnTo>
                <a:lnTo>
                  <a:pt x="5400" y="0"/>
                </a:lnTo>
                <a:lnTo>
                  <a:pt x="16200" y="0"/>
                </a:lnTo>
                <a:lnTo>
                  <a:pt x="16200" y="16420"/>
                </a:lnTo>
                <a:lnTo>
                  <a:pt x="21600" y="16420"/>
                </a:lnTo>
                <a:lnTo>
                  <a:pt x="10800" y="21600"/>
                </a:lnTo>
                <a:close/>
              </a:path>
            </a:pathLst>
          </a:custGeom>
          <a:solidFill>
            <a:srgbClr val="E42320"/>
          </a:solidFill>
          <a:ln w="25400">
            <a:solidFill>
              <a:srgbClr val="E4232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0C72E0-10B1-95D5-D6EF-9C1357A602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784" y="1491783"/>
            <a:ext cx="4554319" cy="352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Diagrama 4"/>
          <p:cNvGrpSpPr/>
          <p:nvPr/>
        </p:nvGrpSpPr>
        <p:grpSpPr>
          <a:xfrm>
            <a:off x="117594" y="343211"/>
            <a:ext cx="7165470" cy="4626906"/>
            <a:chOff x="0" y="0"/>
            <a:chExt cx="7165467" cy="4626903"/>
          </a:xfrm>
        </p:grpSpPr>
        <p:sp>
          <p:nvSpPr>
            <p:cNvPr id="219" name="Linha"/>
            <p:cNvSpPr/>
            <p:nvPr/>
          </p:nvSpPr>
          <p:spPr>
            <a:xfrm>
              <a:off x="2069144" y="621283"/>
              <a:ext cx="445718" cy="1"/>
            </a:xfrm>
            <a:prstGeom prst="line">
              <a:avLst/>
            </a:prstGeom>
            <a:noFill/>
            <a:ln w="9525" cap="flat">
              <a:solidFill>
                <a:schemeClr val="accent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22" name="Grupo"/>
            <p:cNvGrpSpPr/>
            <p:nvPr/>
          </p:nvGrpSpPr>
          <p:grpSpPr>
            <a:xfrm>
              <a:off x="0" y="0"/>
              <a:ext cx="2070944" cy="1242567"/>
              <a:chOff x="0" y="0"/>
              <a:chExt cx="2070943" cy="1242566"/>
            </a:xfrm>
          </p:grpSpPr>
          <p:sp>
            <p:nvSpPr>
              <p:cNvPr id="220" name="Retângulo"/>
              <p:cNvSpPr/>
              <p:nvPr/>
            </p:nvSpPr>
            <p:spPr>
              <a:xfrm>
                <a:off x="0" y="-1"/>
                <a:ext cx="2070944" cy="1242568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500"/>
                  </a:spcBef>
                  <a:defRPr sz="15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1" name="Entes cadastram Plano de Ação na Plataforma Transferegov"/>
              <p:cNvSpPr txBox="1"/>
              <p:nvPr/>
            </p:nvSpPr>
            <p:spPr>
              <a:xfrm>
                <a:off x="0" y="117369"/>
                <a:ext cx="2070944" cy="10078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6679" tIns="106679" rIns="106679" bIns="106679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Entes cadastram Plano de Ação na Plataforma Transferegov</a:t>
                </a:r>
              </a:p>
            </p:txBody>
          </p:sp>
        </p:grpSp>
        <p:sp>
          <p:nvSpPr>
            <p:cNvPr id="223" name="Linha"/>
            <p:cNvSpPr/>
            <p:nvPr/>
          </p:nvSpPr>
          <p:spPr>
            <a:xfrm>
              <a:off x="4616407" y="621283"/>
              <a:ext cx="445718" cy="1"/>
            </a:xfrm>
            <a:prstGeom prst="line">
              <a:avLst/>
            </a:prstGeom>
            <a:noFill/>
            <a:ln w="9525" cap="flat">
              <a:solidFill>
                <a:schemeClr val="accent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26" name="Grupo"/>
            <p:cNvGrpSpPr/>
            <p:nvPr/>
          </p:nvGrpSpPr>
          <p:grpSpPr>
            <a:xfrm>
              <a:off x="2547262" y="0"/>
              <a:ext cx="2070945" cy="1242567"/>
              <a:chOff x="0" y="0"/>
              <a:chExt cx="2070943" cy="1242566"/>
            </a:xfrm>
          </p:grpSpPr>
          <p:sp>
            <p:nvSpPr>
              <p:cNvPr id="224" name="Retângulo"/>
              <p:cNvSpPr/>
              <p:nvPr/>
            </p:nvSpPr>
            <p:spPr>
              <a:xfrm>
                <a:off x="0" y="-1"/>
                <a:ext cx="2070944" cy="1242568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500"/>
                  </a:spcBef>
                  <a:defRPr sz="15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5" name="MinC analisa/aprova Planos de Ação"/>
              <p:cNvSpPr txBox="1"/>
              <p:nvPr/>
            </p:nvSpPr>
            <p:spPr>
              <a:xfrm>
                <a:off x="0" y="312302"/>
                <a:ext cx="2070944" cy="6179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6679" tIns="106679" rIns="106679" bIns="106679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MinC analisa/aprova Planos de Ação</a:t>
                </a:r>
              </a:p>
            </p:txBody>
          </p:sp>
        </p:grpSp>
        <p:sp>
          <p:nvSpPr>
            <p:cNvPr id="227" name="Linha"/>
            <p:cNvSpPr/>
            <p:nvPr/>
          </p:nvSpPr>
          <p:spPr>
            <a:xfrm>
              <a:off x="1035472" y="1240766"/>
              <a:ext cx="5094525" cy="445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629"/>
                  </a:lnTo>
                  <a:lnTo>
                    <a:pt x="0" y="11629"/>
                  </a:lnTo>
                  <a:lnTo>
                    <a:pt x="0" y="21600"/>
                  </a:lnTo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500"/>
                </a:spcBef>
                <a:defRPr sz="500"/>
              </a:pPr>
              <a:endParaRPr/>
            </a:p>
          </p:txBody>
        </p:sp>
        <p:grpSp>
          <p:nvGrpSpPr>
            <p:cNvPr id="230" name="Grupo"/>
            <p:cNvGrpSpPr/>
            <p:nvPr/>
          </p:nvGrpSpPr>
          <p:grpSpPr>
            <a:xfrm>
              <a:off x="5094524" y="0"/>
              <a:ext cx="2070944" cy="1242567"/>
              <a:chOff x="0" y="0"/>
              <a:chExt cx="2070943" cy="1242566"/>
            </a:xfrm>
          </p:grpSpPr>
          <p:sp>
            <p:nvSpPr>
              <p:cNvPr id="228" name="Retângulo"/>
              <p:cNvSpPr/>
              <p:nvPr/>
            </p:nvSpPr>
            <p:spPr>
              <a:xfrm>
                <a:off x="0" y="-1"/>
                <a:ext cx="2070944" cy="1242568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5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29" name="MinC solicita abertura das contas bancárias envia Termo de Adesão para assinatura pelo ente"/>
              <p:cNvSpPr txBox="1"/>
              <p:nvPr/>
            </p:nvSpPr>
            <p:spPr>
              <a:xfrm>
                <a:off x="0" y="19902"/>
                <a:ext cx="2070944" cy="12027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6679" tIns="106679" rIns="106679" bIns="106679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MinC solicita abertura das contas bancárias envia Termo de Adesão para assinatura pelo ente</a:t>
                </a:r>
              </a:p>
            </p:txBody>
          </p:sp>
        </p:grpSp>
        <p:sp>
          <p:nvSpPr>
            <p:cNvPr id="231" name="Linha"/>
            <p:cNvSpPr/>
            <p:nvPr/>
          </p:nvSpPr>
          <p:spPr>
            <a:xfrm>
              <a:off x="2069144" y="2340166"/>
              <a:ext cx="445718" cy="1"/>
            </a:xfrm>
            <a:prstGeom prst="line">
              <a:avLst/>
            </a:prstGeom>
            <a:noFill/>
            <a:ln w="9525" cap="flat">
              <a:solidFill>
                <a:schemeClr val="accent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34" name="Grupo"/>
            <p:cNvGrpSpPr/>
            <p:nvPr/>
          </p:nvGrpSpPr>
          <p:grpSpPr>
            <a:xfrm>
              <a:off x="0" y="1718884"/>
              <a:ext cx="2070944" cy="1242567"/>
              <a:chOff x="0" y="0"/>
              <a:chExt cx="2070943" cy="1242566"/>
            </a:xfrm>
          </p:grpSpPr>
          <p:sp>
            <p:nvSpPr>
              <p:cNvPr id="232" name="Retângulo"/>
              <p:cNvSpPr/>
              <p:nvPr/>
            </p:nvSpPr>
            <p:spPr>
              <a:xfrm>
                <a:off x="0" y="-1"/>
                <a:ext cx="2070944" cy="1242568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500"/>
                  </a:spcBef>
                  <a:defRPr sz="15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3" name="Entes assinam Termo de Adesão na Plataforma Transferegov"/>
              <p:cNvSpPr txBox="1"/>
              <p:nvPr/>
            </p:nvSpPr>
            <p:spPr>
              <a:xfrm>
                <a:off x="0" y="117369"/>
                <a:ext cx="2070944" cy="10078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6679" tIns="106679" rIns="106679" bIns="106679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Entes assinam Termo de Adesão na Plataforma Transferegov</a:t>
                </a:r>
              </a:p>
            </p:txBody>
          </p:sp>
        </p:grpSp>
        <p:sp>
          <p:nvSpPr>
            <p:cNvPr id="235" name="Linha"/>
            <p:cNvSpPr/>
            <p:nvPr/>
          </p:nvSpPr>
          <p:spPr>
            <a:xfrm>
              <a:off x="4616407" y="2340166"/>
              <a:ext cx="445718" cy="1"/>
            </a:xfrm>
            <a:prstGeom prst="line">
              <a:avLst/>
            </a:prstGeom>
            <a:noFill/>
            <a:ln w="9525" cap="flat">
              <a:solidFill>
                <a:schemeClr val="accent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238" name="Grupo"/>
            <p:cNvGrpSpPr/>
            <p:nvPr/>
          </p:nvGrpSpPr>
          <p:grpSpPr>
            <a:xfrm>
              <a:off x="2547262" y="1718884"/>
              <a:ext cx="2070945" cy="1242567"/>
              <a:chOff x="0" y="0"/>
              <a:chExt cx="2070943" cy="1242566"/>
            </a:xfrm>
          </p:grpSpPr>
          <p:sp>
            <p:nvSpPr>
              <p:cNvPr id="236" name="Retângulo"/>
              <p:cNvSpPr/>
              <p:nvPr/>
            </p:nvSpPr>
            <p:spPr>
              <a:xfrm>
                <a:off x="0" y="-1"/>
                <a:ext cx="2070944" cy="1242568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500"/>
                  </a:spcBef>
                  <a:defRPr sz="15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7" name="Dinheiro enviado!…"/>
              <p:cNvSpPr txBox="1"/>
              <p:nvPr/>
            </p:nvSpPr>
            <p:spPr>
              <a:xfrm>
                <a:off x="0" y="174830"/>
                <a:ext cx="2070944" cy="8929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6679" tIns="106679" rIns="106679" bIns="106679" numCol="1" anchor="ctr">
                <a:sp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pPr>
                <a:r>
                  <a:t>Dinheiro enviado!</a:t>
                </a:r>
              </a:p>
              <a:p>
                <a: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pPr>
                <a:r>
                  <a:t>(confirme calendário de pagamentos)</a:t>
                </a:r>
              </a:p>
            </p:txBody>
          </p:sp>
        </p:grpSp>
        <p:sp>
          <p:nvSpPr>
            <p:cNvPr id="239" name="Linha"/>
            <p:cNvSpPr/>
            <p:nvPr/>
          </p:nvSpPr>
          <p:spPr>
            <a:xfrm>
              <a:off x="3610816" y="2959650"/>
              <a:ext cx="2519181" cy="392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1742"/>
                  </a:lnTo>
                  <a:lnTo>
                    <a:pt x="0" y="11742"/>
                  </a:lnTo>
                  <a:lnTo>
                    <a:pt x="0" y="21600"/>
                  </a:lnTo>
                </a:path>
              </a:pathLst>
            </a:custGeom>
            <a:noFill/>
            <a:ln w="9525" cap="flat">
              <a:solidFill>
                <a:schemeClr val="accent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ts val="500"/>
                </a:spcBef>
                <a:defRPr sz="500"/>
              </a:pPr>
              <a:endParaRPr/>
            </a:p>
          </p:txBody>
        </p:sp>
        <p:grpSp>
          <p:nvGrpSpPr>
            <p:cNvPr id="242" name="Grupo"/>
            <p:cNvGrpSpPr/>
            <p:nvPr/>
          </p:nvGrpSpPr>
          <p:grpSpPr>
            <a:xfrm>
              <a:off x="5094524" y="1718884"/>
              <a:ext cx="2070944" cy="1242567"/>
              <a:chOff x="0" y="0"/>
              <a:chExt cx="2070943" cy="1242566"/>
            </a:xfrm>
          </p:grpSpPr>
          <p:sp>
            <p:nvSpPr>
              <p:cNvPr id="240" name="Retângulo"/>
              <p:cNvSpPr/>
              <p:nvPr/>
            </p:nvSpPr>
            <p:spPr>
              <a:xfrm>
                <a:off x="0" y="-1"/>
                <a:ext cx="2070944" cy="1242568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500"/>
                  </a:spcBef>
                  <a:defRPr sz="15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1" name="Entes realizam adequação orçamentária"/>
              <p:cNvSpPr txBox="1"/>
              <p:nvPr/>
            </p:nvSpPr>
            <p:spPr>
              <a:xfrm>
                <a:off x="0" y="214835"/>
                <a:ext cx="2070944" cy="8128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6679" tIns="106679" rIns="106679" bIns="106679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Entes realizam adequação orçamentária</a:t>
                </a:r>
              </a:p>
            </p:txBody>
          </p:sp>
        </p:grpSp>
        <p:grpSp>
          <p:nvGrpSpPr>
            <p:cNvPr id="245" name="Grupo"/>
            <p:cNvGrpSpPr/>
            <p:nvPr/>
          </p:nvGrpSpPr>
          <p:grpSpPr>
            <a:xfrm>
              <a:off x="2575344" y="3384337"/>
              <a:ext cx="2070945" cy="1242567"/>
              <a:chOff x="0" y="0"/>
              <a:chExt cx="2070943" cy="1242566"/>
            </a:xfrm>
          </p:grpSpPr>
          <p:sp>
            <p:nvSpPr>
              <p:cNvPr id="243" name="Retângulo"/>
              <p:cNvSpPr/>
              <p:nvPr/>
            </p:nvSpPr>
            <p:spPr>
              <a:xfrm>
                <a:off x="0" y="-1"/>
                <a:ext cx="2070944" cy="1242568"/>
              </a:xfrm>
              <a:prstGeom prst="rect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500"/>
                  </a:spcBef>
                  <a:defRPr sz="15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44" name="Início da execução pelos entes"/>
              <p:cNvSpPr txBox="1"/>
              <p:nvPr/>
            </p:nvSpPr>
            <p:spPr>
              <a:xfrm>
                <a:off x="0" y="312302"/>
                <a:ext cx="2070944" cy="61796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6679" tIns="106679" rIns="106679" bIns="106679" numCol="1" anchor="ctr">
                <a:sp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Início da execução pelos entes</a:t>
                </a:r>
              </a:p>
            </p:txBody>
          </p:sp>
        </p:grpSp>
      </p:grp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m 3" descr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Google Shape;99;p2">
            <a:extLst>
              <a:ext uri="{FF2B5EF4-FFF2-40B4-BE49-F238E27FC236}">
                <a16:creationId xmlns:a16="http://schemas.microsoft.com/office/drawing/2014/main" id="{221AA050-417A-8F94-6AF9-36B776CDD1A6}"/>
              </a:ext>
            </a:extLst>
          </p:cNvPr>
          <p:cNvSpPr txBox="1"/>
          <p:nvPr/>
        </p:nvSpPr>
        <p:spPr>
          <a:xfrm>
            <a:off x="416860" y="420210"/>
            <a:ext cx="7893422" cy="460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 algn="ctr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sz="2200" b="1" dirty="0"/>
              <a:t>Atenção!!!</a:t>
            </a:r>
          </a:p>
          <a:p>
            <a:pPr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dirty="0"/>
          </a:p>
          <a:p>
            <a:pPr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dirty="0"/>
          </a:p>
          <a:p>
            <a:pPr algn="ctr">
              <a:lnSpc>
                <a:spcPct val="120000"/>
              </a:lnSpc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dirty="0"/>
              <a:t>Para cadastrar o Plano de Ação na </a:t>
            </a:r>
            <a:r>
              <a:rPr lang="pt-BR" dirty="0" err="1"/>
              <a:t>TransfereGov</a:t>
            </a:r>
            <a:r>
              <a:rPr lang="pt-BR" dirty="0"/>
              <a:t> não é preciso detalhar com precisão os editais que serão lançados. Inclusive é possível informar no Plano de Ação que os editais serão melhor detalhados após escuta da comunidade cultural. </a:t>
            </a:r>
          </a:p>
          <a:p>
            <a:pPr algn="ctr">
              <a:lnSpc>
                <a:spcPct val="120000"/>
              </a:lnSpc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 lang="pt-BR" dirty="0"/>
          </a:p>
          <a:p>
            <a:pPr algn="ctr">
              <a:lnSpc>
                <a:spcPct val="120000"/>
              </a:lnSpc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dirty="0"/>
              <a:t>A rigor, a Lei dispõe que somente após a adequação orçamentária ocorreriam  as escutas e audiências públicas, mas naturalmente tais ações podem ser executadas a qualquer momento, desde que antes do lançamentos dos editais. Então a gestão pode sim já cadastrar seu plano de ação e garantir logo o recebimento dos recursos do seu município.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395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6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Google Shape;99;p2"/>
          <p:cNvSpPr txBox="1"/>
          <p:nvPr/>
        </p:nvSpPr>
        <p:spPr>
          <a:xfrm>
            <a:off x="1881160" y="2841944"/>
            <a:ext cx="6982055" cy="108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r">
              <a:defRPr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Histórico, princípios e </a:t>
            </a:r>
          </a:p>
          <a:p>
            <a:pPr algn="r">
              <a:defRPr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objetivos da LPG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Google Shape;99;p2"/>
          <p:cNvSpPr txBox="1"/>
          <p:nvPr/>
        </p:nvSpPr>
        <p:spPr>
          <a:xfrm>
            <a:off x="151233" y="179765"/>
            <a:ext cx="7918341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Remanejamento dos recursos remanescentes</a:t>
            </a:r>
          </a:p>
        </p:txBody>
      </p:sp>
      <p:sp>
        <p:nvSpPr>
          <p:cNvPr id="250" name="Espaço Reservado para Conteúdo 2"/>
          <p:cNvSpPr txBox="1"/>
          <p:nvPr/>
        </p:nvSpPr>
        <p:spPr>
          <a:xfrm>
            <a:off x="151233" y="1241412"/>
            <a:ext cx="8947042" cy="372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normAutofit/>
          </a:bodyPr>
          <a:lstStyle/>
          <a:p>
            <a:pPr marL="431800" indent="-406400">
              <a:lnSpc>
                <a:spcPct val="80000"/>
              </a:lnSpc>
              <a:spcBef>
                <a:spcPts val="6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São duas formas de remanejamento:</a:t>
            </a:r>
            <a:endParaRPr sz="2900">
              <a:solidFill>
                <a:srgbClr val="888888"/>
              </a:solidFill>
            </a:endParaRPr>
          </a:p>
          <a:p>
            <a:pPr lvl="1" indent="457200">
              <a:lnSpc>
                <a:spcPct val="80000"/>
              </a:lnSpc>
              <a:spcBef>
                <a:spcPts val="5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1) Recursos são solicitados nos primeiros 60 dias</a:t>
            </a:r>
            <a:endParaRPr sz="2500">
              <a:solidFill>
                <a:srgbClr val="888888"/>
              </a:solidFill>
            </a:endParaRPr>
          </a:p>
          <a:p>
            <a:pPr marL="381000" lvl="2" indent="609600">
              <a:lnSpc>
                <a:spcPct val="80000"/>
              </a:lnSpc>
              <a:spcBef>
                <a:spcPts val="4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Mesmos critérios anteriores</a:t>
            </a:r>
            <a:endParaRPr sz="2200">
              <a:solidFill>
                <a:srgbClr val="888888"/>
              </a:solidFill>
            </a:endParaRPr>
          </a:p>
          <a:p>
            <a:pPr marL="381000" lvl="2" indent="609600">
              <a:lnSpc>
                <a:spcPct val="80000"/>
              </a:lnSpc>
              <a:spcBef>
                <a:spcPts val="4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Poderão ser utilizados pelos entes para suplementação de chamamentos públicos já lançados ou realização de novos certames devendo a opção definida ser aprovada pelo MinC por meio de complementação ao plano de ação inicialmente aprovado</a:t>
            </a:r>
            <a:endParaRPr sz="2200">
              <a:solidFill>
                <a:srgbClr val="888888"/>
              </a:solidFill>
            </a:endParaRPr>
          </a:p>
          <a:p>
            <a:pPr marL="381000" lvl="2" indent="609600">
              <a:lnSpc>
                <a:spcPct val="80000"/>
              </a:lnSpc>
              <a:spcBef>
                <a:spcPts val="4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Se não existirem municípios aptos, os recursos serão repassados aos respectivos estados</a:t>
            </a:r>
            <a:endParaRPr sz="2200">
              <a:solidFill>
                <a:srgbClr val="888888"/>
              </a:solidFill>
            </a:endParaRPr>
          </a:p>
          <a:p>
            <a:pPr marL="381000" lvl="2" indent="609600">
              <a:lnSpc>
                <a:spcPct val="80000"/>
              </a:lnSpc>
              <a:spcBef>
                <a:spcPts val="400"/>
              </a:spcBef>
              <a:defRPr sz="2000">
                <a:latin typeface="Calibri"/>
                <a:ea typeface="Calibri"/>
                <a:cs typeface="Calibri"/>
                <a:sym typeface="Calibri"/>
              </a:defRPr>
            </a:pPr>
            <a:endParaRPr sz="2200">
              <a:solidFill>
                <a:srgbClr val="888888"/>
              </a:solidFill>
            </a:endParaRPr>
          </a:p>
          <a:p>
            <a:pPr lvl="1" indent="457200">
              <a:lnSpc>
                <a:spcPct val="80000"/>
              </a:lnSpc>
              <a:spcBef>
                <a:spcPts val="5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2) Recursos que não sejam objeto de adequação orçamentária</a:t>
            </a:r>
            <a:endParaRPr sz="2500">
              <a:solidFill>
                <a:srgbClr val="888888"/>
              </a:solidFill>
            </a:endParaRPr>
          </a:p>
          <a:p>
            <a:pPr marL="381000" lvl="2" indent="609600">
              <a:lnSpc>
                <a:spcPct val="80000"/>
              </a:lnSpc>
              <a:spcBef>
                <a:spcPts val="4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Municípios (prazo 180 dias): recursos redistribuídos para o respectivo estado</a:t>
            </a:r>
            <a:endParaRPr sz="2200">
              <a:solidFill>
                <a:srgbClr val="888888"/>
              </a:solidFill>
            </a:endParaRPr>
          </a:p>
          <a:p>
            <a:pPr marL="381000" lvl="2" indent="609600">
              <a:lnSpc>
                <a:spcPct val="80000"/>
              </a:lnSpc>
              <a:spcBef>
                <a:spcPts val="400"/>
              </a:spcBef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Estados (prazo 120 dias): recursos restituídos ao Tesouro Nacional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Google Shape;99;p2"/>
          <p:cNvSpPr txBox="1"/>
          <p:nvPr/>
        </p:nvSpPr>
        <p:spPr>
          <a:xfrm>
            <a:off x="1846977" y="2279381"/>
            <a:ext cx="6982055" cy="5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Tutorial Transferegov</a:t>
            </a:r>
          </a:p>
        </p:txBody>
      </p:sp>
      <p:sp>
        <p:nvSpPr>
          <p:cNvPr id="254" name="CaixaDeTexto 4"/>
          <p:cNvSpPr txBox="1"/>
          <p:nvPr/>
        </p:nvSpPr>
        <p:spPr>
          <a:xfrm>
            <a:off x="5383724" y="3356102"/>
            <a:ext cx="2673176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https://youtu.be/k37LYwas188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539"/>
            <a:ext cx="9145917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Google Shape;99;p2"/>
          <p:cNvSpPr txBox="1"/>
          <p:nvPr/>
        </p:nvSpPr>
        <p:spPr>
          <a:xfrm>
            <a:off x="2534771" y="1479881"/>
            <a:ext cx="6166705" cy="49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26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rPr lang="pt-BR" dirty="0"/>
              <a:t>Situação atual Tocantins (19/06)</a:t>
            </a:r>
            <a:endParaRPr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6A20C08-CA13-9382-FDD3-ADF581F77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771" y="2243082"/>
            <a:ext cx="5716314" cy="26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1369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Google Shape;99;p2"/>
          <p:cNvSpPr txBox="1"/>
          <p:nvPr/>
        </p:nvSpPr>
        <p:spPr>
          <a:xfrm>
            <a:off x="1881160" y="2841944"/>
            <a:ext cx="6982055" cy="5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Execução dos recursos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Google Shape;99;p2"/>
          <p:cNvSpPr txBox="1"/>
          <p:nvPr/>
        </p:nvSpPr>
        <p:spPr>
          <a:xfrm>
            <a:off x="267342" y="1562746"/>
            <a:ext cx="8378006" cy="313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 execução dos recursos recebidos pelos entes federativos deve ocorrer por meio de </a:t>
            </a:r>
            <a:r>
              <a:rPr b="1"/>
              <a:t>procedimentos públicos de seleção</a:t>
            </a:r>
            <a:r>
              <a:t>, sendo de responsabilidade dos entes federados o detalhamento dos </a:t>
            </a:r>
            <a:r>
              <a:rPr b="1"/>
              <a:t>procedimentos de seleção de propostas, o acompanhamento da execução de projetos, e análise de cumprimento das contrapartidas e prestação de informações </a:t>
            </a:r>
            <a:r>
              <a:t>dos agentes culturais destinatários  dos recursos, observando as disposições do Decreto de fomento do sistema de financiamento à cultura, o Decreto nº 11.453/2023</a:t>
            </a:r>
          </a:p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285750" indent="-285750" algn="just"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É importante que todas as formas de seleção pública contenham alerta sobre a </a:t>
            </a:r>
            <a:r>
              <a:rPr b="1"/>
              <a:t>incidência de impostos</a:t>
            </a:r>
            <a:r>
              <a:t> no recebimento de recursos por parte de pessoas físicas e jurídicas, e os entes da federação deverão reiterar essa informação no momento da transferência de recursos aos destinatários selecionados.</a:t>
            </a:r>
          </a:p>
        </p:txBody>
      </p:sp>
      <p:sp>
        <p:nvSpPr>
          <p:cNvPr id="261" name="Google Shape;99;p2"/>
          <p:cNvSpPr txBox="1"/>
          <p:nvPr/>
        </p:nvSpPr>
        <p:spPr>
          <a:xfrm>
            <a:off x="168325" y="453230"/>
            <a:ext cx="716951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Execução dos recursos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m 2" descr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48" y="1454870"/>
            <a:ext cx="8060474" cy="330324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Google Shape;99;p2"/>
          <p:cNvSpPr txBox="1"/>
          <p:nvPr/>
        </p:nvSpPr>
        <p:spPr>
          <a:xfrm>
            <a:off x="168325" y="453230"/>
            <a:ext cx="716951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Prestação de Contas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Google Shape;99;p2"/>
          <p:cNvSpPr txBox="1"/>
          <p:nvPr/>
        </p:nvSpPr>
        <p:spPr>
          <a:xfrm>
            <a:off x="253895" y="1259751"/>
            <a:ext cx="8378006" cy="336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Entes para União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285750" indent="-285750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Relatório de gestão final,</a:t>
            </a:r>
            <a:r>
              <a:rPr b="0"/>
              <a:t> com informações acerca da execução dos recursos recebidos, incluindo os recursos relativos ao percentual de operacionalização.</a:t>
            </a:r>
          </a:p>
          <a:p>
            <a:pPr marL="285750" indent="-285750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Parâmetros estabelecidos para as seleções públicas a partir dos diálogos e consultas à comunidade cultural e demais áreas da sociedade civil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Alguns documentos: </a:t>
            </a:r>
          </a:p>
          <a:p>
            <a:pPr marL="504000" lvl="6" indent="-285750">
              <a:buClr>
                <a:srgbClr val="000000"/>
              </a:buClr>
              <a:buSzPct val="100000"/>
              <a:buChar char="✓"/>
              <a:defRPr sz="15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Lista dos editais lançados</a:t>
            </a:r>
            <a:r>
              <a:t> pelo ente, com seus respectivos links de publicação em Diário Oficial;</a:t>
            </a:r>
          </a:p>
          <a:p>
            <a:pPr marL="504000" lvl="5" indent="-285750">
              <a:buClr>
                <a:srgbClr val="000000"/>
              </a:buClr>
              <a:buSzPct val="100000"/>
              <a:buChar char="✓"/>
              <a:defRPr sz="15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Lista dos contemplados </a:t>
            </a:r>
            <a:r>
              <a:t>com nome ou razão social, CPF ou CNPJ, nome do projeto, valor do projeto (publicação em Diário Oficial);</a:t>
            </a:r>
          </a:p>
          <a:p>
            <a:pPr marL="504000" lvl="5" indent="-285750">
              <a:buClr>
                <a:srgbClr val="000000"/>
              </a:buClr>
              <a:buSzPct val="100000"/>
              <a:buChar char="✓"/>
              <a:defRPr sz="15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Comprovante de devolução</a:t>
            </a:r>
            <a:r>
              <a:t> do saldo remanescente quando for o caso</a:t>
            </a:r>
          </a:p>
        </p:txBody>
      </p:sp>
      <p:sp>
        <p:nvSpPr>
          <p:cNvPr id="269" name="Google Shape;99;p2"/>
          <p:cNvSpPr txBox="1"/>
          <p:nvPr/>
        </p:nvSpPr>
        <p:spPr>
          <a:xfrm>
            <a:off x="168325" y="453230"/>
            <a:ext cx="716951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Prestação de Contas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Google Shape;99;p2"/>
          <p:cNvSpPr txBox="1"/>
          <p:nvPr/>
        </p:nvSpPr>
        <p:spPr>
          <a:xfrm>
            <a:off x="267342" y="1562746"/>
            <a:ext cx="8378006" cy="319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defRPr sz="20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Destinatários para Entes</a:t>
            </a:r>
          </a:p>
          <a:p>
            <a:pPr>
              <a:defRPr sz="20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>
              <a:defRPr sz="20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marL="285750" indent="-285750">
              <a:spcBef>
                <a:spcPts val="24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Prestação de informações in loco</a:t>
            </a:r>
          </a:p>
          <a:p>
            <a:pPr marL="285750" indent="-285750">
              <a:spcBef>
                <a:spcPts val="24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Prestação de informações em relatório de execução do objeto</a:t>
            </a:r>
          </a:p>
          <a:p>
            <a:pPr marL="285750" indent="-285750">
              <a:spcBef>
                <a:spcPts val="24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Prestação de informações em relatório de execução financeira</a:t>
            </a:r>
          </a:p>
          <a:p>
            <a:pPr marL="285750" indent="-285750"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73" name="Google Shape;99;p2"/>
          <p:cNvSpPr txBox="1"/>
          <p:nvPr/>
        </p:nvSpPr>
        <p:spPr>
          <a:xfrm>
            <a:off x="168325" y="453230"/>
            <a:ext cx="7169517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Prestação de Contas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Google Shape;99;p2"/>
          <p:cNvSpPr txBox="1"/>
          <p:nvPr/>
        </p:nvSpPr>
        <p:spPr>
          <a:xfrm>
            <a:off x="1688206" y="1806537"/>
            <a:ext cx="6504215" cy="157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Inclusão e democratização do acesso à cultura por meio da LPG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Google Shape;99;p2"/>
          <p:cNvSpPr txBox="1"/>
          <p:nvPr/>
        </p:nvSpPr>
        <p:spPr>
          <a:xfrm>
            <a:off x="583537" y="1571291"/>
            <a:ext cx="7771254" cy="258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Contrapartidas sociais</a:t>
            </a:r>
            <a:r>
              <a:t>, como a exibição gratuita dos conteúdos viabilizados pela LPG</a:t>
            </a:r>
          </a:p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Ações afirmativas</a:t>
            </a:r>
            <a:r>
              <a:t>, medidas de democratização, descentralização e regionalização</a:t>
            </a:r>
          </a:p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É importante ressaltar que já é garantida as cotas com reserva de vagas para os projetos e ações nas seleções públicas, com o </a:t>
            </a:r>
            <a:r>
              <a:rPr b="1"/>
              <a:t>mínimo 20% para pessoas negras e no mínimo 10% para pessoas indígenas.</a:t>
            </a:r>
          </a:p>
          <a:p>
            <a:pPr marL="285750" indent="-285750" algn="just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Acessibilidade</a:t>
            </a:r>
            <a:r>
              <a:t> física, atitudinal e comunicacional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Google Shape;99;p2"/>
          <p:cNvSpPr txBox="1"/>
          <p:nvPr/>
        </p:nvSpPr>
        <p:spPr>
          <a:xfrm>
            <a:off x="100194" y="365182"/>
            <a:ext cx="6993589" cy="1672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 algn="just"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A LPG é </a:t>
            </a:r>
            <a:r>
              <a:rPr dirty="0" err="1"/>
              <a:t>fruto</a:t>
            </a:r>
            <a:r>
              <a:rPr dirty="0"/>
              <a:t> de um </a:t>
            </a:r>
            <a:r>
              <a:rPr dirty="0" err="1"/>
              <a:t>processo</a:t>
            </a:r>
            <a:r>
              <a:rPr dirty="0"/>
              <a:t> de </a:t>
            </a:r>
            <a:r>
              <a:rPr b="1" dirty="0" err="1"/>
              <a:t>luta</a:t>
            </a:r>
            <a:r>
              <a:rPr b="1" dirty="0"/>
              <a:t> e </a:t>
            </a:r>
            <a:r>
              <a:rPr b="1" dirty="0" err="1"/>
              <a:t>resistência</a:t>
            </a:r>
            <a:r>
              <a:rPr b="1" dirty="0"/>
              <a:t> </a:t>
            </a:r>
            <a:r>
              <a:rPr dirty="0"/>
              <a:t>da </a:t>
            </a:r>
            <a:r>
              <a:rPr dirty="0" err="1"/>
              <a:t>classe</a:t>
            </a:r>
            <a:r>
              <a:rPr dirty="0"/>
              <a:t> </a:t>
            </a:r>
            <a:r>
              <a:rPr dirty="0" err="1"/>
              <a:t>artística</a:t>
            </a:r>
            <a:r>
              <a:rPr dirty="0"/>
              <a:t> e cultural </a:t>
            </a:r>
            <a:r>
              <a:rPr dirty="0" err="1"/>
              <a:t>brasileira</a:t>
            </a:r>
            <a:endParaRPr dirty="0"/>
          </a:p>
          <a:p>
            <a:pPr marL="285750" indent="-285750" algn="just"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dirty="0"/>
              <a:t>A LPG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aprovada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2022 e </a:t>
            </a:r>
            <a:r>
              <a:rPr dirty="0" err="1"/>
              <a:t>tem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b="1" dirty="0" err="1"/>
              <a:t>objetivo</a:t>
            </a:r>
            <a:r>
              <a:rPr dirty="0"/>
              <a:t> a </a:t>
            </a:r>
            <a:r>
              <a:rPr dirty="0" err="1"/>
              <a:t>realização</a:t>
            </a:r>
            <a:r>
              <a:rPr dirty="0"/>
              <a:t> de </a:t>
            </a:r>
            <a:r>
              <a:rPr dirty="0" err="1"/>
              <a:t>ações</a:t>
            </a:r>
            <a:r>
              <a:rPr dirty="0"/>
              <a:t> </a:t>
            </a:r>
            <a:r>
              <a:rPr dirty="0" err="1"/>
              <a:t>emergenciais</a:t>
            </a:r>
            <a:r>
              <a:rPr dirty="0"/>
              <a:t> </a:t>
            </a:r>
            <a:r>
              <a:rPr dirty="0" err="1"/>
              <a:t>destinadas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setor</a:t>
            </a:r>
            <a:r>
              <a:rPr dirty="0"/>
              <a:t> cultural a </a:t>
            </a:r>
            <a:r>
              <a:rPr dirty="0" err="1"/>
              <a:t>serem</a:t>
            </a:r>
            <a:r>
              <a:rPr dirty="0"/>
              <a:t> </a:t>
            </a:r>
            <a:r>
              <a:rPr dirty="0" err="1"/>
              <a:t>adotadas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b="1" dirty="0" err="1"/>
              <a:t>decorrência</a:t>
            </a:r>
            <a:r>
              <a:rPr b="1" dirty="0"/>
              <a:t> dos </a:t>
            </a:r>
            <a:r>
              <a:rPr b="1" dirty="0" err="1"/>
              <a:t>efeitos</a:t>
            </a:r>
            <a:r>
              <a:rPr b="1" dirty="0"/>
              <a:t> </a:t>
            </a:r>
            <a:r>
              <a:rPr b="1" dirty="0" err="1"/>
              <a:t>econômicos</a:t>
            </a:r>
            <a:r>
              <a:rPr b="1" dirty="0"/>
              <a:t> da </a:t>
            </a:r>
            <a:r>
              <a:rPr b="1" dirty="0" err="1"/>
              <a:t>pandemia</a:t>
            </a:r>
            <a:r>
              <a:rPr b="1" dirty="0"/>
              <a:t> </a:t>
            </a:r>
            <a:r>
              <a:rPr dirty="0"/>
              <a:t>da covid-19 no </a:t>
            </a:r>
            <a:r>
              <a:rPr dirty="0" err="1"/>
              <a:t>setor</a:t>
            </a:r>
            <a:r>
              <a:rPr dirty="0"/>
              <a:t> cultural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72CDEE-0963-862A-ACD5-6D835067B7BB}"/>
              </a:ext>
            </a:extLst>
          </p:cNvPr>
          <p:cNvSpPr txBox="1"/>
          <p:nvPr/>
        </p:nvSpPr>
        <p:spPr>
          <a:xfrm>
            <a:off x="100194" y="2042920"/>
            <a:ext cx="8895888" cy="2964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indent="-285750" algn="just"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dirty="0"/>
              <a:t>A LPG viabiliza o maior investimento direto no setor cultural da história do Brasil</a:t>
            </a:r>
          </a:p>
          <a:p>
            <a:pPr marL="285750" indent="-285750" algn="just"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dirty="0"/>
              <a:t>Os recursos da LPG advém do </a:t>
            </a:r>
            <a:r>
              <a:rPr lang="pt-BR" b="1" dirty="0"/>
              <a:t>superávit</a:t>
            </a:r>
            <a:r>
              <a:rPr lang="pt-BR" dirty="0"/>
              <a:t> do Fundo Setorial Audiovisual - FSA e do Fundo Nacional de Cultura - FNC</a:t>
            </a:r>
          </a:p>
          <a:p>
            <a:pPr marL="285750" indent="-285750" algn="just"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dirty="0"/>
              <a:t>A Lei Paulo Gustavo foi pensada para </a:t>
            </a:r>
            <a:r>
              <a:rPr lang="pt-BR" b="1" dirty="0"/>
              <a:t>simplificar</a:t>
            </a:r>
            <a:r>
              <a:rPr lang="pt-BR" dirty="0"/>
              <a:t> o acesso à verba e acelerar a sua chegada aos fazedores e fazedoras de cultura. </a:t>
            </a:r>
          </a:p>
          <a:p>
            <a:pPr marL="285750" indent="-285750" algn="just"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dirty="0"/>
              <a:t>A LPG será executada em </a:t>
            </a:r>
            <a:r>
              <a:rPr lang="pt-BR" b="1" dirty="0"/>
              <a:t>parceria </a:t>
            </a:r>
            <a:r>
              <a:rPr lang="pt-BR" dirty="0"/>
              <a:t>com estados, municípios e com o Distrito Federal, de forma descentralizada, em consonância com o Sistema Nacional de Cultura</a:t>
            </a:r>
          </a:p>
          <a:p>
            <a:pPr marL="285750" indent="-285750" algn="just">
              <a:spcAft>
                <a:spcPts val="800"/>
              </a:spcAft>
              <a:buClr>
                <a:srgbClr val="000000"/>
              </a:buClr>
              <a:buSzPct val="100000"/>
              <a:buFont typeface="Arial"/>
              <a:buChar char="•"/>
              <a:defRPr sz="1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pt-BR" dirty="0"/>
              <a:t>Na execução da LPG devem ser observados os princípios da </a:t>
            </a:r>
            <a:r>
              <a:rPr lang="pt-BR" b="1" dirty="0"/>
              <a:t>democratização, desconcentração, descentralização</a:t>
            </a:r>
            <a:r>
              <a:rPr lang="pt-BR" dirty="0"/>
              <a:t>, entre outros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6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Google Shape;99;p2"/>
          <p:cNvSpPr txBox="1"/>
          <p:nvPr/>
        </p:nvSpPr>
        <p:spPr>
          <a:xfrm>
            <a:off x="1407887" y="1922186"/>
            <a:ext cx="6982055" cy="5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ATENDIMENTO LPG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539"/>
            <a:ext cx="9145917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Google Shape;99;p2"/>
          <p:cNvSpPr txBox="1"/>
          <p:nvPr/>
        </p:nvSpPr>
        <p:spPr>
          <a:xfrm>
            <a:off x="2309786" y="1940045"/>
            <a:ext cx="5928352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E-mail lpg@cultura.gov.br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m 17" descr="Imagem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241" y="1712154"/>
            <a:ext cx="5110842" cy="3433692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Google Shape;99;p2"/>
          <p:cNvSpPr txBox="1"/>
          <p:nvPr/>
        </p:nvSpPr>
        <p:spPr>
          <a:xfrm>
            <a:off x="431999" y="1913256"/>
            <a:ext cx="3286814" cy="2995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>
              <a:buClr>
                <a:srgbClr val="000000"/>
              </a:buClr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3 vezes na semana, duração de 1 hora</a:t>
            </a:r>
            <a:endParaRPr>
              <a:solidFill>
                <a:srgbClr val="262626"/>
              </a:solidFill>
            </a:endParaRPr>
          </a:p>
          <a:p>
            <a:pPr>
              <a:defRPr sz="1800">
                <a:latin typeface="Wingdings"/>
                <a:ea typeface="Wingdings"/>
                <a:cs typeface="Wingdings"/>
                <a:sym typeface="Wingdings"/>
              </a:defRPr>
            </a:pPr>
            <a:r>
              <a:t>✓</a:t>
            </a:r>
            <a:r>
              <a:rPr>
                <a:latin typeface="Calibri"/>
                <a:ea typeface="Calibri"/>
                <a:cs typeface="Calibri"/>
                <a:sym typeface="Calibri"/>
              </a:rPr>
              <a:t>Segundas (15h às 16h), quartas (10h às 11h) e sextas 15h às 16h)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Mediante agendamento disponível na página da LPG</a:t>
            </a:r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buClr>
                <a:srgbClr val="000000"/>
              </a:buClr>
              <a:buSzPct val="100000"/>
              <a:buFont typeface="Arial"/>
              <a:buChar char="•"/>
              <a:defRPr sz="1800">
                <a:latin typeface="Calibri"/>
                <a:ea typeface="Calibri"/>
                <a:cs typeface="Calibri"/>
                <a:sym typeface="Calibri"/>
              </a:defRPr>
            </a:pPr>
            <a:r>
              <a:t>Início: 22/05</a:t>
            </a:r>
          </a:p>
        </p:txBody>
      </p:sp>
      <p:sp>
        <p:nvSpPr>
          <p:cNvPr id="290" name="Google Shape;99;p2"/>
          <p:cNvSpPr txBox="1"/>
          <p:nvPr/>
        </p:nvSpPr>
        <p:spPr>
          <a:xfrm>
            <a:off x="217687" y="858278"/>
            <a:ext cx="5928352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Plantão Tira Dúvida - Online 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539"/>
            <a:ext cx="9145917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Google Shape;99;p2"/>
          <p:cNvSpPr txBox="1"/>
          <p:nvPr/>
        </p:nvSpPr>
        <p:spPr>
          <a:xfrm>
            <a:off x="2309786" y="1940045"/>
            <a:ext cx="5928352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Circula MinC: Oficinas LPG</a:t>
            </a:r>
          </a:p>
        </p:txBody>
      </p:sp>
      <p:sp>
        <p:nvSpPr>
          <p:cNvPr id="294" name="Google Shape;99;p2"/>
          <p:cNvSpPr txBox="1"/>
          <p:nvPr/>
        </p:nvSpPr>
        <p:spPr>
          <a:xfrm>
            <a:off x="2309787" y="2699068"/>
            <a:ext cx="6532114" cy="77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Início: 17/05</a:t>
            </a:r>
          </a:p>
          <a:p>
            <a:pPr marL="285750" indent="-285750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Calendário de junho definido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539"/>
            <a:ext cx="9145917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Google Shape;99;p2"/>
          <p:cNvSpPr txBox="1"/>
          <p:nvPr/>
        </p:nvSpPr>
        <p:spPr>
          <a:xfrm>
            <a:off x="2309787" y="1880223"/>
            <a:ext cx="6703030" cy="49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Página LPG</a:t>
            </a:r>
          </a:p>
        </p:txBody>
      </p:sp>
      <p:sp>
        <p:nvSpPr>
          <p:cNvPr id="298" name="Google Shape;99;p2"/>
          <p:cNvSpPr txBox="1"/>
          <p:nvPr/>
        </p:nvSpPr>
        <p:spPr>
          <a:xfrm>
            <a:off x="2309787" y="2767437"/>
            <a:ext cx="6532114" cy="1069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Página da LPG está no ar</a:t>
            </a:r>
          </a:p>
          <a:p>
            <a:pPr marL="285750" indent="-285750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Diversos materiais estão disponíveis: cartilha, tutoriais da Transferegov, Dúvidas frequentes, legislação, Guias, etc. 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539"/>
            <a:ext cx="9145917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Google Shape;99;p2"/>
          <p:cNvSpPr txBox="1"/>
          <p:nvPr/>
        </p:nvSpPr>
        <p:spPr>
          <a:xfrm>
            <a:off x="2309787" y="1880223"/>
            <a:ext cx="6703030" cy="90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Minutas de Documentos e materiais de apoio</a:t>
            </a:r>
          </a:p>
        </p:txBody>
      </p:sp>
      <p:sp>
        <p:nvSpPr>
          <p:cNvPr id="302" name="Google Shape;99;p2"/>
          <p:cNvSpPr txBox="1"/>
          <p:nvPr/>
        </p:nvSpPr>
        <p:spPr>
          <a:xfrm>
            <a:off x="2309787" y="2767437"/>
            <a:ext cx="6532114" cy="625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marL="285750" indent="-285750">
              <a:spcBef>
                <a:spcPts val="1200"/>
              </a:spcBef>
              <a:buClr>
                <a:srgbClr val="000000"/>
              </a:buClr>
              <a:buSzPct val="100000"/>
              <a:buFont typeface="Arial"/>
              <a:buChar char="•"/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Modelos, minutas e guias serão disponibilizados para os gestores e gestoras locais de cultura – EM CONSTRUÇÃO!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Google Shape;99;p2"/>
          <p:cNvSpPr txBox="1"/>
          <p:nvPr/>
        </p:nvSpPr>
        <p:spPr>
          <a:xfrm>
            <a:off x="207520" y="307472"/>
            <a:ext cx="6660304" cy="90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Consonância com o Sistema Nacional de Cultura</a:t>
            </a:r>
          </a:p>
        </p:txBody>
      </p:sp>
      <p:sp>
        <p:nvSpPr>
          <p:cNvPr id="121" name="Google Shape;99;p2"/>
          <p:cNvSpPr txBox="1"/>
          <p:nvPr/>
        </p:nvSpPr>
        <p:spPr>
          <a:xfrm>
            <a:off x="933913" y="1846015"/>
            <a:ext cx="6993589" cy="204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Todas as ações executadas por meio da Lei Paulo Gustavo devem ser realizadas em </a:t>
            </a:r>
            <a:r>
              <a:rPr b="1"/>
              <a:t>consonância com o Sistema Nacional de Cultura</a:t>
            </a:r>
            <a:r>
              <a:t>, organizado em regime de </a:t>
            </a:r>
            <a:r>
              <a:rPr b="1"/>
              <a:t>colaboração, de forma descentralizada e participativa</a:t>
            </a:r>
            <a:r>
              <a:t>, conforme disposto no art. 216-A da Constituição Federal, principalmente em relação à pactuação entre os entes da Federação e a sociedade civil no processo de gestão.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Google Shape;99;p2"/>
          <p:cNvSpPr txBox="1"/>
          <p:nvPr/>
        </p:nvSpPr>
        <p:spPr>
          <a:xfrm>
            <a:off x="352800" y="188217"/>
            <a:ext cx="6609026" cy="90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26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Consonância com o Sistema Nacional de Cultura</a:t>
            </a:r>
          </a:p>
        </p:txBody>
      </p:sp>
      <p:sp>
        <p:nvSpPr>
          <p:cNvPr id="125" name="Google Shape;99;p2"/>
          <p:cNvSpPr txBox="1"/>
          <p:nvPr/>
        </p:nvSpPr>
        <p:spPr>
          <a:xfrm>
            <a:off x="438830" y="1418728"/>
            <a:ext cx="7941598" cy="316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/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Os Estados, o Distrito Federal e os Municípios que receberem recursos oriundos da LPG devem se </a:t>
            </a:r>
            <a:r>
              <a:rPr b="1"/>
              <a:t>comprometer </a:t>
            </a:r>
            <a:r>
              <a:t>a fortalecer os sistemas locais de cultura existentes ou, se inexistentes, implantá-los, com a instituição dos </a:t>
            </a:r>
            <a:r>
              <a:rPr b="1"/>
              <a:t>conselhos, dos planos e dos fundos</a:t>
            </a:r>
            <a:r>
              <a:t> estaduais, distrital e municipais de cultura, nos termos do art. 216-A da Constituição Federal</a:t>
            </a:r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Esse compromisso será firmado no momento da assinatura do </a:t>
            </a:r>
            <a:r>
              <a:rPr b="1"/>
              <a:t>Termo de Adesão</a:t>
            </a:r>
            <a:r>
              <a:t> pelos entes federados para recebimento do recurso. </a:t>
            </a:r>
          </a:p>
          <a:p>
            <a:pPr algn="just">
              <a:defRPr sz="18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algn="just">
              <a:defRPr sz="18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Prazo para integrar o Sistema Nacional de Cultura: 11 de julho de 2024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Google Shape;99;p2"/>
          <p:cNvSpPr txBox="1"/>
          <p:nvPr/>
        </p:nvSpPr>
        <p:spPr>
          <a:xfrm>
            <a:off x="1688206" y="1806537"/>
            <a:ext cx="6504215" cy="58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2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O recurso da LPG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7" y="-539"/>
            <a:ext cx="9145914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CaixaDeTexto 5"/>
          <p:cNvSpPr txBox="1"/>
          <p:nvPr/>
        </p:nvSpPr>
        <p:spPr>
          <a:xfrm>
            <a:off x="-8851" y="2379545"/>
            <a:ext cx="3400095" cy="972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Total</a:t>
            </a:r>
          </a:p>
          <a:p>
            <a:pPr algn="ctr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R$ 3.862.000.000,00</a:t>
            </a:r>
          </a:p>
        </p:txBody>
      </p:sp>
      <p:sp>
        <p:nvSpPr>
          <p:cNvPr id="132" name="CaixaDeTexto 6"/>
          <p:cNvSpPr txBox="1"/>
          <p:nvPr/>
        </p:nvSpPr>
        <p:spPr>
          <a:xfrm>
            <a:off x="5034572" y="1402198"/>
            <a:ext cx="4630001" cy="972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Audiovisual</a:t>
            </a:r>
          </a:p>
          <a:p>
            <a:pPr algn="ctr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R$ 2.797.000.000,00</a:t>
            </a:r>
          </a:p>
        </p:txBody>
      </p:sp>
      <p:sp>
        <p:nvSpPr>
          <p:cNvPr id="133" name="CaixaDeTexto 7"/>
          <p:cNvSpPr txBox="1"/>
          <p:nvPr/>
        </p:nvSpPr>
        <p:spPr>
          <a:xfrm>
            <a:off x="5412874" y="3811254"/>
            <a:ext cx="3873397" cy="972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Demais áreas culturais</a:t>
            </a:r>
          </a:p>
          <a:p>
            <a:pPr algn="ctr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t>R$ 1.065.000.000,00</a:t>
            </a:r>
          </a:p>
        </p:txBody>
      </p:sp>
      <p:sp>
        <p:nvSpPr>
          <p:cNvPr id="134" name="Seta: para a Direita 8"/>
          <p:cNvSpPr/>
          <p:nvPr/>
        </p:nvSpPr>
        <p:spPr>
          <a:xfrm rot="20396819">
            <a:off x="3638782" y="2275558"/>
            <a:ext cx="1569470" cy="42612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1F6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5" name="Seta: para a Direita 9"/>
          <p:cNvSpPr/>
          <p:nvPr/>
        </p:nvSpPr>
        <p:spPr>
          <a:xfrm rot="1594063">
            <a:off x="3651836" y="3621501"/>
            <a:ext cx="1569470" cy="42612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81F6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Google Shape;99;p2"/>
          <p:cNvSpPr txBox="1"/>
          <p:nvPr/>
        </p:nvSpPr>
        <p:spPr>
          <a:xfrm>
            <a:off x="257975" y="322957"/>
            <a:ext cx="6357975" cy="61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>
              <a:defRPr sz="3400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Valores a serem repassados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agem 3" descr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8" y="-539"/>
            <a:ext cx="9145917" cy="5144578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Google Shape;99;p2"/>
          <p:cNvSpPr txBox="1"/>
          <p:nvPr/>
        </p:nvSpPr>
        <p:spPr>
          <a:xfrm>
            <a:off x="2122353" y="641141"/>
            <a:ext cx="5403497" cy="150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99" tIns="45699" rIns="45699" bIns="45699">
            <a:spAutoFit/>
          </a:bodyPr>
          <a:lstStyle>
            <a:lvl1pPr algn="ctr">
              <a:defRPr sz="3000" b="1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Todos os estados e municípios têm direito a receber!</a:t>
            </a:r>
          </a:p>
        </p:txBody>
      </p:sp>
      <p:sp>
        <p:nvSpPr>
          <p:cNvPr id="140" name="CaixaDeTexto 3"/>
          <p:cNvSpPr txBox="1"/>
          <p:nvPr/>
        </p:nvSpPr>
        <p:spPr>
          <a:xfrm>
            <a:off x="2062526" y="2118429"/>
            <a:ext cx="6736652" cy="1349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 </a:t>
            </a:r>
            <a:r>
              <a:rPr dirty="0" err="1"/>
              <a:t>divisão</a:t>
            </a:r>
            <a:r>
              <a:rPr dirty="0"/>
              <a:t> </a:t>
            </a:r>
            <a:r>
              <a:rPr dirty="0" err="1"/>
              <a:t>foi</a:t>
            </a:r>
            <a:r>
              <a:rPr dirty="0"/>
              <a:t> </a:t>
            </a:r>
            <a:r>
              <a:rPr dirty="0" err="1"/>
              <a:t>determinada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LC 195/2022 e </a:t>
            </a:r>
            <a:r>
              <a:rPr dirty="0" err="1"/>
              <a:t>considerou</a:t>
            </a:r>
            <a:r>
              <a:rPr dirty="0"/>
              <a:t> </a:t>
            </a:r>
            <a:r>
              <a:rPr dirty="0" err="1"/>
              <a:t>proporcionalmente</a:t>
            </a:r>
            <a:r>
              <a:rPr dirty="0"/>
              <a:t> a </a:t>
            </a:r>
            <a:r>
              <a:rPr dirty="0" err="1"/>
              <a:t>população</a:t>
            </a:r>
            <a:r>
              <a:rPr dirty="0"/>
              <a:t> e </a:t>
            </a:r>
            <a:r>
              <a:rPr dirty="0" err="1"/>
              <a:t>também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critérios</a:t>
            </a:r>
            <a:r>
              <a:rPr dirty="0"/>
              <a:t> de </a:t>
            </a:r>
            <a:r>
              <a:rPr dirty="0" err="1"/>
              <a:t>rateio</a:t>
            </a:r>
            <a:r>
              <a:rPr dirty="0"/>
              <a:t> do Fundo de </a:t>
            </a:r>
            <a:r>
              <a:rPr dirty="0" err="1"/>
              <a:t>Participação</a:t>
            </a:r>
            <a:r>
              <a:rPr dirty="0"/>
              <a:t> dos </a:t>
            </a:r>
            <a:r>
              <a:rPr dirty="0" err="1"/>
              <a:t>Estados</a:t>
            </a:r>
            <a:r>
              <a:rPr dirty="0"/>
              <a:t> e do Distrito Federal (FPE) e do Fundo de </a:t>
            </a:r>
            <a:r>
              <a:rPr dirty="0" err="1"/>
              <a:t>Participação</a:t>
            </a:r>
            <a:r>
              <a:rPr dirty="0"/>
              <a:t> dos </a:t>
            </a:r>
            <a:r>
              <a:rPr dirty="0" err="1"/>
              <a:t>Municípios</a:t>
            </a:r>
            <a:r>
              <a:rPr dirty="0"/>
              <a:t> (FPM).</a:t>
            </a:r>
          </a:p>
          <a:p>
            <a:pPr>
              <a:lnSpc>
                <a:spcPct val="107000"/>
              </a:lnSpc>
              <a:spcBef>
                <a:spcPts val="8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b="1" dirty="0"/>
              <a:t>Na </a:t>
            </a:r>
            <a:r>
              <a:rPr b="1" dirty="0" err="1"/>
              <a:t>página</a:t>
            </a:r>
            <a:r>
              <a:rPr b="1" dirty="0"/>
              <a:t> da LPG no site do </a:t>
            </a:r>
            <a:r>
              <a:rPr b="1" dirty="0" err="1"/>
              <a:t>MinC</a:t>
            </a:r>
            <a:r>
              <a:rPr sz="1000" b="1" dirty="0"/>
              <a:t> </a:t>
            </a:r>
            <a:r>
              <a:rPr b="1" dirty="0"/>
              <a:t> é </a:t>
            </a:r>
            <a:r>
              <a:rPr b="1" dirty="0" err="1"/>
              <a:t>possível</a:t>
            </a:r>
            <a:r>
              <a:rPr b="1" dirty="0"/>
              <a:t> </a:t>
            </a:r>
            <a:r>
              <a:rPr b="1" dirty="0" err="1"/>
              <a:t>verificar</a:t>
            </a:r>
            <a:r>
              <a:rPr b="1" dirty="0"/>
              <a:t> o valor que </a:t>
            </a:r>
            <a:r>
              <a:rPr b="1" dirty="0" err="1"/>
              <a:t>cada</a:t>
            </a:r>
            <a:r>
              <a:rPr b="1" dirty="0"/>
              <a:t> Estado, </a:t>
            </a:r>
            <a:r>
              <a:rPr b="1" dirty="0" err="1"/>
              <a:t>Município</a:t>
            </a:r>
            <a:r>
              <a:rPr b="1" dirty="0"/>
              <a:t> e DF </a:t>
            </a:r>
            <a:r>
              <a:rPr b="1" dirty="0" err="1"/>
              <a:t>pode</a:t>
            </a:r>
            <a:r>
              <a:rPr b="1" dirty="0"/>
              <a:t> </a:t>
            </a:r>
            <a:r>
              <a:rPr b="1" dirty="0" err="1"/>
              <a:t>receber</a:t>
            </a:r>
            <a:r>
              <a:rPr b="1" dirty="0"/>
              <a:t>!</a:t>
            </a:r>
          </a:p>
        </p:txBody>
      </p:sp>
      <p:pic>
        <p:nvPicPr>
          <p:cNvPr id="141" name="Imagem 6" descr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821" y="3769397"/>
            <a:ext cx="6585425" cy="93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o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Tema do Office">
    <a:dk1>
      <a:srgbClr val="000000"/>
    </a:dk1>
    <a:lt1>
      <a:srgbClr val="FFFFFF"/>
    </a:lt1>
    <a:dk2>
      <a:srgbClr val="A7A7A7"/>
    </a:dk2>
    <a:lt2>
      <a:srgbClr val="535353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FF00F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4a1bb7a-82fe-4199-a570-82f41827722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7186F0777D28489BA1FDC8E9EBBA17" ma:contentTypeVersion="8" ma:contentTypeDescription="Create a new document." ma:contentTypeScope="" ma:versionID="f9ef3b3dd89c0dac6dc717fb1ee38d03">
  <xsd:schema xmlns:xsd="http://www.w3.org/2001/XMLSchema" xmlns:xs="http://www.w3.org/2001/XMLSchema" xmlns:p="http://schemas.microsoft.com/office/2006/metadata/properties" xmlns:ns3="e4a1bb7a-82fe-4199-a570-82f41827722c" targetNamespace="http://schemas.microsoft.com/office/2006/metadata/properties" ma:root="true" ma:fieldsID="4d76945fbc737a021ac6933c94f3dff2" ns3:_="">
    <xsd:import namespace="e4a1bb7a-82fe-4199-a570-82f4182772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_activity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a1bb7a-82fe-4199-a570-82f4182772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79F073-C13B-458E-A60A-E515E2434DF1}">
  <ds:schemaRefs>
    <ds:schemaRef ds:uri="http://schemas.microsoft.com/office/2006/metadata/properties"/>
    <ds:schemaRef ds:uri="http://www.w3.org/2000/xmlns/"/>
    <ds:schemaRef ds:uri="e4a1bb7a-82fe-4199-a570-82f41827722c"/>
    <ds:schemaRef ds:uri="http://www.w3.org/2001/XMLSchema-instance"/>
  </ds:schemaRefs>
</ds:datastoreItem>
</file>

<file path=customXml/itemProps2.xml><?xml version="1.0" encoding="utf-8"?>
<ds:datastoreItem xmlns:ds="http://schemas.openxmlformats.org/officeDocument/2006/customXml" ds:itemID="{1527DBF6-42E0-4CA0-9FFC-F7C9EC7BB5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E6FD87-B5A8-4D8D-8E0A-09A9D051DB0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4a1bb7a-82fe-4199-a570-82f41827722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</TotalTime>
  <Words>2475</Words>
  <Application>Microsoft Office PowerPoint</Application>
  <PresentationFormat>Apresentação na tela (16:9)</PresentationFormat>
  <Paragraphs>200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Natalia Maria Leitão de Melo</dc:creator>
  <cp:lastModifiedBy>Natalia Maria Leitao De Melo</cp:lastModifiedBy>
  <cp:revision>16</cp:revision>
  <dcterms:modified xsi:type="dcterms:W3CDTF">2023-06-20T19:06:21Z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0x010100287186F0777D28489BA1FDC8E9EBBA17</vt:lpwstr>
  </property>
</Properties>
</file>