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11.xml" ContentType="application/vnd.openxmlformats-officedocument.theme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theme/theme12.xml" ContentType="application/vnd.openxmlformats-officedocument.theme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charts/chart6.xml" ContentType="application/vnd.openxmlformats-officedocument.drawingml.chart+xml"/>
  <Override PartName="/ppt/theme/themeOverride5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charts/chart7.xml" ContentType="application/vnd.openxmlformats-officedocument.drawingml.chart+xml"/>
  <Override PartName="/ppt/theme/themeOverride6.xml" ContentType="application/vnd.openxmlformats-officedocument.themeOverride+xml"/>
  <Override PartName="/ppt/charts/chart8.xml" ContentType="application/vnd.openxmlformats-officedocument.drawingml.chart+xml"/>
  <Override PartName="/ppt/theme/themeOverride7.xml" ContentType="application/vnd.openxmlformats-officedocument.themeOverride+xml"/>
  <Override PartName="/ppt/charts/chart9.xml" ContentType="application/vnd.openxmlformats-officedocument.drawingml.chart+xml"/>
  <Override PartName="/ppt/theme/themeOverride8.xml" ContentType="application/vnd.openxmlformats-officedocument.themeOverr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notesSlides/notesSlide2.xml" ContentType="application/vnd.openxmlformats-officedocument.presentationml.notesSlide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4863" r:id="rId3"/>
    <p:sldMasterId id="2147485064" r:id="rId4"/>
    <p:sldMasterId id="2147485125" r:id="rId5"/>
    <p:sldMasterId id="2147485210" r:id="rId6"/>
    <p:sldMasterId id="2147485222" r:id="rId7"/>
    <p:sldMasterId id="2147485266" r:id="rId8"/>
    <p:sldMasterId id="2147485315" r:id="rId9"/>
    <p:sldMasterId id="2147485364" r:id="rId10"/>
    <p:sldMasterId id="2147485376" r:id="rId11"/>
    <p:sldMasterId id="2147485412" r:id="rId12"/>
    <p:sldMasterId id="2147485464" r:id="rId13"/>
  </p:sldMasterIdLst>
  <p:notesMasterIdLst>
    <p:notesMasterId r:id="rId59"/>
  </p:notesMasterIdLst>
  <p:handoutMasterIdLst>
    <p:handoutMasterId r:id="rId60"/>
  </p:handoutMasterIdLst>
  <p:sldIdLst>
    <p:sldId id="753" r:id="rId14"/>
    <p:sldId id="754" r:id="rId15"/>
    <p:sldId id="764" r:id="rId16"/>
    <p:sldId id="763" r:id="rId17"/>
    <p:sldId id="773" r:id="rId18"/>
    <p:sldId id="756" r:id="rId19"/>
    <p:sldId id="718" r:id="rId20"/>
    <p:sldId id="719" r:id="rId21"/>
    <p:sldId id="742" r:id="rId22"/>
    <p:sldId id="707" r:id="rId23"/>
    <p:sldId id="771" r:id="rId24"/>
    <p:sldId id="711" r:id="rId25"/>
    <p:sldId id="688" r:id="rId26"/>
    <p:sldId id="772" r:id="rId27"/>
    <p:sldId id="765" r:id="rId28"/>
    <p:sldId id="720" r:id="rId29"/>
    <p:sldId id="445" r:id="rId30"/>
    <p:sldId id="721" r:id="rId31"/>
    <p:sldId id="620" r:id="rId32"/>
    <p:sldId id="722" r:id="rId33"/>
    <p:sldId id="554" r:id="rId34"/>
    <p:sldId id="723" r:id="rId35"/>
    <p:sldId id="725" r:id="rId36"/>
    <p:sldId id="726" r:id="rId37"/>
    <p:sldId id="556" r:id="rId38"/>
    <p:sldId id="724" r:id="rId39"/>
    <p:sldId id="727" r:id="rId40"/>
    <p:sldId id="728" r:id="rId41"/>
    <p:sldId id="449" r:id="rId42"/>
    <p:sldId id="729" r:id="rId43"/>
    <p:sldId id="553" r:id="rId44"/>
    <p:sldId id="731" r:id="rId45"/>
    <p:sldId id="453" r:id="rId46"/>
    <p:sldId id="730" r:id="rId47"/>
    <p:sldId id="622" r:id="rId48"/>
    <p:sldId id="733" r:id="rId49"/>
    <p:sldId id="621" r:id="rId50"/>
    <p:sldId id="732" r:id="rId51"/>
    <p:sldId id="766" r:id="rId52"/>
    <p:sldId id="767" r:id="rId53"/>
    <p:sldId id="770" r:id="rId54"/>
    <p:sldId id="768" r:id="rId55"/>
    <p:sldId id="769" r:id="rId56"/>
    <p:sldId id="774" r:id="rId57"/>
    <p:sldId id="741" r:id="rId58"/>
  </p:sldIdLst>
  <p:sldSz cx="9906000" cy="6858000" type="A4"/>
  <p:notesSz cx="6797675" cy="9926638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136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272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407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544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5679" algn="l" defTabSz="914272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2815" algn="l" defTabSz="914272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199951" algn="l" defTabSz="914272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087" algn="l" defTabSz="914272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F68222"/>
    <a:srgbClr val="0000FF"/>
    <a:srgbClr val="00FF00"/>
    <a:srgbClr val="CC3399"/>
    <a:srgbClr val="0066FF"/>
    <a:srgbClr val="FF5050"/>
    <a:srgbClr val="FFFF00"/>
    <a:srgbClr val="FFCC66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Estilo com Tema 1 - Ênfas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Estilo com Tema 1 - Ênfase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C2FFA5D-87B4-456A-9821-1D502468CF0F}" styleName="Estilo com Tema 1 - Ênfase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Estilo com Tema 1 - Ênfas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6D9F66E-5EB9-4882-86FB-DCBF35E3C3E4}" styleName="Estilo Médio 4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1E4AEA4-8DFA-4A89-87EB-49C32662AFE0}" styleName="Estilo Médio 2 - Ênfas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Estilo Médio 1 - Ênfase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38B1855-1B75-4FBE-930C-398BA8C253C6}" styleName="Estilo com Tema 2 - Ênfase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Estilo com Tema 1 - Ênfas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2838BEF-8BB2-4498-84A7-C5851F593DF1}" styleName="Estilo Médio 4 - Ênfase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F5AB1C69-6EDB-4FF4-983F-18BD219EF322}" styleName="Estilo Médio 2 - Ênfas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AF606853-7671-496A-8E4F-DF71F8EC918B}" styleName="Estilo Escuro 1 - Ênfase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Estilo Médio 2 - Ênfas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505E3EF-67EA-436B-97B2-0124C06EBD24}" styleName="Estilo Médio 4 - Ênfas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Estilo Médio 4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Estilo Médio 4 - Ênfas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46F890A9-2807-4EBB-B81D-B2AA78EC7F39}" styleName="Estilo Escuro 2 - Ênfase 5/Ênfase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23" autoAdjust="0"/>
    <p:restoredTop sz="99281" autoAdjust="0"/>
  </p:normalViewPr>
  <p:slideViewPr>
    <p:cSldViewPr>
      <p:cViewPr>
        <p:scale>
          <a:sx n="60" d="100"/>
          <a:sy n="60" d="100"/>
        </p:scale>
        <p:origin x="-1376" y="-160"/>
      </p:cViewPr>
      <p:guideLst>
        <p:guide orient="horz" pos="2160"/>
        <p:guide pos="288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70" d="100"/>
        <a:sy n="170" d="100"/>
      </p:scale>
      <p:origin x="0" y="33139"/>
    </p:cViewPr>
  </p:sorterViewPr>
  <p:notesViewPr>
    <p:cSldViewPr>
      <p:cViewPr varScale="1">
        <p:scale>
          <a:sx n="61" d="100"/>
          <a:sy n="61" d="100"/>
        </p:scale>
        <p:origin x="-3293" y="-101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Planilha_do_Microsoft_Excel1.xlsx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saude.to\SAUDE\Planejamento\Planejamento\ECONOMIA%20DA%20SA&#218;DE\An&#225;lise%20Exec%20Or&#231;am%202009-2023\An&#225;lise%20Exec%202023\An&#225;lise%20Exec%201&#186;%20Quad%202023\Progfonte%202023-Obj%20e%20A&#231;&#227;o-Gr&#225;f.xls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aude.to\SAUDE\Planejamento\Planejamento\ECONOMIA%20DA%20SA&#218;DE\An&#225;lise%20Exec%20Or&#231;am%202009-2023\An&#225;lise%20Exec%202023\An&#225;lise%20Exec%201&#186;%20Quad%202023\Progfonte%202023-Obj%20e%20A&#231;&#227;o-Gr&#225;f.xls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aude.to\SAUDE\Planejamento\Planejamento\ECONOMIA%20DA%20SA&#218;DE\An&#225;lise%20Exec%20Or&#231;am%202009-2023\An&#225;lise%20Exec%202023\An&#225;lise%20Exec%201&#186;%20Quad%202023\Progfonte%202023-Obj%20e%20A&#231;&#227;o-Gr&#225;f.xls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\\saude.to\SAUDE\Planejamento\Planejamento\ECONOMIA%20DA%20SA&#218;DE\An&#225;lise%20Exec%20Or&#231;am%202009-2023\An&#225;lise%20Exec%202023\An&#225;lise%20Exec%201&#186;%20Quad%202023\Progfonte%202023-Obj%20e%20A&#231;&#227;o-Gr&#225;f.xls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\\saude.to\SAUDE\Planejamento\Planejamento\ECONOMIA%20DA%20SA&#218;DE\An&#225;lise%20Exec%20Or&#231;am%202009-2023\An&#225;lise%20Exec%202023\An&#225;lise%20Exec%201&#186;%20Quad%202023\Progfonte%202023-Obj%20e%20A&#231;&#227;o-Gr&#225;f.xls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\\saude.to\SAUDE\Planejamento\Planejamento\ECONOMIA%20DA%20SA&#218;DE\An&#225;lise%20Exec%20Or&#231;am%202009-2023\An&#225;lise%20Exec%202023\An&#225;lise%20Exec%201&#186;%20Quad%202023\Progfonte%202023-Obj%20e%20A&#231;&#227;o-Gr&#225;f.xls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\\saude.to\SAUDE\Planejamento\Planejamento\ECONOMIA%20DA%20SA&#218;DE\An&#225;lise%20Exec%20Or&#231;am%202009-2023\An&#225;lise%20Exec%202023\An&#225;lise%20Exec%201&#186;%20Quad%202023\Progfonte%202023-Obj%20e%20A&#231;&#227;o-Gr&#225;f.xls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\\saude.to\SAUDE\Planejamento\Planejamento\ECONOMIA%20DA%20SA&#218;DE\An&#225;lise%20Exec%20Or&#231;am%202009-2023\An&#225;lise%20Exec%202023\An&#225;lise%20Exec%201&#186;%20Quad%202023\Progfonte%202023-Obj%20e%20A&#231;&#227;o-Gr&#225;f.xls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\\saude.to\SAUDE\Planejamento\Planejamento\ECONOMIA%20DA%20SA&#218;DE\An&#225;lise%20Exec%20Or&#231;am%202009-2023\An&#225;lise%20Exec%202023\An&#225;lise%20Exec%201&#186;%20Quad%202023\Progfonte%202023-Obj%20e%20A&#231;&#227;o-Gr&#225;f.xls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\\saude.to\SAUDE\Planejamento\Planejamento\ECONOMIA%20DA%20SA&#218;DE\An&#225;lise%20Exec%20Or&#231;am%202009-2023\An&#225;lise%20Exec%202023\An&#225;lise%20Exec%201&#186;%20Quad%202023\Progfonte%202023-Obj%20e%20A&#231;&#227;o-Gr&#225;f.xls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Planilha_do_Microsoft_Excel2.xlsx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\\saude.to\SAUDE\Planejamento\Planejamento\ECONOMIA%20DA%20SA&#218;DE\An&#225;lise%20Exec%20Or&#231;am%202009-2023\An&#225;lise%20Exec%202023\An&#225;lise%20Exec%201&#186;%20Quad%202023\Progfonte%202023-Obj%20e%20A&#231;&#227;o-Gr&#225;f.xls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aude.to\SAUDE\Planejamento\Planejamento\ECONOMIA%20DA%20SA&#218;DE\An&#225;lise%20Exec%20Or&#231;am%202009-2023\An&#225;lise%20Exec%202023\An&#225;lise%20Exec%201&#186;%20Quad%202023\Progfonte%202023-Obj%20e%20A&#231;&#227;o-Gr&#225;f.xls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aude.to\SAUDE\Planejamento\Planejamento\ECONOMIA%20DA%20SA&#218;DE\An&#225;lise%20Exec%20Or&#231;am%202009-2023\An&#225;lise%20Exec%202023\An&#225;lise%20Exec%201&#186;%20Quad%202023\Progfonte%202023-Obj%20e%20A&#231;&#227;o-Gr&#225;f.xls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\\saude.to\SAUDE\Planejamento\Planejamento\ECONOMIA%20DA%20SA&#218;DE\An&#225;lise%20Exec%20Or&#231;am%202009-2023\An&#225;lise%20Exec%202023\An&#225;lise%20Exec%201&#186;%20Quad%202023\Progfonte%202023-Obj%20e%20A&#231;&#227;o-Gr&#225;f.xls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\\saude.to\SAUDE\Planejamento\Planejamento\ECONOMIA%20DA%20SA&#218;DE\An&#225;lise%20Exec%20Or&#231;am%202009-2023\An&#225;lise%20Exec%202023\An&#225;lise%20Exec%201&#186;%20Quad%202023\Progfonte%202023-Obj%20e%20A&#231;&#227;o-Gr&#225;f.xls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\\saude.to\SAUDE\Planejamento\Planejamento\ECONOMIA%20DA%20SA&#218;DE\An&#225;lise%20Exec%20Or&#231;am%202009-2023\An&#225;lise%20Exec%202023\An&#225;lise%20Exec%201&#186;%20Quad%202023\Progfonte%202023-Obj%20e%20A&#231;&#227;o-Gr&#225;f.xls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\\saude.to\SAUDE\Planejamento\Planejamento\ECONOMIA%20DA%20SA&#218;DE\An&#225;lise%20Exec%20Or&#231;am%202009-2023\An&#225;lise%20Exec%202023\An&#225;lise%20Exec%201&#186;%20Quad%202023\Progfonte%202023-Obj%20e%20A&#231;&#227;o-Gr&#225;f.xls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\\saude.to\SAUDE\Planejamento\Planejamento\ECONOMIA%20DA%20SA&#218;DE\An&#225;lise%20Exec%20Or&#231;am%202009-2023\An&#225;lise%20Exec%202023\An&#225;lise%20Exec%201&#186;%20Quad%202023\Progfonte%202023-Obj%20e%20A&#231;&#227;o-Gr&#225;f.xls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file:///\\saude.to\SAUDE\Planejamento\Planejamento\ECONOMIA%20DA%20SA&#218;DE\An&#225;lise%20Exec%20Or&#231;am%202009-2023\An&#225;lise%20Exec%202023\An&#225;lise%20Exec%201&#186;%20Quad%202023\Progfonte%202023-Obj%20e%20A&#231;&#227;o-Gr&#225;f.xls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oleObject" Target="file:///\\saude.to\SAUDE\Planejamento\Planejamento\ECONOMIA%20DA%20SA&#218;DE\An&#225;lise%20Exec%20Or&#231;am%202009-2023\An&#225;lise%20Exec%202023\An&#225;lise%20Exec%201&#186;%20Quad%202023\Progfonte%202023-Obj%20e%20A&#231;&#227;o-Gr&#225;f.xls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Planilha_do_Microsoft_Excel3.xlsx"/><Relationship Id="rId1" Type="http://schemas.openxmlformats.org/officeDocument/2006/relationships/themeOverride" Target="../theme/themeOverride3.xm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oleObject" Target="file:///\\saude.to\SAUDE\Planejamento\Planejamento\ECONOMIA%20DA%20SA&#218;DE\An&#225;lise%20Exec%20Or&#231;am%202009-2023\An&#225;lise%20Exec%202023\An&#225;lise%20Exec%201&#186;%20Quad%202023\Progfonte%202023-Obj%20e%20A&#231;&#227;o-Gr&#225;f.xls" TargetMode="External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oleObject" Target="file:///\\saude.to\SAUDE\Planejamento\Planejamento\ECONOMIA%20DA%20SA&#218;DE\An&#225;lise%20Exec%20Or&#231;am%202009-2023\An&#225;lise%20Exec%202023\An&#225;lise%20Exec%201&#186;%20Quad%202023\Progfonte%202023-Obj%20e%20A&#231;&#227;o-Gr&#225;f.xls" TargetMode="Externa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oleObject" Target="file:///\\saude.to\SAUDE\Planejamento\Planejamento\ECONOMIA%20DA%20SA&#218;DE\An&#225;lise%20Exec%20Or&#231;am%202009-2023\An&#225;lise%20Exec%202023\An&#225;lise%20Exec%201&#186;%20Quad%202023\Progfonte%202023-Obj%20e%20A&#231;&#227;o-Gr&#225;f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saude.to\SAUDE\Planejamento\Planejamento\ECONOMIA%20DA%20SA&#218;DE\An&#225;lise%20Exec%20Or&#231;am%202009-2020\An&#225;lise%20Exec%202020\An&#225;lise%20Exec%203&#186;%20QUAD-2020\Relorc.xlsx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\\saude.to\SAUDE\Planejamento\Planejamento\ECONOMIA%20DA%20SA&#218;DE\An&#225;lise%20Exec%20Or&#231;am%202009-2023\An&#225;lise%20Exec%202023\An&#225;lise%20Exec%201&#186;%20Quad%202023\Relorc%20Jan-Abril%202023-graf%20Or&#231;%20Aprovado%20X%20Exec.xlsx" TargetMode="External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file:///\\saude.to\SAUDE\Planejamento\Planejamento\ECONOMIA%20DA%20SA&#218;DE\An&#225;lise%20Exec%20Or&#231;am%202009-2023\An&#225;lise%20Exec%202023\An&#225;lise%20Exec%201&#186;%20Quad%202023\Relorc%20Jan-Abril%202023-graf%20Or&#231;%20Aprovado%20X%20Exec.xlsx" TargetMode="External"/><Relationship Id="rId1" Type="http://schemas.openxmlformats.org/officeDocument/2006/relationships/themeOverride" Target="../theme/themeOverride5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file:///\\saude.to\SAUDE\Planejamento\Planejamento\ECONOMIA%20DA%20SA&#218;DE\SIOPS\Graficos%20SIOPS-usuais\EC%2029%20Toc%20por%20quad-Graf%20EC.xls" TargetMode="External"/><Relationship Id="rId1" Type="http://schemas.openxmlformats.org/officeDocument/2006/relationships/themeOverride" Target="../theme/themeOverride6.xml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file:///\\saude.to\SAUDE\Planejamento\Planejamento\ECONOMIA%20DA%20SA&#218;DE\SIOPS\Graficos%20SIOPS-usuais\EC%2029%20Toc%20por%20quad-Graf%20EC.xls" TargetMode="External"/><Relationship Id="rId1" Type="http://schemas.openxmlformats.org/officeDocument/2006/relationships/themeOverride" Target="../theme/themeOverride7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oleObject" Target="file:///\\saude.to\SAUDE\Planejamento\Planejamento\ECONOMIA%20DA%20SA&#218;DE\An&#225;lise%20Exec%20Or&#231;am%202009-2023\An&#225;lise%20Exec%202023\An&#225;lise%20Exec%201&#186;%20Quad%202023\Progfonte%202023-Obj%20e%20A&#231;&#227;o-Gr&#225;f.xls" TargetMode="External"/><Relationship Id="rId1" Type="http://schemas.openxmlformats.org/officeDocument/2006/relationships/themeOverride" Target="../theme/themeOverrid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 algn="ctr">
              <a:defRPr sz="2800"/>
            </a:pPr>
            <a:r>
              <a:rPr lang="pt-BR" sz="2800" b="1" i="0" baseline="0" dirty="0">
                <a:effectLst/>
              </a:rPr>
              <a:t>Orçamento da Saúde Aprovado para 2023</a:t>
            </a:r>
            <a:endParaRPr lang="pt-BR" sz="2800" dirty="0">
              <a:effectLst/>
            </a:endParaRPr>
          </a:p>
          <a:p>
            <a:pPr algn="ctr">
              <a:defRPr sz="2800"/>
            </a:pPr>
            <a:r>
              <a:rPr lang="pt-BR" sz="2800" b="1" i="0" baseline="0" dirty="0">
                <a:effectLst/>
              </a:rPr>
              <a:t> R$2.024.296.030,00</a:t>
            </a:r>
            <a:endParaRPr lang="pt-BR" sz="2800" dirty="0">
              <a:effectLst/>
            </a:endParaRPr>
          </a:p>
        </c:rich>
      </c:tx>
      <c:layout/>
      <c:overlay val="0"/>
    </c:title>
    <c:autoTitleDeleted val="0"/>
    <c:view3D>
      <c:rotX val="10"/>
      <c:rotY val="10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437833430800108"/>
          <c:y val="0.1700304506276214"/>
          <c:w val="0.82278233679645973"/>
          <c:h val="0.56577206916625966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'RELORC Prev Orçamentária'!$F$28</c:f>
              <c:strCache>
                <c:ptCount val="1"/>
                <c:pt idx="0">
                  <c:v>Pessoal e Encargos  </c:v>
                </c:pt>
              </c:strCache>
            </c:strRef>
          </c:tx>
          <c:spPr>
            <a:solidFill>
              <a:srgbClr val="00E200"/>
            </a:solidFill>
          </c:spPr>
          <c:invertIfNegative val="0"/>
          <c:cat>
            <c:strRef>
              <c:f>'RELORC Prev Orçamentária'!$E$29:$E$36</c:f>
              <c:strCache>
                <c:ptCount val="7"/>
                <c:pt idx="0">
                  <c:v>Tesouro Estadual (76%)</c:v>
                </c:pt>
                <c:pt idx="1">
                  <c:v>Transferência SUS (20%)</c:v>
                </c:pt>
                <c:pt idx="2">
                  <c:v>Operação Crédito (2%)</c:v>
                </c:pt>
                <c:pt idx="3">
                  <c:v>Outras Fontes (1%)</c:v>
                </c:pt>
                <c:pt idx="4">
                  <c:v>Covid-19 (1%)</c:v>
                </c:pt>
                <c:pt idx="5">
                  <c:v>Convênio MS (1%)</c:v>
                </c:pt>
                <c:pt idx="6">
                  <c:v>TOTAL</c:v>
                </c:pt>
              </c:strCache>
            </c:strRef>
          </c:cat>
          <c:val>
            <c:numRef>
              <c:f>'RELORC Prev Orçamentária'!$F$29:$F$36</c:f>
              <c:numCache>
                <c:formatCode>_(* #,##0.00_);_(* \(#,##0.00\);_(* "-"??_);_(@_)</c:formatCode>
                <c:ptCount val="8"/>
                <c:pt idx="0">
                  <c:v>1153999999</c:v>
                </c:pt>
                <c:pt idx="1">
                  <c:v>0</c:v>
                </c:pt>
                <c:pt idx="2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1153999999</c:v>
                </c:pt>
                <c:pt idx="7" formatCode="0%">
                  <c:v>0.57007472321130814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DC18-4C20-ACA4-A13762E2BB71}"/>
            </c:ext>
          </c:extLst>
        </c:ser>
        <c:ser>
          <c:idx val="1"/>
          <c:order val="1"/>
          <c:tx>
            <c:strRef>
              <c:f>'RELORC Prev Orçamentária'!$G$28</c:f>
              <c:strCache>
                <c:ptCount val="1"/>
                <c:pt idx="0">
                  <c:v>Outras Despesas Correntes</c:v>
                </c:pt>
              </c:strCache>
            </c:strRef>
          </c:tx>
          <c:spPr>
            <a:solidFill>
              <a:srgbClr val="FF66FF"/>
            </a:solidFill>
          </c:spPr>
          <c:invertIfNegative val="0"/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D36C-42B7-8108-EBAF50046504}"/>
              </c:ext>
            </c:extLst>
          </c:dPt>
          <c:cat>
            <c:strRef>
              <c:f>'RELORC Prev Orçamentária'!$E$29:$E$36</c:f>
              <c:strCache>
                <c:ptCount val="7"/>
                <c:pt idx="0">
                  <c:v>Tesouro Estadual (76%)</c:v>
                </c:pt>
                <c:pt idx="1">
                  <c:v>Transferência SUS (20%)</c:v>
                </c:pt>
                <c:pt idx="2">
                  <c:v>Operação Crédito (2%)</c:v>
                </c:pt>
                <c:pt idx="3">
                  <c:v>Outras Fontes (1%)</c:v>
                </c:pt>
                <c:pt idx="4">
                  <c:v>Covid-19 (1%)</c:v>
                </c:pt>
                <c:pt idx="5">
                  <c:v>Convênio MS (1%)</c:v>
                </c:pt>
                <c:pt idx="6">
                  <c:v>TOTAL</c:v>
                </c:pt>
              </c:strCache>
            </c:strRef>
          </c:cat>
          <c:val>
            <c:numRef>
              <c:f>'RELORC Prev Orçamentária'!$G$29:$G$36</c:f>
              <c:numCache>
                <c:formatCode>_(* #,##0.00_);_(* \(#,##0.00\);_(* "-"??_);_(@_)</c:formatCode>
                <c:ptCount val="8"/>
                <c:pt idx="0">
                  <c:v>359920393</c:v>
                </c:pt>
                <c:pt idx="1">
                  <c:v>382958000</c:v>
                </c:pt>
                <c:pt idx="2">
                  <c:v>0</c:v>
                </c:pt>
                <c:pt idx="3">
                  <c:v>12445000</c:v>
                </c:pt>
                <c:pt idx="4">
                  <c:v>19078000</c:v>
                </c:pt>
                <c:pt idx="5">
                  <c:v>3550000</c:v>
                </c:pt>
                <c:pt idx="6">
                  <c:v>777951393</c:v>
                </c:pt>
                <c:pt idx="7" formatCode="0%">
                  <c:v>0.38430712774751624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C18-4C20-ACA4-A13762E2BB71}"/>
            </c:ext>
          </c:extLst>
        </c:ser>
        <c:ser>
          <c:idx val="2"/>
          <c:order val="2"/>
          <c:tx>
            <c:strRef>
              <c:f>'RELORC Prev Orçamentária'!$H$28</c:f>
              <c:strCache>
                <c:ptCount val="1"/>
                <c:pt idx="0">
                  <c:v>Investimentos </c:v>
                </c:pt>
              </c:strCache>
            </c:strRef>
          </c:tx>
          <c:spPr>
            <a:solidFill>
              <a:schemeClr val="tx1"/>
            </a:solidFill>
          </c:spPr>
          <c:invertIfNegative val="0"/>
          <c:cat>
            <c:strRef>
              <c:f>'RELORC Prev Orçamentária'!$E$29:$E$36</c:f>
              <c:strCache>
                <c:ptCount val="7"/>
                <c:pt idx="0">
                  <c:v>Tesouro Estadual (76%)</c:v>
                </c:pt>
                <c:pt idx="1">
                  <c:v>Transferência SUS (20%)</c:v>
                </c:pt>
                <c:pt idx="2">
                  <c:v>Operação Crédito (2%)</c:v>
                </c:pt>
                <c:pt idx="3">
                  <c:v>Outras Fontes (1%)</c:v>
                </c:pt>
                <c:pt idx="4">
                  <c:v>Covid-19 (1%)</c:v>
                </c:pt>
                <c:pt idx="5">
                  <c:v>Convênio MS (1%)</c:v>
                </c:pt>
                <c:pt idx="6">
                  <c:v>TOTAL</c:v>
                </c:pt>
              </c:strCache>
            </c:strRef>
          </c:cat>
          <c:val>
            <c:numRef>
              <c:f>'RELORC Prev Orçamentária'!$H$29:$H$36</c:f>
              <c:numCache>
                <c:formatCode>_(* #,##0.00_);_(* \(#,##0.00\);_(* "-"??_);_(@_)</c:formatCode>
                <c:ptCount val="8"/>
                <c:pt idx="0">
                  <c:v>27934291</c:v>
                </c:pt>
                <c:pt idx="1">
                  <c:v>21000000</c:v>
                </c:pt>
                <c:pt idx="2">
                  <c:v>34441347</c:v>
                </c:pt>
                <c:pt idx="3">
                  <c:v>869000</c:v>
                </c:pt>
                <c:pt idx="4">
                  <c:v>1100000</c:v>
                </c:pt>
                <c:pt idx="5">
                  <c:v>7000000</c:v>
                </c:pt>
                <c:pt idx="6">
                  <c:v>92344638</c:v>
                </c:pt>
                <c:pt idx="7" formatCode="0%">
                  <c:v>4.5618149041175567E-2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DC18-4C20-ACA4-A13762E2BB71}"/>
            </c:ext>
          </c:extLst>
        </c:ser>
        <c:ser>
          <c:idx val="3"/>
          <c:order val="3"/>
          <c:tx>
            <c:strRef>
              <c:f>'RELORC Prev Orçamentária'!$I$28</c:f>
              <c:strCache>
                <c:ptCount val="1"/>
                <c:pt idx="0">
                  <c:v>TOTAL</c:v>
                </c:pt>
              </c:strCache>
            </c:strRef>
          </c:tx>
          <c:spPr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dPt>
            <c:idx val="7"/>
            <c:invertIfNegative val="0"/>
            <c:bubble3D val="0"/>
            <c:spPr>
              <a:solidFill>
                <a:schemeClr val="bg1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D36C-42B7-8108-EBAF50046504}"/>
              </c:ext>
            </c:extLst>
          </c:dPt>
          <c:cat>
            <c:strRef>
              <c:f>'RELORC Prev Orçamentária'!$E$29:$E$36</c:f>
              <c:strCache>
                <c:ptCount val="7"/>
                <c:pt idx="0">
                  <c:v>Tesouro Estadual (76%)</c:v>
                </c:pt>
                <c:pt idx="1">
                  <c:v>Transferência SUS (20%)</c:v>
                </c:pt>
                <c:pt idx="2">
                  <c:v>Operação Crédito (2%)</c:v>
                </c:pt>
                <c:pt idx="3">
                  <c:v>Outras Fontes (1%)</c:v>
                </c:pt>
                <c:pt idx="4">
                  <c:v>Covid-19 (1%)</c:v>
                </c:pt>
                <c:pt idx="5">
                  <c:v>Convênio MS (1%)</c:v>
                </c:pt>
                <c:pt idx="6">
                  <c:v>TOTAL</c:v>
                </c:pt>
              </c:strCache>
            </c:strRef>
          </c:cat>
          <c:val>
            <c:numRef>
              <c:f>'RELORC Prev Orçamentária'!$I$29:$I$36</c:f>
              <c:numCache>
                <c:formatCode>_(* #,##0.00_);_(* \(#,##0.00\);_(* "-"??_);_(@_)</c:formatCode>
                <c:ptCount val="8"/>
                <c:pt idx="0">
                  <c:v>1541854683</c:v>
                </c:pt>
                <c:pt idx="1">
                  <c:v>403958000</c:v>
                </c:pt>
                <c:pt idx="2">
                  <c:v>34441347</c:v>
                </c:pt>
                <c:pt idx="3">
                  <c:v>13314000</c:v>
                </c:pt>
                <c:pt idx="4">
                  <c:v>20178000</c:v>
                </c:pt>
                <c:pt idx="5">
                  <c:v>10550000</c:v>
                </c:pt>
                <c:pt idx="6">
                  <c:v>2024296030</c:v>
                </c:pt>
                <c:pt idx="7" formatCode="0%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DC18-4C20-ACA4-A13762E2BB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22187008"/>
        <c:axId val="222453760"/>
        <c:axId val="0"/>
      </c:bar3DChart>
      <c:catAx>
        <c:axId val="22218700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2453760"/>
        <c:crosses val="autoZero"/>
        <c:auto val="1"/>
        <c:lblAlgn val="ctr"/>
        <c:lblOffset val="100"/>
        <c:noMultiLvlLbl val="0"/>
      </c:catAx>
      <c:valAx>
        <c:axId val="222453760"/>
        <c:scaling>
          <c:orientation val="minMax"/>
        </c:scaling>
        <c:delete val="0"/>
        <c:axPos val="l"/>
        <c:numFmt formatCode="_(* #,##0.00_);_(* \(#,##0.00\);_(* &quot;-&quot;??_);_(@_)" sourceLinked="1"/>
        <c:majorTickMark val="none"/>
        <c:minorTickMark val="none"/>
        <c:tickLblPos val="nextTo"/>
        <c:crossAx val="22218700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spPr>
    <a:noFill/>
    <a:ln>
      <a:noFill/>
    </a:ln>
    <a:scene3d>
      <a:camera prst="orthographicFront"/>
      <a:lightRig rig="threePt" dir="t"/>
    </a:scene3d>
    <a:sp3d>
      <a:bevelT prst="angle"/>
      <a:bevelB prst="relaxedInset"/>
    </a:sp3d>
  </c:spPr>
  <c:externalData r:id="rId2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2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4"/>
          <c:order val="0"/>
          <c:tx>
            <c:strRef>
              <c:f>'BASE graf Objet-ação'!$C$32</c:f>
              <c:strCache>
                <c:ptCount val="1"/>
                <c:pt idx="0">
                  <c:v>AUTORIZADO (R$)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invertIfNegative val="0"/>
          <c:cat>
            <c:strRef>
              <c:f>'BASE graf Objet-ação'!$B$33:$B$39</c:f>
              <c:strCache>
                <c:ptCount val="7"/>
                <c:pt idx="0">
                  <c:v>3108 - Articulação e cooperação interfederativa em gestão de saúde</c:v>
                </c:pt>
                <c:pt idx="1">
                  <c:v>4253 - Manutenção de serviços de transporte</c:v>
                </c:pt>
                <c:pt idx="2">
                  <c:v>4229 - Manutenção de serviços de infomática</c:v>
                </c:pt>
                <c:pt idx="3">
                  <c:v>6036 - Fornecimento de insumos e serviços de saúde por Sentenças Judiciais, Ação Civil</c:v>
                </c:pt>
                <c:pt idx="4">
                  <c:v>4200 - Coordenação e manutenção dos serviços administrativos gerais</c:v>
                </c:pt>
                <c:pt idx="5">
                  <c:v>4518 - Manutenção do plano de saúde dos servidores da Secretaria da saúde</c:v>
                </c:pt>
                <c:pt idx="6">
                  <c:v>4152 - Manutenção de recursos humanos</c:v>
                </c:pt>
              </c:strCache>
            </c:strRef>
          </c:cat>
          <c:val>
            <c:numRef>
              <c:f>'BASE graf Objet-ação'!$C$33:$C$39</c:f>
              <c:numCache>
                <c:formatCode>_(* #,##0.00_);_(* \(#,##0.00\);_(* "-"??_);_(@_)</c:formatCode>
                <c:ptCount val="7"/>
                <c:pt idx="0">
                  <c:v>196350</c:v>
                </c:pt>
                <c:pt idx="1">
                  <c:v>1654630</c:v>
                </c:pt>
                <c:pt idx="2">
                  <c:v>3964993</c:v>
                </c:pt>
                <c:pt idx="3">
                  <c:v>5295724</c:v>
                </c:pt>
                <c:pt idx="4">
                  <c:v>11467272</c:v>
                </c:pt>
                <c:pt idx="5">
                  <c:v>63310573</c:v>
                </c:pt>
                <c:pt idx="6">
                  <c:v>1090689426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A4F-438A-9C26-14C58124AA84}"/>
            </c:ext>
          </c:extLst>
        </c:ser>
        <c:ser>
          <c:idx val="0"/>
          <c:order val="1"/>
          <c:tx>
            <c:strRef>
              <c:f>'BASE graf Objet-ação'!$D$32</c:f>
              <c:strCache>
                <c:ptCount val="1"/>
                <c:pt idx="0">
                  <c:v>EMPENHADO (R$)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'BASE graf Objet-ação'!$B$33:$B$39</c:f>
              <c:strCache>
                <c:ptCount val="7"/>
                <c:pt idx="0">
                  <c:v>3108 - Articulação e cooperação interfederativa em gestão de saúde</c:v>
                </c:pt>
                <c:pt idx="1">
                  <c:v>4253 - Manutenção de serviços de transporte</c:v>
                </c:pt>
                <c:pt idx="2">
                  <c:v>4229 - Manutenção de serviços de infomática</c:v>
                </c:pt>
                <c:pt idx="3">
                  <c:v>6036 - Fornecimento de insumos e serviços de saúde por Sentenças Judiciais, Ação Civil</c:v>
                </c:pt>
                <c:pt idx="4">
                  <c:v>4200 - Coordenação e manutenção dos serviços administrativos gerais</c:v>
                </c:pt>
                <c:pt idx="5">
                  <c:v>4518 - Manutenção do plano de saúde dos servidores da Secretaria da saúde</c:v>
                </c:pt>
                <c:pt idx="6">
                  <c:v>4152 - Manutenção de recursos humanos</c:v>
                </c:pt>
              </c:strCache>
            </c:strRef>
          </c:cat>
          <c:val>
            <c:numRef>
              <c:f>'BASE graf Objet-ação'!$D$33:$D$39</c:f>
              <c:numCache>
                <c:formatCode>_(* #,##0.00_);_(* \(#,##0.00\);_(* "-"??_);_(@_)</c:formatCode>
                <c:ptCount val="7"/>
                <c:pt idx="0">
                  <c:v>22969.5</c:v>
                </c:pt>
                <c:pt idx="1">
                  <c:v>1046016.95</c:v>
                </c:pt>
                <c:pt idx="2">
                  <c:v>1835433.5</c:v>
                </c:pt>
                <c:pt idx="3">
                  <c:v>3488103.4</c:v>
                </c:pt>
                <c:pt idx="4">
                  <c:v>5028348.0599999996</c:v>
                </c:pt>
                <c:pt idx="5">
                  <c:v>13574209.32</c:v>
                </c:pt>
                <c:pt idx="6">
                  <c:v>462606504.55000001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A4F-438A-9C26-14C58124AA84}"/>
            </c:ext>
          </c:extLst>
        </c:ser>
        <c:ser>
          <c:idx val="1"/>
          <c:order val="2"/>
          <c:tx>
            <c:strRef>
              <c:f>'BASE graf Objet-ação'!$E$32</c:f>
              <c:strCache>
                <c:ptCount val="1"/>
                <c:pt idx="0">
                  <c:v>LIQUIDADO (R$)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'BASE graf Objet-ação'!$B$33:$B$39</c:f>
              <c:strCache>
                <c:ptCount val="7"/>
                <c:pt idx="0">
                  <c:v>3108 - Articulação e cooperação interfederativa em gestão de saúde</c:v>
                </c:pt>
                <c:pt idx="1">
                  <c:v>4253 - Manutenção de serviços de transporte</c:v>
                </c:pt>
                <c:pt idx="2">
                  <c:v>4229 - Manutenção de serviços de infomática</c:v>
                </c:pt>
                <c:pt idx="3">
                  <c:v>6036 - Fornecimento de insumos e serviços de saúde por Sentenças Judiciais, Ação Civil</c:v>
                </c:pt>
                <c:pt idx="4">
                  <c:v>4200 - Coordenação e manutenção dos serviços administrativos gerais</c:v>
                </c:pt>
                <c:pt idx="5">
                  <c:v>4518 - Manutenção do plano de saúde dos servidores da Secretaria da saúde</c:v>
                </c:pt>
                <c:pt idx="6">
                  <c:v>4152 - Manutenção de recursos humanos</c:v>
                </c:pt>
              </c:strCache>
            </c:strRef>
          </c:cat>
          <c:val>
            <c:numRef>
              <c:f>'BASE graf Objet-ação'!$E$33:$E$39</c:f>
              <c:numCache>
                <c:formatCode>_(* #,##0.00_);_(* \(#,##0.00\);_(* "-"??_);_(@_)</c:formatCode>
                <c:ptCount val="7"/>
                <c:pt idx="0">
                  <c:v>22969.5</c:v>
                </c:pt>
                <c:pt idx="1">
                  <c:v>997011.9</c:v>
                </c:pt>
                <c:pt idx="2">
                  <c:v>1830213.31</c:v>
                </c:pt>
                <c:pt idx="3">
                  <c:v>2030899.94</c:v>
                </c:pt>
                <c:pt idx="4">
                  <c:v>3607417.26</c:v>
                </c:pt>
                <c:pt idx="5">
                  <c:v>13574209.32</c:v>
                </c:pt>
                <c:pt idx="6">
                  <c:v>462561013.37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A4F-438A-9C26-14C58124AA84}"/>
            </c:ext>
          </c:extLst>
        </c:ser>
        <c:ser>
          <c:idx val="3"/>
          <c:order val="3"/>
          <c:tx>
            <c:strRef>
              <c:f>'BASE graf Objet-ação'!$G$32</c:f>
              <c:strCache>
                <c:ptCount val="1"/>
                <c:pt idx="0">
                  <c:v>% EMPENHO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3.9506170791294565E-3"/>
                  <c:y val="-7.7395763789124182E-17"/>
                </c:manualLayout>
              </c:layout>
              <c:spPr/>
              <c:txPr>
                <a:bodyPr/>
                <a:lstStyle/>
                <a:p>
                  <a:pPr>
                    <a:defRPr sz="10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A4F-438A-9C26-14C58124AA84}"/>
                </c:ext>
              </c:extLst>
            </c:dLbl>
            <c:dLbl>
              <c:idx val="1"/>
              <c:layout>
                <c:manualLayout>
                  <c:x val="3.9506170791294565E-3"/>
                  <c:y val="0"/>
                </c:manualLayout>
              </c:layout>
              <c:spPr/>
              <c:txPr>
                <a:bodyPr/>
                <a:lstStyle/>
                <a:p>
                  <a:pPr>
                    <a:defRPr sz="10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A4F-438A-9C26-14C58124AA84}"/>
                </c:ext>
              </c:extLst>
            </c:dLbl>
            <c:dLbl>
              <c:idx val="2"/>
              <c:layout>
                <c:manualLayout>
                  <c:x val="2.6336410286826204E-3"/>
                  <c:y val="0"/>
                </c:manualLayout>
              </c:layout>
              <c:spPr/>
              <c:txPr>
                <a:bodyPr/>
                <a:lstStyle/>
                <a:p>
                  <a:pPr>
                    <a:defRPr sz="10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A4F-438A-9C26-14C58124AA84}"/>
                </c:ext>
              </c:extLst>
            </c:dLbl>
            <c:dLbl>
              <c:idx val="3"/>
              <c:layout>
                <c:manualLayout>
                  <c:x val="2.6337447194196054E-3"/>
                  <c:y val="9.6744704736405227E-18"/>
                </c:manualLayout>
              </c:layout>
              <c:spPr/>
              <c:txPr>
                <a:bodyPr/>
                <a:lstStyle/>
                <a:p>
                  <a:pPr>
                    <a:defRPr sz="10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A4F-438A-9C26-14C58124AA84}"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'BASE graf Objet-ação'!$B$33:$B$39</c:f>
              <c:strCache>
                <c:ptCount val="7"/>
                <c:pt idx="0">
                  <c:v>3108 - Articulação e cooperação interfederativa em gestão de saúde</c:v>
                </c:pt>
                <c:pt idx="1">
                  <c:v>4253 - Manutenção de serviços de transporte</c:v>
                </c:pt>
                <c:pt idx="2">
                  <c:v>4229 - Manutenção de serviços de infomática</c:v>
                </c:pt>
                <c:pt idx="3">
                  <c:v>6036 - Fornecimento de insumos e serviços de saúde por Sentenças Judiciais, Ação Civil</c:v>
                </c:pt>
                <c:pt idx="4">
                  <c:v>4200 - Coordenação e manutenção dos serviços administrativos gerais</c:v>
                </c:pt>
                <c:pt idx="5">
                  <c:v>4518 - Manutenção do plano de saúde dos servidores da Secretaria da saúde</c:v>
                </c:pt>
                <c:pt idx="6">
                  <c:v>4152 - Manutenção de recursos humanos</c:v>
                </c:pt>
              </c:strCache>
            </c:strRef>
          </c:cat>
          <c:val>
            <c:numRef>
              <c:f>'BASE graf Objet-ação'!$G$33:$G$39</c:f>
              <c:numCache>
                <c:formatCode>0.00%</c:formatCode>
                <c:ptCount val="7"/>
                <c:pt idx="0">
                  <c:v>0.11698242933537051</c:v>
                </c:pt>
                <c:pt idx="1">
                  <c:v>0.63217574321751691</c:v>
                </c:pt>
                <c:pt idx="2">
                  <c:v>0.46290964448108735</c:v>
                </c:pt>
                <c:pt idx="3">
                  <c:v>0.65866412222389237</c:v>
                </c:pt>
                <c:pt idx="4">
                  <c:v>0.43849557767531805</c:v>
                </c:pt>
                <c:pt idx="5">
                  <c:v>0.21440667295808555</c:v>
                </c:pt>
                <c:pt idx="6">
                  <c:v>0.4241413673978352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CA4F-438A-9C26-14C58124AA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9433472"/>
        <c:axId val="163258368"/>
        <c:axId val="0"/>
      </c:bar3DChart>
      <c:catAx>
        <c:axId val="21943347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5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163258368"/>
        <c:crosses val="autoZero"/>
        <c:auto val="1"/>
        <c:lblAlgn val="ctr"/>
        <c:lblOffset val="100"/>
        <c:noMultiLvlLbl val="0"/>
      </c:catAx>
      <c:valAx>
        <c:axId val="163258368"/>
        <c:scaling>
          <c:orientation val="minMax"/>
        </c:scaling>
        <c:delete val="0"/>
        <c:axPos val="b"/>
        <c:numFmt formatCode="_(* #,##0.00_);_(* \(#,##0.00\);_(* &quot;-&quot;??_);_(@_)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219433472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05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</c:dTable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t-BR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'Base Graf Obj-simples-'!$B$18</c:f>
              <c:strCache>
                <c:ptCount val="1"/>
                <c:pt idx="0">
                  <c:v>Valor (R$)</c:v>
                </c:pt>
              </c:strCache>
            </c:strRef>
          </c:tx>
          <c:spPr>
            <a:solidFill>
              <a:srgbClr val="FF99FF"/>
            </a:solidFill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190500" h="25400"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90500" h="2540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74D-427C-8FEC-E4E8B03FEDED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90500" h="2540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74D-427C-8FEC-E4E8B03FEDED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90500" h="2540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74D-427C-8FEC-E4E8B03FEDED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90500" h="2540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74D-427C-8FEC-E4E8B03FEDED}"/>
              </c:ext>
            </c:extLst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90500" h="2540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074D-427C-8FEC-E4E8B03FEDED}"/>
              </c:ext>
            </c:extLst>
          </c:dPt>
          <c:cat>
            <c:strRef>
              <c:f>'Base Graf Obj-simples-'!$A$19:$A$23</c:f>
              <c:strCache>
                <c:ptCount val="5"/>
                <c:pt idx="0">
                  <c:v>Orçamento Inicial</c:v>
                </c:pt>
                <c:pt idx="1">
                  <c:v>Autorizado</c:v>
                </c:pt>
                <c:pt idx="2">
                  <c:v>Empenhado</c:v>
                </c:pt>
                <c:pt idx="3">
                  <c:v>Liquidado</c:v>
                </c:pt>
                <c:pt idx="4">
                  <c:v>Pago</c:v>
                </c:pt>
              </c:strCache>
            </c:strRef>
          </c:cat>
          <c:val>
            <c:numRef>
              <c:f>'Base Graf Obj-simples-'!$B$19:$B$23</c:f>
              <c:numCache>
                <c:formatCode>_(* #,##0.00_);_(* \(#,##0.00\);_(* "-"??_);_(@_)</c:formatCode>
                <c:ptCount val="5"/>
                <c:pt idx="0">
                  <c:v>638684367</c:v>
                </c:pt>
                <c:pt idx="1">
                  <c:v>739435056</c:v>
                </c:pt>
                <c:pt idx="2">
                  <c:v>392602828.36999995</c:v>
                </c:pt>
                <c:pt idx="3">
                  <c:v>244065482.14999998</c:v>
                </c:pt>
                <c:pt idx="4">
                  <c:v>223329562.16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074D-427C-8FEC-E4E8B03FEDED}"/>
            </c:ext>
          </c:extLst>
        </c:ser>
        <c:ser>
          <c:idx val="1"/>
          <c:order val="1"/>
          <c:tx>
            <c:strRef>
              <c:f>'Base Graf Obj-simples-'!$C$18</c:f>
              <c:strCache>
                <c:ptCount val="1"/>
                <c:pt idx="0">
                  <c:v>%</c:v>
                </c:pt>
              </c:strCache>
            </c:strRef>
          </c:tx>
          <c:invertIfNegative val="0"/>
          <c:cat>
            <c:strRef>
              <c:f>'Base Graf Obj-simples-'!$A$19:$A$23</c:f>
              <c:strCache>
                <c:ptCount val="5"/>
                <c:pt idx="0">
                  <c:v>Orçamento Inicial</c:v>
                </c:pt>
                <c:pt idx="1">
                  <c:v>Autorizado</c:v>
                </c:pt>
                <c:pt idx="2">
                  <c:v>Empenhado</c:v>
                </c:pt>
                <c:pt idx="3">
                  <c:v>Liquidado</c:v>
                </c:pt>
                <c:pt idx="4">
                  <c:v>Pago</c:v>
                </c:pt>
              </c:strCache>
            </c:strRef>
          </c:cat>
          <c:val>
            <c:numRef>
              <c:f>'Base Graf Obj-simples-'!$C$19:$C$23</c:f>
              <c:numCache>
                <c:formatCode>0.00%</c:formatCode>
                <c:ptCount val="5"/>
                <c:pt idx="0">
                  <c:v>1</c:v>
                </c:pt>
                <c:pt idx="1">
                  <c:v>1.1577472288436332</c:v>
                </c:pt>
                <c:pt idx="2">
                  <c:v>0.53094970976058231</c:v>
                </c:pt>
                <c:pt idx="3">
                  <c:v>0.62166002003425658</c:v>
                </c:pt>
                <c:pt idx="4">
                  <c:v>0.91503952215063367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074D-427C-8FEC-E4E8B03FED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50"/>
        <c:axId val="219580928"/>
        <c:axId val="163260672"/>
      </c:barChart>
      <c:catAx>
        <c:axId val="21958092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163260672"/>
        <c:crosses val="autoZero"/>
        <c:auto val="1"/>
        <c:lblAlgn val="ctr"/>
        <c:lblOffset val="100"/>
        <c:noMultiLvlLbl val="0"/>
      </c:catAx>
      <c:valAx>
        <c:axId val="163260672"/>
        <c:scaling>
          <c:orientation val="minMax"/>
        </c:scaling>
        <c:delete val="0"/>
        <c:axPos val="l"/>
        <c:numFmt formatCode="_(* #,##0.00_);_(* \(#,##0.00\);_(* &quot;-&quot;??_);_(@_)" sourceLinked="1"/>
        <c:majorTickMark val="none"/>
        <c:minorTickMark val="none"/>
        <c:tickLblPos val="nextTo"/>
        <c:spPr>
          <a:noFill/>
        </c:spPr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219580928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</c:dTable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6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t-BR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2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8204862411205731"/>
          <c:y val="2.7558888295742694E-2"/>
          <c:w val="0.58866568996905144"/>
          <c:h val="0.83823723111559323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'BASE graf Objet-ação'!$C$2</c:f>
              <c:strCache>
                <c:ptCount val="1"/>
                <c:pt idx="0">
                  <c:v>AUTORIZADO (R$)</c:v>
                </c:pt>
              </c:strCache>
            </c:strRef>
          </c:tx>
          <c:invertIfNegative val="0"/>
          <c:cat>
            <c:strRef>
              <c:f>'BASE graf Objet-ação'!$B$3:$B$6</c:f>
              <c:strCache>
                <c:ptCount val="4"/>
                <c:pt idx="0">
                  <c:v>4354 - Apoio à manutenção dos serviços de MAC Ambulatorial e hospitalar na rede municip</c:v>
                </c:pt>
                <c:pt idx="1">
                  <c:v>3099 - Ampliação e modernização da rede de serviços de saúde no Estado</c:v>
                </c:pt>
                <c:pt idx="2">
                  <c:v>4352 - Organização e viabilização dos serviços de saúde, e do apoio ao diagnóstico</c:v>
                </c:pt>
                <c:pt idx="3">
                  <c:v>4113 - Oferta de ações e serviços de MAC Ambulatorial e hospitalar nas unidades hospita</c:v>
                </c:pt>
              </c:strCache>
            </c:strRef>
          </c:cat>
          <c:val>
            <c:numRef>
              <c:f>'BASE graf Objet-ação'!$C$3:$C$6</c:f>
              <c:numCache>
                <c:formatCode>_(* #,##0.00_);_(* \(#,##0.00\);_(* "-"??_);_(@_)</c:formatCode>
                <c:ptCount val="4"/>
                <c:pt idx="0">
                  <c:v>23805758</c:v>
                </c:pt>
                <c:pt idx="1">
                  <c:v>99230778</c:v>
                </c:pt>
                <c:pt idx="2">
                  <c:v>169675914</c:v>
                </c:pt>
                <c:pt idx="3">
                  <c:v>446722606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870-4281-8F8A-DBEC5F3DF05B}"/>
            </c:ext>
          </c:extLst>
        </c:ser>
        <c:ser>
          <c:idx val="1"/>
          <c:order val="1"/>
          <c:tx>
            <c:strRef>
              <c:f>'BASE graf Objet-ação'!$D$2</c:f>
              <c:strCache>
                <c:ptCount val="1"/>
                <c:pt idx="0">
                  <c:v>EMPENHADO (R$)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'BASE graf Objet-ação'!$B$3:$B$6</c:f>
              <c:strCache>
                <c:ptCount val="4"/>
                <c:pt idx="0">
                  <c:v>4354 - Apoio à manutenção dos serviços de MAC Ambulatorial e hospitalar na rede municip</c:v>
                </c:pt>
                <c:pt idx="1">
                  <c:v>3099 - Ampliação e modernização da rede de serviços de saúde no Estado</c:v>
                </c:pt>
                <c:pt idx="2">
                  <c:v>4352 - Organização e viabilização dos serviços de saúde, e do apoio ao diagnóstico</c:v>
                </c:pt>
                <c:pt idx="3">
                  <c:v>4113 - Oferta de ações e serviços de MAC Ambulatorial e hospitalar nas unidades hospita</c:v>
                </c:pt>
              </c:strCache>
            </c:strRef>
          </c:cat>
          <c:val>
            <c:numRef>
              <c:f>'BASE graf Objet-ação'!$D$3:$D$6</c:f>
              <c:numCache>
                <c:formatCode>_(* #,##0.00_);_(* \(#,##0.00\);_(* "-"??_);_(@_)</c:formatCode>
                <c:ptCount val="4"/>
                <c:pt idx="0">
                  <c:v>14275850.560000001</c:v>
                </c:pt>
                <c:pt idx="1">
                  <c:v>25416791.760000002</c:v>
                </c:pt>
                <c:pt idx="2">
                  <c:v>80331821.269999996</c:v>
                </c:pt>
                <c:pt idx="3">
                  <c:v>272578364.77999997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870-4281-8F8A-DBEC5F3DF05B}"/>
            </c:ext>
          </c:extLst>
        </c:ser>
        <c:ser>
          <c:idx val="2"/>
          <c:order val="2"/>
          <c:tx>
            <c:strRef>
              <c:f>'BASE graf Objet-ação'!$E$2</c:f>
              <c:strCache>
                <c:ptCount val="1"/>
                <c:pt idx="0">
                  <c:v>LIQUIDADO (R$)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cat>
            <c:strRef>
              <c:f>'BASE graf Objet-ação'!$B$3:$B$6</c:f>
              <c:strCache>
                <c:ptCount val="4"/>
                <c:pt idx="0">
                  <c:v>4354 - Apoio à manutenção dos serviços de MAC Ambulatorial e hospitalar na rede municip</c:v>
                </c:pt>
                <c:pt idx="1">
                  <c:v>3099 - Ampliação e modernização da rede de serviços de saúde no Estado</c:v>
                </c:pt>
                <c:pt idx="2">
                  <c:v>4352 - Organização e viabilização dos serviços de saúde, e do apoio ao diagnóstico</c:v>
                </c:pt>
                <c:pt idx="3">
                  <c:v>4113 - Oferta de ações e serviços de MAC Ambulatorial e hospitalar nas unidades hospita</c:v>
                </c:pt>
              </c:strCache>
            </c:strRef>
          </c:cat>
          <c:val>
            <c:numRef>
              <c:f>'BASE graf Objet-ação'!$E$3:$E$6</c:f>
              <c:numCache>
                <c:formatCode>_(* #,##0.00_);_(* \(#,##0.00\);_(* "-"??_);_(@_)</c:formatCode>
                <c:ptCount val="4"/>
                <c:pt idx="0">
                  <c:v>8178356.3899999997</c:v>
                </c:pt>
                <c:pt idx="1">
                  <c:v>20969354.079999998</c:v>
                </c:pt>
                <c:pt idx="2">
                  <c:v>60351694.049999997</c:v>
                </c:pt>
                <c:pt idx="3">
                  <c:v>154566077.63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870-4281-8F8A-DBEC5F3DF05B}"/>
            </c:ext>
          </c:extLst>
        </c:ser>
        <c:ser>
          <c:idx val="3"/>
          <c:order val="3"/>
          <c:tx>
            <c:strRef>
              <c:f>'BASE graf Objet-ação'!$G$2</c:f>
              <c:strCache>
                <c:ptCount val="1"/>
                <c:pt idx="0">
                  <c:v>% EMPENHO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2.1069957755356843E-2"/>
                  <c:y val="-1.0554089709762533E-2"/>
                </c:manualLayout>
              </c:layout>
              <c:spPr/>
              <c:txPr>
                <a:bodyPr/>
                <a:lstStyle/>
                <a:p>
                  <a:pPr>
                    <a:defRPr sz="10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870-4281-8F8A-DBEC5F3DF05B}"/>
                </c:ext>
              </c:extLst>
            </c:dLbl>
            <c:dLbl>
              <c:idx val="1"/>
              <c:layout>
                <c:manualLayout>
                  <c:x val="2.1069957755356843E-2"/>
                  <c:y val="-6.3324538258575196E-3"/>
                </c:manualLayout>
              </c:layout>
              <c:spPr/>
              <c:txPr>
                <a:bodyPr/>
                <a:lstStyle/>
                <a:p>
                  <a:pPr>
                    <a:defRPr sz="10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870-4281-8F8A-DBEC5F3DF05B}"/>
                </c:ext>
              </c:extLst>
            </c:dLbl>
            <c:dLbl>
              <c:idx val="2"/>
              <c:layout>
                <c:manualLayout>
                  <c:x val="2.2386830115066647E-2"/>
                  <c:y val="-1.0554089709762533E-2"/>
                </c:manualLayout>
              </c:layout>
              <c:spPr/>
              <c:txPr>
                <a:bodyPr/>
                <a:lstStyle/>
                <a:p>
                  <a:pPr>
                    <a:defRPr sz="10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870-4281-8F8A-DBEC5F3DF05B}"/>
                </c:ext>
              </c:extLst>
            </c:dLbl>
            <c:dLbl>
              <c:idx val="3"/>
              <c:layout>
                <c:manualLayout>
                  <c:x val="1.5802468316517635E-2"/>
                  <c:y val="-6.3324538258575291E-3"/>
                </c:manualLayout>
              </c:layout>
              <c:spPr/>
              <c:txPr>
                <a:bodyPr/>
                <a:lstStyle/>
                <a:p>
                  <a:pPr>
                    <a:defRPr sz="10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870-4281-8F8A-DBEC5F3DF05B}"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0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'BASE graf Objet-ação'!$B$3:$B$6</c:f>
              <c:strCache>
                <c:ptCount val="4"/>
                <c:pt idx="0">
                  <c:v>4354 - Apoio à manutenção dos serviços de MAC Ambulatorial e hospitalar na rede municip</c:v>
                </c:pt>
                <c:pt idx="1">
                  <c:v>3099 - Ampliação e modernização da rede de serviços de saúde no Estado</c:v>
                </c:pt>
                <c:pt idx="2">
                  <c:v>4352 - Organização e viabilização dos serviços de saúde, e do apoio ao diagnóstico</c:v>
                </c:pt>
                <c:pt idx="3">
                  <c:v>4113 - Oferta de ações e serviços de MAC Ambulatorial e hospitalar nas unidades hospita</c:v>
                </c:pt>
              </c:strCache>
            </c:strRef>
          </c:cat>
          <c:val>
            <c:numRef>
              <c:f>'BASE graf Objet-ação'!$G$3:$G$6</c:f>
              <c:numCache>
                <c:formatCode>0.00%</c:formatCode>
                <c:ptCount val="4"/>
                <c:pt idx="0">
                  <c:v>0.59968057139789455</c:v>
                </c:pt>
                <c:pt idx="1">
                  <c:v>0.25613818889941586</c:v>
                </c:pt>
                <c:pt idx="2">
                  <c:v>0.47344269069327066</c:v>
                </c:pt>
                <c:pt idx="3">
                  <c:v>0.61017365389384381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9870-4281-8F8A-DBEC5F3DF0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19863552"/>
        <c:axId val="163262976"/>
        <c:axId val="0"/>
      </c:bar3DChart>
      <c:catAx>
        <c:axId val="2198635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163262976"/>
        <c:crosses val="autoZero"/>
        <c:auto val="1"/>
        <c:lblAlgn val="r"/>
        <c:lblOffset val="100"/>
        <c:noMultiLvlLbl val="0"/>
      </c:catAx>
      <c:valAx>
        <c:axId val="163262976"/>
        <c:scaling>
          <c:orientation val="minMax"/>
        </c:scaling>
        <c:delete val="0"/>
        <c:axPos val="b"/>
        <c:numFmt formatCode="_(* #,##0.00_);_(* \(#,##0.00\);_(* &quot;-&quot;??_);_(@_)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219863552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</c:dTable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t-BR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'Base Graf Obj-simples-'!$B$90</c:f>
              <c:strCache>
                <c:ptCount val="1"/>
                <c:pt idx="0">
                  <c:v>Valor (R$)</c:v>
                </c:pt>
              </c:strCache>
            </c:strRef>
          </c:tx>
          <c:spPr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190500" h="25400"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90500" h="2540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B621-42C2-B1C3-94BA53EED568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90500" h="2540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B621-42C2-B1C3-94BA53EED568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90500" h="2540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B621-42C2-B1C3-94BA53EED568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90500" h="2540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621-42C2-B1C3-94BA53EED568}"/>
              </c:ext>
            </c:extLst>
          </c:dPt>
          <c:cat>
            <c:strRef>
              <c:f>'Base Graf Obj-simples-'!$A$91:$A$95</c:f>
              <c:strCache>
                <c:ptCount val="5"/>
                <c:pt idx="0">
                  <c:v>Orçamento Inicial</c:v>
                </c:pt>
                <c:pt idx="1">
                  <c:v>Autorizado</c:v>
                </c:pt>
                <c:pt idx="2">
                  <c:v>Empenhado</c:v>
                </c:pt>
                <c:pt idx="3">
                  <c:v>Liquidado</c:v>
                </c:pt>
                <c:pt idx="4">
                  <c:v>Pago</c:v>
                </c:pt>
              </c:strCache>
            </c:strRef>
          </c:cat>
          <c:val>
            <c:numRef>
              <c:f>'Base Graf Obj-simples-'!$B$91:$B$95</c:f>
              <c:numCache>
                <c:formatCode>_(* #,##0.00_);_(* \(#,##0.00\);_(* "-"??_);_(@_)</c:formatCode>
                <c:ptCount val="5"/>
                <c:pt idx="0">
                  <c:v>89373916</c:v>
                </c:pt>
                <c:pt idx="1">
                  <c:v>43014112</c:v>
                </c:pt>
                <c:pt idx="2">
                  <c:v>21445937.469999999</c:v>
                </c:pt>
                <c:pt idx="3">
                  <c:v>14132479.869999999</c:v>
                </c:pt>
                <c:pt idx="4">
                  <c:v>11296604.65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B621-42C2-B1C3-94BA53EED568}"/>
            </c:ext>
          </c:extLst>
        </c:ser>
        <c:ser>
          <c:idx val="1"/>
          <c:order val="1"/>
          <c:tx>
            <c:strRef>
              <c:f>'Base Graf Obj-simples-'!$C$90</c:f>
              <c:strCache>
                <c:ptCount val="1"/>
                <c:pt idx="0">
                  <c:v>%</c:v>
                </c:pt>
              </c:strCache>
            </c:strRef>
          </c:tx>
          <c:invertIfNegative val="0"/>
          <c:cat>
            <c:strRef>
              <c:f>'Base Graf Obj-simples-'!$A$91:$A$95</c:f>
              <c:strCache>
                <c:ptCount val="5"/>
                <c:pt idx="0">
                  <c:v>Orçamento Inicial</c:v>
                </c:pt>
                <c:pt idx="1">
                  <c:v>Autorizado</c:v>
                </c:pt>
                <c:pt idx="2">
                  <c:v>Empenhado</c:v>
                </c:pt>
                <c:pt idx="3">
                  <c:v>Liquidado</c:v>
                </c:pt>
                <c:pt idx="4">
                  <c:v>Pago</c:v>
                </c:pt>
              </c:strCache>
            </c:strRef>
          </c:cat>
          <c:val>
            <c:numRef>
              <c:f>'Base Graf Obj-simples-'!$C$91:$C$95</c:f>
              <c:numCache>
                <c:formatCode>0.00%</c:formatCode>
                <c:ptCount val="5"/>
                <c:pt idx="0">
                  <c:v>1</c:v>
                </c:pt>
                <c:pt idx="1">
                  <c:v>0.48128261494103047</c:v>
                </c:pt>
                <c:pt idx="2">
                  <c:v>0.49857910515507092</c:v>
                </c:pt>
                <c:pt idx="3">
                  <c:v>0.65898167845399391</c:v>
                </c:pt>
                <c:pt idx="4">
                  <c:v>0.79933633402727078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B621-42C2-B1C3-94BA53EED5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50"/>
        <c:axId val="219765248"/>
        <c:axId val="163265280"/>
      </c:barChart>
      <c:catAx>
        <c:axId val="219765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163265280"/>
        <c:crosses val="autoZero"/>
        <c:auto val="1"/>
        <c:lblAlgn val="ctr"/>
        <c:lblOffset val="100"/>
        <c:noMultiLvlLbl val="0"/>
      </c:catAx>
      <c:valAx>
        <c:axId val="163265280"/>
        <c:scaling>
          <c:orientation val="minMax"/>
        </c:scaling>
        <c:delete val="0"/>
        <c:axPos val="l"/>
        <c:numFmt formatCode="_(* #,##0.00_);_(* \(#,##0.00\);_(* &quot;-&quot;??_);_(@_)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219765248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</c:dTable>
    </c:plotArea>
    <c:plotVisOnly val="1"/>
    <c:dispBlanksAs val="gap"/>
    <c:showDLblsOverMax val="0"/>
  </c:chart>
  <c:txPr>
    <a:bodyPr/>
    <a:lstStyle/>
    <a:p>
      <a:pPr>
        <a:defRPr sz="16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t-BR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2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066107096148169"/>
          <c:y val="2.3218997361477572E-2"/>
          <c:w val="0.64416128347564716"/>
          <c:h val="0.71545841730205884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'BASE graf Objet-ação'!$C$58</c:f>
              <c:strCache>
                <c:ptCount val="1"/>
                <c:pt idx="0">
                  <c:v>AUTORIZADO (R$)</c:v>
                </c:pt>
              </c:strCache>
            </c:strRef>
          </c:tx>
          <c:invertIfNegative val="0"/>
          <c:cat>
            <c:strRef>
              <c:f>'BASE graf Objet-ação'!$B$59</c:f>
              <c:strCache>
                <c:ptCount val="1"/>
                <c:pt idx="0">
                  <c:v>4345 - Implementação da rede de atenção às urgências</c:v>
                </c:pt>
              </c:strCache>
            </c:strRef>
          </c:cat>
          <c:val>
            <c:numRef>
              <c:f>'BASE graf Objet-ação'!$C$59</c:f>
              <c:numCache>
                <c:formatCode>_(* #,##0.00_);_(* \(#,##0.00\);_(* "-"??_);_(@_)</c:formatCode>
                <c:ptCount val="1"/>
                <c:pt idx="0">
                  <c:v>43014112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C6A-4C23-A2F5-83871E72AB23}"/>
            </c:ext>
          </c:extLst>
        </c:ser>
        <c:ser>
          <c:idx val="1"/>
          <c:order val="1"/>
          <c:tx>
            <c:strRef>
              <c:f>'BASE graf Objet-ação'!$D$58</c:f>
              <c:strCache>
                <c:ptCount val="1"/>
                <c:pt idx="0">
                  <c:v>EMPENHADO (R$)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'BASE graf Objet-ação'!$B$59</c:f>
              <c:strCache>
                <c:ptCount val="1"/>
                <c:pt idx="0">
                  <c:v>4345 - Implementação da rede de atenção às urgências</c:v>
                </c:pt>
              </c:strCache>
            </c:strRef>
          </c:cat>
          <c:val>
            <c:numRef>
              <c:f>'BASE graf Objet-ação'!$D$59</c:f>
              <c:numCache>
                <c:formatCode>_(* #,##0.00_);_(* \(#,##0.00\);_(* "-"??_);_(@_)</c:formatCode>
                <c:ptCount val="1"/>
                <c:pt idx="0">
                  <c:v>21445937.469999999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C6A-4C23-A2F5-83871E72AB23}"/>
            </c:ext>
          </c:extLst>
        </c:ser>
        <c:ser>
          <c:idx val="2"/>
          <c:order val="2"/>
          <c:tx>
            <c:strRef>
              <c:f>'BASE graf Objet-ação'!$E$58</c:f>
              <c:strCache>
                <c:ptCount val="1"/>
                <c:pt idx="0">
                  <c:v>LIQUIDADO (R$)</c:v>
                </c:pt>
              </c:strCache>
            </c:strRef>
          </c:tx>
          <c:invertIfNegative val="0"/>
          <c:cat>
            <c:strRef>
              <c:f>'BASE graf Objet-ação'!$B$59</c:f>
              <c:strCache>
                <c:ptCount val="1"/>
                <c:pt idx="0">
                  <c:v>4345 - Implementação da rede de atenção às urgências</c:v>
                </c:pt>
              </c:strCache>
            </c:strRef>
          </c:cat>
          <c:val>
            <c:numRef>
              <c:f>'BASE graf Objet-ação'!$E$59</c:f>
              <c:numCache>
                <c:formatCode>_(* #,##0.00_);_(* \(#,##0.00\);_(* "-"??_);_(@_)</c:formatCode>
                <c:ptCount val="1"/>
                <c:pt idx="0">
                  <c:v>14132479.869999999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C6A-4C23-A2F5-83871E72AB23}"/>
            </c:ext>
          </c:extLst>
        </c:ser>
        <c:ser>
          <c:idx val="3"/>
          <c:order val="3"/>
          <c:tx>
            <c:strRef>
              <c:f>'BASE graf Objet-ação'!$G$58</c:f>
              <c:strCache>
                <c:ptCount val="1"/>
                <c:pt idx="0">
                  <c:v>% EMPENHO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2.6317875380715526E-2"/>
                  <c:y val="-1.4783716227149055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C6A-4C23-A2F5-83871E72AB23}"/>
                </c:ext>
              </c:extLst>
            </c:dLbl>
            <c:dLbl>
              <c:idx val="1"/>
              <c:layout>
                <c:manualLayout>
                  <c:x val="2.6317875380715526E-2"/>
                  <c:y val="-1.0559797305106431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2C6A-4C23-A2F5-83871E72AB23}"/>
                </c:ext>
              </c:extLst>
            </c:dLbl>
            <c:dLbl>
              <c:idx val="2"/>
              <c:layout>
                <c:manualLayout>
                  <c:x val="2.6317875380715526E-2"/>
                  <c:y val="-1.0559797305106469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C6A-4C23-A2F5-83871E72AB23}"/>
                </c:ext>
              </c:extLst>
            </c:dLbl>
            <c:spPr>
              <a:noFill/>
              <a:ln w="25400">
                <a:noFill/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'BASE graf Objet-ação'!$B$59</c:f>
              <c:strCache>
                <c:ptCount val="1"/>
                <c:pt idx="0">
                  <c:v>4345 - Implementação da rede de atenção às urgências</c:v>
                </c:pt>
              </c:strCache>
            </c:strRef>
          </c:cat>
          <c:val>
            <c:numRef>
              <c:f>'BASE graf Objet-ação'!$G$59</c:f>
              <c:numCache>
                <c:formatCode>0.00%</c:formatCode>
                <c:ptCount val="1"/>
                <c:pt idx="0">
                  <c:v>0.49857910515507092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C6A-4C23-A2F5-83871E72AB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6176768"/>
        <c:axId val="218842240"/>
        <c:axId val="0"/>
      </c:bar3DChart>
      <c:catAx>
        <c:axId val="461767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2000"/>
            </a:pPr>
            <a:endParaRPr lang="pt-BR"/>
          </a:p>
        </c:txPr>
        <c:crossAx val="218842240"/>
        <c:crosses val="autoZero"/>
        <c:auto val="1"/>
        <c:lblAlgn val="ctr"/>
        <c:lblOffset val="100"/>
        <c:noMultiLvlLbl val="0"/>
      </c:catAx>
      <c:valAx>
        <c:axId val="218842240"/>
        <c:scaling>
          <c:orientation val="minMax"/>
        </c:scaling>
        <c:delete val="0"/>
        <c:axPos val="b"/>
        <c:numFmt formatCode="_(* #,##0.00_);_(* \(#,##0.00\);_(* &quot;-&quot;??_);_(@_)" sourceLinked="1"/>
        <c:majorTickMark val="none"/>
        <c:minorTickMark val="none"/>
        <c:tickLblPos val="nextTo"/>
        <c:txPr>
          <a:bodyPr rot="0" vert="horz"/>
          <a:lstStyle/>
          <a:p>
            <a:pPr>
              <a:defRPr/>
            </a:pPr>
            <a:endParaRPr lang="pt-BR"/>
          </a:p>
        </c:txPr>
        <c:crossAx val="46176768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200"/>
            </a:pPr>
            <a:endParaRPr lang="pt-BR"/>
          </a:p>
        </c:txPr>
      </c:dTable>
      <c:spPr>
        <a:noFill/>
        <a:ln w="25400">
          <a:noFill/>
        </a:ln>
      </c:spPr>
    </c:plotArea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000" b="0" i="0" u="none" strike="noStrike" baseline="0">
          <a:solidFill>
            <a:schemeClr val="tx1"/>
          </a:solidFill>
          <a:latin typeface="Calibri"/>
          <a:ea typeface="Calibri"/>
          <a:cs typeface="Calibri"/>
        </a:defRPr>
      </a:pPr>
      <a:endParaRPr lang="pt-BR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'Base Graf Obj-simples-'!$B$42</c:f>
              <c:strCache>
                <c:ptCount val="1"/>
                <c:pt idx="0">
                  <c:v>Valor (R$)</c:v>
                </c:pt>
              </c:strCache>
            </c:strRef>
          </c:tx>
          <c:spPr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190500" h="25400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90500" h="2540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A36-475A-9BCC-313D423CA6AC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90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A36-475A-9BCC-313D423CA6AC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90500" h="25400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A36-475A-9BCC-313D423CA6AC}"/>
              </c:ext>
            </c:extLst>
          </c:dPt>
          <c:cat>
            <c:strRef>
              <c:f>'Base Graf Obj-simples-'!$A$43:$A$47</c:f>
              <c:strCache>
                <c:ptCount val="5"/>
                <c:pt idx="0">
                  <c:v>Orçamento Inicial</c:v>
                </c:pt>
                <c:pt idx="1">
                  <c:v>Autorizado </c:v>
                </c:pt>
                <c:pt idx="2">
                  <c:v>Empenhado </c:v>
                </c:pt>
                <c:pt idx="3">
                  <c:v>Liquidado</c:v>
                </c:pt>
                <c:pt idx="4">
                  <c:v>Pago </c:v>
                </c:pt>
              </c:strCache>
            </c:strRef>
          </c:cat>
          <c:val>
            <c:numRef>
              <c:f>'Base Graf Obj-simples-'!$B$43:$B$47</c:f>
              <c:numCache>
                <c:formatCode>_(* #,##0.00_);_(* \(#,##0.00\);_(* "-"??_);_(@_)</c:formatCode>
                <c:ptCount val="5"/>
                <c:pt idx="0">
                  <c:v>27924000</c:v>
                </c:pt>
                <c:pt idx="1">
                  <c:v>32079980</c:v>
                </c:pt>
                <c:pt idx="2">
                  <c:v>6735434.9199999999</c:v>
                </c:pt>
                <c:pt idx="3">
                  <c:v>2637504.37</c:v>
                </c:pt>
                <c:pt idx="4">
                  <c:v>2363884.33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8A36-475A-9BCC-313D423CA6AC}"/>
            </c:ext>
          </c:extLst>
        </c:ser>
        <c:ser>
          <c:idx val="1"/>
          <c:order val="1"/>
          <c:tx>
            <c:strRef>
              <c:f>'Base Graf Obj-simples-'!$C$42</c:f>
              <c:strCache>
                <c:ptCount val="1"/>
                <c:pt idx="0">
                  <c:v>%</c:v>
                </c:pt>
              </c:strCache>
            </c:strRef>
          </c:tx>
          <c:invertIfNegative val="0"/>
          <c:cat>
            <c:strRef>
              <c:f>'Base Graf Obj-simples-'!$A$43:$A$47</c:f>
              <c:strCache>
                <c:ptCount val="5"/>
                <c:pt idx="0">
                  <c:v>Orçamento Inicial</c:v>
                </c:pt>
                <c:pt idx="1">
                  <c:v>Autorizado </c:v>
                </c:pt>
                <c:pt idx="2">
                  <c:v>Empenhado </c:v>
                </c:pt>
                <c:pt idx="3">
                  <c:v>Liquidado</c:v>
                </c:pt>
                <c:pt idx="4">
                  <c:v>Pago </c:v>
                </c:pt>
              </c:strCache>
            </c:strRef>
          </c:cat>
          <c:val>
            <c:numRef>
              <c:f>'Base Graf Obj-simples-'!$C$43:$C$47</c:f>
              <c:numCache>
                <c:formatCode>0.00%</c:formatCode>
                <c:ptCount val="5"/>
                <c:pt idx="0">
                  <c:v>1</c:v>
                </c:pt>
                <c:pt idx="1">
                  <c:v>1.1488318292508237</c:v>
                </c:pt>
                <c:pt idx="2">
                  <c:v>0.20995757852716865</c:v>
                </c:pt>
                <c:pt idx="3">
                  <c:v>0.3915863491113652</c:v>
                </c:pt>
                <c:pt idx="4">
                  <c:v>0.89625797662659412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8A36-475A-9BCC-313D423CA6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50"/>
        <c:axId val="46324224"/>
        <c:axId val="218844544"/>
      </c:barChart>
      <c:catAx>
        <c:axId val="463242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218844544"/>
        <c:crosses val="autoZero"/>
        <c:auto val="1"/>
        <c:lblAlgn val="ctr"/>
        <c:lblOffset val="100"/>
        <c:noMultiLvlLbl val="0"/>
      </c:catAx>
      <c:valAx>
        <c:axId val="218844544"/>
        <c:scaling>
          <c:orientation val="minMax"/>
        </c:scaling>
        <c:delete val="0"/>
        <c:axPos val="l"/>
        <c:numFmt formatCode="_(* #,##0.00_);_(* \(#,##0.00\);_(* &quot;-&quot;??_);_(@_)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4632422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</c:dTable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t-BR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2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2521407211877401"/>
          <c:y val="2.3218997361477572E-2"/>
          <c:w val="0.6235135544012933"/>
          <c:h val="0.73279970082895307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'BASE graf Objet-ação'!$C$18</c:f>
              <c:strCache>
                <c:ptCount val="1"/>
                <c:pt idx="0">
                  <c:v>AUTORIZADO (R$)</c:v>
                </c:pt>
              </c:strCache>
            </c:strRef>
          </c:tx>
          <c:invertIfNegative val="0"/>
          <c:cat>
            <c:strRef>
              <c:f>'BASE graf Objet-ação'!$B$19</c:f>
              <c:strCache>
                <c:ptCount val="1"/>
                <c:pt idx="0">
                  <c:v>4127 - Produção hemoterápica e hematológica na hemorrede</c:v>
                </c:pt>
              </c:strCache>
            </c:strRef>
          </c:cat>
          <c:val>
            <c:numRef>
              <c:f>'BASE graf Objet-ação'!$C$19</c:f>
              <c:numCache>
                <c:formatCode>_(* #,##0.00_);_(* \(#,##0.00\);_(* "-"??_);_(@_)</c:formatCode>
                <c:ptCount val="1"/>
                <c:pt idx="0">
                  <c:v>32079980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CED-4E16-AE04-C829CF8F92EE}"/>
            </c:ext>
          </c:extLst>
        </c:ser>
        <c:ser>
          <c:idx val="1"/>
          <c:order val="1"/>
          <c:tx>
            <c:strRef>
              <c:f>'BASE graf Objet-ação'!$D$18</c:f>
              <c:strCache>
                <c:ptCount val="1"/>
                <c:pt idx="0">
                  <c:v>EMPENHADO (R$)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'BASE graf Objet-ação'!$B$19</c:f>
              <c:strCache>
                <c:ptCount val="1"/>
                <c:pt idx="0">
                  <c:v>4127 - Produção hemoterápica e hematológica na hemorrede</c:v>
                </c:pt>
              </c:strCache>
            </c:strRef>
          </c:cat>
          <c:val>
            <c:numRef>
              <c:f>'BASE graf Objet-ação'!$D$19</c:f>
              <c:numCache>
                <c:formatCode>_(* #,##0.00_);_(* \(#,##0.00\);_(* "-"??_);_(@_)</c:formatCode>
                <c:ptCount val="1"/>
                <c:pt idx="0">
                  <c:v>6735434.9199999999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CED-4E16-AE04-C829CF8F92EE}"/>
            </c:ext>
          </c:extLst>
        </c:ser>
        <c:ser>
          <c:idx val="2"/>
          <c:order val="2"/>
          <c:tx>
            <c:strRef>
              <c:f>'BASE graf Objet-ação'!$E$18</c:f>
              <c:strCache>
                <c:ptCount val="1"/>
                <c:pt idx="0">
                  <c:v>LIQUIDADO (R$)</c:v>
                </c:pt>
              </c:strCache>
            </c:strRef>
          </c:tx>
          <c:invertIfNegative val="0"/>
          <c:cat>
            <c:strRef>
              <c:f>'BASE graf Objet-ação'!$B$19</c:f>
              <c:strCache>
                <c:ptCount val="1"/>
                <c:pt idx="0">
                  <c:v>4127 - Produção hemoterápica e hematológica na hemorrede</c:v>
                </c:pt>
              </c:strCache>
            </c:strRef>
          </c:cat>
          <c:val>
            <c:numRef>
              <c:f>'BASE graf Objet-ação'!$E$19</c:f>
              <c:numCache>
                <c:formatCode>_(* #,##0.00_);_(* \(#,##0.00\);_(* "-"??_);_(@_)</c:formatCode>
                <c:ptCount val="1"/>
                <c:pt idx="0">
                  <c:v>2637504.37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CED-4E16-AE04-C829CF8F92EE}"/>
            </c:ext>
          </c:extLst>
        </c:ser>
        <c:ser>
          <c:idx val="3"/>
          <c:order val="3"/>
          <c:tx>
            <c:strRef>
              <c:f>'BASE graf Objet-ação'!$G$18</c:f>
              <c:strCache>
                <c:ptCount val="1"/>
                <c:pt idx="0">
                  <c:v>% EMPENHO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2.1054300304572421E-2"/>
                  <c:y val="-8.4478378440851747E-3"/>
                </c:manualLayout>
              </c:layout>
              <c:spPr/>
              <c:txPr>
                <a:bodyPr/>
                <a:lstStyle/>
                <a:p>
                  <a:pPr>
                    <a:defRPr sz="18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CED-4E16-AE04-C829CF8F92EE}"/>
                </c:ext>
              </c:extLst>
            </c:dLbl>
            <c:dLbl>
              <c:idx val="1"/>
              <c:layout>
                <c:manualLayout>
                  <c:x val="1.9738406535536643E-2"/>
                  <c:y val="-8.4478378440851747E-3"/>
                </c:manualLayout>
              </c:layout>
              <c:spPr/>
              <c:txPr>
                <a:bodyPr/>
                <a:lstStyle/>
                <a:p>
                  <a:pPr>
                    <a:defRPr sz="18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ECED-4E16-AE04-C829CF8F92EE}"/>
                </c:ext>
              </c:extLst>
            </c:dLbl>
            <c:dLbl>
              <c:idx val="2"/>
              <c:layout>
                <c:manualLayout>
                  <c:x val="1.9738406535536643E-2"/>
                  <c:y val="-1.0559797305106469E-2"/>
                </c:manualLayout>
              </c:layout>
              <c:spPr/>
              <c:txPr>
                <a:bodyPr/>
                <a:lstStyle/>
                <a:p>
                  <a:pPr>
                    <a:defRPr sz="18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ECED-4E16-AE04-C829CF8F92EE}"/>
                </c:ext>
              </c:extLst>
            </c:dLbl>
            <c:dLbl>
              <c:idx val="3"/>
              <c:layout>
                <c:manualLayout>
                  <c:x val="2.1054300304572421E-2"/>
                  <c:y val="-1.2671756766127763E-2"/>
                </c:manualLayout>
              </c:layout>
              <c:spPr/>
              <c:txPr>
                <a:bodyPr/>
                <a:lstStyle/>
                <a:p>
                  <a:pPr>
                    <a:defRPr sz="18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ECED-4E16-AE04-C829CF8F92EE}"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8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'BASE graf Objet-ação'!$B$19</c:f>
              <c:strCache>
                <c:ptCount val="1"/>
                <c:pt idx="0">
                  <c:v>4127 - Produção hemoterápica e hematológica na hemorrede</c:v>
                </c:pt>
              </c:strCache>
            </c:strRef>
          </c:cat>
          <c:val>
            <c:numRef>
              <c:f>'BASE graf Objet-ação'!$G$19</c:f>
              <c:numCache>
                <c:formatCode>0.00%</c:formatCode>
                <c:ptCount val="1"/>
                <c:pt idx="0">
                  <c:v>0.20995757852716865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ECED-4E16-AE04-C829CF8F92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20486144"/>
        <c:axId val="218846848"/>
        <c:axId val="0"/>
      </c:bar3DChart>
      <c:catAx>
        <c:axId val="2204861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218846848"/>
        <c:crosses val="autoZero"/>
        <c:auto val="1"/>
        <c:lblAlgn val="ctr"/>
        <c:lblOffset val="100"/>
        <c:noMultiLvlLbl val="0"/>
      </c:catAx>
      <c:valAx>
        <c:axId val="218846848"/>
        <c:scaling>
          <c:orientation val="minMax"/>
        </c:scaling>
        <c:delete val="0"/>
        <c:axPos val="b"/>
        <c:numFmt formatCode="_(* #,##0.00_);_(* \(#,##0.00\);_(* &quot;-&quot;??_);_(@_)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22048614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</c:dTable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5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t-BR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'Base Graf Obj-simples-'!$B$50</c:f>
              <c:strCache>
                <c:ptCount val="1"/>
                <c:pt idx="0">
                  <c:v>Valor (R$)</c:v>
                </c:pt>
              </c:strCache>
            </c:strRef>
          </c:tx>
          <c:spPr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190500" h="25400"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90500" h="2540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FBB-4735-A85F-3C1865E1171F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90500" h="2540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FBB-4735-A85F-3C1865E1171F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90500" h="2540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FBB-4735-A85F-3C1865E1171F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90500" h="2540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FBB-4735-A85F-3C1865E1171F}"/>
              </c:ext>
            </c:extLst>
          </c:dPt>
          <c:cat>
            <c:strRef>
              <c:f>'Base Graf Obj-simples-'!$A$51:$A$55</c:f>
              <c:strCache>
                <c:ptCount val="5"/>
                <c:pt idx="0">
                  <c:v>Orçamento Inicial</c:v>
                </c:pt>
                <c:pt idx="1">
                  <c:v>Autorizado</c:v>
                </c:pt>
                <c:pt idx="2">
                  <c:v>Empenhado</c:v>
                </c:pt>
                <c:pt idx="3">
                  <c:v>Liquidado</c:v>
                </c:pt>
                <c:pt idx="4">
                  <c:v>Pago</c:v>
                </c:pt>
              </c:strCache>
            </c:strRef>
          </c:cat>
          <c:val>
            <c:numRef>
              <c:f>'Base Graf Obj-simples-'!$B$51:$B$55</c:f>
              <c:numCache>
                <c:formatCode>_(* #,##0.00_);_(* \(#,##0.00\);_(* "-"??_);_(@_)</c:formatCode>
                <c:ptCount val="5"/>
                <c:pt idx="0">
                  <c:v>19440000</c:v>
                </c:pt>
                <c:pt idx="1">
                  <c:v>28092274</c:v>
                </c:pt>
                <c:pt idx="2">
                  <c:v>3651347.9499999997</c:v>
                </c:pt>
                <c:pt idx="3">
                  <c:v>2290335.2400000002</c:v>
                </c:pt>
                <c:pt idx="4">
                  <c:v>2155699.52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FBB-4735-A85F-3C1865E1171F}"/>
            </c:ext>
          </c:extLst>
        </c:ser>
        <c:ser>
          <c:idx val="1"/>
          <c:order val="1"/>
          <c:tx>
            <c:strRef>
              <c:f>'Base Graf Obj-simples-'!$C$50</c:f>
              <c:strCache>
                <c:ptCount val="1"/>
                <c:pt idx="0">
                  <c:v>%</c:v>
                </c:pt>
              </c:strCache>
            </c:strRef>
          </c:tx>
          <c:invertIfNegative val="0"/>
          <c:cat>
            <c:strRef>
              <c:f>'Base Graf Obj-simples-'!$A$51:$A$55</c:f>
              <c:strCache>
                <c:ptCount val="5"/>
                <c:pt idx="0">
                  <c:v>Orçamento Inicial</c:v>
                </c:pt>
                <c:pt idx="1">
                  <c:v>Autorizado</c:v>
                </c:pt>
                <c:pt idx="2">
                  <c:v>Empenhado</c:v>
                </c:pt>
                <c:pt idx="3">
                  <c:v>Liquidado</c:v>
                </c:pt>
                <c:pt idx="4">
                  <c:v>Pago</c:v>
                </c:pt>
              </c:strCache>
            </c:strRef>
          </c:cat>
          <c:val>
            <c:numRef>
              <c:f>'Base Graf Obj-simples-'!$C$51:$C$55</c:f>
              <c:numCache>
                <c:formatCode>0.00%</c:formatCode>
                <c:ptCount val="5"/>
                <c:pt idx="0">
                  <c:v>1</c:v>
                </c:pt>
                <c:pt idx="1">
                  <c:v>1.4450758230452674</c:v>
                </c:pt>
                <c:pt idx="2">
                  <c:v>0.12997694490663161</c:v>
                </c:pt>
                <c:pt idx="3">
                  <c:v>0.62725745981015046</c:v>
                </c:pt>
                <c:pt idx="4">
                  <c:v>0.94121571477894206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DFBB-4735-A85F-3C1865E117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50"/>
        <c:axId val="220584448"/>
        <c:axId val="219127808"/>
      </c:barChart>
      <c:catAx>
        <c:axId val="220584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219127808"/>
        <c:crosses val="autoZero"/>
        <c:auto val="1"/>
        <c:lblAlgn val="ctr"/>
        <c:lblOffset val="100"/>
        <c:noMultiLvlLbl val="0"/>
      </c:catAx>
      <c:valAx>
        <c:axId val="219127808"/>
        <c:scaling>
          <c:orientation val="minMax"/>
        </c:scaling>
        <c:delete val="0"/>
        <c:axPos val="l"/>
        <c:numFmt formatCode="_(* #,##0.00_);_(* \(#,##0.00\);_(* &quot;-&quot;??_);_(@_)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220584448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</c:dTable>
    </c:plotArea>
    <c:plotVisOnly val="1"/>
    <c:dispBlanksAs val="gap"/>
    <c:showDLblsOverMax val="0"/>
  </c:chart>
  <c:txPr>
    <a:bodyPr/>
    <a:lstStyle/>
    <a:p>
      <a:pPr>
        <a:defRPr sz="14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t-BR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2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'BASE graf Objet-ação'!$C$13</c:f>
              <c:strCache>
                <c:ptCount val="1"/>
                <c:pt idx="0">
                  <c:v>AUTORIZADO (R$)</c:v>
                </c:pt>
              </c:strCache>
            </c:strRef>
          </c:tx>
          <c:invertIfNegative val="0"/>
          <c:cat>
            <c:strRef>
              <c:f>'BASE graf Objet-ação'!$B$14:$B$15</c:f>
              <c:strCache>
                <c:ptCount val="2"/>
                <c:pt idx="0">
                  <c:v>4078 - Gerenciamento do risco sanitário</c:v>
                </c:pt>
                <c:pt idx="1">
                  <c:v>4353 - Fortalecimento do sistema estadual de vigilância em saúde</c:v>
                </c:pt>
              </c:strCache>
            </c:strRef>
          </c:cat>
          <c:val>
            <c:numRef>
              <c:f>'BASE graf Objet-ação'!$C$14:$C$15</c:f>
              <c:numCache>
                <c:formatCode>_(* #,##0.00_);_(* \(#,##0.00\);_(* "-"??_);_(@_)</c:formatCode>
                <c:ptCount val="2"/>
                <c:pt idx="0">
                  <c:v>1375000</c:v>
                </c:pt>
                <c:pt idx="1">
                  <c:v>26717274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27D-4EE0-9E1B-FADC5BB7319E}"/>
            </c:ext>
          </c:extLst>
        </c:ser>
        <c:ser>
          <c:idx val="1"/>
          <c:order val="1"/>
          <c:tx>
            <c:strRef>
              <c:f>'BASE graf Objet-ação'!$D$13</c:f>
              <c:strCache>
                <c:ptCount val="1"/>
                <c:pt idx="0">
                  <c:v>EMPENHADO (R$)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'BASE graf Objet-ação'!$B$14:$B$15</c:f>
              <c:strCache>
                <c:ptCount val="2"/>
                <c:pt idx="0">
                  <c:v>4078 - Gerenciamento do risco sanitário</c:v>
                </c:pt>
                <c:pt idx="1">
                  <c:v>4353 - Fortalecimento do sistema estadual de vigilância em saúde</c:v>
                </c:pt>
              </c:strCache>
            </c:strRef>
          </c:cat>
          <c:val>
            <c:numRef>
              <c:f>'BASE graf Objet-ação'!$D$14:$D$15</c:f>
              <c:numCache>
                <c:formatCode>_(* #,##0.00_);_(* \(#,##0.00\);_(* "-"??_);_(@_)</c:formatCode>
                <c:ptCount val="2"/>
                <c:pt idx="0">
                  <c:v>153090.82</c:v>
                </c:pt>
                <c:pt idx="1">
                  <c:v>3498257.13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27D-4EE0-9E1B-FADC5BB7319E}"/>
            </c:ext>
          </c:extLst>
        </c:ser>
        <c:ser>
          <c:idx val="2"/>
          <c:order val="2"/>
          <c:tx>
            <c:strRef>
              <c:f>'BASE graf Objet-ação'!$E$13</c:f>
              <c:strCache>
                <c:ptCount val="1"/>
                <c:pt idx="0">
                  <c:v>LIQUIDADO (R$)</c:v>
                </c:pt>
              </c:strCache>
            </c:strRef>
          </c:tx>
          <c:invertIfNegative val="0"/>
          <c:cat>
            <c:strRef>
              <c:f>'BASE graf Objet-ação'!$B$14:$B$15</c:f>
              <c:strCache>
                <c:ptCount val="2"/>
                <c:pt idx="0">
                  <c:v>4078 - Gerenciamento do risco sanitário</c:v>
                </c:pt>
                <c:pt idx="1">
                  <c:v>4353 - Fortalecimento do sistema estadual de vigilância em saúde</c:v>
                </c:pt>
              </c:strCache>
            </c:strRef>
          </c:cat>
          <c:val>
            <c:numRef>
              <c:f>'BASE graf Objet-ação'!$E$14:$E$15</c:f>
              <c:numCache>
                <c:formatCode>_(* #,##0.00_);_(* \(#,##0.00\);_(* "-"??_);_(@_)</c:formatCode>
                <c:ptCount val="2"/>
                <c:pt idx="0">
                  <c:v>120755.12</c:v>
                </c:pt>
                <c:pt idx="1">
                  <c:v>2169580.12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27D-4EE0-9E1B-FADC5BB7319E}"/>
            </c:ext>
          </c:extLst>
        </c:ser>
        <c:ser>
          <c:idx val="3"/>
          <c:order val="3"/>
          <c:tx>
            <c:strRef>
              <c:f>'BASE graf Objet-ação'!$G$46</c:f>
              <c:strCache>
                <c:ptCount val="1"/>
                <c:pt idx="0">
                  <c:v>% EMPENHO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1.1843043921321987E-2"/>
                  <c:y val="-1.4783716227149055E-2"/>
                </c:manualLayout>
              </c:layout>
              <c:spPr/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27D-4EE0-9E1B-FADC5BB7319E}"/>
                </c:ext>
              </c:extLst>
            </c:dLbl>
            <c:dLbl>
              <c:idx val="1"/>
              <c:layout>
                <c:manualLayout>
                  <c:x val="1.052715015228621E-2"/>
                  <c:y val="-1.0559797305106469E-2"/>
                </c:manualLayout>
              </c:layout>
              <c:spPr/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27D-4EE0-9E1B-FADC5BB7319E}"/>
                </c:ext>
              </c:extLst>
            </c:dLbl>
            <c:dLbl>
              <c:idx val="2"/>
              <c:layout>
                <c:manualLayout>
                  <c:x val="9.2112563832504341E-3"/>
                  <c:y val="-1.0559797305106469E-2"/>
                </c:manualLayout>
              </c:layout>
              <c:spPr/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27D-4EE0-9E1B-FADC5BB7319E}"/>
                </c:ext>
              </c:extLst>
            </c:dLbl>
            <c:dLbl>
              <c:idx val="4"/>
              <c:layout>
                <c:manualLayout>
                  <c:x val="6.5794688451788815E-3"/>
                  <c:y val="0"/>
                </c:manualLayout>
              </c:layout>
              <c:spPr/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27D-4EE0-9E1B-FADC5BB7319E}"/>
                </c:ext>
              </c:extLst>
            </c:dLbl>
            <c:dLbl>
              <c:idx val="5"/>
              <c:layout>
                <c:manualLayout>
                  <c:x val="6.5794688451788815E-3"/>
                  <c:y val="0"/>
                </c:manualLayout>
              </c:layout>
              <c:spPr/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27D-4EE0-9E1B-FADC5BB7319E}"/>
                </c:ext>
              </c:extLst>
            </c:dLbl>
            <c:dLbl>
              <c:idx val="6"/>
              <c:layout>
                <c:manualLayout>
                  <c:x val="6.5794688451788815E-3"/>
                  <c:y val="0"/>
                </c:manualLayout>
              </c:layout>
              <c:spPr/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27D-4EE0-9E1B-FADC5BB7319E}"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'BASE graf Objet-ação'!$B$14:$B$15</c:f>
              <c:strCache>
                <c:ptCount val="2"/>
                <c:pt idx="0">
                  <c:v>4078 - Gerenciamento do risco sanitário</c:v>
                </c:pt>
                <c:pt idx="1">
                  <c:v>4353 - Fortalecimento do sistema estadual de vigilância em saúde</c:v>
                </c:pt>
              </c:strCache>
            </c:strRef>
          </c:cat>
          <c:val>
            <c:numRef>
              <c:f>'BASE graf Objet-ação'!$G$14:$G$15</c:f>
              <c:numCache>
                <c:formatCode>0.00%</c:formatCode>
                <c:ptCount val="2"/>
                <c:pt idx="0">
                  <c:v>0.11133877818181818</c:v>
                </c:pt>
                <c:pt idx="1">
                  <c:v>0.1309361550134194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127D-4EE0-9E1B-FADC5BB731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20731904"/>
        <c:axId val="219130112"/>
        <c:axId val="0"/>
      </c:bar3DChart>
      <c:catAx>
        <c:axId val="2207319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219130112"/>
        <c:crosses val="autoZero"/>
        <c:auto val="1"/>
        <c:lblAlgn val="ctr"/>
        <c:lblOffset val="100"/>
        <c:noMultiLvlLbl val="0"/>
      </c:catAx>
      <c:valAx>
        <c:axId val="219130112"/>
        <c:scaling>
          <c:orientation val="minMax"/>
        </c:scaling>
        <c:delete val="0"/>
        <c:axPos val="b"/>
        <c:numFmt formatCode="_(* #,##0.00_);_(* \(#,##0.00\);_(* &quot;-&quot;??_);_(@_)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22073190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</c:dTable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t-BR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'Base Graf Obj-simples-'!$B$66</c:f>
              <c:strCache>
                <c:ptCount val="1"/>
                <c:pt idx="0">
                  <c:v>Valor (R$)</c:v>
                </c:pt>
              </c:strCache>
            </c:strRef>
          </c:tx>
          <c:spPr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190500" h="25400"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90500" h="2540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2D6-4C61-9D0F-BDB804AF68D4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90500" h="2540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2D6-4C61-9D0F-BDB804AF68D4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90500" h="2540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2D6-4C61-9D0F-BDB804AF68D4}"/>
              </c:ext>
            </c:extLst>
          </c:dPt>
          <c:cat>
            <c:strRef>
              <c:f>'Base Graf Obj-simples-'!$A$67:$A$71</c:f>
              <c:strCache>
                <c:ptCount val="5"/>
                <c:pt idx="0">
                  <c:v>Orçamento Inicial</c:v>
                </c:pt>
                <c:pt idx="1">
                  <c:v>Autorizado</c:v>
                </c:pt>
                <c:pt idx="2">
                  <c:v>Empenhado</c:v>
                </c:pt>
                <c:pt idx="3">
                  <c:v>Liquidado</c:v>
                </c:pt>
                <c:pt idx="4">
                  <c:v>Pago</c:v>
                </c:pt>
              </c:strCache>
            </c:strRef>
          </c:cat>
          <c:val>
            <c:numRef>
              <c:f>'Base Graf Obj-simples-'!$B$67:$B$71</c:f>
              <c:numCache>
                <c:formatCode>_(* #,##0.00_);_(* \(#,##0.00\);_(* "-"??_);_(@_)</c:formatCode>
                <c:ptCount val="5"/>
                <c:pt idx="0">
                  <c:v>20101229</c:v>
                </c:pt>
                <c:pt idx="1">
                  <c:v>18804558</c:v>
                </c:pt>
                <c:pt idx="2">
                  <c:v>7571253.5099999998</c:v>
                </c:pt>
                <c:pt idx="3">
                  <c:v>3480343.36</c:v>
                </c:pt>
                <c:pt idx="4">
                  <c:v>3008569.41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82D6-4C61-9D0F-BDB804AF68D4}"/>
            </c:ext>
          </c:extLst>
        </c:ser>
        <c:ser>
          <c:idx val="1"/>
          <c:order val="1"/>
          <c:tx>
            <c:strRef>
              <c:f>'Base Graf Obj-simples-'!$C$66</c:f>
              <c:strCache>
                <c:ptCount val="1"/>
                <c:pt idx="0">
                  <c:v>%</c:v>
                </c:pt>
              </c:strCache>
            </c:strRef>
          </c:tx>
          <c:invertIfNegative val="0"/>
          <c:cat>
            <c:strRef>
              <c:f>'Base Graf Obj-simples-'!$A$67:$A$71</c:f>
              <c:strCache>
                <c:ptCount val="5"/>
                <c:pt idx="0">
                  <c:v>Orçamento Inicial</c:v>
                </c:pt>
                <c:pt idx="1">
                  <c:v>Autorizado</c:v>
                </c:pt>
                <c:pt idx="2">
                  <c:v>Empenhado</c:v>
                </c:pt>
                <c:pt idx="3">
                  <c:v>Liquidado</c:v>
                </c:pt>
                <c:pt idx="4">
                  <c:v>Pago</c:v>
                </c:pt>
              </c:strCache>
            </c:strRef>
          </c:cat>
          <c:val>
            <c:numRef>
              <c:f>'Base Graf Obj-simples-'!$C$67:$C$71</c:f>
              <c:numCache>
                <c:formatCode>0.00%</c:formatCode>
                <c:ptCount val="5"/>
                <c:pt idx="0">
                  <c:v>1</c:v>
                </c:pt>
                <c:pt idx="1">
                  <c:v>0.93549294921220982</c:v>
                </c:pt>
                <c:pt idx="2">
                  <c:v>0.40262863450446429</c:v>
                </c:pt>
                <c:pt idx="3">
                  <c:v>0.4596786193201976</c:v>
                </c:pt>
                <c:pt idx="4">
                  <c:v>0.8644461476352725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82D6-4C61-9D0F-BDB804AF68D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50"/>
        <c:axId val="220827136"/>
        <c:axId val="219133568"/>
      </c:barChart>
      <c:catAx>
        <c:axId val="220827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219133568"/>
        <c:crosses val="autoZero"/>
        <c:auto val="1"/>
        <c:lblAlgn val="ctr"/>
        <c:lblOffset val="100"/>
        <c:noMultiLvlLbl val="0"/>
      </c:catAx>
      <c:valAx>
        <c:axId val="219133568"/>
        <c:scaling>
          <c:orientation val="minMax"/>
        </c:scaling>
        <c:delete val="0"/>
        <c:axPos val="l"/>
        <c:numFmt formatCode="_(* #,##0.00_);_(* \(#,##0.00\);_(* &quot;-&quot;??_);_(@_)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220827136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</c:dTable>
    </c:plotArea>
    <c:plotVisOnly val="1"/>
    <c:dispBlanksAs val="gap"/>
    <c:showDLblsOverMax val="0"/>
  </c:chart>
  <c:txPr>
    <a:bodyPr/>
    <a:lstStyle/>
    <a:p>
      <a:pPr>
        <a:defRPr sz="16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4.24818516773635E-2"/>
          <c:y val="3.1023002064426906E-2"/>
          <c:w val="0.95751817080557233"/>
          <c:h val="0.6972769720103581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'Impby todas fontes-resumo'!$A$5</c:f>
              <c:strCache>
                <c:ptCount val="1"/>
                <c:pt idx="0">
                  <c:v>PESSOAL E ENCARGOS SOCIAIS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('Impby todas fontes-resumo'!$B$4:$C$4;'Impby todas fontes-resumo'!$E$4;'Impby todas fontes-resumo'!$G$4;'Impby todas fontes-resumo'!$I$4)</c:f>
              <c:strCache>
                <c:ptCount val="5"/>
                <c:pt idx="0">
                  <c:v>APROVADO (R$2.024.296.030,00)</c:v>
                </c:pt>
                <c:pt idx="1">
                  <c:v>AUTORIZADO (R$2.091.946.125,00)
3% do Aprovado</c:v>
                </c:pt>
                <c:pt idx="2">
                  <c:v>EMPENHADO (R$935.603.091,59)
45% do Autorizado</c:v>
                </c:pt>
                <c:pt idx="3">
                  <c:v>LIQUIDADO (R$758.391.243,74)
81% do  Empenhado
36% do Autorizado
83% Tesouro Estadual 
17% Outras Fontes</c:v>
                </c:pt>
                <c:pt idx="4">
                  <c:v>PAGO (R$713.052.376,92)
94% do Liquidado
76% do Empenhado</c:v>
                </c:pt>
              </c:strCache>
            </c:strRef>
          </c:cat>
          <c:val>
            <c:numRef>
              <c:f>('Impby todas fontes-resumo'!$B$5:$C$5;'Impby todas fontes-resumo'!$E$5;'Impby todas fontes-resumo'!$G$5;'Impby todas fontes-resumo'!$I$5)</c:f>
              <c:numCache>
                <c:formatCode>_(* #,##0.00_);_(* \(#,##0.00\);_(* "-"??_);_(@_)</c:formatCode>
                <c:ptCount val="5"/>
                <c:pt idx="0">
                  <c:v>1153999999</c:v>
                </c:pt>
                <c:pt idx="1">
                  <c:v>1153999999</c:v>
                </c:pt>
                <c:pt idx="2">
                  <c:v>476180713.87</c:v>
                </c:pt>
                <c:pt idx="3">
                  <c:v>476135222.69</c:v>
                </c:pt>
                <c:pt idx="4">
                  <c:v>456295180.50999999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B4B-45EE-871C-71B5D5DD022C}"/>
            </c:ext>
          </c:extLst>
        </c:ser>
        <c:ser>
          <c:idx val="1"/>
          <c:order val="1"/>
          <c:tx>
            <c:strRef>
              <c:f>'Impby todas fontes-resumo'!$A$6</c:f>
              <c:strCache>
                <c:ptCount val="1"/>
                <c:pt idx="0">
                  <c:v>OUTRAS DESPESAS CORRENTES (Custeio)</c:v>
                </c:pt>
              </c:strCache>
            </c:strRef>
          </c:tx>
          <c:spPr>
            <a:solidFill>
              <a:srgbClr val="FF00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('Impby todas fontes-resumo'!$B$4:$C$4;'Impby todas fontes-resumo'!$E$4;'Impby todas fontes-resumo'!$G$4;'Impby todas fontes-resumo'!$I$4)</c:f>
              <c:strCache>
                <c:ptCount val="5"/>
                <c:pt idx="0">
                  <c:v>APROVADO (R$2.024.296.030,00)</c:v>
                </c:pt>
                <c:pt idx="1">
                  <c:v>AUTORIZADO (R$2.091.946.125,00)
3% do Aprovado</c:v>
                </c:pt>
                <c:pt idx="2">
                  <c:v>EMPENHADO (R$935.603.091,59)
45% do Autorizado</c:v>
                </c:pt>
                <c:pt idx="3">
                  <c:v>LIQUIDADO (R$758.391.243,74)
81% do  Empenhado
36% do Autorizado
83% Tesouro Estadual 
17% Outras Fontes</c:v>
                </c:pt>
                <c:pt idx="4">
                  <c:v>PAGO (R$713.052.376,92)
94% do Liquidado
76% do Empenhado</c:v>
                </c:pt>
              </c:strCache>
            </c:strRef>
          </c:cat>
          <c:val>
            <c:numRef>
              <c:f>('Impby todas fontes-resumo'!$B$6:$C$6;'Impby todas fontes-resumo'!$E$6;'Impby todas fontes-resumo'!$G$6;'Impby todas fontes-resumo'!$I$6)</c:f>
              <c:numCache>
                <c:formatCode>_(* #,##0.00_);_(* \(#,##0.00\);_(* "-"??_);_(@_)</c:formatCode>
                <c:ptCount val="5"/>
                <c:pt idx="0">
                  <c:v>777951393</c:v>
                </c:pt>
                <c:pt idx="1">
                  <c:v>788284510</c:v>
                </c:pt>
                <c:pt idx="2">
                  <c:v>431763264.60000002</c:v>
                </c:pt>
                <c:pt idx="3">
                  <c:v>260922953.90000001</c:v>
                </c:pt>
                <c:pt idx="4">
                  <c:v>246542158.87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B4B-45EE-871C-71B5D5DD022C}"/>
            </c:ext>
          </c:extLst>
        </c:ser>
        <c:ser>
          <c:idx val="2"/>
          <c:order val="2"/>
          <c:tx>
            <c:strRef>
              <c:f>'Impby todas fontes-resumo'!$A$7</c:f>
              <c:strCache>
                <c:ptCount val="1"/>
                <c:pt idx="0">
                  <c:v>INVESTIMENTOS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7.6922067433878461E-3"/>
                  <c:y val="-5.64115602666820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B4B-45EE-871C-71B5D5DD022C}"/>
                </c:ext>
              </c:extLst>
            </c:dLbl>
            <c:dLbl>
              <c:idx val="1"/>
              <c:layout>
                <c:manualLayout>
                  <c:x val="8.9742580254391271E-3"/>
                  <c:y val="-7.73566886880596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B4B-45EE-871C-71B5D5DD022C}"/>
                </c:ext>
              </c:extLst>
            </c:dLbl>
            <c:dLbl>
              <c:idx val="2"/>
              <c:layout>
                <c:manualLayout>
                  <c:x val="-4.7008003968073819E-17"/>
                  <c:y val="-5.04071821712156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8B4B-45EE-871C-71B5D5DD022C}"/>
                </c:ext>
              </c:extLst>
            </c:dLbl>
            <c:dLbl>
              <c:idx val="3"/>
              <c:layout>
                <c:manualLayout>
                  <c:x val="1.2820512820512821E-3"/>
                  <c:y val="-6.13455305391796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B4B-45EE-871C-71B5D5DD022C}"/>
                </c:ext>
              </c:extLst>
            </c:dLbl>
            <c:dLbl>
              <c:idx val="4"/>
              <c:layout>
                <c:manualLayout>
                  <c:x val="2.3076923076923172E-2"/>
                  <c:y val="-5.75291666322151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8B4B-45EE-871C-71B5D5DD02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4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('Impby todas fontes-resumo'!$B$4:$C$4;'Impby todas fontes-resumo'!$E$4;'Impby todas fontes-resumo'!$G$4;'Impby todas fontes-resumo'!$I$4)</c:f>
              <c:strCache>
                <c:ptCount val="5"/>
                <c:pt idx="0">
                  <c:v>APROVADO (R$2.024.296.030,00)</c:v>
                </c:pt>
                <c:pt idx="1">
                  <c:v>AUTORIZADO (R$2.091.946.125,00)
3% do Aprovado</c:v>
                </c:pt>
                <c:pt idx="2">
                  <c:v>EMPENHADO (R$935.603.091,59)
45% do Autorizado</c:v>
                </c:pt>
                <c:pt idx="3">
                  <c:v>LIQUIDADO (R$758.391.243,74)
81% do  Empenhado
36% do Autorizado
83% Tesouro Estadual 
17% Outras Fontes</c:v>
                </c:pt>
                <c:pt idx="4">
                  <c:v>PAGO (R$713.052.376,92)
94% do Liquidado
76% do Empenhado</c:v>
                </c:pt>
              </c:strCache>
            </c:strRef>
          </c:cat>
          <c:val>
            <c:numRef>
              <c:f>('Impby todas fontes-resumo'!$B$7:$C$7;'Impby todas fontes-resumo'!$E$7;'Impby todas fontes-resumo'!$G$7;'Impby todas fontes-resumo'!$I$7)</c:f>
              <c:numCache>
                <c:formatCode>_(* #,##0.00_);_(* \(#,##0.00\);_(* "-"??_);_(@_)</c:formatCode>
                <c:ptCount val="5"/>
                <c:pt idx="0">
                  <c:v>92344638</c:v>
                </c:pt>
                <c:pt idx="1">
                  <c:v>149661616</c:v>
                </c:pt>
                <c:pt idx="2">
                  <c:v>27659113.120000001</c:v>
                </c:pt>
                <c:pt idx="3">
                  <c:v>21333067.149999999</c:v>
                </c:pt>
                <c:pt idx="4">
                  <c:v>10215037.539999999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8B4B-45EE-871C-71B5D5DD02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36420096"/>
        <c:axId val="222454912"/>
        <c:axId val="0"/>
      </c:bar3DChart>
      <c:catAx>
        <c:axId val="2364200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 w="180975" cap="rnd" cmpd="sng">
            <a:solidFill>
              <a:sysClr val="windowText" lastClr="000000"/>
            </a:solidFill>
          </a:ln>
          <a:effectLst/>
        </c:spPr>
        <c:txPr>
          <a:bodyPr anchor="ctr" anchorCtr="0"/>
          <a:lstStyle/>
          <a:p>
            <a:pPr>
              <a:defRPr sz="1200" b="0"/>
            </a:pPr>
            <a:endParaRPr lang="pt-BR"/>
          </a:p>
        </c:txPr>
        <c:crossAx val="222454912"/>
        <c:crosses val="autoZero"/>
        <c:auto val="1"/>
        <c:lblAlgn val="ctr"/>
        <c:lblOffset val="100"/>
        <c:noMultiLvlLbl val="0"/>
      </c:catAx>
      <c:valAx>
        <c:axId val="222454912"/>
        <c:scaling>
          <c:orientation val="minMax"/>
        </c:scaling>
        <c:delete val="0"/>
        <c:axPos val="l"/>
        <c:numFmt formatCode="0%" sourceLinked="1"/>
        <c:majorTickMark val="out"/>
        <c:minorTickMark val="none"/>
        <c:tickLblPos val="nextTo"/>
        <c:crossAx val="236420096"/>
        <c:crosses val="autoZero"/>
        <c:crossBetween val="between"/>
      </c:valAx>
    </c:plotArea>
    <c:legend>
      <c:legendPos val="l"/>
      <c:layout>
        <c:manualLayout>
          <c:xMode val="edge"/>
          <c:yMode val="edge"/>
          <c:x val="0"/>
          <c:y val="0.84517489929806955"/>
          <c:w val="0.30328847842916296"/>
          <c:h val="0.14425660585953878"/>
        </c:manualLayout>
      </c:layout>
      <c:overlay val="0"/>
      <c:txPr>
        <a:bodyPr/>
        <a:lstStyle/>
        <a:p>
          <a:pPr>
            <a:defRPr sz="1200"/>
          </a:pPr>
          <a:endParaRPr lang="pt-BR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2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790197865775037"/>
          <c:y val="2.1159973061854768E-3"/>
          <c:w val="0.81526178333758292"/>
          <c:h val="0.8114835011709115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'BASE graf Objet-ação'!$C$42</c:f>
              <c:strCache>
                <c:ptCount val="1"/>
                <c:pt idx="0">
                  <c:v>AUTORIZADO (R$)</c:v>
                </c:pt>
              </c:strCache>
            </c:strRef>
          </c:tx>
          <c:invertIfNegative val="0"/>
          <c:cat>
            <c:strRef>
              <c:f>'BASE graf Objet-ação'!$B$43</c:f>
              <c:strCache>
                <c:ptCount val="1"/>
                <c:pt idx="0">
                  <c:v>4356 - Assistência farmacêutica</c:v>
                </c:pt>
              </c:strCache>
            </c:strRef>
          </c:cat>
          <c:val>
            <c:numRef>
              <c:f>'BASE graf Objet-ação'!$C$43</c:f>
              <c:numCache>
                <c:formatCode>_(* #,##0.00_);_(* \(#,##0.00\);_(* "-"??_);_(@_)</c:formatCode>
                <c:ptCount val="1"/>
                <c:pt idx="0">
                  <c:v>18804558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A38-416F-A10D-654617DDD4C5}"/>
            </c:ext>
          </c:extLst>
        </c:ser>
        <c:ser>
          <c:idx val="1"/>
          <c:order val="1"/>
          <c:tx>
            <c:strRef>
              <c:f>'BASE graf Objet-ação'!$D$42</c:f>
              <c:strCache>
                <c:ptCount val="1"/>
                <c:pt idx="0">
                  <c:v>EMPENHADO (R$)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'BASE graf Objet-ação'!$B$43</c:f>
              <c:strCache>
                <c:ptCount val="1"/>
                <c:pt idx="0">
                  <c:v>4356 - Assistência farmacêutica</c:v>
                </c:pt>
              </c:strCache>
            </c:strRef>
          </c:cat>
          <c:val>
            <c:numRef>
              <c:f>'BASE graf Objet-ação'!$D$43</c:f>
              <c:numCache>
                <c:formatCode>_(* #,##0.00_);_(* \(#,##0.00\);_(* "-"??_);_(@_)</c:formatCode>
                <c:ptCount val="1"/>
                <c:pt idx="0">
                  <c:v>7571253.5099999998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9A38-416F-A10D-654617DDD4C5}"/>
            </c:ext>
          </c:extLst>
        </c:ser>
        <c:ser>
          <c:idx val="2"/>
          <c:order val="2"/>
          <c:tx>
            <c:strRef>
              <c:f>'BASE graf Objet-ação'!$E$42</c:f>
              <c:strCache>
                <c:ptCount val="1"/>
                <c:pt idx="0">
                  <c:v>LIQUIDADO (R$)</c:v>
                </c:pt>
              </c:strCache>
            </c:strRef>
          </c:tx>
          <c:invertIfNegative val="0"/>
          <c:cat>
            <c:strRef>
              <c:f>'BASE graf Objet-ação'!$B$43</c:f>
              <c:strCache>
                <c:ptCount val="1"/>
                <c:pt idx="0">
                  <c:v>4356 - Assistência farmacêutica</c:v>
                </c:pt>
              </c:strCache>
            </c:strRef>
          </c:cat>
          <c:val>
            <c:numRef>
              <c:f>'BASE graf Objet-ação'!$E$43</c:f>
              <c:numCache>
                <c:formatCode>_(* #,##0.00_);_(* \(#,##0.00\);_(* "-"??_);_(@_)</c:formatCode>
                <c:ptCount val="1"/>
                <c:pt idx="0">
                  <c:v>3480343.36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A38-416F-A10D-654617DDD4C5}"/>
            </c:ext>
          </c:extLst>
        </c:ser>
        <c:ser>
          <c:idx val="3"/>
          <c:order val="3"/>
          <c:tx>
            <c:strRef>
              <c:f>'BASE graf Objet-ação'!$G$42</c:f>
              <c:strCache>
                <c:ptCount val="1"/>
                <c:pt idx="0">
                  <c:v>% EMPENHO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3.292180899274507E-2"/>
                  <c:y val="-2.32343243984023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A38-416F-A10D-654617DDD4C5}"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8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'BASE graf Objet-ação'!$B$43</c:f>
              <c:strCache>
                <c:ptCount val="1"/>
                <c:pt idx="0">
                  <c:v>4356 - Assistência farmacêutica</c:v>
                </c:pt>
              </c:strCache>
            </c:strRef>
          </c:cat>
          <c:val>
            <c:numRef>
              <c:f>'BASE graf Objet-ação'!$G$43</c:f>
              <c:numCache>
                <c:formatCode>0.00%</c:formatCode>
                <c:ptCount val="1"/>
                <c:pt idx="0">
                  <c:v>0.40262863450446429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A38-416F-A10D-654617DDD4C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20856832"/>
        <c:axId val="219134720"/>
        <c:axId val="0"/>
      </c:bar3DChart>
      <c:catAx>
        <c:axId val="2208568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219134720"/>
        <c:crosses val="autoZero"/>
        <c:auto val="1"/>
        <c:lblAlgn val="ctr"/>
        <c:lblOffset val="100"/>
        <c:noMultiLvlLbl val="0"/>
      </c:catAx>
      <c:valAx>
        <c:axId val="219134720"/>
        <c:scaling>
          <c:orientation val="minMax"/>
        </c:scaling>
        <c:delete val="0"/>
        <c:axPos val="b"/>
        <c:numFmt formatCode="_(* #,##0.00_);_(* \(#,##0.00\);_(* &quot;-&quot;??_);_(@_)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220856832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</c:dTable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4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t-BR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'Base Graf Obj-simples-'!$B$26</c:f>
              <c:strCache>
                <c:ptCount val="1"/>
                <c:pt idx="0">
                  <c:v>Valor (R$)</c:v>
                </c:pt>
              </c:strCache>
            </c:strRef>
          </c:tx>
          <c:spPr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190500" h="25400"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90500" h="2540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AC50-433B-BF9D-1B4AEBB8A0E8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90500" h="2540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C50-433B-BF9D-1B4AEBB8A0E8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90500" h="2540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AC50-433B-BF9D-1B4AEBB8A0E8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90500" h="2540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C50-433B-BF9D-1B4AEBB8A0E8}"/>
              </c:ext>
            </c:extLst>
          </c:dPt>
          <c:cat>
            <c:strRef>
              <c:f>'Base Graf Obj-simples-'!$A$27:$A$31</c:f>
              <c:strCache>
                <c:ptCount val="5"/>
                <c:pt idx="0">
                  <c:v>Orçamento Inicial</c:v>
                </c:pt>
                <c:pt idx="1">
                  <c:v>Autorizado</c:v>
                </c:pt>
                <c:pt idx="2">
                  <c:v>Empenhado</c:v>
                </c:pt>
                <c:pt idx="3">
                  <c:v>Liquidado</c:v>
                </c:pt>
                <c:pt idx="4">
                  <c:v>Pago</c:v>
                </c:pt>
              </c:strCache>
            </c:strRef>
          </c:cat>
          <c:val>
            <c:numRef>
              <c:f>'Base Graf Obj-simples-'!$B$27:$B$31</c:f>
              <c:numCache>
                <c:formatCode>_(* #,##0.00_);_(* \(#,##0.00\);_(* "-"??_);_(@_)</c:formatCode>
                <c:ptCount val="5"/>
                <c:pt idx="0">
                  <c:v>15888033</c:v>
                </c:pt>
                <c:pt idx="1">
                  <c:v>18672076</c:v>
                </c:pt>
                <c:pt idx="2">
                  <c:v>4823446.5</c:v>
                </c:pt>
                <c:pt idx="3">
                  <c:v>3309626.41</c:v>
                </c:pt>
                <c:pt idx="4">
                  <c:v>3292449.91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AC50-433B-BF9D-1B4AEBB8A0E8}"/>
            </c:ext>
          </c:extLst>
        </c:ser>
        <c:ser>
          <c:idx val="1"/>
          <c:order val="1"/>
          <c:tx>
            <c:strRef>
              <c:f>'Base Graf Obj-simples-'!$C$26</c:f>
              <c:strCache>
                <c:ptCount val="1"/>
                <c:pt idx="0">
                  <c:v>%</c:v>
                </c:pt>
              </c:strCache>
            </c:strRef>
          </c:tx>
          <c:invertIfNegative val="0"/>
          <c:cat>
            <c:strRef>
              <c:f>'Base Graf Obj-simples-'!$A$27:$A$31</c:f>
              <c:strCache>
                <c:ptCount val="5"/>
                <c:pt idx="0">
                  <c:v>Orçamento Inicial</c:v>
                </c:pt>
                <c:pt idx="1">
                  <c:v>Autorizado</c:v>
                </c:pt>
                <c:pt idx="2">
                  <c:v>Empenhado</c:v>
                </c:pt>
                <c:pt idx="3">
                  <c:v>Liquidado</c:v>
                </c:pt>
                <c:pt idx="4">
                  <c:v>Pago</c:v>
                </c:pt>
              </c:strCache>
            </c:strRef>
          </c:cat>
          <c:val>
            <c:numRef>
              <c:f>'Base Graf Obj-simples-'!$C$27:$C$31</c:f>
              <c:numCache>
                <c:formatCode>0.00%</c:formatCode>
                <c:ptCount val="5"/>
                <c:pt idx="0">
                  <c:v>1</c:v>
                </c:pt>
                <c:pt idx="1">
                  <c:v>1.175228928590468</c:v>
                </c:pt>
                <c:pt idx="2">
                  <c:v>0.25832406102031719</c:v>
                </c:pt>
                <c:pt idx="3">
                  <c:v>0.68615385492510395</c:v>
                </c:pt>
                <c:pt idx="4">
                  <c:v>0.99481013931116169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AC50-433B-BF9D-1B4AEBB8A0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50"/>
        <c:axId val="220955136"/>
        <c:axId val="218883200"/>
      </c:barChart>
      <c:catAx>
        <c:axId val="220955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218883200"/>
        <c:crosses val="autoZero"/>
        <c:auto val="1"/>
        <c:lblAlgn val="ctr"/>
        <c:lblOffset val="100"/>
        <c:noMultiLvlLbl val="0"/>
      </c:catAx>
      <c:valAx>
        <c:axId val="218883200"/>
        <c:scaling>
          <c:orientation val="minMax"/>
        </c:scaling>
        <c:delete val="0"/>
        <c:axPos val="l"/>
        <c:numFmt formatCode="_(* #,##0.00_);_(* \(#,##0.00\);_(* &quot;-&quot;??_);_(@_)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220955136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</c:dTable>
    </c:plotArea>
    <c:plotVisOnly val="1"/>
    <c:dispBlanksAs val="gap"/>
    <c:showDLblsOverMax val="0"/>
  </c:chart>
  <c:txPr>
    <a:bodyPr/>
    <a:lstStyle/>
    <a:p>
      <a:pPr>
        <a:defRPr sz="16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t-BR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2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38609832524643611"/>
          <c:y val="2.3231596050493689E-2"/>
          <c:w val="0.56996332593704324"/>
          <c:h val="0.72905372741720831"/>
        </c:manualLayout>
      </c:layout>
      <c:bar3DChart>
        <c:barDir val="bar"/>
        <c:grouping val="clustered"/>
        <c:varyColors val="0"/>
        <c:ser>
          <c:idx val="0"/>
          <c:order val="0"/>
          <c:tx>
            <c:strRef>
              <c:f>'BASE graf Objet-ação'!$C$9</c:f>
              <c:strCache>
                <c:ptCount val="1"/>
                <c:pt idx="0">
                  <c:v>AUTORIZADO (R$)</c:v>
                </c:pt>
              </c:strCache>
            </c:strRef>
          </c:tx>
          <c:invertIfNegative val="0"/>
          <c:cat>
            <c:strRef>
              <c:f>'BASE graf Objet-ação'!$B$10</c:f>
              <c:strCache>
                <c:ptCount val="1"/>
                <c:pt idx="0">
                  <c:v>4362 - Viabilização do acesso aos serviços de saúde de forma regulada e oportuna</c:v>
                </c:pt>
              </c:strCache>
            </c:strRef>
          </c:cat>
          <c:val>
            <c:numRef>
              <c:f>'BASE graf Objet-ação'!$C$10</c:f>
              <c:numCache>
                <c:formatCode>_(* #,##0.00_);_(* \(#,##0.00\);_(* "-"??_);_(@_)</c:formatCode>
                <c:ptCount val="1"/>
                <c:pt idx="0">
                  <c:v>18672076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0B4-425D-9A22-05108027BE00}"/>
            </c:ext>
          </c:extLst>
        </c:ser>
        <c:ser>
          <c:idx val="1"/>
          <c:order val="1"/>
          <c:tx>
            <c:strRef>
              <c:f>'BASE graf Objet-ação'!$D$9</c:f>
              <c:strCache>
                <c:ptCount val="1"/>
                <c:pt idx="0">
                  <c:v>EMPENHADO (R$)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'BASE graf Objet-ação'!$B$10</c:f>
              <c:strCache>
                <c:ptCount val="1"/>
                <c:pt idx="0">
                  <c:v>4362 - Viabilização do acesso aos serviços de saúde de forma regulada e oportuna</c:v>
                </c:pt>
              </c:strCache>
            </c:strRef>
          </c:cat>
          <c:val>
            <c:numRef>
              <c:f>'BASE graf Objet-ação'!$D$10</c:f>
              <c:numCache>
                <c:formatCode>_(* #,##0.00_);_(* \(#,##0.00\);_(* "-"??_);_(@_)</c:formatCode>
                <c:ptCount val="1"/>
                <c:pt idx="0">
                  <c:v>4823446.5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C0B4-425D-9A22-05108027BE00}"/>
            </c:ext>
          </c:extLst>
        </c:ser>
        <c:ser>
          <c:idx val="2"/>
          <c:order val="2"/>
          <c:tx>
            <c:strRef>
              <c:f>'BASE graf Objet-ação'!$E$9</c:f>
              <c:strCache>
                <c:ptCount val="1"/>
                <c:pt idx="0">
                  <c:v>LIQUIDADO (R$)</c:v>
                </c:pt>
              </c:strCache>
            </c:strRef>
          </c:tx>
          <c:invertIfNegative val="0"/>
          <c:cat>
            <c:strRef>
              <c:f>'BASE graf Objet-ação'!$B$10</c:f>
              <c:strCache>
                <c:ptCount val="1"/>
                <c:pt idx="0">
                  <c:v>4362 - Viabilização do acesso aos serviços de saúde de forma regulada e oportuna</c:v>
                </c:pt>
              </c:strCache>
            </c:strRef>
          </c:cat>
          <c:val>
            <c:numRef>
              <c:f>'BASE graf Objet-ação'!$E$10</c:f>
              <c:numCache>
                <c:formatCode>_(* #,##0.00_);_(* \(#,##0.00\);_(* "-"??_);_(@_)</c:formatCode>
                <c:ptCount val="1"/>
                <c:pt idx="0">
                  <c:v>3309626.41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C0B4-425D-9A22-05108027BE00}"/>
            </c:ext>
          </c:extLst>
        </c:ser>
        <c:ser>
          <c:idx val="3"/>
          <c:order val="3"/>
          <c:tx>
            <c:strRef>
              <c:f>'BASE graf Objet-ação'!$G$9</c:f>
              <c:strCache>
                <c:ptCount val="1"/>
                <c:pt idx="0">
                  <c:v>% EMPENHO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-1.0559797305106469E-2"/>
                </c:manualLayout>
              </c:layout>
              <c:spPr/>
              <c:txPr>
                <a:bodyPr/>
                <a:lstStyle/>
                <a:p>
                  <a:pPr>
                    <a:defRPr sz="18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0B4-425D-9A22-05108027BE00}"/>
                </c:ext>
              </c:extLst>
            </c:dLbl>
            <c:dLbl>
              <c:idx val="1"/>
              <c:layout>
                <c:manualLayout>
                  <c:x val="2.6317875380715526E-3"/>
                  <c:y val="-1.0559797305106469E-2"/>
                </c:manualLayout>
              </c:layout>
              <c:spPr/>
              <c:txPr>
                <a:bodyPr/>
                <a:lstStyle/>
                <a:p>
                  <a:pPr>
                    <a:defRPr sz="18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0B4-425D-9A22-05108027BE00}"/>
                </c:ext>
              </c:extLst>
            </c:dLbl>
            <c:dLbl>
              <c:idx val="2"/>
              <c:layout>
                <c:manualLayout>
                  <c:x val="1.3158937690357763E-3"/>
                  <c:y val="-1.0559797305106469E-2"/>
                </c:manualLayout>
              </c:layout>
              <c:spPr/>
              <c:txPr>
                <a:bodyPr/>
                <a:lstStyle/>
                <a:p>
                  <a:pPr>
                    <a:defRPr sz="18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0B4-425D-9A22-05108027BE00}"/>
                </c:ext>
              </c:extLst>
            </c:dLbl>
            <c:dLbl>
              <c:idx val="4"/>
              <c:layout>
                <c:manualLayout>
                  <c:x val="1.0542078665489053E-2"/>
                  <c:y val="3.8800257243489501E-17"/>
                </c:manualLayout>
              </c:layout>
              <c:spPr/>
              <c:txPr>
                <a:bodyPr/>
                <a:lstStyle/>
                <a:p>
                  <a:pPr>
                    <a:defRPr sz="18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0B4-425D-9A22-05108027BE00}"/>
                </c:ext>
              </c:extLst>
            </c:dLbl>
            <c:dLbl>
              <c:idx val="5"/>
              <c:layout>
                <c:manualLayout>
                  <c:x val="1.0542078665489053E-2"/>
                  <c:y val="0"/>
                </c:manualLayout>
              </c:layout>
              <c:spPr/>
              <c:txPr>
                <a:bodyPr/>
                <a:lstStyle/>
                <a:p>
                  <a:pPr>
                    <a:defRPr sz="18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0B4-425D-9A22-05108027BE00}"/>
                </c:ext>
              </c:extLst>
            </c:dLbl>
            <c:dLbl>
              <c:idx val="6"/>
              <c:layout>
                <c:manualLayout>
                  <c:x val="9.2243188323029215E-3"/>
                  <c:y val="0"/>
                </c:manualLayout>
              </c:layout>
              <c:spPr/>
              <c:txPr>
                <a:bodyPr/>
                <a:lstStyle/>
                <a:p>
                  <a:pPr>
                    <a:defRPr sz="18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C0B4-425D-9A22-05108027BE00}"/>
                </c:ext>
              </c:extLst>
            </c:dLbl>
            <c:dLbl>
              <c:idx val="7"/>
              <c:layout>
                <c:manualLayout>
                  <c:x val="1.0542078665489053E-2"/>
                  <c:y val="-8.465608465608461E-3"/>
                </c:manualLayout>
              </c:layout>
              <c:spPr/>
              <c:txPr>
                <a:bodyPr/>
                <a:lstStyle/>
                <a:p>
                  <a:pPr>
                    <a:defRPr sz="1800" b="0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0B4-425D-9A22-05108027BE00}"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8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'BASE graf Objet-ação'!$B$10</c:f>
              <c:strCache>
                <c:ptCount val="1"/>
                <c:pt idx="0">
                  <c:v>4362 - Viabilização do acesso aos serviços de saúde de forma regulada e oportuna</c:v>
                </c:pt>
              </c:strCache>
            </c:strRef>
          </c:cat>
          <c:val>
            <c:numRef>
              <c:f>'BASE graf Objet-ação'!$G$10</c:f>
              <c:numCache>
                <c:formatCode>0.00%</c:formatCode>
                <c:ptCount val="1"/>
                <c:pt idx="0">
                  <c:v>0.25832406102031719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C0B4-425D-9A22-05108027BE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21034496"/>
        <c:axId val="218885504"/>
        <c:axId val="0"/>
      </c:bar3DChart>
      <c:catAx>
        <c:axId val="2210344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8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218885504"/>
        <c:crosses val="autoZero"/>
        <c:auto val="1"/>
        <c:lblAlgn val="ctr"/>
        <c:lblOffset val="100"/>
        <c:noMultiLvlLbl val="0"/>
      </c:catAx>
      <c:valAx>
        <c:axId val="218885504"/>
        <c:scaling>
          <c:orientation val="minMax"/>
        </c:scaling>
        <c:delete val="0"/>
        <c:axPos val="b"/>
        <c:numFmt formatCode="_(* #,##0.00_);_(* \(#,##0.00\);_(* &quot;-&quot;??_);_(@_)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85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221034496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</c:dTable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9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t-BR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275800699927615"/>
          <c:y val="2.8666583343748699E-2"/>
          <c:w val="0.84406439466886252"/>
          <c:h val="0.8285544306961629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'Base Graf Obj-simples-'!$B$58</c:f>
              <c:strCache>
                <c:ptCount val="1"/>
                <c:pt idx="0">
                  <c:v>Valor (R$)</c:v>
                </c:pt>
              </c:strCache>
            </c:strRef>
          </c:tx>
          <c:spPr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190500" h="25400"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90500" h="2540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4E1-4DCF-911D-30DBAEC09937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90500" h="2540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4E1-4DCF-911D-30DBAEC09937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90500" h="2540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84E1-4DCF-911D-30DBAEC09937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90500" h="2540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84E1-4DCF-911D-30DBAEC09937}"/>
              </c:ext>
            </c:extLst>
          </c:dPt>
          <c:cat>
            <c:strRef>
              <c:f>'Base Graf Obj-simples-'!$A$59:$A$63</c:f>
              <c:strCache>
                <c:ptCount val="5"/>
                <c:pt idx="0">
                  <c:v>Orçamento Inicial</c:v>
                </c:pt>
                <c:pt idx="1">
                  <c:v>Autorizado</c:v>
                </c:pt>
                <c:pt idx="2">
                  <c:v>Empenhado</c:v>
                </c:pt>
                <c:pt idx="3">
                  <c:v>Liquidado</c:v>
                </c:pt>
                <c:pt idx="4">
                  <c:v>Pago</c:v>
                </c:pt>
              </c:strCache>
            </c:strRef>
          </c:cat>
          <c:val>
            <c:numRef>
              <c:f>'Base Graf Obj-simples-'!$B$59:$B$63</c:f>
              <c:numCache>
                <c:formatCode>_(* #,##0.00_);_(* \(#,##0.00\);_(* "-"??_);_(@_)</c:formatCode>
                <c:ptCount val="5"/>
                <c:pt idx="0">
                  <c:v>10329229</c:v>
                </c:pt>
                <c:pt idx="1">
                  <c:v>14133618</c:v>
                </c:pt>
                <c:pt idx="2">
                  <c:v>7065157.5500000007</c:v>
                </c:pt>
                <c:pt idx="3">
                  <c:v>2055711.94</c:v>
                </c:pt>
                <c:pt idx="4">
                  <c:v>1799227.67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84E1-4DCF-911D-30DBAEC09937}"/>
            </c:ext>
          </c:extLst>
        </c:ser>
        <c:ser>
          <c:idx val="1"/>
          <c:order val="1"/>
          <c:tx>
            <c:strRef>
              <c:f>'Base Graf Obj-simples-'!$C$58</c:f>
              <c:strCache>
                <c:ptCount val="1"/>
                <c:pt idx="0">
                  <c:v>%</c:v>
                </c:pt>
              </c:strCache>
            </c:strRef>
          </c:tx>
          <c:invertIfNegative val="0"/>
          <c:cat>
            <c:strRef>
              <c:f>'Base Graf Obj-simples-'!$A$59:$A$63</c:f>
              <c:strCache>
                <c:ptCount val="5"/>
                <c:pt idx="0">
                  <c:v>Orçamento Inicial</c:v>
                </c:pt>
                <c:pt idx="1">
                  <c:v>Autorizado</c:v>
                </c:pt>
                <c:pt idx="2">
                  <c:v>Empenhado</c:v>
                </c:pt>
                <c:pt idx="3">
                  <c:v>Liquidado</c:v>
                </c:pt>
                <c:pt idx="4">
                  <c:v>Pago</c:v>
                </c:pt>
              </c:strCache>
            </c:strRef>
          </c:cat>
          <c:val>
            <c:numRef>
              <c:f>'Base Graf Obj-simples-'!$C$59:$C$63</c:f>
              <c:numCache>
                <c:formatCode>0.00%</c:formatCode>
                <c:ptCount val="5"/>
                <c:pt idx="0">
                  <c:v>1</c:v>
                </c:pt>
                <c:pt idx="1">
                  <c:v>1.3683129689544109</c:v>
                </c:pt>
                <c:pt idx="2">
                  <c:v>0.49988315447608678</c:v>
                </c:pt>
                <c:pt idx="3">
                  <c:v>0.29096476978068236</c:v>
                </c:pt>
                <c:pt idx="4">
                  <c:v>0.87523336075967917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84E1-4DCF-911D-30DBAEC099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50"/>
        <c:axId val="221554688"/>
        <c:axId val="218888384"/>
      </c:barChart>
      <c:catAx>
        <c:axId val="221554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218888384"/>
        <c:crosses val="autoZero"/>
        <c:auto val="1"/>
        <c:lblAlgn val="ctr"/>
        <c:lblOffset val="100"/>
        <c:noMultiLvlLbl val="0"/>
      </c:catAx>
      <c:valAx>
        <c:axId val="218888384"/>
        <c:scaling>
          <c:orientation val="minMax"/>
        </c:scaling>
        <c:delete val="0"/>
        <c:axPos val="l"/>
        <c:numFmt formatCode="_(* #,##0.00_);_(* \(#,##0.00\);_(* &quot;-&quot;??_);_(@_)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221554688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</c:dTable>
    </c:plotArea>
    <c:plotVisOnly val="1"/>
    <c:dispBlanksAs val="gap"/>
    <c:showDLblsOverMax val="0"/>
  </c:chart>
  <c:txPr>
    <a:bodyPr/>
    <a:lstStyle/>
    <a:p>
      <a:pPr>
        <a:defRPr sz="14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t-BR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2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'BASE graf Objet-ação'!$C$22</c:f>
              <c:strCache>
                <c:ptCount val="1"/>
                <c:pt idx="0">
                  <c:v>AUTORIZADO (R$)</c:v>
                </c:pt>
              </c:strCache>
            </c:strRef>
          </c:tx>
          <c:invertIfNegative val="0"/>
          <c:cat>
            <c:strRef>
              <c:f>'BASE graf Objet-ação'!$B$23:$B$24</c:f>
              <c:strCache>
                <c:ptCount val="2"/>
                <c:pt idx="0">
                  <c:v>4361 - Implementação da rede de atenção psicossocial</c:v>
                </c:pt>
                <c:pt idx="1">
                  <c:v>4156 - Qualificação do processo de trabalho da atenção primária</c:v>
                </c:pt>
              </c:strCache>
            </c:strRef>
          </c:cat>
          <c:val>
            <c:numRef>
              <c:f>'BASE graf Objet-ação'!$C$23:$C$24</c:f>
              <c:numCache>
                <c:formatCode>_(* #,##0.00_);_(* \(#,##0.00\);_(* "-"??_);_(@_)</c:formatCode>
                <c:ptCount val="2"/>
                <c:pt idx="0">
                  <c:v>5398460</c:v>
                </c:pt>
                <c:pt idx="1">
                  <c:v>8735158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CBB-40B7-9D96-9C83D51C4208}"/>
            </c:ext>
          </c:extLst>
        </c:ser>
        <c:ser>
          <c:idx val="1"/>
          <c:order val="1"/>
          <c:tx>
            <c:strRef>
              <c:f>'BASE graf Objet-ação'!$D$22</c:f>
              <c:strCache>
                <c:ptCount val="1"/>
                <c:pt idx="0">
                  <c:v>EMPENHADO (R$)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'BASE graf Objet-ação'!$B$23:$B$24</c:f>
              <c:strCache>
                <c:ptCount val="2"/>
                <c:pt idx="0">
                  <c:v>4361 - Implementação da rede de atenção psicossocial</c:v>
                </c:pt>
                <c:pt idx="1">
                  <c:v>4156 - Qualificação do processo de trabalho da atenção primária</c:v>
                </c:pt>
              </c:strCache>
            </c:strRef>
          </c:cat>
          <c:val>
            <c:numRef>
              <c:f>'BASE graf Objet-ação'!$D$23:$D$24</c:f>
              <c:numCache>
                <c:formatCode>_(* #,##0.00_);_(* \(#,##0.00\);_(* "-"??_);_(@_)</c:formatCode>
                <c:ptCount val="2"/>
                <c:pt idx="0">
                  <c:v>3210629.08</c:v>
                </c:pt>
                <c:pt idx="1">
                  <c:v>3854528.47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CBB-40B7-9D96-9C83D51C4208}"/>
            </c:ext>
          </c:extLst>
        </c:ser>
        <c:ser>
          <c:idx val="2"/>
          <c:order val="2"/>
          <c:tx>
            <c:strRef>
              <c:f>'BASE graf Objet-ação'!$E$22</c:f>
              <c:strCache>
                <c:ptCount val="1"/>
                <c:pt idx="0">
                  <c:v>LIQUIDADO (R$)</c:v>
                </c:pt>
              </c:strCache>
            </c:strRef>
          </c:tx>
          <c:invertIfNegative val="0"/>
          <c:cat>
            <c:strRef>
              <c:f>'BASE graf Objet-ação'!$B$23:$B$24</c:f>
              <c:strCache>
                <c:ptCount val="2"/>
                <c:pt idx="0">
                  <c:v>4361 - Implementação da rede de atenção psicossocial</c:v>
                </c:pt>
                <c:pt idx="1">
                  <c:v>4156 - Qualificação do processo de trabalho da atenção primária</c:v>
                </c:pt>
              </c:strCache>
            </c:strRef>
          </c:cat>
          <c:val>
            <c:numRef>
              <c:f>'BASE graf Objet-ação'!$E$23:$E$24</c:f>
              <c:numCache>
                <c:formatCode>_(* #,##0.00_);_(* \(#,##0.00\);_(* "-"??_);_(@_)</c:formatCode>
                <c:ptCount val="2"/>
                <c:pt idx="0">
                  <c:v>1661412.47</c:v>
                </c:pt>
                <c:pt idx="1">
                  <c:v>394299.47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CBB-40B7-9D96-9C83D51C4208}"/>
            </c:ext>
          </c:extLst>
        </c:ser>
        <c:ser>
          <c:idx val="3"/>
          <c:order val="3"/>
          <c:tx>
            <c:strRef>
              <c:f>'BASE graf Objet-ação'!$G$22</c:f>
              <c:strCache>
                <c:ptCount val="1"/>
                <c:pt idx="0">
                  <c:v>% EMPENHO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'BASE graf Objet-ação'!$B$23:$B$24</c:f>
              <c:strCache>
                <c:ptCount val="2"/>
                <c:pt idx="0">
                  <c:v>4361 - Implementação da rede de atenção psicossocial</c:v>
                </c:pt>
                <c:pt idx="1">
                  <c:v>4156 - Qualificação do processo de trabalho da atenção primária</c:v>
                </c:pt>
              </c:strCache>
            </c:strRef>
          </c:cat>
          <c:val>
            <c:numRef>
              <c:f>'BASE graf Objet-ação'!$G$23:$G$24</c:f>
              <c:numCache>
                <c:formatCode>0.00%</c:formatCode>
                <c:ptCount val="2"/>
                <c:pt idx="0">
                  <c:v>0.5947305490825161</c:v>
                </c:pt>
                <c:pt idx="1">
                  <c:v>0.44126602747197019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5CBB-40B7-9D96-9C83D51C420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21363712"/>
        <c:axId val="163823616"/>
        <c:axId val="0"/>
      </c:bar3DChart>
      <c:catAx>
        <c:axId val="2213637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163823616"/>
        <c:crosses val="autoZero"/>
        <c:auto val="1"/>
        <c:lblAlgn val="ctr"/>
        <c:lblOffset val="100"/>
        <c:noMultiLvlLbl val="0"/>
      </c:catAx>
      <c:valAx>
        <c:axId val="163823616"/>
        <c:scaling>
          <c:orientation val="minMax"/>
        </c:scaling>
        <c:delete val="0"/>
        <c:axPos val="b"/>
        <c:numFmt formatCode="_(* #,##0.00_);_(* \(#,##0.00\);_(* &quot;-&quot;??_);_(@_)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221363712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</c:dTable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t-BR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'Base Graf Obj-simples-'!$B$98</c:f>
              <c:strCache>
                <c:ptCount val="1"/>
                <c:pt idx="0">
                  <c:v>Valor (R$)</c:v>
                </c:pt>
              </c:strCache>
            </c:strRef>
          </c:tx>
          <c:spPr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190500" h="25400"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90500" h="2540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CEA9-4CEA-A4A9-2084293214D8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90500" h="2540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EA9-4CEA-A4A9-2084293214D8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90500" h="2540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EA9-4CEA-A4A9-2084293214D8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90500" h="2540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EA9-4CEA-A4A9-2084293214D8}"/>
              </c:ext>
            </c:extLst>
          </c:dPt>
          <c:cat>
            <c:strRef>
              <c:f>'Base Graf Obj-simples-'!$A$99:$A$103</c:f>
              <c:strCache>
                <c:ptCount val="5"/>
                <c:pt idx="0">
                  <c:v>Orçamento Inicial</c:v>
                </c:pt>
                <c:pt idx="1">
                  <c:v>Autorizado</c:v>
                </c:pt>
                <c:pt idx="2">
                  <c:v>Empenhado</c:v>
                </c:pt>
                <c:pt idx="3">
                  <c:v>Liquidado</c:v>
                </c:pt>
                <c:pt idx="4">
                  <c:v>Pago</c:v>
                </c:pt>
              </c:strCache>
            </c:strRef>
          </c:cat>
          <c:val>
            <c:numRef>
              <c:f>'Base Graf Obj-simples-'!$B$99:$B$103</c:f>
              <c:numCache>
                <c:formatCode>_(* #,##0.00_);_(* \(#,##0.00\);_(* "-"??_);_(@_)</c:formatCode>
                <c:ptCount val="5"/>
                <c:pt idx="0">
                  <c:v>12973257</c:v>
                </c:pt>
                <c:pt idx="1">
                  <c:v>15860483</c:v>
                </c:pt>
                <c:pt idx="2">
                  <c:v>3439780.79</c:v>
                </c:pt>
                <c:pt idx="3">
                  <c:v>1692231.06</c:v>
                </c:pt>
                <c:pt idx="4">
                  <c:v>1670548.77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CEA9-4CEA-A4A9-2084293214D8}"/>
            </c:ext>
          </c:extLst>
        </c:ser>
        <c:ser>
          <c:idx val="1"/>
          <c:order val="1"/>
          <c:tx>
            <c:strRef>
              <c:f>'Base Graf Obj-simples-'!$C$98</c:f>
              <c:strCache>
                <c:ptCount val="1"/>
                <c:pt idx="0">
                  <c:v>%</c:v>
                </c:pt>
              </c:strCache>
            </c:strRef>
          </c:tx>
          <c:invertIfNegative val="0"/>
          <c:cat>
            <c:strRef>
              <c:f>'Base Graf Obj-simples-'!$A$99:$A$103</c:f>
              <c:strCache>
                <c:ptCount val="5"/>
                <c:pt idx="0">
                  <c:v>Orçamento Inicial</c:v>
                </c:pt>
                <c:pt idx="1">
                  <c:v>Autorizado</c:v>
                </c:pt>
                <c:pt idx="2">
                  <c:v>Empenhado</c:v>
                </c:pt>
                <c:pt idx="3">
                  <c:v>Liquidado</c:v>
                </c:pt>
                <c:pt idx="4">
                  <c:v>Pago</c:v>
                </c:pt>
              </c:strCache>
            </c:strRef>
          </c:cat>
          <c:val>
            <c:numRef>
              <c:f>'Base Graf Obj-simples-'!$C$99:$C$103</c:f>
              <c:numCache>
                <c:formatCode>0.00%</c:formatCode>
                <c:ptCount val="5"/>
                <c:pt idx="0">
                  <c:v>1</c:v>
                </c:pt>
                <c:pt idx="1">
                  <c:v>1.222552131665934</c:v>
                </c:pt>
                <c:pt idx="2">
                  <c:v>0.21687742989920294</c:v>
                </c:pt>
                <c:pt idx="3">
                  <c:v>0.49195898323509157</c:v>
                </c:pt>
                <c:pt idx="4">
                  <c:v>0.9871871575268214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CEA9-4CEA-A4A9-2084293214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50"/>
        <c:axId val="221409280"/>
        <c:axId val="163826496"/>
      </c:barChart>
      <c:catAx>
        <c:axId val="221409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163826496"/>
        <c:crosses val="autoZero"/>
        <c:auto val="1"/>
        <c:lblAlgn val="ctr"/>
        <c:lblOffset val="100"/>
        <c:noMultiLvlLbl val="0"/>
      </c:catAx>
      <c:valAx>
        <c:axId val="163826496"/>
        <c:scaling>
          <c:orientation val="minMax"/>
        </c:scaling>
        <c:delete val="0"/>
        <c:axPos val="l"/>
        <c:numFmt formatCode="_(* #,##0.00_);_(* \(#,##0.00\);_(* &quot;-&quot;??_);_(@_)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221409280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</c:dTable>
    </c:plotArea>
    <c:plotVisOnly val="1"/>
    <c:dispBlanksAs val="gap"/>
    <c:showDLblsOverMax val="0"/>
  </c:chart>
  <c:txPr>
    <a:bodyPr/>
    <a:lstStyle/>
    <a:p>
      <a:pPr>
        <a:defRPr sz="14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t-BR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2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'BASE graf Objet-ação'!$C$50</c:f>
              <c:strCache>
                <c:ptCount val="1"/>
                <c:pt idx="0">
                  <c:v>AUTORIZADO (R$)</c:v>
                </c:pt>
              </c:strCache>
            </c:strRef>
          </c:tx>
          <c:invertIfNegative val="0"/>
          <c:cat>
            <c:strRef>
              <c:f>'BASE graf Objet-ação'!$B$51</c:f>
              <c:strCache>
                <c:ptCount val="1"/>
                <c:pt idx="0">
                  <c:v>4355 - Implementação da rede de atenção à pessoa com deficiência</c:v>
                </c:pt>
              </c:strCache>
            </c:strRef>
          </c:cat>
          <c:val>
            <c:numRef>
              <c:f>'BASE graf Objet-ação'!$C$51</c:f>
              <c:numCache>
                <c:formatCode>_(* #,##0.00_);_(* \(#,##0.00\);_(* "-"??_);_(@_)</c:formatCode>
                <c:ptCount val="1"/>
                <c:pt idx="0">
                  <c:v>15860483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68B-43E2-92B9-1AD0731CA5EA}"/>
            </c:ext>
          </c:extLst>
        </c:ser>
        <c:ser>
          <c:idx val="1"/>
          <c:order val="1"/>
          <c:tx>
            <c:strRef>
              <c:f>'BASE graf Objet-ação'!$D$50</c:f>
              <c:strCache>
                <c:ptCount val="1"/>
                <c:pt idx="0">
                  <c:v>EMPENHADO (R$)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'BASE graf Objet-ação'!$B$51</c:f>
              <c:strCache>
                <c:ptCount val="1"/>
                <c:pt idx="0">
                  <c:v>4355 - Implementação da rede de atenção à pessoa com deficiência</c:v>
                </c:pt>
              </c:strCache>
            </c:strRef>
          </c:cat>
          <c:val>
            <c:numRef>
              <c:f>'BASE graf Objet-ação'!$D$51</c:f>
              <c:numCache>
                <c:formatCode>_(* #,##0.00_);_(* \(#,##0.00\);_(* "-"??_);_(@_)</c:formatCode>
                <c:ptCount val="1"/>
                <c:pt idx="0">
                  <c:v>3439780.79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B68B-43E2-92B9-1AD0731CA5EA}"/>
            </c:ext>
          </c:extLst>
        </c:ser>
        <c:ser>
          <c:idx val="2"/>
          <c:order val="2"/>
          <c:tx>
            <c:strRef>
              <c:f>'BASE graf Objet-ação'!$E$50</c:f>
              <c:strCache>
                <c:ptCount val="1"/>
                <c:pt idx="0">
                  <c:v>LIQUIDADO (R$)</c:v>
                </c:pt>
              </c:strCache>
            </c:strRef>
          </c:tx>
          <c:invertIfNegative val="0"/>
          <c:cat>
            <c:strRef>
              <c:f>'BASE graf Objet-ação'!$B$51</c:f>
              <c:strCache>
                <c:ptCount val="1"/>
                <c:pt idx="0">
                  <c:v>4355 - Implementação da rede de atenção à pessoa com deficiência</c:v>
                </c:pt>
              </c:strCache>
            </c:strRef>
          </c:cat>
          <c:val>
            <c:numRef>
              <c:f>'BASE graf Objet-ação'!$E$51</c:f>
              <c:numCache>
                <c:formatCode>_(* #,##0.00_);_(* \(#,##0.00\);_(* "-"??_);_(@_)</c:formatCode>
                <c:ptCount val="1"/>
                <c:pt idx="0">
                  <c:v>1692231.06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B68B-43E2-92B9-1AD0731CA5EA}"/>
            </c:ext>
          </c:extLst>
        </c:ser>
        <c:ser>
          <c:idx val="3"/>
          <c:order val="3"/>
          <c:tx>
            <c:strRef>
              <c:f>'BASE graf Objet-ação'!$G$50</c:f>
              <c:strCache>
                <c:ptCount val="1"/>
                <c:pt idx="0">
                  <c:v>% EMPENHO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16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6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'BASE graf Objet-ação'!$B$51</c:f>
              <c:strCache>
                <c:ptCount val="1"/>
                <c:pt idx="0">
                  <c:v>4355 - Implementação da rede de atenção à pessoa com deficiência</c:v>
                </c:pt>
              </c:strCache>
            </c:strRef>
          </c:cat>
          <c:val>
            <c:numRef>
              <c:f>'BASE graf Objet-ação'!$G$51</c:f>
              <c:numCache>
                <c:formatCode>0.00%</c:formatCode>
                <c:ptCount val="1"/>
                <c:pt idx="0">
                  <c:v>0.21687742989920294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B68B-43E2-92B9-1AD0731CA5E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21412864"/>
        <c:axId val="163828224"/>
        <c:axId val="0"/>
      </c:bar3DChart>
      <c:catAx>
        <c:axId val="2214128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163828224"/>
        <c:crosses val="autoZero"/>
        <c:auto val="1"/>
        <c:lblAlgn val="ctr"/>
        <c:lblOffset val="100"/>
        <c:noMultiLvlLbl val="0"/>
      </c:catAx>
      <c:valAx>
        <c:axId val="163828224"/>
        <c:scaling>
          <c:orientation val="minMax"/>
        </c:scaling>
        <c:delete val="0"/>
        <c:axPos val="b"/>
        <c:numFmt formatCode="_(* #,##0.00_);_(* \(#,##0.00\);_(* &quot;-&quot;??_);_(@_)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7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22141286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</c:dTable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t-BR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'Base Graf Obj-simples-'!$B$82</c:f>
              <c:strCache>
                <c:ptCount val="1"/>
                <c:pt idx="0">
                  <c:v>Valor (R$)</c:v>
                </c:pt>
              </c:strCache>
            </c:strRef>
          </c:tx>
          <c:spPr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190500" h="25400"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90500" h="2540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A3F-439E-9063-67F6C52DF9B6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90500" h="2540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A3F-439E-9063-67F6C52DF9B6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90500" h="2540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A3F-439E-9063-67F6C52DF9B6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90500" h="2540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A3F-439E-9063-67F6C52DF9B6}"/>
              </c:ext>
            </c:extLst>
          </c:dPt>
          <c:cat>
            <c:strRef>
              <c:f>'Base Graf Obj-simples-'!$A$83:$A$87</c:f>
              <c:strCache>
                <c:ptCount val="5"/>
                <c:pt idx="0">
                  <c:v>Orçamento Inicial</c:v>
                </c:pt>
                <c:pt idx="1">
                  <c:v>Autorizado</c:v>
                </c:pt>
                <c:pt idx="2">
                  <c:v>Empenhado</c:v>
                </c:pt>
                <c:pt idx="3">
                  <c:v>Liquidado</c:v>
                </c:pt>
                <c:pt idx="4">
                  <c:v>Pago</c:v>
                </c:pt>
              </c:strCache>
            </c:strRef>
          </c:cat>
          <c:val>
            <c:numRef>
              <c:f>'Base Graf Obj-simples-'!$B$83:$B$87</c:f>
              <c:numCache>
                <c:formatCode>_(* #,##0.00_);_(* \(#,##0.00\);_(* "-"??_);_(@_)</c:formatCode>
                <c:ptCount val="5"/>
                <c:pt idx="0">
                  <c:v>1887000</c:v>
                </c:pt>
                <c:pt idx="1">
                  <c:v>2661000</c:v>
                </c:pt>
                <c:pt idx="2">
                  <c:v>545905.35</c:v>
                </c:pt>
                <c:pt idx="3">
                  <c:v>31635.66</c:v>
                </c:pt>
                <c:pt idx="4">
                  <c:v>31635.66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A3F-439E-9063-67F6C52DF9B6}"/>
            </c:ext>
          </c:extLst>
        </c:ser>
        <c:ser>
          <c:idx val="1"/>
          <c:order val="1"/>
          <c:tx>
            <c:strRef>
              <c:f>'Base Graf Obj-simples-'!$C$82</c:f>
              <c:strCache>
                <c:ptCount val="1"/>
                <c:pt idx="0">
                  <c:v>%</c:v>
                </c:pt>
              </c:strCache>
            </c:strRef>
          </c:tx>
          <c:invertIfNegative val="0"/>
          <c:cat>
            <c:strRef>
              <c:f>'Base Graf Obj-simples-'!$A$83:$A$87</c:f>
              <c:strCache>
                <c:ptCount val="5"/>
                <c:pt idx="0">
                  <c:v>Orçamento Inicial</c:v>
                </c:pt>
                <c:pt idx="1">
                  <c:v>Autorizado</c:v>
                </c:pt>
                <c:pt idx="2">
                  <c:v>Empenhado</c:v>
                </c:pt>
                <c:pt idx="3">
                  <c:v>Liquidado</c:v>
                </c:pt>
                <c:pt idx="4">
                  <c:v>Pago</c:v>
                </c:pt>
              </c:strCache>
            </c:strRef>
          </c:cat>
          <c:val>
            <c:numRef>
              <c:f>'Base Graf Obj-simples-'!$C$83:$C$87</c:f>
              <c:numCache>
                <c:formatCode>0.00%</c:formatCode>
                <c:ptCount val="5"/>
                <c:pt idx="0">
                  <c:v>1</c:v>
                </c:pt>
                <c:pt idx="1">
                  <c:v>1.410174880763116</c:v>
                </c:pt>
                <c:pt idx="2">
                  <c:v>0.20515045095828635</c:v>
                </c:pt>
                <c:pt idx="3">
                  <c:v>5.7950815100090154E-2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4A3F-439E-9063-67F6C52DF9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50"/>
        <c:axId val="221609472"/>
        <c:axId val="163830528"/>
      </c:barChart>
      <c:catAx>
        <c:axId val="2216094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163830528"/>
        <c:crosses val="autoZero"/>
        <c:auto val="1"/>
        <c:lblAlgn val="ctr"/>
        <c:lblOffset val="100"/>
        <c:noMultiLvlLbl val="0"/>
      </c:catAx>
      <c:valAx>
        <c:axId val="163830528"/>
        <c:scaling>
          <c:orientation val="minMax"/>
        </c:scaling>
        <c:delete val="0"/>
        <c:axPos val="l"/>
        <c:numFmt formatCode="_(* #,##0.00_);_(* \(#,##0.00\);_(* &quot;-&quot;??_);_(@_)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221609472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</c:dTable>
    </c:plotArea>
    <c:plotVisOnly val="1"/>
    <c:dispBlanksAs val="gap"/>
    <c:showDLblsOverMax val="0"/>
  </c:chart>
  <c:txPr>
    <a:bodyPr/>
    <a:lstStyle/>
    <a:p>
      <a:pPr>
        <a:defRPr sz="16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t-BR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2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'BASE graf Objet-ação'!$C$46</c:f>
              <c:strCache>
                <c:ptCount val="1"/>
                <c:pt idx="0">
                  <c:v>AUTORIZADO (R$)</c:v>
                </c:pt>
              </c:strCache>
            </c:strRef>
          </c:tx>
          <c:invertIfNegative val="0"/>
          <c:cat>
            <c:strRef>
              <c:f>'BASE graf Objet-ação'!$B$47</c:f>
              <c:strCache>
                <c:ptCount val="1"/>
                <c:pt idx="0">
                  <c:v>4307 - Formação dos trabalhadores do SUS</c:v>
                </c:pt>
              </c:strCache>
            </c:strRef>
          </c:cat>
          <c:val>
            <c:numRef>
              <c:f>'BASE graf Objet-ação'!$C$47</c:f>
              <c:numCache>
                <c:formatCode>_(* #,##0.00_);_(* \(#,##0.00\);_(* "-"??_);_(@_)</c:formatCode>
                <c:ptCount val="1"/>
                <c:pt idx="0">
                  <c:v>2661000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8CD-403D-B2A8-278105758C48}"/>
            </c:ext>
          </c:extLst>
        </c:ser>
        <c:ser>
          <c:idx val="1"/>
          <c:order val="1"/>
          <c:tx>
            <c:strRef>
              <c:f>'BASE graf Objet-ação'!$D$46</c:f>
              <c:strCache>
                <c:ptCount val="1"/>
                <c:pt idx="0">
                  <c:v>EMPENHADO (R$)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'BASE graf Objet-ação'!$B$47</c:f>
              <c:strCache>
                <c:ptCount val="1"/>
                <c:pt idx="0">
                  <c:v>4307 - Formação dos trabalhadores do SUS</c:v>
                </c:pt>
              </c:strCache>
            </c:strRef>
          </c:cat>
          <c:val>
            <c:numRef>
              <c:f>'BASE graf Objet-ação'!$D$47</c:f>
              <c:numCache>
                <c:formatCode>_(* #,##0.00_);_(* \(#,##0.00\);_(* "-"??_);_(@_)</c:formatCode>
                <c:ptCount val="1"/>
                <c:pt idx="0">
                  <c:v>545905.35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8CD-403D-B2A8-278105758C48}"/>
            </c:ext>
          </c:extLst>
        </c:ser>
        <c:ser>
          <c:idx val="2"/>
          <c:order val="2"/>
          <c:tx>
            <c:strRef>
              <c:f>'BASE graf Objet-ação'!$E$46</c:f>
              <c:strCache>
                <c:ptCount val="1"/>
                <c:pt idx="0">
                  <c:v>LIQUIDADO (R$)</c:v>
                </c:pt>
              </c:strCache>
            </c:strRef>
          </c:tx>
          <c:invertIfNegative val="0"/>
          <c:cat>
            <c:strRef>
              <c:f>'BASE graf Objet-ação'!$B$47</c:f>
              <c:strCache>
                <c:ptCount val="1"/>
                <c:pt idx="0">
                  <c:v>4307 - Formação dos trabalhadores do SUS</c:v>
                </c:pt>
              </c:strCache>
            </c:strRef>
          </c:cat>
          <c:val>
            <c:numRef>
              <c:f>'BASE graf Objet-ação'!$E$47</c:f>
              <c:numCache>
                <c:formatCode>_(* #,##0.00_);_(* \(#,##0.00\);_(* "-"??_);_(@_)</c:formatCode>
                <c:ptCount val="1"/>
                <c:pt idx="0">
                  <c:v>31635.66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8CD-403D-B2A8-278105758C48}"/>
            </c:ext>
          </c:extLst>
        </c:ser>
        <c:ser>
          <c:idx val="3"/>
          <c:order val="3"/>
          <c:tx>
            <c:strRef>
              <c:f>'BASE graf Objet-ação'!$G$46</c:f>
              <c:strCache>
                <c:ptCount val="1"/>
                <c:pt idx="0">
                  <c:v>% EMPENHO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2.6317875380715526E-2"/>
                  <c:y val="-1.4783716227149055E-2"/>
                </c:manualLayout>
              </c:layout>
              <c:spPr/>
              <c:txPr>
                <a:bodyPr/>
                <a:lstStyle/>
                <a:p>
                  <a:pPr>
                    <a:defRPr sz="18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8CD-403D-B2A8-278105758C48}"/>
                </c:ext>
              </c:extLst>
            </c:dLbl>
            <c:dLbl>
              <c:idx val="1"/>
              <c:layout>
                <c:manualLayout>
                  <c:x val="2.6317875380715526E-2"/>
                  <c:y val="-1.0559797305106431E-2"/>
                </c:manualLayout>
              </c:layout>
              <c:spPr/>
              <c:txPr>
                <a:bodyPr/>
                <a:lstStyle/>
                <a:p>
                  <a:pPr>
                    <a:defRPr sz="18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38CD-403D-B2A8-278105758C48}"/>
                </c:ext>
              </c:extLst>
            </c:dLbl>
            <c:dLbl>
              <c:idx val="2"/>
              <c:layout>
                <c:manualLayout>
                  <c:x val="2.6317875380715526E-2"/>
                  <c:y val="-1.0559797305106469E-2"/>
                </c:manualLayout>
              </c:layout>
              <c:spPr/>
              <c:txPr>
                <a:bodyPr/>
                <a:lstStyle/>
                <a:p>
                  <a:pPr>
                    <a:defRPr sz="18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8CD-403D-B2A8-278105758C48}"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8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'BASE graf Objet-ação'!$B$47</c:f>
              <c:strCache>
                <c:ptCount val="1"/>
                <c:pt idx="0">
                  <c:v>4307 - Formação dos trabalhadores do SUS</c:v>
                </c:pt>
              </c:strCache>
            </c:strRef>
          </c:cat>
          <c:val>
            <c:numRef>
              <c:f>'BASE graf Objet-ação'!$G$47</c:f>
              <c:numCache>
                <c:formatCode>0.00%</c:formatCode>
                <c:ptCount val="1"/>
                <c:pt idx="0">
                  <c:v>0.20515045095828635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38CD-403D-B2A8-278105758C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21699584"/>
        <c:axId val="221299840"/>
        <c:axId val="0"/>
      </c:bar3DChart>
      <c:catAx>
        <c:axId val="22169958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221299840"/>
        <c:crosses val="autoZero"/>
        <c:auto val="1"/>
        <c:lblAlgn val="ctr"/>
        <c:lblOffset val="100"/>
        <c:noMultiLvlLbl val="0"/>
      </c:catAx>
      <c:valAx>
        <c:axId val="221299840"/>
        <c:scaling>
          <c:orientation val="minMax"/>
        </c:scaling>
        <c:delete val="0"/>
        <c:axPos val="b"/>
        <c:numFmt formatCode="_(* #,##0.00_);_(* \(#,##0.00\);_(* &quot;-&quot;??_);_(@_)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22169958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</c:dTable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t-BR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'Base Graf Obj-simples-'!$B$34</c:f>
              <c:strCache>
                <c:ptCount val="1"/>
                <c:pt idx="0">
                  <c:v>Valor (R$)</c:v>
                </c:pt>
              </c:strCache>
            </c:strRef>
          </c:tx>
          <c:spPr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190500" h="25400"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90500" h="2540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498-460A-9F3D-B2EC7F317EDE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90500" h="2540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498-460A-9F3D-B2EC7F317EDE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90500" h="2540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6498-460A-9F3D-B2EC7F317EDE}"/>
              </c:ext>
            </c:extLst>
          </c:dPt>
          <c:cat>
            <c:strRef>
              <c:f>'Base Graf Obj-simples-'!$A$35:$A$39</c:f>
              <c:strCache>
                <c:ptCount val="5"/>
                <c:pt idx="0">
                  <c:v>Orçamento Inicial</c:v>
                </c:pt>
                <c:pt idx="1">
                  <c:v>Autorizado</c:v>
                </c:pt>
                <c:pt idx="2">
                  <c:v>Empenhado</c:v>
                </c:pt>
                <c:pt idx="3">
                  <c:v>Liquidado</c:v>
                </c:pt>
                <c:pt idx="4">
                  <c:v>Pago</c:v>
                </c:pt>
              </c:strCache>
            </c:strRef>
          </c:cat>
          <c:val>
            <c:numRef>
              <c:f>'Base Graf Obj-simples-'!$B$35:$B$39</c:f>
              <c:numCache>
                <c:formatCode>_(* #,##0.00_);_(* \(#,##0.00\);_(* "-"??_);_(@_)</c:formatCode>
                <c:ptCount val="5"/>
                <c:pt idx="0">
                  <c:v>1830000</c:v>
                </c:pt>
                <c:pt idx="1">
                  <c:v>2174900</c:v>
                </c:pt>
                <c:pt idx="2">
                  <c:v>68252.33</c:v>
                </c:pt>
                <c:pt idx="3">
                  <c:v>46919</c:v>
                </c:pt>
                <c:pt idx="4">
                  <c:v>44669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6498-460A-9F3D-B2EC7F317EDE}"/>
            </c:ext>
          </c:extLst>
        </c:ser>
        <c:ser>
          <c:idx val="1"/>
          <c:order val="1"/>
          <c:tx>
            <c:strRef>
              <c:f>'Base Graf Obj-simples-'!$C$34</c:f>
              <c:strCache>
                <c:ptCount val="1"/>
                <c:pt idx="0">
                  <c:v>%</c:v>
                </c:pt>
              </c:strCache>
            </c:strRef>
          </c:tx>
          <c:invertIfNegative val="0"/>
          <c:cat>
            <c:strRef>
              <c:f>'Base Graf Obj-simples-'!$A$35:$A$39</c:f>
              <c:strCache>
                <c:ptCount val="5"/>
                <c:pt idx="0">
                  <c:v>Orçamento Inicial</c:v>
                </c:pt>
                <c:pt idx="1">
                  <c:v>Autorizado</c:v>
                </c:pt>
                <c:pt idx="2">
                  <c:v>Empenhado</c:v>
                </c:pt>
                <c:pt idx="3">
                  <c:v>Liquidado</c:v>
                </c:pt>
                <c:pt idx="4">
                  <c:v>Pago</c:v>
                </c:pt>
              </c:strCache>
            </c:strRef>
          </c:cat>
          <c:val>
            <c:numRef>
              <c:f>'Base Graf Obj-simples-'!$C$35:$C$39</c:f>
              <c:numCache>
                <c:formatCode>0.00%</c:formatCode>
                <c:ptCount val="5"/>
                <c:pt idx="0">
                  <c:v>1</c:v>
                </c:pt>
                <c:pt idx="1">
                  <c:v>1.1884699453551912</c:v>
                </c:pt>
                <c:pt idx="2">
                  <c:v>3.1381824451698931E-2</c:v>
                </c:pt>
                <c:pt idx="3">
                  <c:v>0.68743440700119685</c:v>
                </c:pt>
                <c:pt idx="4">
                  <c:v>0.95204501374709605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6498-460A-9F3D-B2EC7F317E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50"/>
        <c:axId val="221781504"/>
        <c:axId val="221302144"/>
      </c:barChart>
      <c:catAx>
        <c:axId val="221781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221302144"/>
        <c:crosses val="autoZero"/>
        <c:auto val="1"/>
        <c:lblAlgn val="ctr"/>
        <c:lblOffset val="100"/>
        <c:noMultiLvlLbl val="0"/>
      </c:catAx>
      <c:valAx>
        <c:axId val="221302144"/>
        <c:scaling>
          <c:orientation val="minMax"/>
        </c:scaling>
        <c:delete val="0"/>
        <c:axPos val="l"/>
        <c:numFmt formatCode="_(* #,##0.00_);_(* \(#,##0.00\);_(* &quot;-&quot;??_);_(@_)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22178150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</c:dTable>
    </c:plotArea>
    <c:plotVisOnly val="1"/>
    <c:dispBlanksAs val="gap"/>
    <c:showDLblsOverMax val="0"/>
  </c:chart>
  <c:txPr>
    <a:bodyPr/>
    <a:lstStyle/>
    <a:p>
      <a:pPr>
        <a:defRPr sz="16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t-B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0"/>
      <c:rotY val="10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9697955431315928"/>
          <c:y val="3.9215360398112964E-2"/>
          <c:w val="0.80302044568684072"/>
          <c:h val="0.6573825877816741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'RELORC Gráf Exec Liquidado'!$F$30</c:f>
              <c:strCache>
                <c:ptCount val="1"/>
                <c:pt idx="0">
                  <c:v>Pessoal e Encargos  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'RELORC Gráf Exec Liquidado'!$E$31:$E$37</c:f>
              <c:strCache>
                <c:ptCount val="7"/>
                <c:pt idx="0">
                  <c:v>Rec. Próprio em Saúde (83%)</c:v>
                </c:pt>
                <c:pt idx="1">
                  <c:v>Rec Transferência SUS (14%)</c:v>
                </c:pt>
                <c:pt idx="2">
                  <c:v>Outras Fontes (0,01%)</c:v>
                </c:pt>
                <c:pt idx="3">
                  <c:v>Covid-19 (0,39%)</c:v>
                </c:pt>
                <c:pt idx="4">
                  <c:v>Rec Conv MS (0%)</c:v>
                </c:pt>
                <c:pt idx="5">
                  <c:v>Operação Crédito Int (3%)</c:v>
                </c:pt>
                <c:pt idx="6">
                  <c:v>TOTAL</c:v>
                </c:pt>
              </c:strCache>
            </c:strRef>
          </c:cat>
          <c:val>
            <c:numRef>
              <c:f>'RELORC Gráf Exec Liquidado'!$F$31:$F$37</c:f>
              <c:numCache>
                <c:formatCode>_(* #,##0.00_);_(* \(#,##0.00\);_(* "-"??_);_(@_)</c:formatCode>
                <c:ptCount val="7"/>
                <c:pt idx="0">
                  <c:v>476135222.69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476135222.69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CDB-48BE-8A1E-DA4AEA061C7E}"/>
            </c:ext>
          </c:extLst>
        </c:ser>
        <c:ser>
          <c:idx val="1"/>
          <c:order val="1"/>
          <c:tx>
            <c:strRef>
              <c:f>'RELORC Gráf Exec Liquidado'!$G$30</c:f>
              <c:strCache>
                <c:ptCount val="1"/>
                <c:pt idx="0">
                  <c:v>Outras Despesas Correntes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strRef>
              <c:f>'RELORC Gráf Exec Liquidado'!$E$31:$E$37</c:f>
              <c:strCache>
                <c:ptCount val="7"/>
                <c:pt idx="0">
                  <c:v>Rec. Próprio em Saúde (83%)</c:v>
                </c:pt>
                <c:pt idx="1">
                  <c:v>Rec Transferência SUS (14%)</c:v>
                </c:pt>
                <c:pt idx="2">
                  <c:v>Outras Fontes (0,01%)</c:v>
                </c:pt>
                <c:pt idx="3">
                  <c:v>Covid-19 (0,39%)</c:v>
                </c:pt>
                <c:pt idx="4">
                  <c:v>Rec Conv MS (0%)</c:v>
                </c:pt>
                <c:pt idx="5">
                  <c:v>Operação Crédito Int (3%)</c:v>
                </c:pt>
                <c:pt idx="6">
                  <c:v>TOTAL</c:v>
                </c:pt>
              </c:strCache>
            </c:strRef>
          </c:cat>
          <c:val>
            <c:numRef>
              <c:f>'RELORC Gráf Exec Liquidado'!$G$31:$G$37</c:f>
              <c:numCache>
                <c:formatCode>_(* #,##0.00_);_(* \(#,##0.00\);_(* "-"??_);_(@_)</c:formatCode>
                <c:ptCount val="7"/>
                <c:pt idx="0">
                  <c:v>155350601.27000001</c:v>
                </c:pt>
                <c:pt idx="1">
                  <c:v>102545857.09</c:v>
                </c:pt>
                <c:pt idx="2">
                  <c:v>45082.880000000005</c:v>
                </c:pt>
                <c:pt idx="3">
                  <c:v>2981412.66</c:v>
                </c:pt>
                <c:pt idx="4">
                  <c:v>0</c:v>
                </c:pt>
                <c:pt idx="5">
                  <c:v>0</c:v>
                </c:pt>
                <c:pt idx="6">
                  <c:v>260922953.90000001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CDB-48BE-8A1E-DA4AEA061C7E}"/>
            </c:ext>
          </c:extLst>
        </c:ser>
        <c:ser>
          <c:idx val="2"/>
          <c:order val="2"/>
          <c:tx>
            <c:strRef>
              <c:f>'RELORC Gráf Exec Liquidado'!$H$30</c:f>
              <c:strCache>
                <c:ptCount val="1"/>
                <c:pt idx="0">
                  <c:v>Investimentos 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cat>
            <c:strRef>
              <c:f>'RELORC Gráf Exec Liquidado'!$E$31:$E$37</c:f>
              <c:strCache>
                <c:ptCount val="7"/>
                <c:pt idx="0">
                  <c:v>Rec. Próprio em Saúde (83%)</c:v>
                </c:pt>
                <c:pt idx="1">
                  <c:v>Rec Transferência SUS (14%)</c:v>
                </c:pt>
                <c:pt idx="2">
                  <c:v>Outras Fontes (0,01%)</c:v>
                </c:pt>
                <c:pt idx="3">
                  <c:v>Covid-19 (0,39%)</c:v>
                </c:pt>
                <c:pt idx="4">
                  <c:v>Rec Conv MS (0%)</c:v>
                </c:pt>
                <c:pt idx="5">
                  <c:v>Operação Crédito Int (3%)</c:v>
                </c:pt>
                <c:pt idx="6">
                  <c:v>TOTAL</c:v>
                </c:pt>
              </c:strCache>
            </c:strRef>
          </c:cat>
          <c:val>
            <c:numRef>
              <c:f>'RELORC Gráf Exec Liquidado'!$H$31:$H$37</c:f>
              <c:numCache>
                <c:formatCode>_(* #,##0.00_);_(* \(#,##0.00\);_(* "-"??_);_(@_)</c:formatCode>
                <c:ptCount val="7"/>
                <c:pt idx="0">
                  <c:v>374256.37</c:v>
                </c:pt>
                <c:pt idx="1">
                  <c:v>0</c:v>
                </c:pt>
                <c:pt idx="2">
                  <c:v>7350</c:v>
                </c:pt>
                <c:pt idx="3">
                  <c:v>0</c:v>
                </c:pt>
                <c:pt idx="4">
                  <c:v>0</c:v>
                </c:pt>
                <c:pt idx="5">
                  <c:v>20951460.780000001</c:v>
                </c:pt>
                <c:pt idx="6">
                  <c:v>21333067.150000002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CDB-48BE-8A1E-DA4AEA061C7E}"/>
            </c:ext>
          </c:extLst>
        </c:ser>
        <c:ser>
          <c:idx val="3"/>
          <c:order val="3"/>
          <c:tx>
            <c:strRef>
              <c:f>'RELORC Gráf Exec Liquidado'!$I$30</c:f>
              <c:strCache>
                <c:ptCount val="1"/>
                <c:pt idx="0">
                  <c:v>TOTAL</c:v>
                </c:pt>
              </c:strCache>
            </c:strRef>
          </c:tx>
          <c:spPr>
            <a:noFill/>
            <a:ln>
              <a:noFill/>
            </a:ln>
            <a:effectLst/>
            <a:scene3d>
              <a:camera prst="orthographicFront"/>
              <a:lightRig rig="threePt" dir="t"/>
            </a:scene3d>
            <a:sp3d/>
          </c:spPr>
          <c:invertIfNegative val="0"/>
          <c:cat>
            <c:strRef>
              <c:f>'RELORC Gráf Exec Liquidado'!$E$31:$E$37</c:f>
              <c:strCache>
                <c:ptCount val="7"/>
                <c:pt idx="0">
                  <c:v>Rec. Próprio em Saúde (83%)</c:v>
                </c:pt>
                <c:pt idx="1">
                  <c:v>Rec Transferência SUS (14%)</c:v>
                </c:pt>
                <c:pt idx="2">
                  <c:v>Outras Fontes (0,01%)</c:v>
                </c:pt>
                <c:pt idx="3">
                  <c:v>Covid-19 (0,39%)</c:v>
                </c:pt>
                <c:pt idx="4">
                  <c:v>Rec Conv MS (0%)</c:v>
                </c:pt>
                <c:pt idx="5">
                  <c:v>Operação Crédito Int (3%)</c:v>
                </c:pt>
                <c:pt idx="6">
                  <c:v>TOTAL</c:v>
                </c:pt>
              </c:strCache>
            </c:strRef>
          </c:cat>
          <c:val>
            <c:numRef>
              <c:f>'RELORC Gráf Exec Liquidado'!$I$31:$I$37</c:f>
              <c:numCache>
                <c:formatCode>_(* #,##0.00_);_(* \(#,##0.00\);_(* "-"??_);_(@_)</c:formatCode>
                <c:ptCount val="7"/>
                <c:pt idx="0">
                  <c:v>631860080.33000004</c:v>
                </c:pt>
                <c:pt idx="1">
                  <c:v>102545857.09</c:v>
                </c:pt>
                <c:pt idx="2">
                  <c:v>52432.880000000005</c:v>
                </c:pt>
                <c:pt idx="3">
                  <c:v>2981412.66</c:v>
                </c:pt>
                <c:pt idx="4">
                  <c:v>0</c:v>
                </c:pt>
                <c:pt idx="5">
                  <c:v>20951460.780000001</c:v>
                </c:pt>
                <c:pt idx="6">
                  <c:v>758391243.74000001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ACDB-48BE-8A1E-DA4AEA061C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8"/>
        <c:gapDepth val="139"/>
        <c:shape val="box"/>
        <c:axId val="129957376"/>
        <c:axId val="222458368"/>
        <c:axId val="0"/>
      </c:bar3DChart>
      <c:catAx>
        <c:axId val="12995737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222458368"/>
        <c:crosses val="autoZero"/>
        <c:auto val="1"/>
        <c:lblAlgn val="ctr"/>
        <c:lblOffset val="100"/>
        <c:noMultiLvlLbl val="0"/>
      </c:catAx>
      <c:valAx>
        <c:axId val="222458368"/>
        <c:scaling>
          <c:orientation val="minMax"/>
        </c:scaling>
        <c:delete val="0"/>
        <c:axPos val="l"/>
        <c:numFmt formatCode="_(* #,##0.00_);_(* \(#,##0.00\);_(* &quot;-&quot;??_);_(@_)" sourceLinked="1"/>
        <c:majorTickMark val="none"/>
        <c:minorTickMark val="none"/>
        <c:tickLblPos val="nextTo"/>
        <c:crossAx val="129957376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legend>
      <c:legendPos val="r"/>
      <c:legendEntry>
        <c:idx val="3"/>
        <c:delete val="1"/>
      </c:legendEntry>
      <c:layout>
        <c:manualLayout>
          <c:xMode val="edge"/>
          <c:yMode val="edge"/>
          <c:x val="0.60798247022530094"/>
          <c:y val="2.9213193203595812E-2"/>
          <c:w val="0.3044302125317484"/>
          <c:h val="0.16734287078088755"/>
        </c:manualLayout>
      </c:layout>
      <c:overlay val="0"/>
      <c:txPr>
        <a:bodyPr/>
        <a:lstStyle/>
        <a:p>
          <a:pPr>
            <a:defRPr sz="1600"/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scene3d>
      <a:camera prst="orthographicFront"/>
      <a:lightRig rig="threePt" dir="t"/>
    </a:scene3d>
    <a:sp3d>
      <a:bevelT prst="angle"/>
      <a:bevelB prst="relaxedInset"/>
    </a:sp3d>
  </c:spPr>
  <c:txPr>
    <a:bodyPr/>
    <a:lstStyle/>
    <a:p>
      <a:pPr>
        <a:defRPr sz="1200"/>
      </a:pPr>
      <a:endParaRPr lang="pt-BR"/>
    </a:p>
  </c:txPr>
  <c:externalData r:id="rId2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2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'BASE graf Objet-ação'!$C$27</c:f>
              <c:strCache>
                <c:ptCount val="1"/>
                <c:pt idx="0">
                  <c:v>AUTORIZADO (R$)</c:v>
                </c:pt>
              </c:strCache>
            </c:strRef>
          </c:tx>
          <c:invertIfNegative val="0"/>
          <c:cat>
            <c:strRef>
              <c:f>'BASE graf Objet-ação'!$B$28:$B$29</c:f>
              <c:strCache>
                <c:ptCount val="2"/>
                <c:pt idx="0">
                  <c:v>4139 - Promoção do controle social no SUS</c:v>
                </c:pt>
                <c:pt idx="1">
                  <c:v>4134 - Promoção da ouvidoria do SUS</c:v>
                </c:pt>
              </c:strCache>
            </c:strRef>
          </c:cat>
          <c:val>
            <c:numRef>
              <c:f>'BASE graf Objet-ação'!$C$28:$C$29</c:f>
              <c:numCache>
                <c:formatCode>_(* #,##0.00_);_(* \(#,##0.00\);_(* "-"??_);_(@_)</c:formatCode>
                <c:ptCount val="2"/>
                <c:pt idx="0">
                  <c:v>2064900</c:v>
                </c:pt>
                <c:pt idx="1">
                  <c:v>110000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7E24-40C5-81A4-B560DD33373F}"/>
            </c:ext>
          </c:extLst>
        </c:ser>
        <c:ser>
          <c:idx val="1"/>
          <c:order val="1"/>
          <c:tx>
            <c:strRef>
              <c:f>'BASE graf Objet-ação'!$D$27</c:f>
              <c:strCache>
                <c:ptCount val="1"/>
                <c:pt idx="0">
                  <c:v>EMPENHADO (R$)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'BASE graf Objet-ação'!$B$28:$B$29</c:f>
              <c:strCache>
                <c:ptCount val="2"/>
                <c:pt idx="0">
                  <c:v>4139 - Promoção do controle social no SUS</c:v>
                </c:pt>
                <c:pt idx="1">
                  <c:v>4134 - Promoção da ouvidoria do SUS</c:v>
                </c:pt>
              </c:strCache>
            </c:strRef>
          </c:cat>
          <c:val>
            <c:numRef>
              <c:f>'BASE graf Objet-ação'!$D$28:$D$29</c:f>
              <c:numCache>
                <c:formatCode>_(* #,##0.00_);_(* \(#,##0.00\);_(* "-"??_);_(@_)</c:formatCode>
                <c:ptCount val="2"/>
                <c:pt idx="0">
                  <c:v>68252.33</c:v>
                </c:pt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7E24-40C5-81A4-B560DD33373F}"/>
            </c:ext>
          </c:extLst>
        </c:ser>
        <c:ser>
          <c:idx val="2"/>
          <c:order val="2"/>
          <c:tx>
            <c:strRef>
              <c:f>'BASE graf Objet-ação'!$E$27</c:f>
              <c:strCache>
                <c:ptCount val="1"/>
                <c:pt idx="0">
                  <c:v>LIQUIDADO (R$)</c:v>
                </c:pt>
              </c:strCache>
            </c:strRef>
          </c:tx>
          <c:invertIfNegative val="0"/>
          <c:cat>
            <c:strRef>
              <c:f>'BASE graf Objet-ação'!$B$28:$B$29</c:f>
              <c:strCache>
                <c:ptCount val="2"/>
                <c:pt idx="0">
                  <c:v>4139 - Promoção do controle social no SUS</c:v>
                </c:pt>
                <c:pt idx="1">
                  <c:v>4134 - Promoção da ouvidoria do SUS</c:v>
                </c:pt>
              </c:strCache>
            </c:strRef>
          </c:cat>
          <c:val>
            <c:numRef>
              <c:f>'BASE graf Objet-ação'!$E$28:$E$29</c:f>
              <c:numCache>
                <c:formatCode>_(* #,##0.00_);_(* \(#,##0.00\);_(* "-"??_);_(@_)</c:formatCode>
                <c:ptCount val="2"/>
                <c:pt idx="0">
                  <c:v>46919</c:v>
                </c:pt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E24-40C5-81A4-B560DD33373F}"/>
            </c:ext>
          </c:extLst>
        </c:ser>
        <c:ser>
          <c:idx val="3"/>
          <c:order val="3"/>
          <c:tx>
            <c:strRef>
              <c:f>'BASE graf Objet-ação'!$G$27</c:f>
              <c:strCache>
                <c:ptCount val="1"/>
                <c:pt idx="0">
                  <c:v>% EMPENHO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2.6317875380715526E-2"/>
                  <c:y val="-1.0559797305106469E-2"/>
                </c:manualLayout>
              </c:layout>
              <c:spPr/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E24-40C5-81A4-B560DD33373F}"/>
                </c:ext>
              </c:extLst>
            </c:dLbl>
            <c:dLbl>
              <c:idx val="1"/>
              <c:layout>
                <c:manualLayout>
                  <c:x val="2.6317875380715526E-2"/>
                  <c:y val="-1.2671756766127763E-2"/>
                </c:manualLayout>
              </c:layout>
              <c:spPr/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E24-40C5-81A4-B560DD33373F}"/>
                </c:ext>
              </c:extLst>
            </c:dLbl>
            <c:dLbl>
              <c:idx val="2"/>
              <c:layout>
                <c:manualLayout>
                  <c:x val="2.7633769149751301E-2"/>
                  <c:y val="-1.2671756766127763E-2"/>
                </c:manualLayout>
              </c:layout>
              <c:spPr/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E24-40C5-81A4-B560DD33373F}"/>
                </c:ext>
              </c:extLst>
            </c:dLbl>
            <c:dLbl>
              <c:idx val="3"/>
              <c:layout>
                <c:manualLayout>
                  <c:x val="2.1069957755356798E-2"/>
                  <c:y val="0"/>
                </c:manualLayout>
              </c:layout>
              <c:spPr/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E24-40C5-81A4-B560DD33373F}"/>
                </c:ext>
              </c:extLst>
            </c:dLbl>
            <c:dLbl>
              <c:idx val="4"/>
              <c:layout>
                <c:manualLayout>
                  <c:x val="1.8436109345200253E-2"/>
                  <c:y val="-1.6886543535620052E-2"/>
                </c:manualLayout>
              </c:layout>
              <c:spPr/>
              <c:txPr>
                <a:bodyPr/>
                <a:lstStyle/>
                <a:p>
                  <a:pPr>
                    <a:defRPr sz="1400" b="1" i="0" u="none" strike="noStrike" baseline="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</a:defRPr>
                  </a:pPr>
                  <a:endParaRPr lang="pt-B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E24-40C5-81A4-B560DD33373F}"/>
                </c:ext>
              </c:extLst>
            </c:dLbl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'BASE graf Objet-ação'!$B$28:$B$29</c:f>
              <c:strCache>
                <c:ptCount val="2"/>
                <c:pt idx="0">
                  <c:v>4139 - Promoção do controle social no SUS</c:v>
                </c:pt>
                <c:pt idx="1">
                  <c:v>4134 - Promoção da ouvidoria do SUS</c:v>
                </c:pt>
              </c:strCache>
            </c:strRef>
          </c:cat>
          <c:val>
            <c:numRef>
              <c:f>'BASE graf Objet-ação'!$G$28:$G$29</c:f>
              <c:numCache>
                <c:formatCode>0.00%</c:formatCode>
                <c:ptCount val="2"/>
                <c:pt idx="0">
                  <c:v>3.3053576444379874E-2</c:v>
                </c:pt>
                <c:pt idx="1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7E24-40C5-81A4-B560DD33373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21888000"/>
        <c:axId val="221304448"/>
        <c:axId val="0"/>
      </c:bar3DChart>
      <c:catAx>
        <c:axId val="2218880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221304448"/>
        <c:crosses val="autoZero"/>
        <c:auto val="1"/>
        <c:lblAlgn val="ctr"/>
        <c:lblOffset val="100"/>
        <c:noMultiLvlLbl val="0"/>
      </c:catAx>
      <c:valAx>
        <c:axId val="221304448"/>
        <c:scaling>
          <c:orientation val="minMax"/>
        </c:scaling>
        <c:delete val="0"/>
        <c:axPos val="b"/>
        <c:numFmt formatCode="_(* #,##0.00_);_(* \(#,##0.00\);_(* &quot;-&quot;??_);_(@_)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1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221888000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</c:dTable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t-BR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'Base Graf Obj-simples-'!$B$106</c:f>
              <c:strCache>
                <c:ptCount val="1"/>
                <c:pt idx="0">
                  <c:v>Valor (R$)</c:v>
                </c:pt>
              </c:strCache>
            </c:strRef>
          </c:tx>
          <c:spPr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190500" h="25400"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90500" h="2540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FCA-40A4-8996-17B9159DC289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90500" h="2540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FCA-40A4-8996-17B9159DC289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90500" h="2540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FCA-40A4-8996-17B9159DC289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90500" h="2540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FCA-40A4-8996-17B9159DC289}"/>
              </c:ext>
            </c:extLst>
          </c:dPt>
          <c:cat>
            <c:strRef>
              <c:f>'Base Graf Obj-simples-'!$A$107:$A$111</c:f>
              <c:strCache>
                <c:ptCount val="5"/>
                <c:pt idx="0">
                  <c:v>Orçamento Inicial</c:v>
                </c:pt>
                <c:pt idx="1">
                  <c:v>Autorizado</c:v>
                </c:pt>
                <c:pt idx="2">
                  <c:v>Empenhado</c:v>
                </c:pt>
                <c:pt idx="3">
                  <c:v>Liquidado</c:v>
                </c:pt>
                <c:pt idx="4">
                  <c:v>Pago</c:v>
                </c:pt>
              </c:strCache>
            </c:strRef>
          </c:cat>
          <c:val>
            <c:numRef>
              <c:f>'Base Graf Obj-simples-'!$B$107:$B$111</c:f>
              <c:numCache>
                <c:formatCode>_(* #,##0.00_);_(* \(#,##0.00\);_(* "-"??_);_(@_)</c:formatCode>
                <c:ptCount val="5"/>
                <c:pt idx="0">
                  <c:v>240000</c:v>
                </c:pt>
                <c:pt idx="1">
                  <c:v>439100</c:v>
                </c:pt>
                <c:pt idx="2">
                  <c:v>52161.57</c:v>
                </c:pt>
                <c:pt idx="3">
                  <c:v>25240.080000000002</c:v>
                </c:pt>
                <c:pt idx="4">
                  <c:v>23372.58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3FCA-40A4-8996-17B9159DC289}"/>
            </c:ext>
          </c:extLst>
        </c:ser>
        <c:ser>
          <c:idx val="1"/>
          <c:order val="1"/>
          <c:tx>
            <c:strRef>
              <c:f>'Base Graf Obj-simples-'!$C$106</c:f>
              <c:strCache>
                <c:ptCount val="1"/>
                <c:pt idx="0">
                  <c:v>%</c:v>
                </c:pt>
              </c:strCache>
            </c:strRef>
          </c:tx>
          <c:invertIfNegative val="0"/>
          <c:cat>
            <c:strRef>
              <c:f>'Base Graf Obj-simples-'!$A$107:$A$111</c:f>
              <c:strCache>
                <c:ptCount val="5"/>
                <c:pt idx="0">
                  <c:v>Orçamento Inicial</c:v>
                </c:pt>
                <c:pt idx="1">
                  <c:v>Autorizado</c:v>
                </c:pt>
                <c:pt idx="2">
                  <c:v>Empenhado</c:v>
                </c:pt>
                <c:pt idx="3">
                  <c:v>Liquidado</c:v>
                </c:pt>
                <c:pt idx="4">
                  <c:v>Pago</c:v>
                </c:pt>
              </c:strCache>
            </c:strRef>
          </c:cat>
          <c:val>
            <c:numRef>
              <c:f>'Base Graf Obj-simples-'!$C$107:$C$111</c:f>
              <c:numCache>
                <c:formatCode>0.00%</c:formatCode>
                <c:ptCount val="5"/>
                <c:pt idx="0">
                  <c:v>1</c:v>
                </c:pt>
                <c:pt idx="1">
                  <c:v>1.8295833333333333</c:v>
                </c:pt>
                <c:pt idx="2">
                  <c:v>0.11879200637667957</c:v>
                </c:pt>
                <c:pt idx="3">
                  <c:v>0.48388267454373024</c:v>
                </c:pt>
                <c:pt idx="4">
                  <c:v>0.92601053562429281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3FCA-40A4-8996-17B9159DC2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50"/>
        <c:axId val="221965824"/>
        <c:axId val="221724672"/>
      </c:barChart>
      <c:catAx>
        <c:axId val="221965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221724672"/>
        <c:crosses val="autoZero"/>
        <c:auto val="1"/>
        <c:lblAlgn val="ctr"/>
        <c:lblOffset val="100"/>
        <c:noMultiLvlLbl val="0"/>
      </c:catAx>
      <c:valAx>
        <c:axId val="221724672"/>
        <c:scaling>
          <c:orientation val="minMax"/>
        </c:scaling>
        <c:delete val="0"/>
        <c:axPos val="l"/>
        <c:numFmt formatCode="_(* #,##0.00_);_(* \(#,##0.00\);_(* &quot;-&quot;??_);_(@_)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221965824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</c:dTable>
    </c:plotArea>
    <c:plotVisOnly val="1"/>
    <c:dispBlanksAs val="gap"/>
    <c:showDLblsOverMax val="0"/>
  </c:chart>
  <c:txPr>
    <a:bodyPr/>
    <a:lstStyle/>
    <a:p>
      <a:pPr>
        <a:defRPr sz="16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t-BR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20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'BASE graf Objet-ação'!$C$54</c:f>
              <c:strCache>
                <c:ptCount val="1"/>
                <c:pt idx="0">
                  <c:v>AUTORIZADO (R$)</c:v>
                </c:pt>
              </c:strCache>
            </c:strRef>
          </c:tx>
          <c:invertIfNegative val="0"/>
          <c:cat>
            <c:strRef>
              <c:f>'BASE graf Objet-ação'!$B$55</c:f>
              <c:strCache>
                <c:ptCount val="1"/>
                <c:pt idx="0">
                  <c:v>4343 - Coordenação da Rede de Atenção Materna e Infantil</c:v>
                </c:pt>
              </c:strCache>
            </c:strRef>
          </c:cat>
          <c:val>
            <c:numRef>
              <c:f>'BASE graf Objet-ação'!$C$55</c:f>
              <c:numCache>
                <c:formatCode>_(* #,##0.00_);_(* \(#,##0.00\);_(* "-"??_);_(@_)</c:formatCode>
                <c:ptCount val="1"/>
                <c:pt idx="0">
                  <c:v>439100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01C-4E1B-A347-85920BCE53F0}"/>
            </c:ext>
          </c:extLst>
        </c:ser>
        <c:ser>
          <c:idx val="1"/>
          <c:order val="1"/>
          <c:tx>
            <c:strRef>
              <c:f>'BASE graf Objet-ação'!$D$54</c:f>
              <c:strCache>
                <c:ptCount val="1"/>
                <c:pt idx="0">
                  <c:v>EMPENHADO (R$)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strRef>
              <c:f>'BASE graf Objet-ação'!$B$55</c:f>
              <c:strCache>
                <c:ptCount val="1"/>
                <c:pt idx="0">
                  <c:v>4343 - Coordenação da Rede de Atenção Materna e Infantil</c:v>
                </c:pt>
              </c:strCache>
            </c:strRef>
          </c:cat>
          <c:val>
            <c:numRef>
              <c:f>'BASE graf Objet-ação'!$D$55</c:f>
              <c:numCache>
                <c:formatCode>_(* #,##0.00_);_(* \(#,##0.00\);_(* "-"??_);_(@_)</c:formatCode>
                <c:ptCount val="1"/>
                <c:pt idx="0">
                  <c:v>52161.57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E01C-4E1B-A347-85920BCE53F0}"/>
            </c:ext>
          </c:extLst>
        </c:ser>
        <c:ser>
          <c:idx val="2"/>
          <c:order val="2"/>
          <c:tx>
            <c:strRef>
              <c:f>'BASE graf Objet-ação'!$E$54</c:f>
              <c:strCache>
                <c:ptCount val="1"/>
                <c:pt idx="0">
                  <c:v>LIQUIDADO (R$)</c:v>
                </c:pt>
              </c:strCache>
            </c:strRef>
          </c:tx>
          <c:invertIfNegative val="0"/>
          <c:cat>
            <c:strRef>
              <c:f>'BASE graf Objet-ação'!$B$55</c:f>
              <c:strCache>
                <c:ptCount val="1"/>
                <c:pt idx="0">
                  <c:v>4343 - Coordenação da Rede de Atenção Materna e Infantil</c:v>
                </c:pt>
              </c:strCache>
            </c:strRef>
          </c:cat>
          <c:val>
            <c:numRef>
              <c:f>'BASE graf Objet-ação'!$E$55</c:f>
              <c:numCache>
                <c:formatCode>_(* #,##0.00_);_(* \(#,##0.00\);_(* "-"??_);_(@_)</c:formatCode>
                <c:ptCount val="1"/>
                <c:pt idx="0">
                  <c:v>25240.080000000002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E01C-4E1B-A347-85920BCE53F0}"/>
            </c:ext>
          </c:extLst>
        </c:ser>
        <c:ser>
          <c:idx val="3"/>
          <c:order val="3"/>
          <c:tx>
            <c:strRef>
              <c:f>'BASE graf Objet-ação'!$G$54</c:f>
              <c:strCache>
                <c:ptCount val="1"/>
                <c:pt idx="0">
                  <c:v>% EMPENHO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E01C-4E1B-A347-85920BCE53F0}"/>
              </c:ext>
            </c:extLst>
          </c:dPt>
          <c:dLbls>
            <c:spPr>
              <a:noFill/>
              <a:ln w="25400">
                <a:noFill/>
              </a:ln>
            </c:spPr>
            <c:txPr>
              <a:bodyPr/>
              <a:lstStyle/>
              <a:p>
                <a:pPr>
                  <a:defRPr sz="18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'BASE graf Objet-ação'!$B$55</c:f>
              <c:strCache>
                <c:ptCount val="1"/>
                <c:pt idx="0">
                  <c:v>4343 - Coordenação da Rede de Atenção Materna e Infantil</c:v>
                </c:pt>
              </c:strCache>
            </c:strRef>
          </c:cat>
          <c:val>
            <c:numRef>
              <c:f>'BASE graf Objet-ação'!$G$55</c:f>
              <c:numCache>
                <c:formatCode>0.00%</c:formatCode>
                <c:ptCount val="1"/>
                <c:pt idx="0">
                  <c:v>0.11879200637667957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01C-4E1B-A347-85920BCE53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22178816"/>
        <c:axId val="221726976"/>
        <c:axId val="0"/>
      </c:bar3DChart>
      <c:catAx>
        <c:axId val="222178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221726976"/>
        <c:crosses val="autoZero"/>
        <c:auto val="1"/>
        <c:lblAlgn val="ctr"/>
        <c:lblOffset val="100"/>
        <c:noMultiLvlLbl val="0"/>
      </c:catAx>
      <c:valAx>
        <c:axId val="221726976"/>
        <c:scaling>
          <c:orientation val="minMax"/>
        </c:scaling>
        <c:delete val="0"/>
        <c:axPos val="b"/>
        <c:numFmt formatCode="_(* #,##0.00_);_(* \(#,##0.00\);_(* &quot;-&quot;??_);_(@_)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222178816"/>
        <c:crosses val="autoZero"/>
        <c:crossBetween val="between"/>
      </c:valAx>
      <c:dTable>
        <c:showHorzBorder val="1"/>
        <c:showVertBorder val="1"/>
        <c:showOutline val="1"/>
        <c:showKeys val="1"/>
        <c:txPr>
          <a:bodyPr/>
          <a:lstStyle/>
          <a:p>
            <a:pPr rtl="0">
              <a:defRPr sz="16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</c:dTable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t-B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1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5709903199107561E-2"/>
          <c:y val="2.5415508080930838E-2"/>
          <c:w val="0.78152180269171256"/>
          <c:h val="0.97458449191906915"/>
        </c:manualLayout>
      </c:layout>
      <c:pie3DChart>
        <c:varyColors val="1"/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70154411367807401"/>
          <c:y val="3.0963802640301984E-2"/>
          <c:w val="0.28988684821332183"/>
          <c:h val="0.17560715229147095"/>
        </c:manualLayout>
      </c:layout>
      <c:overlay val="0"/>
      <c:txPr>
        <a:bodyPr/>
        <a:lstStyle/>
        <a:p>
          <a:pPr rtl="0">
            <a:defRPr sz="1600"/>
          </a:pPr>
          <a:endParaRPr lang="pt-BR"/>
        </a:p>
      </c:txPr>
    </c:legend>
    <c:plotVisOnly val="1"/>
    <c:dispBlanksAs val="zero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2.2503831419214099E-2"/>
          <c:y val="5.6187416440041223E-2"/>
          <c:w val="0.59245980017707089"/>
          <c:h val="0.94381258355995878"/>
        </c:manualLayout>
      </c:layout>
      <c:pieChart>
        <c:varyColors val="1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/>
            </a:sp3d>
          </c:spPr>
          <c:dPt>
            <c:idx val="0"/>
            <c:bubble3D val="0"/>
            <c:spPr>
              <a:gradFill flip="none" rotWithShape="1">
                <a:gsLst>
                  <a:gs pos="0">
                    <a:srgbClr val="FF822D">
                      <a:shade val="30000"/>
                      <a:satMod val="115000"/>
                    </a:srgbClr>
                  </a:gs>
                  <a:gs pos="50000">
                    <a:srgbClr val="FF822D">
                      <a:shade val="67500"/>
                      <a:satMod val="115000"/>
                    </a:srgbClr>
                  </a:gs>
                  <a:gs pos="100000">
                    <a:srgbClr val="FF822D">
                      <a:shade val="100000"/>
                      <a:satMod val="115000"/>
                    </a:srgbClr>
                  </a:gs>
                </a:gsLst>
                <a:path path="circle">
                  <a:fillToRect t="100000" r="100000"/>
                </a:path>
                <a:tileRect l="-100000" b="-100000"/>
              </a:gra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422-4722-81FC-03265FB7339A}"/>
              </c:ext>
            </c:extLst>
          </c:dPt>
          <c:dPt>
            <c:idx val="1"/>
            <c:bubble3D val="0"/>
            <c:spPr>
              <a:gradFill flip="none" rotWithShape="1">
                <a:gsLst>
                  <a:gs pos="0">
                    <a:srgbClr val="00E200">
                      <a:shade val="30000"/>
                      <a:satMod val="115000"/>
                    </a:srgbClr>
                  </a:gs>
                  <a:gs pos="50000">
                    <a:srgbClr val="00E200">
                      <a:shade val="67500"/>
                      <a:satMod val="115000"/>
                    </a:srgbClr>
                  </a:gs>
                  <a:gs pos="100000">
                    <a:srgbClr val="00E200">
                      <a:shade val="100000"/>
                      <a:satMod val="115000"/>
                    </a:srgbClr>
                  </a:gs>
                </a:gsLst>
                <a:path path="circle">
                  <a:fillToRect l="100000" t="100000"/>
                </a:path>
                <a:tileRect r="-100000" b="-100000"/>
              </a:gra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3422-4722-81FC-03265FB7339A}"/>
              </c:ext>
            </c:extLst>
          </c:dPt>
          <c:dPt>
            <c:idx val="2"/>
            <c:bubble3D val="0"/>
            <c:spPr>
              <a:gradFill flip="none" rotWithShape="1">
                <a:gsLst>
                  <a:gs pos="0">
                    <a:srgbClr val="0000FF">
                      <a:shade val="30000"/>
                      <a:satMod val="115000"/>
                    </a:srgbClr>
                  </a:gs>
                  <a:gs pos="50000">
                    <a:srgbClr val="0000FF">
                      <a:shade val="67500"/>
                      <a:satMod val="115000"/>
                    </a:srgbClr>
                  </a:gs>
                  <a:gs pos="100000">
                    <a:srgbClr val="0000FF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3422-4722-81FC-03265FB7339A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sz="1800" b="1" dirty="0"/>
                      <a:t> 476.135.222,69</a:t>
                    </a:r>
                  </a:p>
                  <a:p>
                    <a:r>
                      <a:rPr lang="en-US" sz="1800" b="1" dirty="0"/>
                      <a:t>63%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3422-4722-81FC-03265FB7339A}"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sz="1800" b="1" dirty="0"/>
                      <a:t> 260.922.953,90</a:t>
                    </a:r>
                  </a:p>
                  <a:p>
                    <a:r>
                      <a:rPr lang="en-US" sz="1800" b="1" dirty="0"/>
                      <a:t>34%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3422-4722-81FC-03265FB7339A}"/>
                </c:ext>
              </c:extLst>
            </c:dLbl>
            <c:dLbl>
              <c:idx val="2"/>
              <c:layout>
                <c:manualLayout>
                  <c:x val="-1.1996573918801295E-2"/>
                  <c:y val="2.1877856171872084E-4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/>
                      <a:t> 21.333.067,15</a:t>
                    </a:r>
                  </a:p>
                  <a:p>
                    <a:r>
                      <a:rPr lang="en-US" sz="1800" b="1" dirty="0"/>
                      <a:t>3%</a:t>
                    </a:r>
                    <a:endParaRPr lang="en-US" dirty="0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3422-4722-81FC-03265FB7339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800" b="1"/>
                </a:pPr>
                <a:endParaRPr lang="pt-BR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'RELORC Gráf Exec Empenhado'!$L$31:$L$33</c:f>
              <c:strCache>
                <c:ptCount val="3"/>
                <c:pt idx="0">
                  <c:v>Pessoal e Encargos  </c:v>
                </c:pt>
                <c:pt idx="1">
                  <c:v>Outras Despesas Correntes </c:v>
                </c:pt>
                <c:pt idx="2">
                  <c:v>Investimentos </c:v>
                </c:pt>
              </c:strCache>
            </c:strRef>
          </c:cat>
          <c:val>
            <c:numRef>
              <c:f>'RELORC Gráf Exec Empenhado'!$M$31:$M$33</c:f>
              <c:numCache>
                <c:formatCode>_(* #,##0.00_);_(* \(#,##0.00\);_(* "-"??_);_(@_)</c:formatCode>
                <c:ptCount val="3"/>
                <c:pt idx="0">
                  <c:v>476135222.69</c:v>
                </c:pt>
                <c:pt idx="1">
                  <c:v>260922953.90000001</c:v>
                </c:pt>
                <c:pt idx="2">
                  <c:v>21333067.150000002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3422-4722-81FC-03265FB7339A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legend>
      <c:legendPos val="r"/>
      <c:layout>
        <c:manualLayout>
          <c:xMode val="edge"/>
          <c:yMode val="edge"/>
          <c:x val="0.68901177181253714"/>
          <c:y val="0.20450235177201645"/>
          <c:w val="0.29913302471773628"/>
          <c:h val="0.28811273693604889"/>
        </c:manualLayout>
      </c:layout>
      <c:overlay val="0"/>
      <c:txPr>
        <a:bodyPr/>
        <a:lstStyle/>
        <a:p>
          <a:pPr>
            <a:defRPr sz="1800"/>
          </a:pPr>
          <a:endParaRPr lang="pt-BR"/>
        </a:p>
      </c:txPr>
    </c:legend>
    <c:plotVisOnly val="1"/>
    <c:dispBlanksAs val="gap"/>
    <c:showDLblsOverMax val="0"/>
  </c:chart>
  <c:spPr>
    <a:scene3d>
      <a:camera prst="orthographicFront"/>
      <a:lightRig rig="threePt" dir="t"/>
    </a:scene3d>
    <a:sp3d prstMaterial="matte">
      <a:bevelT/>
    </a:sp3d>
  </c:sp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50"/>
      <c:rotY val="134"/>
      <c:rAngAx val="0"/>
      <c:perspective val="5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0070C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BF9-4C85-AE8D-F7F380141725}"/>
              </c:ext>
            </c:extLst>
          </c:dPt>
          <c:dPt>
            <c:idx val="1"/>
            <c:bubble3D val="0"/>
            <c:spPr>
              <a:solidFill>
                <a:schemeClr val="accent6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BF9-4C85-AE8D-F7F380141725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BF9-4C85-AE8D-F7F380141725}"/>
              </c:ext>
            </c:extLst>
          </c:dPt>
          <c:dLbls>
            <c:dLbl>
              <c:idx val="2"/>
              <c:layout>
                <c:manualLayout>
                  <c:x val="-1.0944178275707848E-2"/>
                  <c:y val="1.9687337658012869E-2"/>
                </c:manualLayout>
              </c:layout>
              <c:showLegendKey val="0"/>
              <c:showVal val="1"/>
              <c:showCatName val="0"/>
              <c:showSerName val="0"/>
              <c:showPercent val="1"/>
              <c:showBubbleSize val="0"/>
              <c:separator> </c:separator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BF9-4C85-AE8D-F7F3801417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1"/>
            <c:showBubbleSize val="0"/>
            <c:separator> </c:separator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'RELORC Gráf Exec Empenhado'!$L$38:$L$40</c:f>
              <c:strCache>
                <c:ptCount val="3"/>
                <c:pt idx="0">
                  <c:v>Pessoal e Encargos  </c:v>
                </c:pt>
                <c:pt idx="1">
                  <c:v>Outras Despesas Correntes </c:v>
                </c:pt>
                <c:pt idx="2">
                  <c:v>Investimentos </c:v>
                </c:pt>
              </c:strCache>
            </c:strRef>
          </c:cat>
          <c:val>
            <c:numRef>
              <c:f>'RELORC Gráf Exec Empenhado'!$M$38:$M$40</c:f>
              <c:numCache>
                <c:formatCode>_(* #,##0.00_);_(* \(#,##0.00\);_(* "-"??_);_(@_)</c:formatCode>
                <c:ptCount val="3"/>
                <c:pt idx="0">
                  <c:v>462561013.37</c:v>
                </c:pt>
                <c:pt idx="1">
                  <c:v>155350601.27000001</c:v>
                </c:pt>
                <c:pt idx="2">
                  <c:v>374256.37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9BF9-4C85-AE8D-F7F380141725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</c:spPr>
    </c:plotArea>
    <c:legend>
      <c:legendPos val="r"/>
      <c:layout/>
      <c:overlay val="0"/>
      <c:txPr>
        <a:bodyPr/>
        <a:lstStyle/>
        <a:p>
          <a:pPr rtl="0">
            <a:defRPr sz="1600"/>
          </a:pPr>
          <a:endParaRPr lang="pt-BR"/>
        </a:p>
      </c:txPr>
    </c:legend>
    <c:plotVisOnly val="1"/>
    <c:dispBlanksAs val="zero"/>
    <c:showDLblsOverMax val="0"/>
  </c:chart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0"/>
      <c:rotY val="0"/>
      <c:rAngAx val="0"/>
      <c:perspective val="1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567597276905998E-2"/>
          <c:y val="2.5842257796874303E-2"/>
          <c:w val="0.92429669061161213"/>
          <c:h val="0.837502907073324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'% EC 29 (ano a ano)'!$B$6:$G$6</c:f>
              <c:strCache>
                <c:ptCount val="1"/>
                <c:pt idx="0">
                  <c:v>1º Quad.</c:v>
                </c:pt>
              </c:strCache>
            </c:strRef>
          </c:tx>
          <c:spPr>
            <a:solidFill>
              <a:srgbClr val="FFC000"/>
            </a:solidFill>
            <a:ln w="28575">
              <a:noFill/>
            </a:ln>
            <a:scene3d>
              <a:camera prst="orthographicFront"/>
              <a:lightRig rig="soft" dir="t"/>
            </a:scene3d>
            <a:sp3d prstMaterial="matte">
              <a:bevelT prst="angle"/>
            </a:sp3d>
          </c:spPr>
          <c:invertIfNegative val="0"/>
          <c:dLbls>
            <c:spPr>
              <a:noFill/>
              <a:ln w="9525">
                <a:noFill/>
              </a:ln>
              <a:scene3d>
                <a:camera prst="orthographicFront"/>
                <a:lightRig rig="threePt" dir="t"/>
              </a:scene3d>
              <a:sp3d>
                <a:bevelT/>
              </a:sp3d>
            </c:spPr>
            <c:txPr>
              <a:bodyPr/>
              <a:lstStyle/>
              <a:p>
                <a:pPr>
                  <a:defRPr sz="1800">
                    <a:ln>
                      <a:noFill/>
                    </a:ln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('% EC 29 (ano a ano)'!$B$7,'% EC 29 (ano a ano)'!$C$7,'% EC 29 (ano a ano)'!$D$7,'% EC 29 (ano a ano)'!$E$7,'% EC 29 (ano a ano)'!$F$7,'% EC 29 (ano a ano)'!$G$7,'% EC 29 (ano a ano)'!$H$7,'% EC 29 (ano a ano)'!$I$7)</c:f>
              <c:numCache>
                <c:formatCode>General</c:formatCod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numCache>
            </c:numRef>
          </c:cat>
          <c:val>
            <c:numRef>
              <c:f>('% EC 29 (ano a ano)'!$B$8,'% EC 29 (ano a ano)'!$C$8,'% EC 29 (ano a ano)'!$D$8,'% EC 29 (ano a ano)'!$E$8,'% EC 29 (ano a ano)'!$F$8,'% EC 29 (ano a ano)'!$G$8,'% EC 29 (ano a ano)'!$H$8,'% EC 29 (ano a ano)'!$I$8)</c:f>
              <c:numCache>
                <c:formatCode>0.00%</c:formatCode>
                <c:ptCount val="8"/>
                <c:pt idx="0">
                  <c:v>0.25280000000000002</c:v>
                </c:pt>
                <c:pt idx="1">
                  <c:v>0.27029999999999998</c:v>
                </c:pt>
                <c:pt idx="2">
                  <c:v>0.18479999999999999</c:v>
                </c:pt>
                <c:pt idx="3">
                  <c:v>0.16889999999999999</c:v>
                </c:pt>
                <c:pt idx="4">
                  <c:v>0.17910000000000001</c:v>
                </c:pt>
                <c:pt idx="5">
                  <c:v>0.14360000000000001</c:v>
                </c:pt>
                <c:pt idx="6">
                  <c:v>0.15129999999999999</c:v>
                </c:pt>
                <c:pt idx="7">
                  <c:v>0.16450000000000001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388-46A6-8C6F-9816703F72E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8"/>
        <c:shape val="cylinder"/>
        <c:axId val="219182080"/>
        <c:axId val="197808640"/>
        <c:axId val="0"/>
      </c:bar3DChart>
      <c:catAx>
        <c:axId val="2191820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pt-BR"/>
          </a:p>
        </c:txPr>
        <c:crossAx val="197808640"/>
        <c:crosses val="autoZero"/>
        <c:auto val="1"/>
        <c:lblAlgn val="ctr"/>
        <c:lblOffset val="100"/>
        <c:noMultiLvlLbl val="0"/>
      </c:catAx>
      <c:valAx>
        <c:axId val="197808640"/>
        <c:scaling>
          <c:orientation val="minMax"/>
        </c:scaling>
        <c:delete val="0"/>
        <c:axPos val="l"/>
        <c:numFmt formatCode="0.00%" sourceLinked="1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pt-BR"/>
          </a:p>
        </c:txPr>
        <c:crossAx val="219182080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7347448160357549E-3"/>
          <c:y val="6.5166880233245836E-2"/>
          <c:w val="0.98298448777887137"/>
          <c:h val="0.73717498106433976"/>
        </c:manualLayout>
      </c:layout>
      <c:lineChart>
        <c:grouping val="standard"/>
        <c:varyColors val="0"/>
        <c:ser>
          <c:idx val="0"/>
          <c:order val="0"/>
          <c:tx>
            <c:strRef>
              <c:f>'SIOPS por Quad 2016-2022'!$B$31</c:f>
              <c:strCache>
                <c:ptCount val="1"/>
                <c:pt idx="0">
                  <c:v>Pessoal </c:v>
                </c:pt>
              </c:strCache>
            </c:strRef>
          </c:tx>
          <c:spPr>
            <a:ln w="88900"/>
          </c:spPr>
          <c:dLbls>
            <c:dLbl>
              <c:idx val="0"/>
              <c:layout>
                <c:manualLayout>
                  <c:x val="-8.228313740227973E-2"/>
                  <c:y val="7.524363450544202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4742713703223602E-2"/>
                  <c:y val="6.906684806856265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</a:defRPr>
                </a:pPr>
                <a:endParaRPr lang="pt-BR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('SIOPS por Quad 2016-2022'!$F$27,'SIOPS por Quad 2016-2022'!$I$27,'SIOPS por Quad 2016-2022'!$L$27,'SIOPS por Quad 2016-2022'!$O$27,'SIOPS por Quad 2016-2022'!$R$27,'SIOPS por Quad 2016-2022'!$U$27,'SIOPS por Quad 2016-2022'!$X$27)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('SIOPS por Quad 2016-2022'!$F$31,'SIOPS por Quad 2016-2022'!$I$31,'SIOPS por Quad 2016-2022'!$L$31,'SIOPS por Quad 2016-2022'!$O$31,'SIOPS por Quad 2016-2022'!$R$31,'SIOPS por Quad 2016-2022'!$U$31,'SIOPS por Quad 2016-2022'!$X$31)</c:f>
              <c:numCache>
                <c:formatCode>_(* #,##0.00_);_(* \(#,##0.00\);_(* "-"??_);_(@_)</c:formatCode>
                <c:ptCount val="7"/>
                <c:pt idx="0">
                  <c:v>496046289.22000003</c:v>
                </c:pt>
                <c:pt idx="1">
                  <c:v>383098744.38</c:v>
                </c:pt>
                <c:pt idx="2">
                  <c:v>350821822.39999998</c:v>
                </c:pt>
                <c:pt idx="3">
                  <c:v>401361247.92000002</c:v>
                </c:pt>
                <c:pt idx="4">
                  <c:v>354627147.95999998</c:v>
                </c:pt>
                <c:pt idx="5">
                  <c:v>371339602.25999999</c:v>
                </c:pt>
                <c:pt idx="6">
                  <c:v>462561013.37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7B55-4837-BC44-8E99E18CEC1B}"/>
            </c:ext>
          </c:extLst>
        </c:ser>
        <c:ser>
          <c:idx val="1"/>
          <c:order val="1"/>
          <c:tx>
            <c:strRef>
              <c:f>'SIOPS por Quad 2016-2022'!$B$32</c:f>
              <c:strCache>
                <c:ptCount val="1"/>
                <c:pt idx="0">
                  <c:v>Custeio</c:v>
                </c:pt>
              </c:strCache>
            </c:strRef>
          </c:tx>
          <c:spPr>
            <a:ln w="88900">
              <a:solidFill>
                <a:srgbClr val="7030A0"/>
              </a:solidFill>
            </a:ln>
          </c:spPr>
          <c:marker>
            <c:spPr>
              <a:solidFill>
                <a:srgbClr val="7030A0"/>
              </a:solidFill>
              <a:ln>
                <a:solidFill>
                  <a:srgbClr val="7030A0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7030A0"/>
                    </a:solidFill>
                    <a:latin typeface="Calibri"/>
                    <a:ea typeface="Calibri"/>
                    <a:cs typeface="Calibri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('SIOPS por Quad 2016-2022'!$F$27,'SIOPS por Quad 2016-2022'!$I$27,'SIOPS por Quad 2016-2022'!$L$27,'SIOPS por Quad 2016-2022'!$O$27,'SIOPS por Quad 2016-2022'!$R$27,'SIOPS por Quad 2016-2022'!$U$27,'SIOPS por Quad 2016-2022'!$X$27)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('SIOPS por Quad 2016-2022'!$F$32,'SIOPS por Quad 2016-2022'!$I$32,'SIOPS por Quad 2016-2022'!$L$32,'SIOPS por Quad 2016-2022'!$O$32,'SIOPS por Quad 2016-2022'!$R$32,'SIOPS por Quad 2016-2022'!$U$32,'SIOPS por Quad 2016-2022'!$X$32)</c:f>
              <c:numCache>
                <c:formatCode>_(* #,##0.00_);_(* \(#,##0.00\);_(* "-"??_);_(@_)</c:formatCode>
                <c:ptCount val="7"/>
                <c:pt idx="0">
                  <c:v>54807198.350000001</c:v>
                </c:pt>
                <c:pt idx="1">
                  <c:v>38427561.100000001</c:v>
                </c:pt>
                <c:pt idx="2">
                  <c:v>43856921.799999997</c:v>
                </c:pt>
                <c:pt idx="3">
                  <c:v>48971398.590000004</c:v>
                </c:pt>
                <c:pt idx="4">
                  <c:v>62062580.259999998</c:v>
                </c:pt>
                <c:pt idx="5">
                  <c:v>153772323.43000001</c:v>
                </c:pt>
                <c:pt idx="6">
                  <c:v>155350601.27000001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1-7B55-4837-BC44-8E99E18CEC1B}"/>
            </c:ext>
          </c:extLst>
        </c:ser>
        <c:ser>
          <c:idx val="2"/>
          <c:order val="2"/>
          <c:tx>
            <c:strRef>
              <c:f>'SIOPS por Quad 2016-2022'!$B$33</c:f>
              <c:strCache>
                <c:ptCount val="1"/>
                <c:pt idx="0">
                  <c:v>Investimentos</c:v>
                </c:pt>
              </c:strCache>
            </c:strRef>
          </c:tx>
          <c:spPr>
            <a:ln w="88900">
              <a:solidFill>
                <a:srgbClr val="006600"/>
              </a:solidFill>
            </a:ln>
          </c:spPr>
          <c:marker>
            <c:spPr>
              <a:solidFill>
                <a:srgbClr val="006600"/>
              </a:solidFill>
              <a:ln>
                <a:solidFill>
                  <a:srgbClr val="006600"/>
                </a:solidFill>
              </a:ln>
            </c:spPr>
          </c:marker>
          <c:dLbls>
            <c:dLbl>
              <c:idx val="0"/>
              <c:layout>
                <c:manualLayout>
                  <c:x val="-7.2091097657939598E-2"/>
                  <c:y val="7.91761885369217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6.9377721321508282E-2"/>
                  <c:y val="7.71172597246288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7.1300800093493974E-2"/>
                  <c:y val="7.91761885369219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6.5307656816861404E-2"/>
                  <c:y val="7.71172597246288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-7.5370864598140949E-2"/>
                  <c:y val="8.535297497380134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8.2897065504857217E-2"/>
                  <c:y val="9.152976141068075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4.799855913306985E-2"/>
                  <c:y val="7.711725972462880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6600"/>
                    </a:solidFill>
                    <a:latin typeface="Calibri"/>
                    <a:ea typeface="Calibri"/>
                    <a:cs typeface="Calibri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('SIOPS por Quad 2016-2022'!$F$27,'SIOPS por Quad 2016-2022'!$I$27,'SIOPS por Quad 2016-2022'!$L$27,'SIOPS por Quad 2016-2022'!$O$27,'SIOPS por Quad 2016-2022'!$R$27,'SIOPS por Quad 2016-2022'!$U$27,'SIOPS por Quad 2016-2022'!$X$27)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('SIOPS por Quad 2016-2022'!$F$33,'SIOPS por Quad 2016-2022'!$I$33,'SIOPS por Quad 2016-2022'!$L$33,'SIOPS por Quad 2016-2022'!$O$33,'SIOPS por Quad 2016-2022'!$R$33,'SIOPS por Quad 2016-2022'!$U$33,'SIOPS por Quad 2016-2022'!$X$33)</c:f>
              <c:numCache>
                <c:formatCode>_(* #,##0.00_);_(* \(#,##0.00\);_(* "-"??_);_(@_)</c:formatCode>
                <c:ptCount val="7"/>
                <c:pt idx="0">
                  <c:v>270327.23</c:v>
                </c:pt>
                <c:pt idx="1">
                  <c:v>358034.49</c:v>
                </c:pt>
                <c:pt idx="2">
                  <c:v>2519396.75</c:v>
                </c:pt>
                <c:pt idx="3">
                  <c:v>939699.26</c:v>
                </c:pt>
                <c:pt idx="4">
                  <c:v>8227103.9199999999</c:v>
                </c:pt>
                <c:pt idx="5">
                  <c:v>14130393.5</c:v>
                </c:pt>
                <c:pt idx="6">
                  <c:v>374256.37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7B55-4837-BC44-8E99E18CEC1B}"/>
            </c:ext>
          </c:extLst>
        </c:ser>
        <c:ser>
          <c:idx val="3"/>
          <c:order val="3"/>
          <c:tx>
            <c:strRef>
              <c:f>'SIOPS por Quad 2016-2022'!$B$34</c:f>
              <c:strCache>
                <c:ptCount val="1"/>
                <c:pt idx="0">
                  <c:v>TOTAL</c:v>
                </c:pt>
              </c:strCache>
            </c:strRef>
          </c:tx>
          <c:spPr>
            <a:ln w="88900">
              <a:solidFill>
                <a:schemeClr val="accent6">
                  <a:lumMod val="75000"/>
                </a:schemeClr>
              </a:solidFill>
            </a:ln>
          </c:spPr>
          <c:marker>
            <c:symbol val="circle"/>
            <c:size val="17"/>
            <c:spPr>
              <a:solidFill>
                <a:schemeClr val="accent6">
                  <a:lumMod val="75000"/>
                </a:schemeClr>
              </a:solidFill>
              <a:ln>
                <a:solidFill>
                  <a:srgbClr val="F79646">
                    <a:lumMod val="75000"/>
                  </a:srgbClr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F68222"/>
                    </a:solidFill>
                    <a:latin typeface="Calibri"/>
                    <a:ea typeface="Calibri"/>
                    <a:cs typeface="Calibri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('SIOPS por Quad 2016-2022'!$F$27,'SIOPS por Quad 2016-2022'!$I$27,'SIOPS por Quad 2016-2022'!$L$27,'SIOPS por Quad 2016-2022'!$O$27,'SIOPS por Quad 2016-2022'!$R$27,'SIOPS por Quad 2016-2022'!$U$27,'SIOPS por Quad 2016-2022'!$X$27)</c:f>
              <c:numCache>
                <c:formatCode>General</c:formatCode>
                <c:ptCount val="7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  <c:pt idx="6">
                  <c:v>2023</c:v>
                </c:pt>
              </c:numCache>
            </c:numRef>
          </c:cat>
          <c:val>
            <c:numRef>
              <c:f>('SIOPS por Quad 2016-2022'!$F$34,'SIOPS por Quad 2016-2022'!$I$34,'SIOPS por Quad 2016-2022'!$L$34,'SIOPS por Quad 2016-2022'!$O$34,'SIOPS por Quad 2016-2022'!$R$34,'SIOPS por Quad 2016-2022'!$U$34,'SIOPS por Quad 2016-2022'!$X$34)</c:f>
              <c:numCache>
                <c:formatCode>_(* #,##0.00_);_(* \(#,##0.00\);_(* "-"??_);_(@_)</c:formatCode>
                <c:ptCount val="7"/>
                <c:pt idx="0">
                  <c:v>551123814.80000007</c:v>
                </c:pt>
                <c:pt idx="1">
                  <c:v>421884339.97000003</c:v>
                </c:pt>
                <c:pt idx="2">
                  <c:v>397198140.94999999</c:v>
                </c:pt>
                <c:pt idx="3">
                  <c:v>451272345.76999998</c:v>
                </c:pt>
                <c:pt idx="4">
                  <c:v>424916832.13999999</c:v>
                </c:pt>
                <c:pt idx="5">
                  <c:v>539242319.19000006</c:v>
                </c:pt>
                <c:pt idx="6">
                  <c:v>618285871.00999999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3-7B55-4837-BC44-8E99E18CEC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9696640"/>
        <c:axId val="197810944"/>
      </c:lineChart>
      <c:catAx>
        <c:axId val="219696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pt-BR"/>
          </a:p>
        </c:txPr>
        <c:crossAx val="197810944"/>
        <c:crosses val="autoZero"/>
        <c:auto val="1"/>
        <c:lblAlgn val="ctr"/>
        <c:lblOffset val="100"/>
        <c:noMultiLvlLbl val="0"/>
      </c:catAx>
      <c:valAx>
        <c:axId val="197810944"/>
        <c:scaling>
          <c:orientation val="minMax"/>
        </c:scaling>
        <c:delete val="1"/>
        <c:axPos val="l"/>
        <c:numFmt formatCode="_(* #,##0.00_);_(* \(#,##0.00\);_(* &quot;-&quot;??_);_(@_)" sourceLinked="1"/>
        <c:majorTickMark val="out"/>
        <c:minorTickMark val="none"/>
        <c:tickLblPos val="nextTo"/>
        <c:crossAx val="2196966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21327853737478275"/>
          <c:y val="0.93504565958351926"/>
          <c:w val="0.72199030613164195"/>
          <c:h val="4.386112262283004E-2"/>
        </c:manualLayout>
      </c:layout>
      <c:overlay val="0"/>
      <c:txPr>
        <a:bodyPr/>
        <a:lstStyle/>
        <a:p>
          <a:pPr>
            <a:defRPr sz="160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 sz="12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t-BR"/>
    </a:p>
  </c:txPr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'Base Graf Obj-simples-'!$B$74</c:f>
              <c:strCache>
                <c:ptCount val="1"/>
                <c:pt idx="0">
                  <c:v>Valor (R$)</c:v>
                </c:pt>
              </c:strCache>
            </c:strRef>
          </c:tx>
          <c:spPr>
            <a:scene3d>
              <a:camera prst="orthographicFront"/>
              <a:lightRig rig="threePt" dir="t">
                <a:rot lat="0" lon="0" rev="1200000"/>
              </a:lightRig>
            </a:scene3d>
            <a:sp3d>
              <a:bevelT w="190500" h="25400" prst="angle"/>
            </a:sp3d>
          </c:spPr>
          <c:invertIfNegative val="0"/>
          <c:dPt>
            <c:idx val="0"/>
            <c:invertIfNegative val="0"/>
            <c:bubble3D val="0"/>
            <c:spPr>
              <a:solidFill>
                <a:srgbClr val="00B05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90500" h="2540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1B4C-4454-AB69-996B2B43E9B3}"/>
              </c:ext>
            </c:extLst>
          </c:dPt>
          <c:dPt>
            <c:idx val="1"/>
            <c:invertIfNegative val="0"/>
            <c:bubble3D val="0"/>
            <c:spPr>
              <a:solidFill>
                <a:srgbClr val="00B0F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90500" h="2540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B4C-4454-AB69-996B2B43E9B3}"/>
              </c:ext>
            </c:extLst>
          </c:dPt>
          <c:dPt>
            <c:idx val="2"/>
            <c:invertIfNegative val="0"/>
            <c:bubble3D val="0"/>
            <c:spPr>
              <a:solidFill>
                <a:srgbClr val="FFC00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90500" h="2540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B4C-4454-AB69-996B2B43E9B3}"/>
              </c:ext>
            </c:extLst>
          </c:dPt>
          <c:dPt>
            <c:idx val="3"/>
            <c:invertIfNegative val="0"/>
            <c:bubble3D val="0"/>
            <c:spPr>
              <a:solidFill>
                <a:srgbClr val="7030A0"/>
              </a:solidFill>
              <a:scene3d>
                <a:camera prst="orthographicFront"/>
                <a:lightRig rig="threePt" dir="t">
                  <a:rot lat="0" lon="0" rev="1200000"/>
                </a:lightRig>
              </a:scene3d>
              <a:sp3d>
                <a:bevelT w="190500" h="25400" prst="angle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1B4C-4454-AB69-996B2B43E9B3}"/>
              </c:ext>
            </c:extLst>
          </c:dPt>
          <c:cat>
            <c:strRef>
              <c:f>'Base Graf Obj-simples-'!$A$75:$A$79</c:f>
              <c:strCache>
                <c:ptCount val="5"/>
                <c:pt idx="0">
                  <c:v>Orçamento Inicial</c:v>
                </c:pt>
                <c:pt idx="1">
                  <c:v>Autorizado</c:v>
                </c:pt>
                <c:pt idx="2">
                  <c:v>Empenhado</c:v>
                </c:pt>
                <c:pt idx="3">
                  <c:v>Liquidado</c:v>
                </c:pt>
                <c:pt idx="4">
                  <c:v>Pago</c:v>
                </c:pt>
              </c:strCache>
            </c:strRef>
          </c:cat>
          <c:val>
            <c:numRef>
              <c:f>'Base Graf Obj-simples-'!$B$75:$B$79</c:f>
              <c:numCache>
                <c:formatCode>_(* #,##0.00_);_(* \(#,##0.00\);_(* "-"??_);_(@_)</c:formatCode>
                <c:ptCount val="5"/>
                <c:pt idx="0">
                  <c:v>1185624999</c:v>
                </c:pt>
                <c:pt idx="1">
                  <c:v>1176578968</c:v>
                </c:pt>
                <c:pt idx="2">
                  <c:v>487601585.27999997</c:v>
                </c:pt>
                <c:pt idx="3">
                  <c:v>484623734.59999996</c:v>
                </c:pt>
                <c:pt idx="4">
                  <c:v>464036153.25999999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1B4C-4454-AB69-996B2B43E9B3}"/>
            </c:ext>
          </c:extLst>
        </c:ser>
        <c:ser>
          <c:idx val="1"/>
          <c:order val="1"/>
          <c:tx>
            <c:strRef>
              <c:f>'Base Graf Obj-simples-'!$C$74</c:f>
              <c:strCache>
                <c:ptCount val="1"/>
                <c:pt idx="0">
                  <c:v>%</c:v>
                </c:pt>
              </c:strCache>
            </c:strRef>
          </c:tx>
          <c:invertIfNegative val="0"/>
          <c:cat>
            <c:strRef>
              <c:f>'Base Graf Obj-simples-'!$A$75:$A$79</c:f>
              <c:strCache>
                <c:ptCount val="5"/>
                <c:pt idx="0">
                  <c:v>Orçamento Inicial</c:v>
                </c:pt>
                <c:pt idx="1">
                  <c:v>Autorizado</c:v>
                </c:pt>
                <c:pt idx="2">
                  <c:v>Empenhado</c:v>
                </c:pt>
                <c:pt idx="3">
                  <c:v>Liquidado</c:v>
                </c:pt>
                <c:pt idx="4">
                  <c:v>Pago</c:v>
                </c:pt>
              </c:strCache>
            </c:strRef>
          </c:cat>
          <c:val>
            <c:numRef>
              <c:f>'Base Graf Obj-simples-'!$C$75:$C$79</c:f>
              <c:numCache>
                <c:formatCode>0.00%</c:formatCode>
                <c:ptCount val="5"/>
                <c:pt idx="0">
                  <c:v>1</c:v>
                </c:pt>
                <c:pt idx="1">
                  <c:v>0.99237024269256324</c:v>
                </c:pt>
                <c:pt idx="2">
                  <c:v>0.41442316966522552</c:v>
                </c:pt>
                <c:pt idx="3">
                  <c:v>0.99389286095472806</c:v>
                </c:pt>
                <c:pt idx="4">
                  <c:v>0.95751842126140885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1B4C-4454-AB69-996B2B43E9B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50"/>
        <c:axId val="219695104"/>
        <c:axId val="199498496"/>
      </c:barChart>
      <c:catAx>
        <c:axId val="219695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 rot="0" vert="horz"/>
          <a:lstStyle/>
          <a:p>
            <a:pPr>
              <a:defRPr/>
            </a:pPr>
            <a:endParaRPr lang="pt-BR"/>
          </a:p>
        </c:txPr>
        <c:crossAx val="199498496"/>
        <c:crosses val="autoZero"/>
        <c:auto val="1"/>
        <c:lblAlgn val="ctr"/>
        <c:lblOffset val="100"/>
        <c:noMultiLvlLbl val="0"/>
      </c:catAx>
      <c:valAx>
        <c:axId val="199498496"/>
        <c:scaling>
          <c:orientation val="minMax"/>
        </c:scaling>
        <c:delete val="0"/>
        <c:axPos val="l"/>
        <c:numFmt formatCode="_(* #,##0.00_);_(* \(#,##0.00\);_(* &quot;-&quot;??_);_(@_)" sourceLinked="1"/>
        <c:majorTickMark val="none"/>
        <c:minorTickMark val="none"/>
        <c:tickLblPos val="nextTo"/>
        <c:txPr>
          <a:bodyPr rot="0" vert="horz"/>
          <a:lstStyle/>
          <a:p>
            <a:pPr>
              <a:defRPr/>
            </a:pPr>
            <a:endParaRPr lang="pt-BR"/>
          </a:p>
        </c:txPr>
        <c:crossAx val="219695104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  <c:showDLblsOverMax val="0"/>
  </c:chart>
  <c:txPr>
    <a:bodyPr/>
    <a:lstStyle/>
    <a:p>
      <a:pPr>
        <a:defRPr sz="14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pt-BR"/>
    </a:p>
  </c:txPr>
  <c:externalData r:id="rId2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89C0E77-BAF9-44F7-BE7C-CE32DC2F6DA5}" type="doc">
      <dgm:prSet loTypeId="urn:microsoft.com/office/officeart/2005/8/layout/process4" loCatId="process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pt-BR"/>
        </a:p>
      </dgm:t>
    </dgm:pt>
    <dgm:pt modelId="{B21F2326-FDAD-4CED-B5CC-272A9CCCF7FB}">
      <dgm:prSet custT="1"/>
      <dgm:spPr>
        <a:solidFill>
          <a:srgbClr val="FFC000"/>
        </a:solidFill>
      </dgm:spPr>
      <dgm:t>
        <a:bodyPr/>
        <a:lstStyle/>
        <a:p>
          <a:pPr rtl="0"/>
          <a:r>
            <a:rPr lang="pt-BR" sz="2000" b="1" dirty="0"/>
            <a:t>Relatório Consolidado do Resultado da Execução Orçamentária e Financeira do Fundo Estadual de Saúde</a:t>
          </a:r>
        </a:p>
      </dgm:t>
    </dgm:pt>
    <dgm:pt modelId="{E04609BA-E851-4078-98CB-48C4A5F71541}" type="parTrans" cxnId="{017C5F72-F2B2-4934-9C33-C977660B4997}">
      <dgm:prSet/>
      <dgm:spPr/>
      <dgm:t>
        <a:bodyPr/>
        <a:lstStyle/>
        <a:p>
          <a:endParaRPr lang="pt-BR" b="1"/>
        </a:p>
      </dgm:t>
    </dgm:pt>
    <dgm:pt modelId="{5DDE9ABC-A15C-4E1B-84CD-28230CD9C994}" type="sibTrans" cxnId="{017C5F72-F2B2-4934-9C33-C977660B4997}">
      <dgm:prSet/>
      <dgm:spPr/>
      <dgm:t>
        <a:bodyPr/>
        <a:lstStyle/>
        <a:p>
          <a:endParaRPr lang="pt-BR" b="1"/>
        </a:p>
      </dgm:t>
    </dgm:pt>
    <dgm:pt modelId="{F4B72F08-FF5B-4FB1-92DB-EF4D89A490C4}">
      <dgm:prSet/>
      <dgm:spPr>
        <a:solidFill>
          <a:srgbClr val="FFC000"/>
        </a:solidFill>
      </dgm:spPr>
      <dgm:t>
        <a:bodyPr/>
        <a:lstStyle/>
        <a:p>
          <a:pPr rtl="0"/>
          <a:r>
            <a:rPr lang="pt-BR" b="1" dirty="0"/>
            <a:t>1º  Quadrimestre de 2023</a:t>
          </a:r>
        </a:p>
      </dgm:t>
    </dgm:pt>
    <dgm:pt modelId="{A4A17881-0446-4111-BDCC-699785A3B666}" type="parTrans" cxnId="{48C46307-7A68-44E6-AE0A-5EC3972FB730}">
      <dgm:prSet/>
      <dgm:spPr/>
      <dgm:t>
        <a:bodyPr/>
        <a:lstStyle/>
        <a:p>
          <a:endParaRPr lang="pt-BR" b="1"/>
        </a:p>
      </dgm:t>
    </dgm:pt>
    <dgm:pt modelId="{F913909B-F265-4994-A11D-AC35A605A2AE}" type="sibTrans" cxnId="{48C46307-7A68-44E6-AE0A-5EC3972FB730}">
      <dgm:prSet/>
      <dgm:spPr/>
      <dgm:t>
        <a:bodyPr/>
        <a:lstStyle/>
        <a:p>
          <a:endParaRPr lang="pt-BR" b="1"/>
        </a:p>
      </dgm:t>
    </dgm:pt>
    <dgm:pt modelId="{37A51BAC-537A-4652-9119-458211308DD1}" type="pres">
      <dgm:prSet presAssocID="{D89C0E77-BAF9-44F7-BE7C-CE32DC2F6DA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F65948FB-28A8-4645-B959-463E2525F621}" type="pres">
      <dgm:prSet presAssocID="{F4B72F08-FF5B-4FB1-92DB-EF4D89A490C4}" presName="boxAndChildren" presStyleCnt="0"/>
      <dgm:spPr/>
    </dgm:pt>
    <dgm:pt modelId="{A2B17C22-5570-454B-8873-4191C8E1FC1C}" type="pres">
      <dgm:prSet presAssocID="{F4B72F08-FF5B-4FB1-92DB-EF4D89A490C4}" presName="parentTextBox" presStyleLbl="node1" presStyleIdx="0" presStyleCnt="2" custLinFactNeighborX="153" custLinFactNeighborY="36387"/>
      <dgm:spPr/>
      <dgm:t>
        <a:bodyPr/>
        <a:lstStyle/>
        <a:p>
          <a:endParaRPr lang="pt-BR"/>
        </a:p>
      </dgm:t>
    </dgm:pt>
    <dgm:pt modelId="{5670B0AC-A2C8-4CD8-805B-434475F184EC}" type="pres">
      <dgm:prSet presAssocID="{5DDE9ABC-A15C-4E1B-84CD-28230CD9C994}" presName="sp" presStyleCnt="0"/>
      <dgm:spPr/>
    </dgm:pt>
    <dgm:pt modelId="{2CB0B5CC-4E2C-4257-A0D3-724E4CA76668}" type="pres">
      <dgm:prSet presAssocID="{B21F2326-FDAD-4CED-B5CC-272A9CCCF7FB}" presName="arrowAndChildren" presStyleCnt="0"/>
      <dgm:spPr/>
    </dgm:pt>
    <dgm:pt modelId="{54902961-3097-435F-9812-66F41C5AB3A4}" type="pres">
      <dgm:prSet presAssocID="{B21F2326-FDAD-4CED-B5CC-272A9CCCF7FB}" presName="parentTextArrow" presStyleLbl="node1" presStyleIdx="1" presStyleCnt="2"/>
      <dgm:spPr/>
      <dgm:t>
        <a:bodyPr/>
        <a:lstStyle/>
        <a:p>
          <a:endParaRPr lang="pt-BR"/>
        </a:p>
      </dgm:t>
    </dgm:pt>
  </dgm:ptLst>
  <dgm:cxnLst>
    <dgm:cxn modelId="{017C5F72-F2B2-4934-9C33-C977660B4997}" srcId="{D89C0E77-BAF9-44F7-BE7C-CE32DC2F6DA5}" destId="{B21F2326-FDAD-4CED-B5CC-272A9CCCF7FB}" srcOrd="0" destOrd="0" parTransId="{E04609BA-E851-4078-98CB-48C4A5F71541}" sibTransId="{5DDE9ABC-A15C-4E1B-84CD-28230CD9C994}"/>
    <dgm:cxn modelId="{8DAB68B0-114A-4291-ABA7-636B0A4CAF13}" type="presOf" srcId="{D89C0E77-BAF9-44F7-BE7C-CE32DC2F6DA5}" destId="{37A51BAC-537A-4652-9119-458211308DD1}" srcOrd="0" destOrd="0" presId="urn:microsoft.com/office/officeart/2005/8/layout/process4"/>
    <dgm:cxn modelId="{1A33E4B0-3617-4304-8199-9443BCDCC286}" type="presOf" srcId="{B21F2326-FDAD-4CED-B5CC-272A9CCCF7FB}" destId="{54902961-3097-435F-9812-66F41C5AB3A4}" srcOrd="0" destOrd="0" presId="urn:microsoft.com/office/officeart/2005/8/layout/process4"/>
    <dgm:cxn modelId="{48C46307-7A68-44E6-AE0A-5EC3972FB730}" srcId="{D89C0E77-BAF9-44F7-BE7C-CE32DC2F6DA5}" destId="{F4B72F08-FF5B-4FB1-92DB-EF4D89A490C4}" srcOrd="1" destOrd="0" parTransId="{A4A17881-0446-4111-BDCC-699785A3B666}" sibTransId="{F913909B-F265-4994-A11D-AC35A605A2AE}"/>
    <dgm:cxn modelId="{FF5CF13B-7304-456B-BC2B-CFA49778800E}" type="presOf" srcId="{F4B72F08-FF5B-4FB1-92DB-EF4D89A490C4}" destId="{A2B17C22-5570-454B-8873-4191C8E1FC1C}" srcOrd="0" destOrd="0" presId="urn:microsoft.com/office/officeart/2005/8/layout/process4"/>
    <dgm:cxn modelId="{8B4265BE-6898-4A10-B4FF-F8CCB4F78BDF}" type="presParOf" srcId="{37A51BAC-537A-4652-9119-458211308DD1}" destId="{F65948FB-28A8-4645-B959-463E2525F621}" srcOrd="0" destOrd="0" presId="urn:microsoft.com/office/officeart/2005/8/layout/process4"/>
    <dgm:cxn modelId="{D6330A6C-8785-4E0A-BC8F-39D42F86B11D}" type="presParOf" srcId="{F65948FB-28A8-4645-B959-463E2525F621}" destId="{A2B17C22-5570-454B-8873-4191C8E1FC1C}" srcOrd="0" destOrd="0" presId="urn:microsoft.com/office/officeart/2005/8/layout/process4"/>
    <dgm:cxn modelId="{C935ED53-5957-4421-9656-06A62E3F21BD}" type="presParOf" srcId="{37A51BAC-537A-4652-9119-458211308DD1}" destId="{5670B0AC-A2C8-4CD8-805B-434475F184EC}" srcOrd="1" destOrd="0" presId="urn:microsoft.com/office/officeart/2005/8/layout/process4"/>
    <dgm:cxn modelId="{C07B51D4-A8F5-4F7A-8D36-B5259D90BE8A}" type="presParOf" srcId="{37A51BAC-537A-4652-9119-458211308DD1}" destId="{2CB0B5CC-4E2C-4257-A0D3-724E4CA76668}" srcOrd="2" destOrd="0" presId="urn:microsoft.com/office/officeart/2005/8/layout/process4"/>
    <dgm:cxn modelId="{E240BB3C-A7BC-456C-96AA-C59EE5BD9CBE}" type="presParOf" srcId="{2CB0B5CC-4E2C-4257-A0D3-724E4CA76668}" destId="{54902961-3097-435F-9812-66F41C5AB3A4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B995D4-1CB9-4823-8E7B-A8EC629A05E3}" type="doc">
      <dgm:prSet loTypeId="urn:microsoft.com/office/officeart/2009/3/layout/Descending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1077D5D8-6B08-4FCC-AF45-D73F0342CAEB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 rtl="0"/>
          <a:r>
            <a:rPr lang="pt-BR" sz="2400" b="1" i="0" baseline="0" dirty="0" smtClean="0"/>
            <a:t>Aumento de 6,12% de Repasses para os Municípios</a:t>
          </a:r>
        </a:p>
        <a:p>
          <a:pPr algn="ctr" rtl="0"/>
          <a:endParaRPr lang="pt-BR" sz="2400" dirty="0"/>
        </a:p>
      </dgm:t>
    </dgm:pt>
    <dgm:pt modelId="{B0BEBD05-3407-4F3A-9B17-CEB51EF1C964}" type="parTrans" cxnId="{D5A8A07D-9AE8-4F92-8F83-5F1612A71AD3}">
      <dgm:prSet/>
      <dgm:spPr/>
      <dgm:t>
        <a:bodyPr/>
        <a:lstStyle/>
        <a:p>
          <a:endParaRPr lang="pt-BR" sz="3600"/>
        </a:p>
      </dgm:t>
    </dgm:pt>
    <dgm:pt modelId="{D961E266-496E-46BF-867F-4591E984BF99}" type="sibTrans" cxnId="{D5A8A07D-9AE8-4F92-8F83-5F1612A71AD3}">
      <dgm:prSet/>
      <dgm:spPr/>
      <dgm:t>
        <a:bodyPr/>
        <a:lstStyle/>
        <a:p>
          <a:endParaRPr lang="pt-BR" sz="3600"/>
        </a:p>
      </dgm:t>
    </dgm:pt>
    <dgm:pt modelId="{1752BB93-4262-419D-8EC7-8E755956DB07}" type="pres">
      <dgm:prSet presAssocID="{A3B995D4-1CB9-4823-8E7B-A8EC629A05E3}" presName="Name0" presStyleCnt="0">
        <dgm:presLayoutVars>
          <dgm:chMax val="7"/>
          <dgm:chPref val="5"/>
        </dgm:presLayoutVars>
      </dgm:prSet>
      <dgm:spPr/>
      <dgm:t>
        <a:bodyPr/>
        <a:lstStyle/>
        <a:p>
          <a:endParaRPr lang="pt-BR"/>
        </a:p>
      </dgm:t>
    </dgm:pt>
    <dgm:pt modelId="{BD2A1995-6960-4211-B058-5C6CA804793B}" type="pres">
      <dgm:prSet presAssocID="{A3B995D4-1CB9-4823-8E7B-A8EC629A05E3}" presName="arrowNode" presStyleLbl="node1" presStyleIdx="0" presStyleCnt="1" custScaleX="168897" custLinFactX="57008" custLinFactNeighborX="100000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>
        <a:solidFill>
          <a:srgbClr val="F68222"/>
        </a:solidFill>
        <a:ln>
          <a:solidFill>
            <a:srgbClr val="0000FF"/>
          </a:solidFill>
        </a:ln>
      </dgm:spPr>
    </dgm:pt>
    <dgm:pt modelId="{2042AA1A-68EF-4BD1-8F19-63BBB6954E14}" type="pres">
      <dgm:prSet presAssocID="{1077D5D8-6B08-4FCC-AF45-D73F0342CAEB}" presName="txNode1" presStyleLbl="revTx" presStyleIdx="0" presStyleCnt="1" custScaleX="732694" custScaleY="625000" custLinFactX="-65834" custLinFactY="110731" custLinFactNeighborX="-100000" custLinFactNeighborY="200000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174F388E-8780-4D1E-809F-D977029ED4CB}" type="presOf" srcId="{1077D5D8-6B08-4FCC-AF45-D73F0342CAEB}" destId="{2042AA1A-68EF-4BD1-8F19-63BBB6954E14}" srcOrd="0" destOrd="0" presId="urn:microsoft.com/office/officeart/2009/3/layout/DescendingProcess"/>
    <dgm:cxn modelId="{2590BBCC-9846-413F-B84F-502259B14DD6}" type="presOf" srcId="{A3B995D4-1CB9-4823-8E7B-A8EC629A05E3}" destId="{1752BB93-4262-419D-8EC7-8E755956DB07}" srcOrd="0" destOrd="0" presId="urn:microsoft.com/office/officeart/2009/3/layout/DescendingProcess"/>
    <dgm:cxn modelId="{D5A8A07D-9AE8-4F92-8F83-5F1612A71AD3}" srcId="{A3B995D4-1CB9-4823-8E7B-A8EC629A05E3}" destId="{1077D5D8-6B08-4FCC-AF45-D73F0342CAEB}" srcOrd="0" destOrd="0" parTransId="{B0BEBD05-3407-4F3A-9B17-CEB51EF1C964}" sibTransId="{D961E266-496E-46BF-867F-4591E984BF99}"/>
    <dgm:cxn modelId="{0FCBA6F2-28FE-438D-98B3-F5ADA57F0B1F}" type="presParOf" srcId="{1752BB93-4262-419D-8EC7-8E755956DB07}" destId="{BD2A1995-6960-4211-B058-5C6CA804793B}" srcOrd="0" destOrd="0" presId="urn:microsoft.com/office/officeart/2009/3/layout/DescendingProcess"/>
    <dgm:cxn modelId="{83B6CB48-C52D-4F57-AC2D-E189827B4E15}" type="presParOf" srcId="{1752BB93-4262-419D-8EC7-8E755956DB07}" destId="{2042AA1A-68EF-4BD1-8F19-63BBB6954E14}" srcOrd="1" destOrd="0" presId="urn:microsoft.com/office/officeart/2009/3/layout/Descending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35FEDC5-5230-41D0-A3D6-BD03C8A75296}" type="doc">
      <dgm:prSet loTypeId="urn:microsoft.com/office/officeart/2005/8/layout/hList1" loCatId="list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pt-BR"/>
        </a:p>
      </dgm:t>
    </dgm:pt>
    <dgm:pt modelId="{3960D6AE-9106-4A34-B893-0AD28D1B4CB4}">
      <dgm:prSet custT="1"/>
      <dgm:spPr>
        <a:solidFill>
          <a:srgbClr val="FFC000"/>
        </a:soli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en-US" sz="2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Receita Própria em Saúde </a:t>
          </a:r>
        </a:p>
        <a:p>
          <a:pPr rtl="0"/>
          <a:r>
            <a:rPr lang="en-US" sz="2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Obrigação Constitucional de 12%</a:t>
          </a:r>
          <a:endParaRPr lang="pt-BR" sz="24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3D2FCBD-4AFD-4B95-96E5-5BC7683982C2}" type="parTrans" cxnId="{6B88DB21-7560-4666-86AD-0D0DD02C6432}">
      <dgm:prSet/>
      <dgm:spPr/>
      <dgm:t>
        <a:bodyPr/>
        <a:lstStyle/>
        <a:p>
          <a:endParaRPr lang="pt-BR" sz="24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3DB1CF0-5937-4E2D-A4C2-12019960BD2B}" type="sibTrans" cxnId="{6B88DB21-7560-4666-86AD-0D0DD02C6432}">
      <dgm:prSet/>
      <dgm:spPr/>
      <dgm:t>
        <a:bodyPr/>
        <a:lstStyle/>
        <a:p>
          <a:endParaRPr lang="pt-BR" sz="24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A171B680-A1E7-42DE-9A2D-C2C45ACDFF7F}">
      <dgm:prSet custT="1"/>
      <dgm:spPr>
        <a:solidFill>
          <a:srgbClr val="FFC000"/>
        </a:solidFill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pPr rtl="0"/>
          <a:r>
            <a:rPr lang="en-US" sz="2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Receita Própria em Saúde </a:t>
          </a:r>
          <a:r>
            <a:rPr lang="en-US" sz="2400" b="1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Liquidada</a:t>
          </a:r>
          <a:r>
            <a:rPr lang="en-US" sz="2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de 16,45%</a:t>
          </a:r>
          <a:endParaRPr lang="pt-BR" sz="24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2F56769-399F-4904-A8FE-54A7ACD7D22E}" type="parTrans" cxnId="{C4C95A90-430B-42BA-80D6-FAB3E4F22B48}">
      <dgm:prSet/>
      <dgm:spPr/>
      <dgm:t>
        <a:bodyPr/>
        <a:lstStyle/>
        <a:p>
          <a:endParaRPr lang="pt-BR" sz="24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36DCAC5-B2F6-4B85-AD35-B84981C7A116}" type="sibTrans" cxnId="{C4C95A90-430B-42BA-80D6-FAB3E4F22B48}">
      <dgm:prSet/>
      <dgm:spPr/>
      <dgm:t>
        <a:bodyPr/>
        <a:lstStyle/>
        <a:p>
          <a:endParaRPr lang="pt-BR" sz="240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4F42ADA-C800-4791-8C34-D5424A380E1D}">
      <dgm:prSet custT="1"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1">
              <a:lumMod val="40000"/>
              <a:lumOff val="60000"/>
              <a:alpha val="90000"/>
            </a:schemeClr>
          </a:solidFill>
        </a:ln>
      </dgm:spPr>
      <dgm:t>
        <a:bodyPr/>
        <a:lstStyle/>
        <a:p>
          <a:pPr algn="ctr" rtl="0"/>
          <a:r>
            <a:rPr lang="pt-BR" sz="2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R$451.161.195,1176</a:t>
          </a:r>
          <a:endParaRPr lang="pt-BR" sz="24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64087FA-E591-475C-A025-D5545B8FD9F0}" type="parTrans" cxnId="{0B0DE156-30D3-4C07-9D4A-2FF087EB0763}">
      <dgm:prSet/>
      <dgm:spPr/>
      <dgm:t>
        <a:bodyPr/>
        <a:lstStyle/>
        <a:p>
          <a:endParaRPr lang="pt-BR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E22EAB18-DBB4-411A-83FC-BEA7DEE06A86}" type="sibTrans" cxnId="{0B0DE156-30D3-4C07-9D4A-2FF087EB0763}">
      <dgm:prSet/>
      <dgm:spPr/>
      <dgm:t>
        <a:bodyPr/>
        <a:lstStyle/>
        <a:p>
          <a:endParaRPr lang="pt-BR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3FF2E91E-B813-47F5-BCE6-2981EC135803}">
      <dgm:prSet custT="1"/>
      <dgm:spPr>
        <a:solidFill>
          <a:schemeClr val="accent4">
            <a:lumMod val="20000"/>
            <a:lumOff val="80000"/>
            <a:alpha val="90000"/>
          </a:schemeClr>
        </a:solidFill>
        <a:ln>
          <a:solidFill>
            <a:schemeClr val="accent1">
              <a:lumMod val="40000"/>
              <a:lumOff val="60000"/>
              <a:alpha val="90000"/>
            </a:schemeClr>
          </a:solidFill>
        </a:ln>
      </dgm:spPr>
      <dgm:t>
        <a:bodyPr/>
        <a:lstStyle/>
        <a:p>
          <a:pPr algn="ctr"/>
          <a:r>
            <a:rPr lang="pt-BR" sz="24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R$618.285.871,01</a:t>
          </a:r>
          <a:endParaRPr lang="pt-BR" sz="2400" dirty="0">
            <a:solidFill>
              <a:srgbClr val="0000FF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83ADDF2-A805-4B4B-8C7C-431AFF97379E}" type="parTrans" cxnId="{868548E4-7CD5-4E1F-B010-F77CDCAE7B81}">
      <dgm:prSet/>
      <dgm:spPr/>
      <dgm:t>
        <a:bodyPr/>
        <a:lstStyle/>
        <a:p>
          <a:endParaRPr lang="pt-BR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3466FAC-514B-4194-9E2C-68B24D15D197}" type="sibTrans" cxnId="{868548E4-7CD5-4E1F-B010-F77CDCAE7B81}">
      <dgm:prSet/>
      <dgm:spPr/>
      <dgm:t>
        <a:bodyPr/>
        <a:lstStyle/>
        <a:p>
          <a:endParaRPr lang="pt-BR" sz="240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8378521-E496-40BC-A0A0-24F0DBACB520}" type="pres">
      <dgm:prSet presAssocID="{435FEDC5-5230-41D0-A3D6-BD03C8A7529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pt-BR"/>
        </a:p>
      </dgm:t>
    </dgm:pt>
    <dgm:pt modelId="{9BFDE5BF-3569-46AC-A507-9EE8B659A6FC}" type="pres">
      <dgm:prSet presAssocID="{3960D6AE-9106-4A34-B893-0AD28D1B4CB4}" presName="composite" presStyleCnt="0"/>
      <dgm:spPr/>
    </dgm:pt>
    <dgm:pt modelId="{A554AE51-56AF-4DA2-945F-C983B486976B}" type="pres">
      <dgm:prSet presAssocID="{3960D6AE-9106-4A34-B893-0AD28D1B4CB4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03E81688-47A0-464C-B6EB-51D7EC7A8CC8}" type="pres">
      <dgm:prSet presAssocID="{3960D6AE-9106-4A34-B893-0AD28D1B4CB4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439EB39-586C-4F5E-967F-3E7E3D9D88F6}" type="pres">
      <dgm:prSet presAssocID="{43DB1CF0-5937-4E2D-A4C2-12019960BD2B}" presName="space" presStyleCnt="0"/>
      <dgm:spPr/>
    </dgm:pt>
    <dgm:pt modelId="{14474ED0-C291-47FB-84A7-F028A311A7AE}" type="pres">
      <dgm:prSet presAssocID="{A171B680-A1E7-42DE-9A2D-C2C45ACDFF7F}" presName="composite" presStyleCnt="0"/>
      <dgm:spPr/>
    </dgm:pt>
    <dgm:pt modelId="{3D7AC7A9-C191-4D8F-A6C0-C6378A43B886}" type="pres">
      <dgm:prSet presAssocID="{A171B680-A1E7-42DE-9A2D-C2C45ACDFF7F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pt-BR"/>
        </a:p>
      </dgm:t>
    </dgm:pt>
    <dgm:pt modelId="{7E8FD50B-86A2-4A33-88B4-29581AAF381F}" type="pres">
      <dgm:prSet presAssocID="{A171B680-A1E7-42DE-9A2D-C2C45ACDFF7F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pt-BR"/>
        </a:p>
      </dgm:t>
    </dgm:pt>
  </dgm:ptLst>
  <dgm:cxnLst>
    <dgm:cxn modelId="{07382D8A-B592-4593-A467-7D9A84617B7E}" type="presOf" srcId="{64F42ADA-C800-4791-8C34-D5424A380E1D}" destId="{03E81688-47A0-464C-B6EB-51D7EC7A8CC8}" srcOrd="0" destOrd="0" presId="urn:microsoft.com/office/officeart/2005/8/layout/hList1"/>
    <dgm:cxn modelId="{CA1E17D8-0F5C-4795-856A-F1667E27DA8A}" type="presOf" srcId="{3FF2E91E-B813-47F5-BCE6-2981EC135803}" destId="{7E8FD50B-86A2-4A33-88B4-29581AAF381F}" srcOrd="0" destOrd="0" presId="urn:microsoft.com/office/officeart/2005/8/layout/hList1"/>
    <dgm:cxn modelId="{20EE8D44-3274-4DC1-A57A-061AB4A64FE9}" type="presOf" srcId="{A171B680-A1E7-42DE-9A2D-C2C45ACDFF7F}" destId="{3D7AC7A9-C191-4D8F-A6C0-C6378A43B886}" srcOrd="0" destOrd="0" presId="urn:microsoft.com/office/officeart/2005/8/layout/hList1"/>
    <dgm:cxn modelId="{6B88DB21-7560-4666-86AD-0D0DD02C6432}" srcId="{435FEDC5-5230-41D0-A3D6-BD03C8A75296}" destId="{3960D6AE-9106-4A34-B893-0AD28D1B4CB4}" srcOrd="0" destOrd="0" parTransId="{23D2FCBD-4AFD-4B95-96E5-5BC7683982C2}" sibTransId="{43DB1CF0-5937-4E2D-A4C2-12019960BD2B}"/>
    <dgm:cxn modelId="{868548E4-7CD5-4E1F-B010-F77CDCAE7B81}" srcId="{A171B680-A1E7-42DE-9A2D-C2C45ACDFF7F}" destId="{3FF2E91E-B813-47F5-BCE6-2981EC135803}" srcOrd="0" destOrd="0" parTransId="{883ADDF2-A805-4B4B-8C7C-431AFF97379E}" sibTransId="{F3466FAC-514B-4194-9E2C-68B24D15D197}"/>
    <dgm:cxn modelId="{C4C95A90-430B-42BA-80D6-FAB3E4F22B48}" srcId="{435FEDC5-5230-41D0-A3D6-BD03C8A75296}" destId="{A171B680-A1E7-42DE-9A2D-C2C45ACDFF7F}" srcOrd="1" destOrd="0" parTransId="{F2F56769-399F-4904-A8FE-54A7ACD7D22E}" sibTransId="{836DCAC5-B2F6-4B85-AD35-B84981C7A116}"/>
    <dgm:cxn modelId="{0B0DE156-30D3-4C07-9D4A-2FF087EB0763}" srcId="{3960D6AE-9106-4A34-B893-0AD28D1B4CB4}" destId="{64F42ADA-C800-4791-8C34-D5424A380E1D}" srcOrd="0" destOrd="0" parTransId="{364087FA-E591-475C-A025-D5545B8FD9F0}" sibTransId="{E22EAB18-DBB4-411A-83FC-BEA7DEE06A86}"/>
    <dgm:cxn modelId="{61A182A6-7C4E-4178-A79B-252FC4301264}" type="presOf" srcId="{3960D6AE-9106-4A34-B893-0AD28D1B4CB4}" destId="{A554AE51-56AF-4DA2-945F-C983B486976B}" srcOrd="0" destOrd="0" presId="urn:microsoft.com/office/officeart/2005/8/layout/hList1"/>
    <dgm:cxn modelId="{E691E047-BDCB-4FB0-9295-97D270E849B2}" type="presOf" srcId="{435FEDC5-5230-41D0-A3D6-BD03C8A75296}" destId="{B8378521-E496-40BC-A0A0-24F0DBACB520}" srcOrd="0" destOrd="0" presId="urn:microsoft.com/office/officeart/2005/8/layout/hList1"/>
    <dgm:cxn modelId="{AC28978E-9EBD-4C3A-8B63-94D8A219AF99}" type="presParOf" srcId="{B8378521-E496-40BC-A0A0-24F0DBACB520}" destId="{9BFDE5BF-3569-46AC-A507-9EE8B659A6FC}" srcOrd="0" destOrd="0" presId="urn:microsoft.com/office/officeart/2005/8/layout/hList1"/>
    <dgm:cxn modelId="{E62F4A50-1F33-4A51-A598-4BC18B737A56}" type="presParOf" srcId="{9BFDE5BF-3569-46AC-A507-9EE8B659A6FC}" destId="{A554AE51-56AF-4DA2-945F-C983B486976B}" srcOrd="0" destOrd="0" presId="urn:microsoft.com/office/officeart/2005/8/layout/hList1"/>
    <dgm:cxn modelId="{9B6C8482-A145-4281-BFCD-4C1D705E42BE}" type="presParOf" srcId="{9BFDE5BF-3569-46AC-A507-9EE8B659A6FC}" destId="{03E81688-47A0-464C-B6EB-51D7EC7A8CC8}" srcOrd="1" destOrd="0" presId="urn:microsoft.com/office/officeart/2005/8/layout/hList1"/>
    <dgm:cxn modelId="{9771059D-857F-45C7-810A-FFA5D37DAF46}" type="presParOf" srcId="{B8378521-E496-40BC-A0A0-24F0DBACB520}" destId="{7439EB39-586C-4F5E-967F-3E7E3D9D88F6}" srcOrd="1" destOrd="0" presId="urn:microsoft.com/office/officeart/2005/8/layout/hList1"/>
    <dgm:cxn modelId="{11275256-C43A-4408-882B-E99F412E4172}" type="presParOf" srcId="{B8378521-E496-40BC-A0A0-24F0DBACB520}" destId="{14474ED0-C291-47FB-84A7-F028A311A7AE}" srcOrd="2" destOrd="0" presId="urn:microsoft.com/office/officeart/2005/8/layout/hList1"/>
    <dgm:cxn modelId="{1ED5E01E-2E65-4776-90D6-9E1E8C3609F2}" type="presParOf" srcId="{14474ED0-C291-47FB-84A7-F028A311A7AE}" destId="{3D7AC7A9-C191-4D8F-A6C0-C6378A43B886}" srcOrd="0" destOrd="0" presId="urn:microsoft.com/office/officeart/2005/8/layout/hList1"/>
    <dgm:cxn modelId="{484E218A-DE06-4A95-B335-62537522F3EA}" type="presParOf" srcId="{14474ED0-C291-47FB-84A7-F028A311A7AE}" destId="{7E8FD50B-86A2-4A33-88B4-29581AAF381F}" srcOrd="1" destOrd="0" presId="urn:microsoft.com/office/officeart/2005/8/layout/hList1"/>
  </dgm:cxnLst>
  <dgm:bg>
    <a:solidFill>
      <a:srgbClr val="FFC000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B17C22-5570-454B-8873-4191C8E1FC1C}">
      <dsp:nvSpPr>
        <dsp:cNvPr id="0" name=""/>
        <dsp:cNvSpPr/>
      </dsp:nvSpPr>
      <dsp:spPr>
        <a:xfrm>
          <a:off x="0" y="1331746"/>
          <a:ext cx="4664969" cy="873117"/>
        </a:xfrm>
        <a:prstGeom prst="rec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3000" b="1" kern="1200" dirty="0"/>
            <a:t>1º  Quadrimestre de 2023</a:t>
          </a:r>
        </a:p>
      </dsp:txBody>
      <dsp:txXfrm>
        <a:off x="0" y="1331746"/>
        <a:ext cx="4664969" cy="873117"/>
      </dsp:txXfrm>
    </dsp:sp>
    <dsp:sp modelId="{54902961-3097-435F-9812-66F41C5AB3A4}">
      <dsp:nvSpPr>
        <dsp:cNvPr id="0" name=""/>
        <dsp:cNvSpPr/>
      </dsp:nvSpPr>
      <dsp:spPr>
        <a:xfrm rot="10800000">
          <a:off x="0" y="994"/>
          <a:ext cx="4664969" cy="1342854"/>
        </a:xfrm>
        <a:prstGeom prst="upArrowCallout">
          <a:avLst/>
        </a:prstGeom>
        <a:solidFill>
          <a:srgbClr val="FFC000"/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000" b="1" kern="1200" dirty="0"/>
            <a:t>Relatório Consolidado do Resultado da Execução Orçamentária e Financeira do Fundo Estadual de Saúde</a:t>
          </a:r>
        </a:p>
      </dsp:txBody>
      <dsp:txXfrm rot="10800000">
        <a:off x="0" y="994"/>
        <a:ext cx="4664969" cy="8725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2A1995-6960-4211-B058-5C6CA804793B}">
      <dsp:nvSpPr>
        <dsp:cNvPr id="0" name=""/>
        <dsp:cNvSpPr/>
      </dsp:nvSpPr>
      <dsp:spPr>
        <a:xfrm rot="4396374">
          <a:off x="6616762" y="134246"/>
          <a:ext cx="1082093" cy="2034588"/>
        </a:xfrm>
        <a:prstGeom prst="swooshArrow">
          <a:avLst>
            <a:gd name="adj1" fmla="val 16310"/>
            <a:gd name="adj2" fmla="val 31370"/>
          </a:avLst>
        </a:prstGeom>
        <a:solidFill>
          <a:srgbClr val="F68222"/>
        </a:solidFill>
        <a:ln w="25400" cap="flat" cmpd="sng" algn="ctr">
          <a:solidFill>
            <a:srgbClr val="0000FF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</dsp:sp>
    <dsp:sp modelId="{2042AA1A-68EF-4BD1-8F19-63BBB6954E14}">
      <dsp:nvSpPr>
        <dsp:cNvPr id="0" name=""/>
        <dsp:cNvSpPr/>
      </dsp:nvSpPr>
      <dsp:spPr>
        <a:xfrm>
          <a:off x="1080120" y="0"/>
          <a:ext cx="4836574" cy="1621888"/>
        </a:xfrm>
        <a:prstGeom prst="rect">
          <a:avLst/>
        </a:prstGeom>
        <a:solidFill>
          <a:schemeClr val="lt1"/>
        </a:solidFill>
        <a:ln w="25400" cap="flat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b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t-BR" sz="2400" b="1" i="0" kern="1200" baseline="0" dirty="0" smtClean="0"/>
            <a:t>Aumento de 6,12% de Repasses para os Municípios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t-BR" sz="2400" kern="1200" dirty="0"/>
        </a:p>
      </dsp:txBody>
      <dsp:txXfrm>
        <a:off x="1080120" y="0"/>
        <a:ext cx="4836574" cy="162188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54AE51-56AF-4DA2-945F-C983B486976B}">
      <dsp:nvSpPr>
        <dsp:cNvPr id="0" name=""/>
        <dsp:cNvSpPr/>
      </dsp:nvSpPr>
      <dsp:spPr>
        <a:xfrm>
          <a:off x="48" y="7112"/>
          <a:ext cx="4613180" cy="1325318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tx2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Receita Própria em Saúde 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Obrigação Constitucional de 12%</a:t>
          </a:r>
          <a:endParaRPr lang="pt-BR" sz="2400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8" y="7112"/>
        <a:ext cx="4613180" cy="1325318"/>
      </dsp:txXfrm>
    </dsp:sp>
    <dsp:sp modelId="{03E81688-47A0-464C-B6EB-51D7EC7A8CC8}">
      <dsp:nvSpPr>
        <dsp:cNvPr id="0" name=""/>
        <dsp:cNvSpPr/>
      </dsp:nvSpPr>
      <dsp:spPr>
        <a:xfrm>
          <a:off x="48" y="1332431"/>
          <a:ext cx="4613180" cy="1756800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lumMod val="40000"/>
              <a:lumOff val="60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ctr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4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R$451.161.195,1176</a:t>
          </a:r>
          <a:endParaRPr lang="pt-BR" sz="24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48" y="1332431"/>
        <a:ext cx="4613180" cy="1756800"/>
      </dsp:txXfrm>
    </dsp:sp>
    <dsp:sp modelId="{3D7AC7A9-C191-4D8F-A6C0-C6378A43B886}">
      <dsp:nvSpPr>
        <dsp:cNvPr id="0" name=""/>
        <dsp:cNvSpPr/>
      </dsp:nvSpPr>
      <dsp:spPr>
        <a:xfrm>
          <a:off x="5259073" y="7112"/>
          <a:ext cx="4613180" cy="1325318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tx2">
              <a:lumMod val="40000"/>
              <a:lumOff val="6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Receita Própria em Saúde </a:t>
          </a:r>
          <a:r>
            <a:rPr lang="en-US" sz="2400" b="1" kern="1200" dirty="0" err="1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Liquidada</a:t>
          </a:r>
          <a:r>
            <a:rPr lang="en-US" sz="24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de 16,45%</a:t>
          </a:r>
          <a:endParaRPr lang="pt-BR" sz="2400" kern="120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259073" y="7112"/>
        <a:ext cx="4613180" cy="1325318"/>
      </dsp:txXfrm>
    </dsp:sp>
    <dsp:sp modelId="{7E8FD50B-86A2-4A33-88B4-29581AAF381F}">
      <dsp:nvSpPr>
        <dsp:cNvPr id="0" name=""/>
        <dsp:cNvSpPr/>
      </dsp:nvSpPr>
      <dsp:spPr>
        <a:xfrm>
          <a:off x="5259073" y="1332431"/>
          <a:ext cx="4613180" cy="1756800"/>
        </a:xfrm>
        <a:prstGeom prst="rect">
          <a:avLst/>
        </a:prstGeom>
        <a:solidFill>
          <a:schemeClr val="accent4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lumMod val="40000"/>
              <a:lumOff val="60000"/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70688" bIns="192024" numCol="1" spcCol="1270" anchor="t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pt-BR" sz="2400" b="1" kern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R$618.285.871,01</a:t>
          </a:r>
          <a:endParaRPr lang="pt-BR" sz="2400" kern="1200" dirty="0">
            <a:solidFill>
              <a:srgbClr val="0000FF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5259073" y="1332431"/>
        <a:ext cx="4613180" cy="1756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DescendingProcess">
  <dgm:title val=""/>
  <dgm:desc val=""/>
  <dgm:catLst>
    <dgm:cat type="process" pri="23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clrData>
  <dgm:layoutNode name="Name0">
    <dgm:varLst>
      <dgm:chMax val="7"/>
      <dgm:chPref val="5"/>
    </dgm:varLst>
    <dgm:alg type="composite">
      <dgm:param type="ar" val="1.1"/>
    </dgm:alg>
    <dgm:shape xmlns:r="http://schemas.openxmlformats.org/officeDocument/2006/relationships" r:blip="">
      <dgm:adjLst/>
    </dgm:shape>
    <dgm:choose name="Name1">
      <dgm:if name="Name2" axis="ch" ptType="node" func="cnt" op="equ" val="1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</dgm:constrLst>
      </dgm:if>
      <dgm:if name="Name3" axis="ch" ptType="node" func="cnt" op="equ" val="2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"/>
          <dgm:constr type="b" for="ch" forName="txNode2" refType="h"/>
          <dgm:constr type="r" for="ch" forName="txNode2" refType="w"/>
          <dgm:constr type="h" for="ch" forName="txNode2" refType="h" fact="0.16"/>
        </dgm:constrLst>
      </dgm:if>
      <dgm:if name="Name4" axis="ch" ptType="node" func="cnt" op="equ" val="3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56"/>
          <dgm:constr type="ctrY" for="ch" forName="txNode2" refType="h" fact="0.3992"/>
          <dgm:constr type="r" for="ch" forName="txNode2" refType="w"/>
          <dgm:constr type="h" for="ch" forName="txNode2" refType="h" fact="0.16"/>
          <dgm:constr type="l" for="ch" forName="txNode3" refType="w" fact="0.5"/>
          <dgm:constr type="b" for="ch" forName="txNode3" refType="h"/>
          <dgm:constr type="r" for="ch" forName="txNode3" refType="w"/>
          <dgm:constr type="h" for="ch" forName="txNode3" refType="h" fact="0.16"/>
          <dgm:constr type="ctrX" for="ch" forName="dotNode2" refType="w" fact="0.4782"/>
          <dgm:constr type="ctrY" for="ch" forName="dotNode2" refType="h" fact="0.3992"/>
          <dgm:constr type="h" for="ch" forName="dotNode2" refType="h" fact="0.0218"/>
          <dgm:constr type="w" for="ch" forName="dotNode2" refType="h" refFor="ch" refForName="dotNode2"/>
        </dgm:constrLst>
      </dgm:if>
      <dgm:if name="Name5" axis="ch" ptType="node" func="cnt" op="equ" val="4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9"/>
          <dgm:constr type="ctrY" for="ch" forName="txNode2" refType="h" fact="0.315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5004"/>
          <dgm:constr type="r" for="ch" forName="txNode3" refType="w" fact="0.5"/>
          <dgm:constr type="h" for="ch" forName="txNode3" refType="h" fact="0.16"/>
          <dgm:constr type="l" for="ch" forName="txNode4" refType="w" fact="0.5"/>
          <dgm:constr type="b" for="ch" forName="txNode4" refType="h"/>
          <dgm:constr type="r" for="ch" forName="txNode4" refType="w"/>
          <dgm:constr type="h" for="ch" forName="txNode4" refType="h" fact="0.16"/>
          <dgm:constr type="ctrX" for="ch" forName="dotNode2" refType="w" fact="0.39"/>
          <dgm:constr type="ctrY" for="ch" forName="dotNode2" refType="h" fact="0.315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5626"/>
          <dgm:constr type="ctrY" for="ch" forName="dotNode3" refType="h" fact="0.5004"/>
          <dgm:constr type="h" for="ch" forName="dotNode3" refType="h" fact="0.0218"/>
          <dgm:constr type="w" for="ch" forName="dotNode3" refType="h" refFor="ch" refForName="dotNode3"/>
        </dgm:constrLst>
      </dgm:if>
      <dgm:if name="Name6" axis="ch" ptType="node" func="cnt" op="equ" val="5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6"/>
          <dgm:constr type="ctrY" for="ch" forName="txNode2" refType="h" fact="0.2885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4089"/>
          <dgm:constr type="r" for="ch" forName="txNode3" refType="w" fact="0.43"/>
          <dgm:constr type="h" for="ch" forName="txNode3" refType="h" fact="0.16"/>
          <dgm:constr type="l" for="ch" forName="txNode4" refType="w" fact="0.67"/>
          <dgm:constr type="ctrY" for="ch" forName="txNode4" refType="h" fact="0.5497"/>
          <dgm:constr type="r" for="ch" forName="txNode4" refType="w"/>
          <dgm:constr type="h" for="ch" forName="txNode4" refType="h" fact="0.16"/>
          <dgm:constr type="l" for="ch" forName="txNode5" refType="w" fact="0.5"/>
          <dgm:constr type="b" for="ch" forName="txNode5" refType="h"/>
          <dgm:constr type="r" for="ch" forName="txNode5" refType="w"/>
          <dgm:constr type="h" for="ch" forName="txNode5" refType="h" fact="0.16"/>
          <dgm:constr type="ctrX" for="ch" forName="dotNode2" refType="w" fact="0.3565"/>
          <dgm:constr type="ctrY" for="ch" forName="dotNode2" refType="h" fact="0.2885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922"/>
          <dgm:constr type="ctrY" for="ch" forName="dotNode3" refType="h" fact="0.4089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939"/>
          <dgm:constr type="ctrY" for="ch" forName="dotNode4" refType="h" fact="0.5497"/>
          <dgm:constr type="h" for="ch" forName="dotNode4" refType="h" fact="0.0218"/>
          <dgm:constr type="w" for="ch" forName="dotNode4" refType="h" refFor="ch" refForName="dotNode4"/>
        </dgm:constrLst>
      </dgm:if>
      <dgm:if name="Name7" axis="ch" ptType="node" func="cnt" op="equ" val="6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5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638"/>
          <dgm:constr type="r" for="ch" forName="txNode3" refType="w" fact="0.37"/>
          <dgm:constr type="h" for="ch" forName="txNode3" refType="h" fact="0.16"/>
          <dgm:constr type="l" for="ch" forName="txNode4" refType="w" fact="0.63"/>
          <dgm:constr type="ctrY" for="ch" forName="txNode4" refType="h" fact="0.4744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961"/>
          <dgm:constr type="r" for="ch" forName="txNode5" refType="w" fact="0.55"/>
          <dgm:constr type="h" for="ch" forName="txNode5" refType="h" fact="0.16"/>
          <dgm:constr type="l" for="ch" forName="txNode6" refType="w" fact="0.5"/>
          <dgm:constr type="b" for="ch" forName="txNode6" refType="h"/>
          <dgm:constr type="r" for="ch" forName="txNode6" refType="w"/>
          <dgm:constr type="h" for="ch" forName="txNode6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419"/>
          <dgm:constr type="ctrY" for="ch" forName="dotNode3" refType="h" fact="0.3638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425"/>
          <dgm:constr type="ctrY" for="ch" forName="dotNode4" refType="h" fact="0.4744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6153"/>
          <dgm:constr type="ctrY" for="ch" forName="dotNode5" refType="h" fact="0.5961"/>
          <dgm:constr type="h" for="ch" forName="dotNode5" refType="h" fact="0.0218"/>
          <dgm:constr type="w" for="ch" forName="dotNode5" refType="h" refFor="ch" refForName="dotNode5"/>
        </dgm:constrLst>
      </dgm:if>
      <dgm:else name="Name8">
        <dgm:constrLst>
          <dgm:constr type="primFontSz" for="ch" ptType="node" op="equ" val="65"/>
          <dgm:constr type="w" for="ch" forName="arrowNode" refType="w" fact="0.75"/>
          <dgm:constr type="h" for="ch" forName="arrowNode" refType="h"/>
          <dgm:constr type="l" for="ch" forName="arrowNode" refType="w" fact="0.07"/>
          <dgm:constr type="t" for="ch" forName="arrowNode"/>
          <dgm:constr type="l" for="ch" forName="txNode1" refType="w" fact="0"/>
          <dgm:constr type="t" for="ch" forName="txNode1" refType="h" fact="0"/>
          <dgm:constr type="r" for="ch" forName="txNode1" refType="w" fact="0.37"/>
          <dgm:constr type="h" for="ch" forName="txNode1" refType="h" fact="0.16"/>
          <dgm:constr type="l" for="ch" forName="txNode2" refType="w" fact="0.44"/>
          <dgm:constr type="ctrY" for="ch" forName="txNode2" refType="h" fact="0.2693"/>
          <dgm:constr type="r" for="ch" forName="txNode2" refType="w"/>
          <dgm:constr type="h" for="ch" forName="txNode2" refType="h" fact="0.16"/>
          <dgm:constr type="l" for="ch" forName="txNode3" refType="w" fact="0"/>
          <dgm:constr type="ctrY" for="ch" forName="txNode3" refType="h" fact="0.3424"/>
          <dgm:constr type="r" for="ch" forName="txNode3" refType="w" fact="0.33"/>
          <dgm:constr type="h" for="ch" forName="txNode3" refType="h" fact="0.16"/>
          <dgm:constr type="l" for="ch" forName="txNode4" refType="w" fact="0.61"/>
          <dgm:constr type="ctrY" for="ch" forName="txNode4" refType="h" fact="0.4276"/>
          <dgm:constr type="r" for="ch" forName="txNode4" refType="w"/>
          <dgm:constr type="h" for="ch" forName="txNode4" refType="h" fact="0.16"/>
          <dgm:constr type="l" for="ch" forName="txNode5" refType="w" fact="0"/>
          <dgm:constr type="ctrY" for="ch" forName="txNode5" refType="h" fact="0.5218"/>
          <dgm:constr type="r" for="ch" forName="txNode5" refType="w" fact="0.5"/>
          <dgm:constr type="h" for="ch" forName="txNode5" refType="h" fact="0.16"/>
          <dgm:constr type="l" for="ch" forName="txNode6" refType="w" fact="0.71"/>
          <dgm:constr type="ctrY" for="ch" forName="txNode6" refType="h" fact="0.6179"/>
          <dgm:constr type="r" for="ch" forName="txNode6" refType="w"/>
          <dgm:constr type="h" for="ch" forName="txNode6" refType="h" fact="0.16"/>
          <dgm:constr type="l" for="ch" forName="txNode7" refType="w" fact="0.5"/>
          <dgm:constr type="b" for="ch" forName="txNode7" refType="h"/>
          <dgm:constr type="r" for="ch" forName="txNode7" refType="w"/>
          <dgm:constr type="h" for="ch" forName="txNode7" refType="h" fact="0.16"/>
          <dgm:constr type="ctrX" for="ch" forName="dotNode2" refType="w" fact="0.33"/>
          <dgm:constr type="ctrY" for="ch" forName="dotNode2" refType="h" fact="0.2693"/>
          <dgm:constr type="h" for="ch" forName="dotNode2" refType="h" fact="0.0218"/>
          <dgm:constr type="w" for="ch" forName="dotNode2" refType="h" refFor="ch" refForName="dotNode2"/>
          <dgm:constr type="ctrX" for="ch" forName="dotNode3" refType="w" fact="0.425"/>
          <dgm:constr type="ctrY" for="ch" forName="dotNode3" refType="h" fact="0.3424"/>
          <dgm:constr type="h" for="ch" forName="dotNode3" refType="h" fact="0.0218"/>
          <dgm:constr type="w" for="ch" forName="dotNode3" refType="h" refFor="ch" refForName="dotNode3"/>
          <dgm:constr type="ctrX" for="ch" forName="dotNode4" refType="w" fact="0.505"/>
          <dgm:constr type="ctrY" for="ch" forName="dotNode4" refType="h" fact="0.4276"/>
          <dgm:constr type="h" for="ch" forName="dotNode4" refType="h" fact="0.0218"/>
          <dgm:constr type="w" for="ch" forName="dotNode4" refType="h" refFor="ch" refForName="dotNode4"/>
          <dgm:constr type="ctrX" for="ch" forName="dotNode5" refType="w" fact="0.5742"/>
          <dgm:constr type="ctrY" for="ch" forName="dotNode5" refType="h" fact="0.5218"/>
          <dgm:constr type="h" for="ch" forName="dotNode5" refType="h" fact="0.0218"/>
          <dgm:constr type="w" for="ch" forName="dotNode5" refType="h" refFor="ch" refForName="dotNode5"/>
          <dgm:constr type="ctrX" for="ch" forName="dotNode6" refType="w" fact="0.63"/>
          <dgm:constr type="ctrY" for="ch" forName="dotNode6" refType="h" fact="0.6179"/>
          <dgm:constr type="h" for="ch" forName="dotNode6" refType="h" fact="0.0218"/>
          <dgm:constr type="w" for="ch" forName="dotNode6" refType="h" refFor="ch" refForName="dotNode6"/>
        </dgm:constrLst>
      </dgm:else>
    </dgm:choose>
    <dgm:forEach name="Name9" axis="self" ptType="parTrans">
      <dgm:forEach name="Name10" axis="self" ptType="sibTrans" st="2">
        <dgm:forEach name="dotRepeat" axis="self">
          <dgm:layoutNode name="dotRepeatNode" styleLbl="fgShp">
            <dgm:alg type="sp"/>
            <dgm:shape xmlns:r="http://schemas.openxmlformats.org/officeDocument/2006/relationships" type="ellipse" r:blip="">
              <dgm:adjLst/>
            </dgm:shape>
            <dgm:presOf axis="self"/>
          </dgm:layoutNode>
        </dgm:forEach>
      </dgm:forEach>
    </dgm:forEach>
    <dgm:choose name="Name11">
      <dgm:if name="Name12" axis="ch" ptType="node" func="cnt" op="gte" val="1">
        <dgm:layoutNode name="arrowNode" styleLbl="node1">
          <dgm:alg type="sp"/>
          <dgm:shape xmlns:r="http://schemas.openxmlformats.org/officeDocument/2006/relationships" rot="73.2729" type="swooshArrow" r:blip="">
            <dgm:adjLst>
              <dgm:adj idx="1" val="0.1631"/>
              <dgm:adj idx="2" val="0.3137"/>
            </dgm:adjLst>
          </dgm:shape>
          <dgm:presOf/>
        </dgm:layoutNode>
      </dgm:if>
      <dgm:else name="Name13"/>
    </dgm:choose>
    <dgm:forEach name="Name14" axis="ch" ptType="node" cnt="1">
      <dgm:layoutNode name="txNode1" styleLbl="revTx">
        <dgm:varLst>
          <dgm:bulletEnabled val="1"/>
        </dgm:varLst>
        <dgm:alg type="tx">
          <dgm:param type="txAnchorVert" val="b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5" axis="ch" ptType="node" st="2" cnt="1">
      <dgm:layoutNode name="txNode2" styleLbl="revTx">
        <dgm:varLst>
          <dgm:bulletEnabled val="1"/>
        </dgm:varLst>
        <dgm:choose name="Name16">
          <dgm:if name="Name17" axis="self" ptType="node" func="revPos" op="equ" val="1">
            <dgm:alg type="tx">
              <dgm:param type="txAnchorVert" val="t"/>
            </dgm:alg>
          </dgm:if>
          <dgm:if name="Name18" axis="self" ptType="node" func="posOdd" op="equ" val="1">
            <dgm:alg type="tx">
              <dgm:param type="parTxLTRAlign" val="r"/>
              <dgm:param type="parTxRTLAlign" val="r"/>
            </dgm:alg>
          </dgm:if>
          <dgm:else name="Name1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20">
        <dgm:if name="Name21" axis="par ch" ptType="all node" func="cnt" op="neq" val="2">
          <dgm:forEach name="Name22" axis="follow" ptType="sibTrans" cnt="1">
            <dgm:layoutNode name="dotNode2">
              <dgm:alg type="sp"/>
              <dgm:shape xmlns:r="http://schemas.openxmlformats.org/officeDocument/2006/relationships" r:blip="">
                <dgm:adjLst/>
              </dgm:shape>
              <dgm:presOf/>
              <dgm:forEach name="Name23" ref="dotRepeat"/>
            </dgm:layoutNode>
          </dgm:forEach>
        </dgm:if>
        <dgm:else name="Name24"/>
      </dgm:choose>
    </dgm:forEach>
    <dgm:forEach name="Name25" axis="ch" ptType="node" st="3" cnt="1">
      <dgm:layoutNode name="txNode3" styleLbl="revTx">
        <dgm:varLst>
          <dgm:bulletEnabled val="1"/>
        </dgm:varLst>
        <dgm:choose name="Name26">
          <dgm:if name="Name27" axis="self" ptType="node" func="revPos" op="equ" val="1">
            <dgm:alg type="tx">
              <dgm:param type="txAnchorVert" val="t"/>
            </dgm:alg>
          </dgm:if>
          <dgm:if name="Name28" axis="self" ptType="node" func="posOdd" op="equ" val="1">
            <dgm:alg type="tx">
              <dgm:param type="parTxLTRAlign" val="r"/>
              <dgm:param type="parTxRTLAlign" val="r"/>
            </dgm:alg>
          </dgm:if>
          <dgm:else name="Name2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30">
        <dgm:if name="Name31" axis="par ch" ptType="all node" func="cnt" op="neq" val="3">
          <dgm:forEach name="Name32" axis="follow" ptType="sibTrans" cnt="1">
            <dgm:layoutNode name="dotNode3">
              <dgm:alg type="sp"/>
              <dgm:shape xmlns:r="http://schemas.openxmlformats.org/officeDocument/2006/relationships" r:blip="">
                <dgm:adjLst/>
              </dgm:shape>
              <dgm:presOf/>
              <dgm:forEach name="Name33" ref="dotRepeat"/>
            </dgm:layoutNode>
          </dgm:forEach>
        </dgm:if>
        <dgm:else name="Name34"/>
      </dgm:choose>
    </dgm:forEach>
    <dgm:forEach name="Name35" axis="ch" ptType="node" st="4" cnt="1">
      <dgm:layoutNode name="txNode4" styleLbl="revTx">
        <dgm:varLst>
          <dgm:bulletEnabled val="1"/>
        </dgm:varLst>
        <dgm:choose name="Name36">
          <dgm:if name="Name37" axis="self" ptType="node" func="revPos" op="equ" val="1">
            <dgm:alg type="tx">
              <dgm:param type="txAnchorVert" val="t"/>
            </dgm:alg>
          </dgm:if>
          <dgm:if name="Name38" axis="self" ptType="node" func="posOdd" op="equ" val="1">
            <dgm:alg type="tx">
              <dgm:param type="parTxLTRAlign" val="r"/>
              <dgm:param type="parTxRTLAlign" val="r"/>
            </dgm:alg>
          </dgm:if>
          <dgm:else name="Name3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40">
        <dgm:if name="Name41" axis="par ch" ptType="all node" func="cnt" op="neq" val="4">
          <dgm:forEach name="Name42" axis="follow" ptType="sibTrans" cnt="1">
            <dgm:layoutNode name="dotNode4">
              <dgm:alg type="sp"/>
              <dgm:shape xmlns:r="http://schemas.openxmlformats.org/officeDocument/2006/relationships" r:blip="">
                <dgm:adjLst/>
              </dgm:shape>
              <dgm:presOf/>
              <dgm:forEach name="Name43" ref="dotRepeat"/>
            </dgm:layoutNode>
          </dgm:forEach>
        </dgm:if>
        <dgm:else name="Name44"/>
      </dgm:choose>
    </dgm:forEach>
    <dgm:forEach name="Name45" axis="ch" ptType="node" st="5" cnt="1">
      <dgm:layoutNode name="txNode5" styleLbl="revTx">
        <dgm:varLst>
          <dgm:bulletEnabled val="1"/>
        </dgm:varLst>
        <dgm:choose name="Name46">
          <dgm:if name="Name47" axis="self" ptType="node" func="revPos" op="equ" val="1">
            <dgm:alg type="tx">
              <dgm:param type="txAnchorVert" val="t"/>
            </dgm:alg>
          </dgm:if>
          <dgm:if name="Name48" axis="self" ptType="node" func="posOdd" op="equ" val="1">
            <dgm:alg type="tx">
              <dgm:param type="parTxLTRAlign" val="r"/>
              <dgm:param type="parTxRTLAlign" val="r"/>
            </dgm:alg>
          </dgm:if>
          <dgm:else name="Name4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50">
        <dgm:if name="Name51" axis="par ch" ptType="all node" func="cnt" op="neq" val="5">
          <dgm:forEach name="Name52" axis="follow" ptType="sibTrans" cnt="1">
            <dgm:layoutNode name="dotNode5">
              <dgm:alg type="sp"/>
              <dgm:shape xmlns:r="http://schemas.openxmlformats.org/officeDocument/2006/relationships" r:blip="">
                <dgm:adjLst/>
              </dgm:shape>
              <dgm:presOf/>
              <dgm:forEach name="Name53" ref="dotRepeat"/>
            </dgm:layoutNode>
          </dgm:forEach>
        </dgm:if>
        <dgm:else name="Name54"/>
      </dgm:choose>
    </dgm:forEach>
    <dgm:forEach name="Name55" axis="ch" ptType="node" st="6" cnt="1">
      <dgm:layoutNode name="txNode6" styleLbl="revTx">
        <dgm:varLst>
          <dgm:bulletEnabled val="1"/>
        </dgm:varLst>
        <dgm:choose name="Name56">
          <dgm:if name="Name57" axis="self" ptType="node" func="revPos" op="equ" val="1">
            <dgm:alg type="tx">
              <dgm:param type="txAnchorVert" val="t"/>
            </dgm:alg>
          </dgm:if>
          <dgm:if name="Name58" axis="self" ptType="node" func="posOdd" op="equ" val="1">
            <dgm:alg type="tx">
              <dgm:param type="parTxLTRAlign" val="r"/>
              <dgm:param type="parTxRTLAlign" val="r"/>
            </dgm:alg>
          </dgm:if>
          <dgm:else name="Name59">
            <dgm:alg type="tx">
              <dgm:param type="parTxLTRAlign" val="l"/>
              <dgm:param type="parTxRTLAlign" val="l"/>
            </dgm:alg>
          </dgm:else>
        </dgm:choose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60">
        <dgm:if name="Name61" axis="par ch" ptType="all node" func="cnt" op="neq" val="6">
          <dgm:forEach name="Name62" axis="follow" ptType="sibTrans" cnt="1">
            <dgm:layoutNode name="dotNode6">
              <dgm:alg type="sp"/>
              <dgm:shape xmlns:r="http://schemas.openxmlformats.org/officeDocument/2006/relationships" r:blip="">
                <dgm:adjLst/>
              </dgm:shape>
              <dgm:presOf/>
              <dgm:forEach name="Name63" ref="dotRepeat"/>
            </dgm:layoutNode>
          </dgm:forEach>
        </dgm:if>
        <dgm:else name="Name64"/>
      </dgm:choose>
    </dgm:forEach>
    <dgm:forEach name="Name65" axis="ch" ptType="node" st="7" cnt="1">
      <dgm:layoutNode name="txNode7" styleLbl="revTx">
        <dgm:varLst>
          <dgm:bulletEnabled val="1"/>
        </dgm:varLst>
        <dgm:alg type="tx">
          <dgm:param type="txAnchorVert" val="t"/>
        </dgm:alg>
        <dgm:shape xmlns:r="http://schemas.openxmlformats.org/officeDocument/2006/relationships" type="rect" r:blip="" zOrderOff="10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739149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5085" tIns="47542" rIns="95085" bIns="4754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5085" tIns="47542" rIns="95085" bIns="4754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9C3F5F3C-1FA4-4FD8-A31D-4A9D2689E1E9}" type="datetimeFigureOut">
              <a:rPr lang="pt-BR"/>
              <a:pPr>
                <a:defRPr/>
              </a:pPr>
              <a:t>12/07/2023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708025" y="742950"/>
            <a:ext cx="5381625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085" tIns="47542" rIns="95085" bIns="47542" rtlCol="0" anchor="ctr"/>
          <a:lstStyle/>
          <a:p>
            <a:pPr lvl="0"/>
            <a:endParaRPr lang="pt-BR" noProof="0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5085" tIns="47542" rIns="95085" bIns="47542" rtlCol="0"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5085" tIns="47542" rIns="95085" bIns="4754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5085" tIns="47542" rIns="95085" bIns="4754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EC0E060D-B7DB-4EC3-9FEA-E50E4D26A97D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2746590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72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0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4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79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15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51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87" algn="l" defTabSz="91427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08025" y="742950"/>
            <a:ext cx="5381625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pt-BR" dirty="0"/>
              <a:t>Colocar ordem maior meta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A4D2CF2-BA2B-4685-B9FA-E584C5299913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083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708025" y="742950"/>
            <a:ext cx="5381625" cy="3725863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1842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88508-01BE-421F-BF1A-8E93905A1B0A}" type="datetime1">
              <a:rPr lang="pt-BR"/>
              <a:pPr>
                <a:defRPr/>
              </a:pPr>
              <a:t>12/07/2023</a:t>
            </a:fld>
            <a:endParaRPr lang="pt-BR" dirty="0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C7305-1A34-4330-B696-F8BD99CC3559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5941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1704" y="0"/>
            <a:ext cx="8915400" cy="1143000"/>
          </a:xfrm>
          <a:prstGeom prst="rect">
            <a:avLst/>
          </a:prstGeom>
        </p:spPr>
        <p:txBody>
          <a:bodyPr lIns="91427" tIns="45714" rIns="91427" bIns="45714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95300" y="1600207"/>
            <a:ext cx="8915400" cy="4525963"/>
          </a:xfrm>
          <a:prstGeom prst="rect">
            <a:avLst/>
          </a:prstGeom>
        </p:spPr>
        <p:txBody>
          <a:bodyPr vert="eaVert" lIns="91427" tIns="45714" rIns="91427" bIns="45714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84419-D555-4F5D-820F-824BF26939C0}" type="datetime1">
              <a:rPr lang="pt-BR"/>
              <a:pPr>
                <a:defRPr/>
              </a:pPr>
              <a:t>12/07/2023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880DE2-D263-46E4-A67E-522A8F8C0CF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2522339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95300" y="1535114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6" indent="0">
              <a:buNone/>
              <a:defRPr sz="2000" b="1"/>
            </a:lvl2pPr>
            <a:lvl3pPr marL="914272" indent="0">
              <a:buNone/>
              <a:defRPr sz="1800" b="1"/>
            </a:lvl3pPr>
            <a:lvl4pPr marL="1371407" indent="0">
              <a:buNone/>
              <a:defRPr sz="1600" b="1"/>
            </a:lvl4pPr>
            <a:lvl5pPr marL="1828544" indent="0">
              <a:buNone/>
              <a:defRPr sz="1600" b="1"/>
            </a:lvl5pPr>
            <a:lvl6pPr marL="2285679" indent="0">
              <a:buNone/>
              <a:defRPr sz="1600" b="1"/>
            </a:lvl6pPr>
            <a:lvl7pPr marL="2742815" indent="0">
              <a:buNone/>
              <a:defRPr sz="1600" b="1"/>
            </a:lvl7pPr>
            <a:lvl8pPr marL="3199951" indent="0">
              <a:buNone/>
              <a:defRPr sz="1600" b="1"/>
            </a:lvl8pPr>
            <a:lvl9pPr marL="3657087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032115" y="1535114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6" indent="0">
              <a:buNone/>
              <a:defRPr sz="2000" b="1"/>
            </a:lvl2pPr>
            <a:lvl3pPr marL="914272" indent="0">
              <a:buNone/>
              <a:defRPr sz="1800" b="1"/>
            </a:lvl3pPr>
            <a:lvl4pPr marL="1371407" indent="0">
              <a:buNone/>
              <a:defRPr sz="1600" b="1"/>
            </a:lvl4pPr>
            <a:lvl5pPr marL="1828544" indent="0">
              <a:buNone/>
              <a:defRPr sz="1600" b="1"/>
            </a:lvl5pPr>
            <a:lvl6pPr marL="2285679" indent="0">
              <a:buNone/>
              <a:defRPr sz="1600" b="1"/>
            </a:lvl6pPr>
            <a:lvl7pPr marL="2742815" indent="0">
              <a:buNone/>
              <a:defRPr sz="1600" b="1"/>
            </a:lvl7pPr>
            <a:lvl8pPr marL="3199951" indent="0">
              <a:buNone/>
              <a:defRPr sz="1600" b="1"/>
            </a:lvl8pPr>
            <a:lvl9pPr marL="3657087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272F3-1B23-41DE-B7F0-24A784E1C4D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96D-5D65-4275-93BE-AB7D17C48FB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18029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272F3-1B23-41DE-B7F0-24A784E1C4D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96D-5D65-4275-93BE-AB7D17C48FB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056298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272F3-1B23-41DE-B7F0-24A784E1C4D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96D-5D65-4275-93BE-AB7D17C48FB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03888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72975" y="273103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95300" y="1435104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6" indent="0">
              <a:buNone/>
              <a:defRPr sz="1200"/>
            </a:lvl2pPr>
            <a:lvl3pPr marL="914272" indent="0">
              <a:buNone/>
              <a:defRPr sz="1000"/>
            </a:lvl3pPr>
            <a:lvl4pPr marL="1371407" indent="0">
              <a:buNone/>
              <a:defRPr sz="900"/>
            </a:lvl4pPr>
            <a:lvl5pPr marL="1828544" indent="0">
              <a:buNone/>
              <a:defRPr sz="900"/>
            </a:lvl5pPr>
            <a:lvl6pPr marL="2285679" indent="0">
              <a:buNone/>
              <a:defRPr sz="900"/>
            </a:lvl6pPr>
            <a:lvl7pPr marL="2742815" indent="0">
              <a:buNone/>
              <a:defRPr sz="900"/>
            </a:lvl7pPr>
            <a:lvl8pPr marL="3199951" indent="0">
              <a:buNone/>
              <a:defRPr sz="900"/>
            </a:lvl8pPr>
            <a:lvl9pPr marL="3657087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272F3-1B23-41DE-B7F0-24A784E1C4D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96D-5D65-4275-93BE-AB7D17C48FB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09772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6" indent="0">
              <a:buNone/>
              <a:defRPr sz="2800"/>
            </a:lvl2pPr>
            <a:lvl3pPr marL="914272" indent="0">
              <a:buNone/>
              <a:defRPr sz="2400"/>
            </a:lvl3pPr>
            <a:lvl4pPr marL="1371407" indent="0">
              <a:buNone/>
              <a:defRPr sz="2000"/>
            </a:lvl4pPr>
            <a:lvl5pPr marL="1828544" indent="0">
              <a:buNone/>
              <a:defRPr sz="2000"/>
            </a:lvl5pPr>
            <a:lvl6pPr marL="2285679" indent="0">
              <a:buNone/>
              <a:defRPr sz="2000"/>
            </a:lvl6pPr>
            <a:lvl7pPr marL="2742815" indent="0">
              <a:buNone/>
              <a:defRPr sz="2000"/>
            </a:lvl7pPr>
            <a:lvl8pPr marL="3199951" indent="0">
              <a:buNone/>
              <a:defRPr sz="2000"/>
            </a:lvl8pPr>
            <a:lvl9pPr marL="3657087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6" indent="0">
              <a:buNone/>
              <a:defRPr sz="1200"/>
            </a:lvl2pPr>
            <a:lvl3pPr marL="914272" indent="0">
              <a:buNone/>
              <a:defRPr sz="1000"/>
            </a:lvl3pPr>
            <a:lvl4pPr marL="1371407" indent="0">
              <a:buNone/>
              <a:defRPr sz="900"/>
            </a:lvl4pPr>
            <a:lvl5pPr marL="1828544" indent="0">
              <a:buNone/>
              <a:defRPr sz="900"/>
            </a:lvl5pPr>
            <a:lvl6pPr marL="2285679" indent="0">
              <a:buNone/>
              <a:defRPr sz="900"/>
            </a:lvl6pPr>
            <a:lvl7pPr marL="2742815" indent="0">
              <a:buNone/>
              <a:defRPr sz="900"/>
            </a:lvl7pPr>
            <a:lvl8pPr marL="3199951" indent="0">
              <a:buNone/>
              <a:defRPr sz="900"/>
            </a:lvl8pPr>
            <a:lvl9pPr marL="3657087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272F3-1B23-41DE-B7F0-24A784E1C4D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96D-5D65-4275-93BE-AB7D17C48FB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95354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272F3-1B23-41DE-B7F0-24A784E1C4D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96D-5D65-4275-93BE-AB7D17C48FB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11890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81850" y="274690"/>
            <a:ext cx="222885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690"/>
            <a:ext cx="652145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272F3-1B23-41DE-B7F0-24A784E1C4D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96D-5D65-4275-93BE-AB7D17C48FB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1201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7349" y="23167"/>
            <a:ext cx="1950220" cy="673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758454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5300" y="1600207"/>
            <a:ext cx="8915400" cy="4525963"/>
          </a:xfrm>
          <a:prstGeom prst="rect">
            <a:avLst/>
          </a:prstGeom>
        </p:spPr>
        <p:txBody>
          <a:bodyPr lIns="91389" tIns="45697" rIns="91389" bIns="45697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617DF-8D94-4A41-89FD-50918EF9F12A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6A55C-B99A-4325-AEBC-E50F0041D42C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68368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5300" y="1600207"/>
            <a:ext cx="8915400" cy="4525963"/>
          </a:xfrm>
          <a:prstGeom prst="rect">
            <a:avLst/>
          </a:prstGeom>
        </p:spPr>
        <p:txBody>
          <a:bodyPr lIns="91389" tIns="45697" rIns="91389" bIns="45697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495300" y="274641"/>
            <a:ext cx="8915400" cy="1143000"/>
          </a:xfrm>
          <a:prstGeom prst="rect">
            <a:avLst/>
          </a:prstGeom>
        </p:spPr>
        <p:txBody>
          <a:bodyPr lIns="91389" tIns="45697" rIns="91389" bIns="45697"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105867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81850" y="274694"/>
            <a:ext cx="2228850" cy="5851525"/>
          </a:xfrm>
          <a:prstGeom prst="rect">
            <a:avLst/>
          </a:prstGeom>
        </p:spPr>
        <p:txBody>
          <a:bodyPr vert="eaVert" lIns="91427" tIns="45714" rIns="91427" bIns="45714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694"/>
            <a:ext cx="6521450" cy="5851525"/>
          </a:xfrm>
          <a:prstGeom prst="rect">
            <a:avLst/>
          </a:prstGeom>
        </p:spPr>
        <p:txBody>
          <a:bodyPr vert="eaVert" lIns="91427" tIns="45714" rIns="91427" bIns="45714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C547D-060E-46A1-9045-7B6C91EF180B}" type="datetime1">
              <a:rPr lang="pt-BR"/>
              <a:pPr>
                <a:defRPr/>
              </a:pPr>
              <a:t>12/07/2023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49784-1B6C-4C53-966F-A35197A5042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9373617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12DB462-C539-FD86-0499-881DFBEAE8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1" y="1122364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E0182376-F5C4-25A2-75C0-C012EA2A5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1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6" indent="0" algn="ctr">
              <a:buNone/>
              <a:defRPr sz="2000"/>
            </a:lvl2pPr>
            <a:lvl3pPr marL="914272" indent="0" algn="ctr">
              <a:buNone/>
              <a:defRPr sz="1800"/>
            </a:lvl3pPr>
            <a:lvl4pPr marL="1371407" indent="0" algn="ctr">
              <a:buNone/>
              <a:defRPr sz="1600"/>
            </a:lvl4pPr>
            <a:lvl5pPr marL="1828544" indent="0" algn="ctr">
              <a:buNone/>
              <a:defRPr sz="1600"/>
            </a:lvl5pPr>
            <a:lvl6pPr marL="2285679" indent="0" algn="ctr">
              <a:buNone/>
              <a:defRPr sz="1600"/>
            </a:lvl6pPr>
            <a:lvl7pPr marL="2742815" indent="0" algn="ctr">
              <a:buNone/>
              <a:defRPr sz="1600"/>
            </a:lvl7pPr>
            <a:lvl8pPr marL="3199951" indent="0" algn="ctr">
              <a:buNone/>
              <a:defRPr sz="1600"/>
            </a:lvl8pPr>
            <a:lvl9pPr marL="3657087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FD8509EE-AD6E-BEC7-8DC1-FE4EADF03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1A5881AE-1758-BC4D-F45D-2526F0CC8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4E15A016-92F1-64F3-FACF-1C6C9E4AE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202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0E8331C-B3DC-DBA1-A5B3-97E83F96B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945C2AC3-CC81-42B7-07AC-ADC4B5CEDB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8F4BCE7C-3330-25A8-AFE3-EFC05FDBA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E9256427-044F-1379-C56C-3A0CF1414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EC49EA0C-220F-4CA0-B971-6C8DC9962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0121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3E15006-85B2-F915-BC18-4DBD1B44A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81" y="1709756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242E6E69-B66B-188A-03E2-96FB81954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81" y="4589481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D83AD054-A2D4-05B4-E26C-C72E64964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274A8181-7B20-42A6-42B6-191F28D7D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6CBAA70C-A632-5F3E-0522-7B1DD11A7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49333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F535EFC-67A8-EC28-163E-79ACA77C8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345F1F8-A397-8F6F-0BB2-42155265BA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6"/>
            <a:ext cx="421005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196CF640-7BA7-8AD3-81B5-D10FAA516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6"/>
            <a:ext cx="421005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A6E7A8EA-2A59-FCF4-277D-A67CCBC2C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086ADFEB-678F-FB01-B542-E90994CE5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B907B6F6-B1B4-12DD-AD4B-62FF25F50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71146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3ECAA41-FDB8-6285-400E-739695539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9" y="365130"/>
            <a:ext cx="8543925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9A3B60BC-A27B-A7B5-F078-211326BF9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31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6" indent="0">
              <a:buNone/>
              <a:defRPr sz="2000" b="1"/>
            </a:lvl2pPr>
            <a:lvl3pPr marL="914272" indent="0">
              <a:buNone/>
              <a:defRPr sz="1800" b="1"/>
            </a:lvl3pPr>
            <a:lvl4pPr marL="1371407" indent="0">
              <a:buNone/>
              <a:defRPr sz="1600" b="1"/>
            </a:lvl4pPr>
            <a:lvl5pPr marL="1828544" indent="0">
              <a:buNone/>
              <a:defRPr sz="1600" b="1"/>
            </a:lvl5pPr>
            <a:lvl6pPr marL="2285679" indent="0">
              <a:buNone/>
              <a:defRPr sz="1600" b="1"/>
            </a:lvl6pPr>
            <a:lvl7pPr marL="2742815" indent="0">
              <a:buNone/>
              <a:defRPr sz="1600" b="1"/>
            </a:lvl7pPr>
            <a:lvl8pPr marL="3199951" indent="0">
              <a:buNone/>
              <a:defRPr sz="1600" b="1"/>
            </a:lvl8pPr>
            <a:lvl9pPr marL="3657087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DD685E0F-DCAB-7AA8-5BD4-4CCF99235E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31" y="2505075"/>
            <a:ext cx="4190702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BACD11D7-4E19-A584-1225-C6B130B141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6" indent="0">
              <a:buNone/>
              <a:defRPr sz="2000" b="1"/>
            </a:lvl2pPr>
            <a:lvl3pPr marL="914272" indent="0">
              <a:buNone/>
              <a:defRPr sz="1800" b="1"/>
            </a:lvl3pPr>
            <a:lvl4pPr marL="1371407" indent="0">
              <a:buNone/>
              <a:defRPr sz="1600" b="1"/>
            </a:lvl4pPr>
            <a:lvl5pPr marL="1828544" indent="0">
              <a:buNone/>
              <a:defRPr sz="1600" b="1"/>
            </a:lvl5pPr>
            <a:lvl6pPr marL="2285679" indent="0">
              <a:buNone/>
              <a:defRPr sz="1600" b="1"/>
            </a:lvl6pPr>
            <a:lvl7pPr marL="2742815" indent="0">
              <a:buNone/>
              <a:defRPr sz="1600" b="1"/>
            </a:lvl7pPr>
            <a:lvl8pPr marL="3199951" indent="0">
              <a:buNone/>
              <a:defRPr sz="1600" b="1"/>
            </a:lvl8pPr>
            <a:lvl9pPr marL="3657087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B532ADF2-4B3B-47BC-A3FC-E6738B02D6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03E09B5B-17B4-BC51-DD6E-81A999328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A604DF46-D54A-2465-194B-6E57A662A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E42F753C-04B4-0674-15B3-B7DD86AF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33612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11B4E45-9409-3AC8-C969-ED46D5FB4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DB0D3F24-BE44-2D50-365E-21B2A7479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C040073D-F290-6C73-236C-75EA147AD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1049B575-B301-CAA7-E0CC-C2126C953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91250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6545CD7B-CA0A-F098-6FA9-597354DE6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3536CF3A-CC0F-AEDA-9196-7FFCB3E40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9CEFE9BC-7297-62A0-C206-97055129D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64180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26989A9-6D6F-AA3A-2098-6DC712C39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30" y="457201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F83535CE-EDF0-BC46-F365-2904F9096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9" y="987444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66F85C94-880C-B176-7FAB-A0C4E52FE3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30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6" indent="0">
              <a:buNone/>
              <a:defRPr sz="1400"/>
            </a:lvl2pPr>
            <a:lvl3pPr marL="914272" indent="0">
              <a:buNone/>
              <a:defRPr sz="1200"/>
            </a:lvl3pPr>
            <a:lvl4pPr marL="1371407" indent="0">
              <a:buNone/>
              <a:defRPr sz="1000"/>
            </a:lvl4pPr>
            <a:lvl5pPr marL="1828544" indent="0">
              <a:buNone/>
              <a:defRPr sz="1000"/>
            </a:lvl5pPr>
            <a:lvl6pPr marL="2285679" indent="0">
              <a:buNone/>
              <a:defRPr sz="1000"/>
            </a:lvl6pPr>
            <a:lvl7pPr marL="2742815" indent="0">
              <a:buNone/>
              <a:defRPr sz="1000"/>
            </a:lvl7pPr>
            <a:lvl8pPr marL="3199951" indent="0">
              <a:buNone/>
              <a:defRPr sz="1000"/>
            </a:lvl8pPr>
            <a:lvl9pPr marL="3657087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3EC162E5-7316-D884-15D1-DD8732F5A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2A7130D8-B67A-D8DC-E606-025F24016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AE0318F9-DCCD-C501-734F-7837C1A8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23292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99E86C4-1EE7-7B6B-9C0A-0036C859B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30" y="457201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609D13CB-8574-4A3D-D795-A8D0C7FDF3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9" y="987444"/>
            <a:ext cx="501491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6" indent="0">
              <a:buNone/>
              <a:defRPr sz="2800"/>
            </a:lvl2pPr>
            <a:lvl3pPr marL="914272" indent="0">
              <a:buNone/>
              <a:defRPr sz="2400"/>
            </a:lvl3pPr>
            <a:lvl4pPr marL="1371407" indent="0">
              <a:buNone/>
              <a:defRPr sz="2000"/>
            </a:lvl4pPr>
            <a:lvl5pPr marL="1828544" indent="0">
              <a:buNone/>
              <a:defRPr sz="2000"/>
            </a:lvl5pPr>
            <a:lvl6pPr marL="2285679" indent="0">
              <a:buNone/>
              <a:defRPr sz="2000"/>
            </a:lvl6pPr>
            <a:lvl7pPr marL="2742815" indent="0">
              <a:buNone/>
              <a:defRPr sz="2000"/>
            </a:lvl7pPr>
            <a:lvl8pPr marL="3199951" indent="0">
              <a:buNone/>
              <a:defRPr sz="2000"/>
            </a:lvl8pPr>
            <a:lvl9pPr marL="3657087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E8CE58C0-2C73-1FA3-6748-C082E02240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30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6" indent="0">
              <a:buNone/>
              <a:defRPr sz="1400"/>
            </a:lvl2pPr>
            <a:lvl3pPr marL="914272" indent="0">
              <a:buNone/>
              <a:defRPr sz="1200"/>
            </a:lvl3pPr>
            <a:lvl4pPr marL="1371407" indent="0">
              <a:buNone/>
              <a:defRPr sz="1000"/>
            </a:lvl4pPr>
            <a:lvl5pPr marL="1828544" indent="0">
              <a:buNone/>
              <a:defRPr sz="1000"/>
            </a:lvl5pPr>
            <a:lvl6pPr marL="2285679" indent="0">
              <a:buNone/>
              <a:defRPr sz="1000"/>
            </a:lvl6pPr>
            <a:lvl7pPr marL="2742815" indent="0">
              <a:buNone/>
              <a:defRPr sz="1000"/>
            </a:lvl7pPr>
            <a:lvl8pPr marL="3199951" indent="0">
              <a:buNone/>
              <a:defRPr sz="1000"/>
            </a:lvl8pPr>
            <a:lvl9pPr marL="3657087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5E37D1E8-06A7-9471-3167-CEC33DBE9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E897440A-DACA-8938-44A5-707D75E7F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6BD3CCAF-4CE1-5BCB-0EF7-F871F6E44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41569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01E9991-C65F-5A31-4DA2-CD4E3D6F6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ED4D12C2-7041-1299-D13F-25D306F351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0AE4B950-6FC1-DE6C-A722-1DF35799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5D412191-25C9-DCCE-2ED5-CBEA12250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190727DD-A466-6133-33B6-9995158C8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3461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88508-01BE-421F-BF1A-8E93905A1B0A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C7305-1A34-4330-B696-F8BD99CC3559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60534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B18A9396-D2C2-F321-1D21-F1338C4A84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1" y="365126"/>
            <a:ext cx="2135981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96E0FCFB-303E-0B0E-7793-528E318D7F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7" y="365126"/>
            <a:ext cx="6284119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D4FD846F-F6EB-1CEA-EAA3-D8F8CC89E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EBC36649-BB42-8222-45B0-1FED5F781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E4EEDBCB-DB59-4956-3FF3-F305E3FEC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498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12DB462-C539-FD86-0499-881DFBEAE8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E0182376-F5C4-25A2-75C0-C012EA2A5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6" indent="0" algn="ctr">
              <a:buNone/>
              <a:defRPr sz="2000"/>
            </a:lvl2pPr>
            <a:lvl3pPr marL="914272" indent="0" algn="ctr">
              <a:buNone/>
              <a:defRPr sz="1800"/>
            </a:lvl3pPr>
            <a:lvl4pPr marL="1371407" indent="0" algn="ctr">
              <a:buNone/>
              <a:defRPr sz="1600"/>
            </a:lvl4pPr>
            <a:lvl5pPr marL="1828544" indent="0" algn="ctr">
              <a:buNone/>
              <a:defRPr sz="1600"/>
            </a:lvl5pPr>
            <a:lvl6pPr marL="2285679" indent="0" algn="ctr">
              <a:buNone/>
              <a:defRPr sz="1600"/>
            </a:lvl6pPr>
            <a:lvl7pPr marL="2742815" indent="0" algn="ctr">
              <a:buNone/>
              <a:defRPr sz="1600"/>
            </a:lvl7pPr>
            <a:lvl8pPr marL="3199951" indent="0" algn="ctr">
              <a:buNone/>
              <a:defRPr sz="1600"/>
            </a:lvl8pPr>
            <a:lvl9pPr marL="3657087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FD8509EE-AD6E-BEC7-8DC1-FE4EADF03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1A5881AE-1758-BC4D-F45D-2526F0CC8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4E15A016-92F1-64F3-FACF-1C6C9E4AE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48071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0E8331C-B3DC-DBA1-A5B3-97E83F96B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945C2AC3-CC81-42B7-07AC-ADC4B5CEDB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8F4BCE7C-3330-25A8-AFE3-EFC05FDBA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E9256427-044F-1379-C56C-3A0CF1414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EC49EA0C-220F-4CA0-B971-6C8DC9962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31364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3E15006-85B2-F915-BC18-4DBD1B44AB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242E6E69-B66B-188A-03E2-96FB81954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7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4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7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81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D83AD054-A2D4-05B4-E26C-C72E64964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274A8181-7B20-42A6-42B6-191F28D7D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6CBAA70C-A632-5F3E-0522-7B1DD11A7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96068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0F535EFC-67A8-EC28-163E-79ACA77C8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2345F1F8-A397-8F6F-0BB2-42155265BA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1038" y="1825626"/>
            <a:ext cx="421005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196CF640-7BA7-8AD3-81B5-D10FAA516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014913" y="1825626"/>
            <a:ext cx="421005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A6E7A8EA-2A59-FCF4-277D-A67CCBC2C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086ADFEB-678F-FB01-B542-E90994CE5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B907B6F6-B1B4-12DD-AD4B-62FF25F50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86883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53ECAA41-FDB8-6285-400E-739695539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9A3B60BC-A27B-A7B5-F078-211326BF9D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6" indent="0">
              <a:buNone/>
              <a:defRPr sz="2000" b="1"/>
            </a:lvl2pPr>
            <a:lvl3pPr marL="914272" indent="0">
              <a:buNone/>
              <a:defRPr sz="1800" b="1"/>
            </a:lvl3pPr>
            <a:lvl4pPr marL="1371407" indent="0">
              <a:buNone/>
              <a:defRPr sz="1600" b="1"/>
            </a:lvl4pPr>
            <a:lvl5pPr marL="1828544" indent="0">
              <a:buNone/>
              <a:defRPr sz="1600" b="1"/>
            </a:lvl5pPr>
            <a:lvl6pPr marL="2285679" indent="0">
              <a:buNone/>
              <a:defRPr sz="1600" b="1"/>
            </a:lvl6pPr>
            <a:lvl7pPr marL="2742815" indent="0">
              <a:buNone/>
              <a:defRPr sz="1600" b="1"/>
            </a:lvl7pPr>
            <a:lvl8pPr marL="3199951" indent="0">
              <a:buNone/>
              <a:defRPr sz="1600" b="1"/>
            </a:lvl8pPr>
            <a:lvl9pPr marL="3657087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xmlns="" id="{DD685E0F-DCAB-7AA8-5BD4-4CCF99235E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xmlns="" id="{BACD11D7-4E19-A584-1225-C6B130B141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6" indent="0">
              <a:buNone/>
              <a:defRPr sz="2000" b="1"/>
            </a:lvl2pPr>
            <a:lvl3pPr marL="914272" indent="0">
              <a:buNone/>
              <a:defRPr sz="1800" b="1"/>
            </a:lvl3pPr>
            <a:lvl4pPr marL="1371407" indent="0">
              <a:buNone/>
              <a:defRPr sz="1600" b="1"/>
            </a:lvl4pPr>
            <a:lvl5pPr marL="1828544" indent="0">
              <a:buNone/>
              <a:defRPr sz="1600" b="1"/>
            </a:lvl5pPr>
            <a:lvl6pPr marL="2285679" indent="0">
              <a:buNone/>
              <a:defRPr sz="1600" b="1"/>
            </a:lvl6pPr>
            <a:lvl7pPr marL="2742815" indent="0">
              <a:buNone/>
              <a:defRPr sz="1600" b="1"/>
            </a:lvl7pPr>
            <a:lvl8pPr marL="3199951" indent="0">
              <a:buNone/>
              <a:defRPr sz="1600" b="1"/>
            </a:lvl8pPr>
            <a:lvl9pPr marL="3657087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xmlns="" id="{B532ADF2-4B3B-47BC-A3FC-E6738B02D6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xmlns="" id="{03E09B5B-17B4-BC51-DD6E-81A999328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xmlns="" id="{A604DF46-D54A-2465-194B-6E57A662A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xmlns="" id="{E42F753C-04B4-0674-15B3-B7DD86AF7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42949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C11B4E45-9409-3AC8-C969-ED46D5FB4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xmlns="" id="{DB0D3F24-BE44-2D50-365E-21B2A7479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C040073D-F290-6C73-236C-75EA147AD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xmlns="" id="{1049B575-B301-CAA7-E0CC-C2126C953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34506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xmlns="" id="{6545CD7B-CA0A-F098-6FA9-597354DE6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xmlns="" id="{3536CF3A-CC0F-AEDA-9196-7FFCB3E40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xmlns="" id="{9CEFE9BC-7297-62A0-C206-97055129D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33832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26989A9-6D6F-AA3A-2098-6DC712C399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9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xmlns="" id="{F83535CE-EDF0-BC46-F365-2904F90969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341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66F85C94-880C-B176-7FAB-A0C4E52FE3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9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6" indent="0">
              <a:buNone/>
              <a:defRPr sz="1400"/>
            </a:lvl2pPr>
            <a:lvl3pPr marL="914272" indent="0">
              <a:buNone/>
              <a:defRPr sz="1200"/>
            </a:lvl3pPr>
            <a:lvl4pPr marL="1371407" indent="0">
              <a:buNone/>
              <a:defRPr sz="1000"/>
            </a:lvl4pPr>
            <a:lvl5pPr marL="1828544" indent="0">
              <a:buNone/>
              <a:defRPr sz="1000"/>
            </a:lvl5pPr>
            <a:lvl6pPr marL="2285679" indent="0">
              <a:buNone/>
              <a:defRPr sz="1000"/>
            </a:lvl6pPr>
            <a:lvl7pPr marL="2742815" indent="0">
              <a:buNone/>
              <a:defRPr sz="1000"/>
            </a:lvl7pPr>
            <a:lvl8pPr marL="3199951" indent="0">
              <a:buNone/>
              <a:defRPr sz="1000"/>
            </a:lvl8pPr>
            <a:lvl9pPr marL="3657087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3EC162E5-7316-D884-15D1-DD8732F5A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2A7130D8-B67A-D8DC-E606-025F24016A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AE0318F9-DCCD-C501-734F-7837C1A8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066716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99E86C4-1EE7-7B6B-9C0A-0036C859B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329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xmlns="" id="{609D13CB-8574-4A3D-D795-A8D0C7FDF3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11341" y="987427"/>
            <a:ext cx="501491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6" indent="0">
              <a:buNone/>
              <a:defRPr sz="2800"/>
            </a:lvl2pPr>
            <a:lvl3pPr marL="914272" indent="0">
              <a:buNone/>
              <a:defRPr sz="2400"/>
            </a:lvl3pPr>
            <a:lvl4pPr marL="1371407" indent="0">
              <a:buNone/>
              <a:defRPr sz="2000"/>
            </a:lvl4pPr>
            <a:lvl5pPr marL="1828544" indent="0">
              <a:buNone/>
              <a:defRPr sz="2000"/>
            </a:lvl5pPr>
            <a:lvl6pPr marL="2285679" indent="0">
              <a:buNone/>
              <a:defRPr sz="2000"/>
            </a:lvl6pPr>
            <a:lvl7pPr marL="2742815" indent="0">
              <a:buNone/>
              <a:defRPr sz="2000"/>
            </a:lvl7pPr>
            <a:lvl8pPr marL="3199951" indent="0">
              <a:buNone/>
              <a:defRPr sz="2000"/>
            </a:lvl8pPr>
            <a:lvl9pPr marL="3657087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xmlns="" id="{E8CE58C0-2C73-1FA3-6748-C082E02240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329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6" indent="0">
              <a:buNone/>
              <a:defRPr sz="1400"/>
            </a:lvl2pPr>
            <a:lvl3pPr marL="914272" indent="0">
              <a:buNone/>
              <a:defRPr sz="1200"/>
            </a:lvl3pPr>
            <a:lvl4pPr marL="1371407" indent="0">
              <a:buNone/>
              <a:defRPr sz="1000"/>
            </a:lvl4pPr>
            <a:lvl5pPr marL="1828544" indent="0">
              <a:buNone/>
              <a:defRPr sz="1000"/>
            </a:lvl5pPr>
            <a:lvl6pPr marL="2285679" indent="0">
              <a:buNone/>
              <a:defRPr sz="1000"/>
            </a:lvl6pPr>
            <a:lvl7pPr marL="2742815" indent="0">
              <a:buNone/>
              <a:defRPr sz="1000"/>
            </a:lvl7pPr>
            <a:lvl8pPr marL="3199951" indent="0">
              <a:buNone/>
              <a:defRPr sz="1000"/>
            </a:lvl8pPr>
            <a:lvl9pPr marL="3657087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xmlns="" id="{5E37D1E8-06A7-9471-3167-CEC33DBE9A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xmlns="" id="{E897440A-DACA-8938-44A5-707D75E7F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xmlns="" id="{6BD3CCAF-4CE1-5BCB-0EF7-F871F6E44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4617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88508-01BE-421F-BF1A-8E93905A1B0A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C7305-1A34-4330-B696-F8BD99CC3559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6053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01E9991-C65F-5A31-4DA2-CD4E3D6F6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ED4D12C2-7041-1299-D13F-25D306F351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0AE4B950-6FC1-DE6C-A722-1DF357992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5D412191-25C9-DCCE-2ED5-CBEA12250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190727DD-A466-6133-33B6-9995158C8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59991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xmlns="" id="{B18A9396-D2C2-F321-1D21-F1338C4A84E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088981" y="365126"/>
            <a:ext cx="2135981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xmlns="" id="{96E0FCFB-303E-0B0E-7793-528E318D7F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1037" y="365126"/>
            <a:ext cx="6284119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D4FD846F-F6EB-1CEA-EAA3-D8F8CC89E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EBC36649-BB42-8222-45B0-1FED5F781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E4EEDBCB-DB59-4956-3FF3-F305E3FEC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164166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0" y="6350"/>
            <a:ext cx="185565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2130551"/>
            <a:ext cx="84201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765D0-A080-48AF-98D4-7D69350D5E44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0C008-08CB-49F1-9E0C-DB41D8DE7E6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3658270"/>
      </p:ext>
    </p:extLst>
  </p:cSld>
  <p:clrMapOvr>
    <a:masterClrMapping/>
  </p:clrMapOvr>
  <p:transition spd="slow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4C3C8-341B-420E-BBEC-E596775D8F65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B37BA5-5146-4B80-A1C6-0ABC172DF71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32833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06" y="4407026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82506" y="2906714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B5A0C9-3D8D-4551-BAFC-89D822FF91A7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B6D846-DE55-4B1E-B144-2805CC4FC0C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901362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95300" y="1600207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35550" y="1600207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75A41-F8C7-496F-BB54-D6C0D2978AB9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96C858-059B-4ECE-A14D-760434F080B5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452965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95300" y="1535114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6" indent="0">
              <a:buNone/>
              <a:defRPr sz="2000" b="1"/>
            </a:lvl2pPr>
            <a:lvl3pPr marL="914272" indent="0">
              <a:buNone/>
              <a:defRPr sz="1800" b="1"/>
            </a:lvl3pPr>
            <a:lvl4pPr marL="1371407" indent="0">
              <a:buNone/>
              <a:defRPr sz="1600" b="1"/>
            </a:lvl4pPr>
            <a:lvl5pPr marL="1828544" indent="0">
              <a:buNone/>
              <a:defRPr sz="1600" b="1"/>
            </a:lvl5pPr>
            <a:lvl6pPr marL="2285679" indent="0">
              <a:buNone/>
              <a:defRPr sz="1600" b="1"/>
            </a:lvl6pPr>
            <a:lvl7pPr marL="2742815" indent="0">
              <a:buNone/>
              <a:defRPr sz="1600" b="1"/>
            </a:lvl7pPr>
            <a:lvl8pPr marL="3199951" indent="0">
              <a:buNone/>
              <a:defRPr sz="1600" b="1"/>
            </a:lvl8pPr>
            <a:lvl9pPr marL="3657087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032115" y="1535114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6" indent="0">
              <a:buNone/>
              <a:defRPr sz="2000" b="1"/>
            </a:lvl2pPr>
            <a:lvl3pPr marL="914272" indent="0">
              <a:buNone/>
              <a:defRPr sz="1800" b="1"/>
            </a:lvl3pPr>
            <a:lvl4pPr marL="1371407" indent="0">
              <a:buNone/>
              <a:defRPr sz="1600" b="1"/>
            </a:lvl4pPr>
            <a:lvl5pPr marL="1828544" indent="0">
              <a:buNone/>
              <a:defRPr sz="1600" b="1"/>
            </a:lvl5pPr>
            <a:lvl6pPr marL="2285679" indent="0">
              <a:buNone/>
              <a:defRPr sz="1600" b="1"/>
            </a:lvl6pPr>
            <a:lvl7pPr marL="2742815" indent="0">
              <a:buNone/>
              <a:defRPr sz="1600" b="1"/>
            </a:lvl7pPr>
            <a:lvl8pPr marL="3199951" indent="0">
              <a:buNone/>
              <a:defRPr sz="1600" b="1"/>
            </a:lvl8pPr>
            <a:lvl9pPr marL="3657087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05BB25-6C7A-4CD6-B7A1-8E4406EC8E5A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FB78F-2415-4F23-897B-373FC98F340E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26775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0E23F-75DB-4918-B24D-6F2BE4F70EB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B0EC9-47CB-46C3-9C45-DD691D12468F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61710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AE02CB-7A6F-48FB-96B9-2865E1287B06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4A3BDB-B489-48A9-AE68-23E796E38048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88953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9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72975" y="273142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95309" y="1435104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6" indent="0">
              <a:buNone/>
              <a:defRPr sz="1200"/>
            </a:lvl2pPr>
            <a:lvl3pPr marL="914272" indent="0">
              <a:buNone/>
              <a:defRPr sz="1000"/>
            </a:lvl3pPr>
            <a:lvl4pPr marL="1371407" indent="0">
              <a:buNone/>
              <a:defRPr sz="900"/>
            </a:lvl4pPr>
            <a:lvl5pPr marL="1828544" indent="0">
              <a:buNone/>
              <a:defRPr sz="900"/>
            </a:lvl5pPr>
            <a:lvl6pPr marL="2285679" indent="0">
              <a:buNone/>
              <a:defRPr sz="900"/>
            </a:lvl6pPr>
            <a:lvl7pPr marL="2742815" indent="0">
              <a:buNone/>
              <a:defRPr sz="900"/>
            </a:lvl7pPr>
            <a:lvl8pPr marL="3199951" indent="0">
              <a:buNone/>
              <a:defRPr sz="900"/>
            </a:lvl8pPr>
            <a:lvl9pPr marL="3657087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975C6-D5AC-4E8A-ADC3-A0EF2D77A063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6C9A79-3A42-440B-833A-ECE9522A23A9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120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5300" y="1600207"/>
            <a:ext cx="8915400" cy="4525963"/>
          </a:xfrm>
          <a:prstGeom prst="rect">
            <a:avLst/>
          </a:prstGeom>
        </p:spPr>
        <p:txBody>
          <a:bodyPr lIns="91427" tIns="45714" rIns="91427" bIns="45714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617DF-8D94-4A41-89FD-50918EF9F12A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6A55C-B99A-4325-AEBC-E50F0041D42C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10121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36" indent="0">
              <a:buNone/>
              <a:defRPr sz="2800"/>
            </a:lvl2pPr>
            <a:lvl3pPr marL="914272" indent="0">
              <a:buNone/>
              <a:defRPr sz="2400"/>
            </a:lvl3pPr>
            <a:lvl4pPr marL="1371407" indent="0">
              <a:buNone/>
              <a:defRPr sz="2000"/>
            </a:lvl4pPr>
            <a:lvl5pPr marL="1828544" indent="0">
              <a:buNone/>
              <a:defRPr sz="2000"/>
            </a:lvl5pPr>
            <a:lvl6pPr marL="2285679" indent="0">
              <a:buNone/>
              <a:defRPr sz="2000"/>
            </a:lvl6pPr>
            <a:lvl7pPr marL="2742815" indent="0">
              <a:buNone/>
              <a:defRPr sz="2000"/>
            </a:lvl7pPr>
            <a:lvl8pPr marL="3199951" indent="0">
              <a:buNone/>
              <a:defRPr sz="2000"/>
            </a:lvl8pPr>
            <a:lvl9pPr marL="3657087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6" indent="0">
              <a:buNone/>
              <a:defRPr sz="1200"/>
            </a:lvl2pPr>
            <a:lvl3pPr marL="914272" indent="0">
              <a:buNone/>
              <a:defRPr sz="1000"/>
            </a:lvl3pPr>
            <a:lvl4pPr marL="1371407" indent="0">
              <a:buNone/>
              <a:defRPr sz="900"/>
            </a:lvl4pPr>
            <a:lvl5pPr marL="1828544" indent="0">
              <a:buNone/>
              <a:defRPr sz="900"/>
            </a:lvl5pPr>
            <a:lvl6pPr marL="2285679" indent="0">
              <a:buNone/>
              <a:defRPr sz="900"/>
            </a:lvl6pPr>
            <a:lvl7pPr marL="2742815" indent="0">
              <a:buNone/>
              <a:defRPr sz="900"/>
            </a:lvl7pPr>
            <a:lvl8pPr marL="3199951" indent="0">
              <a:buNone/>
              <a:defRPr sz="900"/>
            </a:lvl8pPr>
            <a:lvl9pPr marL="3657087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335296-7962-4BEE-BA79-E25B1C353F8B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9DF829-61B6-470E-A211-15C04DD2D28A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51452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C053F-29F6-4EDC-88BA-C5DDD1EE3B2F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7AB56F-96B2-4634-A364-A042E3F438D3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00412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81850" y="274728"/>
            <a:ext cx="222885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728"/>
            <a:ext cx="652145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E04D8-BE76-4844-A656-196844538498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434073-1269-4AC5-ACC3-B053BD8BA8E7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01089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88508-01BE-421F-BF1A-8E93905A1B0A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C7305-1A34-4330-B696-F8BD99CC3559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974923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1"/>
          <p:cNvGrpSpPr>
            <a:grpSpLocks/>
          </p:cNvGrpSpPr>
          <p:nvPr userDrawn="1"/>
        </p:nvGrpSpPr>
        <p:grpSpPr bwMode="auto">
          <a:xfrm>
            <a:off x="34396" y="19050"/>
            <a:ext cx="9859566" cy="661988"/>
            <a:chOff x="31651" y="18455"/>
            <a:chExt cx="9101237" cy="662583"/>
          </a:xfrm>
        </p:grpSpPr>
        <p:pic>
          <p:nvPicPr>
            <p:cNvPr id="5" name="Imagem 1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08925" y="19050"/>
              <a:ext cx="1223963" cy="661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Imagem 7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51" y="18455"/>
              <a:ext cx="2505075" cy="492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5300" y="1600207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95300" y="6356468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746DB0D-7A20-42CE-BE71-895D7F5B5E40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384550" y="6356468"/>
            <a:ext cx="31369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7099300" y="6356468"/>
            <a:ext cx="2311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5E57DC5-EE11-4674-98F6-9BE194661712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52476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5300" y="1600207"/>
            <a:ext cx="89154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495300" y="635644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617DF-8D94-4A41-89FD-50918EF9F12A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3384550" y="6356444"/>
            <a:ext cx="31369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>
          <a:xfrm>
            <a:off x="7099300" y="6356444"/>
            <a:ext cx="2311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D6A55C-B99A-4325-AEBC-E50F0041D42C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43868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1475" y="1420283"/>
            <a:ext cx="421005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42950" y="2590800"/>
            <a:ext cx="34671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681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363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045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72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409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6091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877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1455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979176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83139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253" y="2937934"/>
            <a:ext cx="4210050" cy="908050"/>
          </a:xfrm>
        </p:spPr>
        <p:txBody>
          <a:bodyPr anchor="t"/>
          <a:lstStyle>
            <a:lvl1pPr algn="l">
              <a:defRPr sz="2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1253" y="1937809"/>
            <a:ext cx="4210050" cy="1000125"/>
          </a:xfrm>
        </p:spPr>
        <p:txBody>
          <a:bodyPr anchor="b"/>
          <a:lstStyle>
            <a:lvl1pPr marL="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26819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2pPr>
            <a:lvl3pPr marL="536387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3pPr>
            <a:lvl4pPr marL="804581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4pPr>
            <a:lvl5pPr marL="1072774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5pPr>
            <a:lvl6pPr marL="1340968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6pPr>
            <a:lvl7pPr marL="1609161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7pPr>
            <a:lvl8pPr marL="1877355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8pPr>
            <a:lvl9pPr marL="2145548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64237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7650" y="1066800"/>
            <a:ext cx="2187575" cy="3017309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17775" y="1066800"/>
            <a:ext cx="2187575" cy="3017309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5215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2130489"/>
            <a:ext cx="84201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60355-B8D9-4B6C-B98C-97706B005CBB}" type="datetime1">
              <a:rPr lang="pt-BR"/>
              <a:pPr>
                <a:defRPr/>
              </a:pPr>
              <a:t>12/07/2023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99440-F077-4FCE-B374-1B0FB6B36B4A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214077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650" y="1023409"/>
            <a:ext cx="2188435" cy="426508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68194" indent="0">
              <a:buNone/>
              <a:defRPr sz="1200" b="1"/>
            </a:lvl2pPr>
            <a:lvl3pPr marL="536387" indent="0">
              <a:buNone/>
              <a:defRPr sz="1100" b="1"/>
            </a:lvl3pPr>
            <a:lvl4pPr marL="804581" indent="0">
              <a:buNone/>
              <a:defRPr sz="900" b="1"/>
            </a:lvl4pPr>
            <a:lvl5pPr marL="1072774" indent="0">
              <a:buNone/>
              <a:defRPr sz="900" b="1"/>
            </a:lvl5pPr>
            <a:lvl6pPr marL="1340968" indent="0">
              <a:buNone/>
              <a:defRPr sz="900" b="1"/>
            </a:lvl6pPr>
            <a:lvl7pPr marL="1609161" indent="0">
              <a:buNone/>
              <a:defRPr sz="900" b="1"/>
            </a:lvl7pPr>
            <a:lvl8pPr marL="1877355" indent="0">
              <a:buNone/>
              <a:defRPr sz="900" b="1"/>
            </a:lvl8pPr>
            <a:lvl9pPr marL="214554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47650" y="1449917"/>
            <a:ext cx="2188435" cy="263419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516055" y="1023409"/>
            <a:ext cx="2189295" cy="426508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268194" indent="0">
              <a:buNone/>
              <a:defRPr sz="1200" b="1"/>
            </a:lvl2pPr>
            <a:lvl3pPr marL="536387" indent="0">
              <a:buNone/>
              <a:defRPr sz="1100" b="1"/>
            </a:lvl3pPr>
            <a:lvl4pPr marL="804581" indent="0">
              <a:buNone/>
              <a:defRPr sz="900" b="1"/>
            </a:lvl4pPr>
            <a:lvl5pPr marL="1072774" indent="0">
              <a:buNone/>
              <a:defRPr sz="900" b="1"/>
            </a:lvl5pPr>
            <a:lvl6pPr marL="1340968" indent="0">
              <a:buNone/>
              <a:defRPr sz="900" b="1"/>
            </a:lvl6pPr>
            <a:lvl7pPr marL="1609161" indent="0">
              <a:buNone/>
              <a:defRPr sz="900" b="1"/>
            </a:lvl7pPr>
            <a:lvl8pPr marL="1877355" indent="0">
              <a:buNone/>
              <a:defRPr sz="900" b="1"/>
            </a:lvl8pPr>
            <a:lvl9pPr marL="2145548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516055" y="1449917"/>
            <a:ext cx="2189295" cy="263419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350246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96242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21505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650" y="182033"/>
            <a:ext cx="1629503" cy="774700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6485" y="182034"/>
            <a:ext cx="2768865" cy="3902075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7650" y="956734"/>
            <a:ext cx="1629503" cy="3127375"/>
          </a:xfrm>
        </p:spPr>
        <p:txBody>
          <a:bodyPr/>
          <a:lstStyle>
            <a:lvl1pPr marL="0" indent="0">
              <a:buNone/>
              <a:defRPr sz="800"/>
            </a:lvl1pPr>
            <a:lvl2pPr marL="268194" indent="0">
              <a:buNone/>
              <a:defRPr sz="700"/>
            </a:lvl2pPr>
            <a:lvl3pPr marL="536387" indent="0">
              <a:buNone/>
              <a:defRPr sz="600"/>
            </a:lvl3pPr>
            <a:lvl4pPr marL="804581" indent="0">
              <a:buNone/>
              <a:defRPr sz="500"/>
            </a:lvl4pPr>
            <a:lvl5pPr marL="1072774" indent="0">
              <a:buNone/>
              <a:defRPr sz="500"/>
            </a:lvl5pPr>
            <a:lvl6pPr marL="1340968" indent="0">
              <a:buNone/>
              <a:defRPr sz="500"/>
            </a:lvl6pPr>
            <a:lvl7pPr marL="1609161" indent="0">
              <a:buNone/>
              <a:defRPr sz="500"/>
            </a:lvl7pPr>
            <a:lvl8pPr marL="1877355" indent="0">
              <a:buNone/>
              <a:defRPr sz="500"/>
            </a:lvl8pPr>
            <a:lvl9pPr marL="2145548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2329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823" y="3200400"/>
            <a:ext cx="2971800" cy="377825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970823" y="408517"/>
            <a:ext cx="2971800" cy="2743200"/>
          </a:xfrm>
        </p:spPr>
        <p:txBody>
          <a:bodyPr/>
          <a:lstStyle>
            <a:lvl1pPr marL="0" indent="0">
              <a:buNone/>
              <a:defRPr sz="1900"/>
            </a:lvl1pPr>
            <a:lvl2pPr marL="268194" indent="0">
              <a:buNone/>
              <a:defRPr sz="1600"/>
            </a:lvl2pPr>
            <a:lvl3pPr marL="536387" indent="0">
              <a:buNone/>
              <a:defRPr sz="1400"/>
            </a:lvl3pPr>
            <a:lvl4pPr marL="804581" indent="0">
              <a:buNone/>
              <a:defRPr sz="1200"/>
            </a:lvl4pPr>
            <a:lvl5pPr marL="1072774" indent="0">
              <a:buNone/>
              <a:defRPr sz="1200"/>
            </a:lvl5pPr>
            <a:lvl6pPr marL="1340968" indent="0">
              <a:buNone/>
              <a:defRPr sz="1200"/>
            </a:lvl6pPr>
            <a:lvl7pPr marL="1609161" indent="0">
              <a:buNone/>
              <a:defRPr sz="1200"/>
            </a:lvl7pPr>
            <a:lvl8pPr marL="1877355" indent="0">
              <a:buNone/>
              <a:defRPr sz="1200"/>
            </a:lvl8pPr>
            <a:lvl9pPr marL="2145548" indent="0">
              <a:buNone/>
              <a:defRPr sz="12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70823" y="3578225"/>
            <a:ext cx="2971800" cy="536575"/>
          </a:xfrm>
        </p:spPr>
        <p:txBody>
          <a:bodyPr/>
          <a:lstStyle>
            <a:lvl1pPr marL="0" indent="0">
              <a:buNone/>
              <a:defRPr sz="800"/>
            </a:lvl1pPr>
            <a:lvl2pPr marL="268194" indent="0">
              <a:buNone/>
              <a:defRPr sz="700"/>
            </a:lvl2pPr>
            <a:lvl3pPr marL="536387" indent="0">
              <a:buNone/>
              <a:defRPr sz="600"/>
            </a:lvl3pPr>
            <a:lvl4pPr marL="804581" indent="0">
              <a:buNone/>
              <a:defRPr sz="500"/>
            </a:lvl4pPr>
            <a:lvl5pPr marL="1072774" indent="0">
              <a:buNone/>
              <a:defRPr sz="500"/>
            </a:lvl5pPr>
            <a:lvl6pPr marL="1340968" indent="0">
              <a:buNone/>
              <a:defRPr sz="500"/>
            </a:lvl6pPr>
            <a:lvl7pPr marL="1609161" indent="0">
              <a:buNone/>
              <a:defRPr sz="500"/>
            </a:lvl7pPr>
            <a:lvl8pPr marL="1877355" indent="0">
              <a:buNone/>
              <a:defRPr sz="500"/>
            </a:lvl8pPr>
            <a:lvl9pPr marL="2145548" indent="0">
              <a:buNone/>
              <a:defRPr sz="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23314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756877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590925" y="183092"/>
            <a:ext cx="1114425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7650" y="183092"/>
            <a:ext cx="3260725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7/12/2023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47640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88508-01BE-421F-BF1A-8E93905A1B0A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4C7305-1A34-4330-B696-F8BD99CC3559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504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C6E3E-7E89-4C73-8173-AB1456442966}" type="datetime1">
              <a:rPr lang="pt-BR"/>
              <a:pPr>
                <a:defRPr/>
              </a:pPr>
              <a:t>12/07/2023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A8FE3-38F7-4566-8053-1C8363FD28B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18136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06" y="440696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82506" y="2906714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B9EE6-CCDA-4962-8EF3-43B88C536386}" type="datetime1">
              <a:rPr lang="pt-BR"/>
              <a:pPr>
                <a:defRPr/>
              </a:pPr>
              <a:t>12/07/2023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B3F7C-B045-40AE-AAEE-6FCD7CA4E0D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45060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95300" y="1600207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35550" y="1600207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671FC-B6CC-4E47-9E3E-0B7C013CB247}" type="datetime1">
              <a:rPr lang="pt-BR"/>
              <a:pPr>
                <a:defRPr/>
              </a:pPr>
              <a:t>12/07/2023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E121D-6911-4AFC-8309-4ADCC1C3E4A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602145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95300" y="1535114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6" indent="0">
              <a:buNone/>
              <a:defRPr sz="2000" b="1"/>
            </a:lvl2pPr>
            <a:lvl3pPr marL="914272" indent="0">
              <a:buNone/>
              <a:defRPr sz="1800" b="1"/>
            </a:lvl3pPr>
            <a:lvl4pPr marL="1371407" indent="0">
              <a:buNone/>
              <a:defRPr sz="1600" b="1"/>
            </a:lvl4pPr>
            <a:lvl5pPr marL="1828544" indent="0">
              <a:buNone/>
              <a:defRPr sz="1600" b="1"/>
            </a:lvl5pPr>
            <a:lvl6pPr marL="2285679" indent="0">
              <a:buNone/>
              <a:defRPr sz="1600" b="1"/>
            </a:lvl6pPr>
            <a:lvl7pPr marL="2742815" indent="0">
              <a:buNone/>
              <a:defRPr sz="1600" b="1"/>
            </a:lvl7pPr>
            <a:lvl8pPr marL="3199951" indent="0">
              <a:buNone/>
              <a:defRPr sz="1600" b="1"/>
            </a:lvl8pPr>
            <a:lvl9pPr marL="3657087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032115" y="1535114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6" indent="0">
              <a:buNone/>
              <a:defRPr sz="2000" b="1"/>
            </a:lvl2pPr>
            <a:lvl3pPr marL="914272" indent="0">
              <a:buNone/>
              <a:defRPr sz="1800" b="1"/>
            </a:lvl3pPr>
            <a:lvl4pPr marL="1371407" indent="0">
              <a:buNone/>
              <a:defRPr sz="1600" b="1"/>
            </a:lvl4pPr>
            <a:lvl5pPr marL="1828544" indent="0">
              <a:buNone/>
              <a:defRPr sz="1600" b="1"/>
            </a:lvl5pPr>
            <a:lvl6pPr marL="2285679" indent="0">
              <a:buNone/>
              <a:defRPr sz="1600" b="1"/>
            </a:lvl6pPr>
            <a:lvl7pPr marL="2742815" indent="0">
              <a:buNone/>
              <a:defRPr sz="1600" b="1"/>
            </a:lvl7pPr>
            <a:lvl8pPr marL="3199951" indent="0">
              <a:buNone/>
              <a:defRPr sz="1600" b="1"/>
            </a:lvl8pPr>
            <a:lvl9pPr marL="3657087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8FFAA-42BD-4342-ABB1-7AD721E34B2C}" type="datetime1">
              <a:rPr lang="pt-BR"/>
              <a:pPr>
                <a:defRPr/>
              </a:pPr>
              <a:t>12/07/2023</a:t>
            </a:fld>
            <a:endParaRPr lang="pt-BR" dirty="0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0748F-8FF0-482A-8DF2-6BEDF91387C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94966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5300" y="1600207"/>
            <a:ext cx="8915400" cy="4525963"/>
          </a:xfrm>
          <a:prstGeom prst="rect">
            <a:avLst/>
          </a:prstGeom>
        </p:spPr>
        <p:txBody>
          <a:bodyPr lIns="91427" tIns="45714" rIns="91427" bIns="45714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617DF-8D94-4A41-89FD-50918EF9F12A}" type="datetime1">
              <a:rPr lang="pt-BR"/>
              <a:pPr>
                <a:defRPr/>
              </a:pPr>
              <a:t>12/07/2023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6A55C-B99A-4325-AEBC-E50F0041D42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98684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77989-A6CE-47F2-97E9-150A8253E510}" type="datetime1">
              <a:rPr lang="pt-BR"/>
              <a:pPr>
                <a:defRPr/>
              </a:pPr>
              <a:t>12/07/2023</a:t>
            </a:fld>
            <a:endParaRPr lang="pt-BR" dirty="0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EB0BE-EB68-4784-B680-29FB20BAC20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859395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A1662-4187-47C8-80F5-C8E48AA750BC}" type="datetime1">
              <a:rPr lang="pt-BR"/>
              <a:pPr>
                <a:defRPr/>
              </a:pPr>
              <a:t>12/07/2023</a:t>
            </a:fld>
            <a:endParaRPr lang="pt-BR" dirty="0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E758D-552F-4751-B903-1605F560F492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380522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7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72975" y="273104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95307" y="1435104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6" indent="0">
              <a:buNone/>
              <a:defRPr sz="1200"/>
            </a:lvl2pPr>
            <a:lvl3pPr marL="914272" indent="0">
              <a:buNone/>
              <a:defRPr sz="1000"/>
            </a:lvl3pPr>
            <a:lvl4pPr marL="1371407" indent="0">
              <a:buNone/>
              <a:defRPr sz="900"/>
            </a:lvl4pPr>
            <a:lvl5pPr marL="1828544" indent="0">
              <a:buNone/>
              <a:defRPr sz="900"/>
            </a:lvl5pPr>
            <a:lvl6pPr marL="2285679" indent="0">
              <a:buNone/>
              <a:defRPr sz="900"/>
            </a:lvl6pPr>
            <a:lvl7pPr marL="2742815" indent="0">
              <a:buNone/>
              <a:defRPr sz="900"/>
            </a:lvl7pPr>
            <a:lvl8pPr marL="3199951" indent="0">
              <a:buNone/>
              <a:defRPr sz="900"/>
            </a:lvl8pPr>
            <a:lvl9pPr marL="3657087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33901-E119-4A5D-B5E8-16721DB51F03}" type="datetime1">
              <a:rPr lang="pt-BR"/>
              <a:pPr>
                <a:defRPr/>
              </a:pPr>
              <a:t>12/07/2023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C146F-6C29-4382-BB8C-93F32C707D5D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490547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36" indent="0">
              <a:buNone/>
              <a:defRPr sz="2800"/>
            </a:lvl2pPr>
            <a:lvl3pPr marL="914272" indent="0">
              <a:buNone/>
              <a:defRPr sz="2400"/>
            </a:lvl3pPr>
            <a:lvl4pPr marL="1371407" indent="0">
              <a:buNone/>
              <a:defRPr sz="2000"/>
            </a:lvl4pPr>
            <a:lvl5pPr marL="1828544" indent="0">
              <a:buNone/>
              <a:defRPr sz="2000"/>
            </a:lvl5pPr>
            <a:lvl6pPr marL="2285679" indent="0">
              <a:buNone/>
              <a:defRPr sz="2000"/>
            </a:lvl6pPr>
            <a:lvl7pPr marL="2742815" indent="0">
              <a:buNone/>
              <a:defRPr sz="2000"/>
            </a:lvl7pPr>
            <a:lvl8pPr marL="3199951" indent="0">
              <a:buNone/>
              <a:defRPr sz="2000"/>
            </a:lvl8pPr>
            <a:lvl9pPr marL="3657087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6" indent="0">
              <a:buNone/>
              <a:defRPr sz="1200"/>
            </a:lvl2pPr>
            <a:lvl3pPr marL="914272" indent="0">
              <a:buNone/>
              <a:defRPr sz="1000"/>
            </a:lvl3pPr>
            <a:lvl4pPr marL="1371407" indent="0">
              <a:buNone/>
              <a:defRPr sz="900"/>
            </a:lvl4pPr>
            <a:lvl5pPr marL="1828544" indent="0">
              <a:buNone/>
              <a:defRPr sz="900"/>
            </a:lvl5pPr>
            <a:lvl6pPr marL="2285679" indent="0">
              <a:buNone/>
              <a:defRPr sz="900"/>
            </a:lvl6pPr>
            <a:lvl7pPr marL="2742815" indent="0">
              <a:buNone/>
              <a:defRPr sz="900"/>
            </a:lvl7pPr>
            <a:lvl8pPr marL="3199951" indent="0">
              <a:buNone/>
              <a:defRPr sz="900"/>
            </a:lvl8pPr>
            <a:lvl9pPr marL="3657087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49287-DBD0-4BDA-81BA-98218ABC72B8}" type="datetime1">
              <a:rPr lang="pt-BR"/>
              <a:pPr>
                <a:defRPr/>
              </a:pPr>
              <a:t>12/07/2023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B6C80-4855-4851-9B23-A2F1DF217447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41647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B6182-4459-4FE2-8E4F-6533497CA1E7}" type="datetime1">
              <a:rPr lang="pt-BR"/>
              <a:pPr>
                <a:defRPr/>
              </a:pPr>
              <a:t>12/07/2023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4D4E2-1FA7-44DD-BA1E-52A7D2078D7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233277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81850" y="274694"/>
            <a:ext cx="222885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694"/>
            <a:ext cx="652145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81397-0CDF-4D0A-844A-64486DAA6EC3}" type="datetime1">
              <a:rPr lang="pt-BR"/>
              <a:pPr>
                <a:defRPr/>
              </a:pPr>
              <a:t>12/07/2023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01757-49B1-4CF6-BD71-8B72FF0382D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675689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2130489"/>
            <a:ext cx="84201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AA66-135D-4B10-8E5C-CF0891D13FE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FD4C5-873E-4CB0-BE8C-1A4BEFD377A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9184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AA66-135D-4B10-8E5C-CF0891D13FE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FD4C5-873E-4CB0-BE8C-1A4BEFD377A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2254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06" y="440696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82506" y="2906714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AA66-135D-4B10-8E5C-CF0891D13FE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FD4C5-873E-4CB0-BE8C-1A4BEFD377A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22112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95300" y="1600207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35550" y="1600207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AA66-135D-4B10-8E5C-CF0891D13FE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FD4C5-873E-4CB0-BE8C-1A4BEFD377A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9203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06" y="4406964"/>
            <a:ext cx="8420100" cy="1362075"/>
          </a:xfrm>
          <a:prstGeom prst="rect">
            <a:avLst/>
          </a:prstGeom>
        </p:spPr>
        <p:txBody>
          <a:bodyPr lIns="91427" tIns="45714" rIns="91427" bIns="45714"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82506" y="2906714"/>
            <a:ext cx="8420100" cy="1500187"/>
          </a:xfrm>
          <a:prstGeom prst="rect">
            <a:avLst/>
          </a:prstGeom>
        </p:spPr>
        <p:txBody>
          <a:bodyPr lIns="91427" tIns="45714" rIns="91427" bIns="45714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F1FE1-561D-43B8-8C47-8BBABF66E106}" type="datetime1">
              <a:rPr lang="pt-BR"/>
              <a:pPr>
                <a:defRPr/>
              </a:pPr>
              <a:t>12/07/2023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4DA2C-DC78-4F4D-B636-CB6F352C599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6754041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95300" y="1535114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6" indent="0">
              <a:buNone/>
              <a:defRPr sz="2000" b="1"/>
            </a:lvl2pPr>
            <a:lvl3pPr marL="914272" indent="0">
              <a:buNone/>
              <a:defRPr sz="1800" b="1"/>
            </a:lvl3pPr>
            <a:lvl4pPr marL="1371407" indent="0">
              <a:buNone/>
              <a:defRPr sz="1600" b="1"/>
            </a:lvl4pPr>
            <a:lvl5pPr marL="1828544" indent="0">
              <a:buNone/>
              <a:defRPr sz="1600" b="1"/>
            </a:lvl5pPr>
            <a:lvl6pPr marL="2285679" indent="0">
              <a:buNone/>
              <a:defRPr sz="1600" b="1"/>
            </a:lvl6pPr>
            <a:lvl7pPr marL="2742815" indent="0">
              <a:buNone/>
              <a:defRPr sz="1600" b="1"/>
            </a:lvl7pPr>
            <a:lvl8pPr marL="3199951" indent="0">
              <a:buNone/>
              <a:defRPr sz="1600" b="1"/>
            </a:lvl8pPr>
            <a:lvl9pPr marL="3657087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032115" y="1535114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6" indent="0">
              <a:buNone/>
              <a:defRPr sz="2000" b="1"/>
            </a:lvl2pPr>
            <a:lvl3pPr marL="914272" indent="0">
              <a:buNone/>
              <a:defRPr sz="1800" b="1"/>
            </a:lvl3pPr>
            <a:lvl4pPr marL="1371407" indent="0">
              <a:buNone/>
              <a:defRPr sz="1600" b="1"/>
            </a:lvl4pPr>
            <a:lvl5pPr marL="1828544" indent="0">
              <a:buNone/>
              <a:defRPr sz="1600" b="1"/>
            </a:lvl5pPr>
            <a:lvl6pPr marL="2285679" indent="0">
              <a:buNone/>
              <a:defRPr sz="1600" b="1"/>
            </a:lvl6pPr>
            <a:lvl7pPr marL="2742815" indent="0">
              <a:buNone/>
              <a:defRPr sz="1600" b="1"/>
            </a:lvl7pPr>
            <a:lvl8pPr marL="3199951" indent="0">
              <a:buNone/>
              <a:defRPr sz="1600" b="1"/>
            </a:lvl8pPr>
            <a:lvl9pPr marL="3657087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AA66-135D-4B10-8E5C-CF0891D13FE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FD4C5-873E-4CB0-BE8C-1A4BEFD377A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4662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AA66-135D-4B10-8E5C-CF0891D13FE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FD4C5-873E-4CB0-BE8C-1A4BEFD377A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3123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AA66-135D-4B10-8E5C-CF0891D13FE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FD4C5-873E-4CB0-BE8C-1A4BEFD377A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2262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7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72975" y="273104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95307" y="1435104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6" indent="0">
              <a:buNone/>
              <a:defRPr sz="1200"/>
            </a:lvl2pPr>
            <a:lvl3pPr marL="914272" indent="0">
              <a:buNone/>
              <a:defRPr sz="1000"/>
            </a:lvl3pPr>
            <a:lvl4pPr marL="1371407" indent="0">
              <a:buNone/>
              <a:defRPr sz="900"/>
            </a:lvl4pPr>
            <a:lvl5pPr marL="1828544" indent="0">
              <a:buNone/>
              <a:defRPr sz="900"/>
            </a:lvl5pPr>
            <a:lvl6pPr marL="2285679" indent="0">
              <a:buNone/>
              <a:defRPr sz="900"/>
            </a:lvl6pPr>
            <a:lvl7pPr marL="2742815" indent="0">
              <a:buNone/>
              <a:defRPr sz="900"/>
            </a:lvl7pPr>
            <a:lvl8pPr marL="3199951" indent="0">
              <a:buNone/>
              <a:defRPr sz="900"/>
            </a:lvl8pPr>
            <a:lvl9pPr marL="3657087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AA66-135D-4B10-8E5C-CF0891D13FE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FD4C5-873E-4CB0-BE8C-1A4BEFD377A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5933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6" indent="0">
              <a:buNone/>
              <a:defRPr sz="2800"/>
            </a:lvl2pPr>
            <a:lvl3pPr marL="914272" indent="0">
              <a:buNone/>
              <a:defRPr sz="2400"/>
            </a:lvl3pPr>
            <a:lvl4pPr marL="1371407" indent="0">
              <a:buNone/>
              <a:defRPr sz="2000"/>
            </a:lvl4pPr>
            <a:lvl5pPr marL="1828544" indent="0">
              <a:buNone/>
              <a:defRPr sz="2000"/>
            </a:lvl5pPr>
            <a:lvl6pPr marL="2285679" indent="0">
              <a:buNone/>
              <a:defRPr sz="2000"/>
            </a:lvl6pPr>
            <a:lvl7pPr marL="2742815" indent="0">
              <a:buNone/>
              <a:defRPr sz="2000"/>
            </a:lvl7pPr>
            <a:lvl8pPr marL="3199951" indent="0">
              <a:buNone/>
              <a:defRPr sz="2000"/>
            </a:lvl8pPr>
            <a:lvl9pPr marL="3657087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6" indent="0">
              <a:buNone/>
              <a:defRPr sz="1200"/>
            </a:lvl2pPr>
            <a:lvl3pPr marL="914272" indent="0">
              <a:buNone/>
              <a:defRPr sz="1000"/>
            </a:lvl3pPr>
            <a:lvl4pPr marL="1371407" indent="0">
              <a:buNone/>
              <a:defRPr sz="900"/>
            </a:lvl4pPr>
            <a:lvl5pPr marL="1828544" indent="0">
              <a:buNone/>
              <a:defRPr sz="900"/>
            </a:lvl5pPr>
            <a:lvl6pPr marL="2285679" indent="0">
              <a:buNone/>
              <a:defRPr sz="900"/>
            </a:lvl6pPr>
            <a:lvl7pPr marL="2742815" indent="0">
              <a:buNone/>
              <a:defRPr sz="900"/>
            </a:lvl7pPr>
            <a:lvl8pPr marL="3199951" indent="0">
              <a:buNone/>
              <a:defRPr sz="900"/>
            </a:lvl8pPr>
            <a:lvl9pPr marL="3657087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AA66-135D-4B10-8E5C-CF0891D13FE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FD4C5-873E-4CB0-BE8C-1A4BEFD377A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5250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AA66-135D-4B10-8E5C-CF0891D13FE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FD4C5-873E-4CB0-BE8C-1A4BEFD377A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1597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81850" y="274694"/>
            <a:ext cx="222885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694"/>
            <a:ext cx="652145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CCAA66-135D-4B10-8E5C-CF0891D13FE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FD4C5-873E-4CB0-BE8C-1A4BEFD377A8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39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06991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8230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06" y="440698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82506" y="290672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7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575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1704" y="0"/>
            <a:ext cx="8915400" cy="1143000"/>
          </a:xfrm>
          <a:prstGeom prst="rect">
            <a:avLst/>
          </a:prstGeom>
        </p:spPr>
        <p:txBody>
          <a:bodyPr lIns="91427" tIns="45714" rIns="91427" bIns="45714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95300" y="1600207"/>
            <a:ext cx="4375150" cy="4525963"/>
          </a:xfrm>
          <a:prstGeom prst="rect">
            <a:avLst/>
          </a:prstGeom>
        </p:spPr>
        <p:txBody>
          <a:bodyPr lIns="91427" tIns="45714" rIns="91427" bIns="45714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35550" y="1600207"/>
            <a:ext cx="4375150" cy="4525963"/>
          </a:xfrm>
          <a:prstGeom prst="rect">
            <a:avLst/>
          </a:prstGeom>
        </p:spPr>
        <p:txBody>
          <a:bodyPr lIns="91427" tIns="45714" rIns="91427" bIns="45714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BC307-7E36-41FF-B5E1-FD9924F0D2B4}" type="datetime1">
              <a:rPr lang="pt-BR"/>
              <a:pPr>
                <a:defRPr/>
              </a:pPr>
              <a:t>12/07/2023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D9131-5A39-460F-89F8-A83F9DA61BA6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1947123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95301" y="1600217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35550" y="1600217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0286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95300" y="1535118"/>
            <a:ext cx="437687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4" indent="0">
              <a:buNone/>
              <a:defRPr sz="2000" b="1"/>
            </a:lvl2pPr>
            <a:lvl3pPr marL="913948" indent="0">
              <a:buNone/>
              <a:defRPr sz="1800" b="1"/>
            </a:lvl3pPr>
            <a:lvl4pPr marL="1370919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67" indent="0">
              <a:buNone/>
              <a:defRPr sz="1600" b="1"/>
            </a:lvl6pPr>
            <a:lvl7pPr marL="2741841" indent="0">
              <a:buNone/>
              <a:defRPr sz="1600" b="1"/>
            </a:lvl7pPr>
            <a:lvl8pPr marL="3198815" indent="0">
              <a:buNone/>
              <a:defRPr sz="1600" b="1"/>
            </a:lvl8pPr>
            <a:lvl9pPr marL="3655788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95300" y="2174879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032128" y="1535118"/>
            <a:ext cx="437859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4" indent="0">
              <a:buNone/>
              <a:defRPr sz="2000" b="1"/>
            </a:lvl2pPr>
            <a:lvl3pPr marL="913948" indent="0">
              <a:buNone/>
              <a:defRPr sz="1800" b="1"/>
            </a:lvl3pPr>
            <a:lvl4pPr marL="1370919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67" indent="0">
              <a:buNone/>
              <a:defRPr sz="1600" b="1"/>
            </a:lvl6pPr>
            <a:lvl7pPr marL="2741841" indent="0">
              <a:buNone/>
              <a:defRPr sz="1600" b="1"/>
            </a:lvl7pPr>
            <a:lvl8pPr marL="3198815" indent="0">
              <a:buNone/>
              <a:defRPr sz="1600" b="1"/>
            </a:lvl8pPr>
            <a:lvl9pPr marL="3655788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032128" y="2174879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6360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9467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0349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9" y="273106"/>
            <a:ext cx="3259006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72975" y="273114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95309" y="1435104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74" indent="0">
              <a:buNone/>
              <a:defRPr sz="1200"/>
            </a:lvl2pPr>
            <a:lvl3pPr marL="913948" indent="0">
              <a:buNone/>
              <a:defRPr sz="1000"/>
            </a:lvl3pPr>
            <a:lvl4pPr marL="1370919" indent="0">
              <a:buNone/>
              <a:defRPr sz="900"/>
            </a:lvl4pPr>
            <a:lvl5pPr marL="1827893" indent="0">
              <a:buNone/>
              <a:defRPr sz="900"/>
            </a:lvl5pPr>
            <a:lvl6pPr marL="2284867" indent="0">
              <a:buNone/>
              <a:defRPr sz="900"/>
            </a:lvl6pPr>
            <a:lvl7pPr marL="2741841" indent="0">
              <a:buNone/>
              <a:defRPr sz="900"/>
            </a:lvl7pPr>
            <a:lvl8pPr marL="3198815" indent="0">
              <a:buNone/>
              <a:defRPr sz="900"/>
            </a:lvl8pPr>
            <a:lvl9pPr marL="3655788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8667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645" y="4800668"/>
            <a:ext cx="59436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74" indent="0">
              <a:buNone/>
              <a:defRPr sz="2800"/>
            </a:lvl2pPr>
            <a:lvl3pPr marL="913948" indent="0">
              <a:buNone/>
              <a:defRPr sz="2400"/>
            </a:lvl3pPr>
            <a:lvl4pPr marL="1370919" indent="0">
              <a:buNone/>
              <a:defRPr sz="2000"/>
            </a:lvl4pPr>
            <a:lvl5pPr marL="1827893" indent="0">
              <a:buNone/>
              <a:defRPr sz="2000"/>
            </a:lvl5pPr>
            <a:lvl6pPr marL="2284867" indent="0">
              <a:buNone/>
              <a:defRPr sz="2000"/>
            </a:lvl6pPr>
            <a:lvl7pPr marL="2741841" indent="0">
              <a:buNone/>
              <a:defRPr sz="2000"/>
            </a:lvl7pPr>
            <a:lvl8pPr marL="3198815" indent="0">
              <a:buNone/>
              <a:defRPr sz="2000"/>
            </a:lvl8pPr>
            <a:lvl9pPr marL="3655788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41645" y="5367406"/>
            <a:ext cx="59436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974" indent="0">
              <a:buNone/>
              <a:defRPr sz="1200"/>
            </a:lvl2pPr>
            <a:lvl3pPr marL="913948" indent="0">
              <a:buNone/>
              <a:defRPr sz="1000"/>
            </a:lvl3pPr>
            <a:lvl4pPr marL="1370919" indent="0">
              <a:buNone/>
              <a:defRPr sz="900"/>
            </a:lvl4pPr>
            <a:lvl5pPr marL="1827893" indent="0">
              <a:buNone/>
              <a:defRPr sz="900"/>
            </a:lvl5pPr>
            <a:lvl6pPr marL="2284867" indent="0">
              <a:buNone/>
              <a:defRPr sz="900"/>
            </a:lvl6pPr>
            <a:lvl7pPr marL="2741841" indent="0">
              <a:buNone/>
              <a:defRPr sz="900"/>
            </a:lvl7pPr>
            <a:lvl8pPr marL="3198815" indent="0">
              <a:buNone/>
              <a:defRPr sz="900"/>
            </a:lvl8pPr>
            <a:lvl9pPr marL="3655788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87431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8710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81850" y="274704"/>
            <a:ext cx="222885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704"/>
            <a:ext cx="652145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674327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75565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7149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1704" y="0"/>
            <a:ext cx="8915400" cy="1143000"/>
          </a:xfrm>
          <a:prstGeom prst="rect">
            <a:avLst/>
          </a:prstGeom>
        </p:spPr>
        <p:txBody>
          <a:bodyPr lIns="91427" tIns="45714" rIns="91427" bIns="45714"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95300" y="1535114"/>
            <a:ext cx="4376870" cy="639762"/>
          </a:xfrm>
          <a:prstGeom prst="rect">
            <a:avLst/>
          </a:prstGeom>
        </p:spPr>
        <p:txBody>
          <a:bodyPr lIns="91427" tIns="45714" rIns="91427" bIns="45714" anchor="b"/>
          <a:lstStyle>
            <a:lvl1pPr marL="0" indent="0">
              <a:buNone/>
              <a:defRPr sz="2400" b="1"/>
            </a:lvl1pPr>
            <a:lvl2pPr marL="457136" indent="0">
              <a:buNone/>
              <a:defRPr sz="2000" b="1"/>
            </a:lvl2pPr>
            <a:lvl3pPr marL="914272" indent="0">
              <a:buNone/>
              <a:defRPr sz="1800" b="1"/>
            </a:lvl3pPr>
            <a:lvl4pPr marL="1371407" indent="0">
              <a:buNone/>
              <a:defRPr sz="1600" b="1"/>
            </a:lvl4pPr>
            <a:lvl5pPr marL="1828544" indent="0">
              <a:buNone/>
              <a:defRPr sz="1600" b="1"/>
            </a:lvl5pPr>
            <a:lvl6pPr marL="2285679" indent="0">
              <a:buNone/>
              <a:defRPr sz="1600" b="1"/>
            </a:lvl6pPr>
            <a:lvl7pPr marL="2742815" indent="0">
              <a:buNone/>
              <a:defRPr sz="1600" b="1"/>
            </a:lvl7pPr>
            <a:lvl8pPr marL="3199951" indent="0">
              <a:buNone/>
              <a:defRPr sz="1600" b="1"/>
            </a:lvl8pPr>
            <a:lvl9pPr marL="3657087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  <a:prstGeom prst="rect">
            <a:avLst/>
          </a:prstGeom>
        </p:spPr>
        <p:txBody>
          <a:bodyPr lIns="91427" tIns="45714" rIns="91427" bIns="45714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032115" y="1535114"/>
            <a:ext cx="4378590" cy="639762"/>
          </a:xfrm>
          <a:prstGeom prst="rect">
            <a:avLst/>
          </a:prstGeom>
        </p:spPr>
        <p:txBody>
          <a:bodyPr lIns="91427" tIns="45714" rIns="91427" bIns="45714" anchor="b"/>
          <a:lstStyle>
            <a:lvl1pPr marL="0" indent="0">
              <a:buNone/>
              <a:defRPr sz="2400" b="1"/>
            </a:lvl1pPr>
            <a:lvl2pPr marL="457136" indent="0">
              <a:buNone/>
              <a:defRPr sz="2000" b="1"/>
            </a:lvl2pPr>
            <a:lvl3pPr marL="914272" indent="0">
              <a:buNone/>
              <a:defRPr sz="1800" b="1"/>
            </a:lvl3pPr>
            <a:lvl4pPr marL="1371407" indent="0">
              <a:buNone/>
              <a:defRPr sz="1600" b="1"/>
            </a:lvl4pPr>
            <a:lvl5pPr marL="1828544" indent="0">
              <a:buNone/>
              <a:defRPr sz="1600" b="1"/>
            </a:lvl5pPr>
            <a:lvl6pPr marL="2285679" indent="0">
              <a:buNone/>
              <a:defRPr sz="1600" b="1"/>
            </a:lvl6pPr>
            <a:lvl7pPr marL="2742815" indent="0">
              <a:buNone/>
              <a:defRPr sz="1600" b="1"/>
            </a:lvl7pPr>
            <a:lvl8pPr marL="3199951" indent="0">
              <a:buNone/>
              <a:defRPr sz="1600" b="1"/>
            </a:lvl8pPr>
            <a:lvl9pPr marL="3657087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  <a:prstGeom prst="rect">
            <a:avLst/>
          </a:prstGeom>
        </p:spPr>
        <p:txBody>
          <a:bodyPr lIns="91427" tIns="45714" rIns="91427" bIns="45714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A72B9-62E5-4DA6-9C9C-34B6D7FA2301}" type="datetime1">
              <a:rPr lang="pt-BR"/>
              <a:pPr>
                <a:defRPr/>
              </a:pPr>
              <a:t>12/07/2023</a:t>
            </a:fld>
            <a:endParaRPr lang="pt-BR" dirty="0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07333-79CB-44A4-8AD2-DA288F0A735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907859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06" y="4406983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82506" y="290672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7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9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86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84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8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78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017704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95301" y="1600217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35550" y="1600217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39910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95300" y="1535118"/>
            <a:ext cx="437687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4" indent="0">
              <a:buNone/>
              <a:defRPr sz="2000" b="1"/>
            </a:lvl2pPr>
            <a:lvl3pPr marL="913948" indent="0">
              <a:buNone/>
              <a:defRPr sz="1800" b="1"/>
            </a:lvl3pPr>
            <a:lvl4pPr marL="1370919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67" indent="0">
              <a:buNone/>
              <a:defRPr sz="1600" b="1"/>
            </a:lvl6pPr>
            <a:lvl7pPr marL="2741841" indent="0">
              <a:buNone/>
              <a:defRPr sz="1600" b="1"/>
            </a:lvl7pPr>
            <a:lvl8pPr marL="3198815" indent="0">
              <a:buNone/>
              <a:defRPr sz="1600" b="1"/>
            </a:lvl8pPr>
            <a:lvl9pPr marL="3655788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95300" y="2174879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032128" y="1535118"/>
            <a:ext cx="437859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74" indent="0">
              <a:buNone/>
              <a:defRPr sz="2000" b="1"/>
            </a:lvl2pPr>
            <a:lvl3pPr marL="913948" indent="0">
              <a:buNone/>
              <a:defRPr sz="1800" b="1"/>
            </a:lvl3pPr>
            <a:lvl4pPr marL="1370919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67" indent="0">
              <a:buNone/>
              <a:defRPr sz="1600" b="1"/>
            </a:lvl6pPr>
            <a:lvl7pPr marL="2741841" indent="0">
              <a:buNone/>
              <a:defRPr sz="1600" b="1"/>
            </a:lvl7pPr>
            <a:lvl8pPr marL="3198815" indent="0">
              <a:buNone/>
              <a:defRPr sz="1600" b="1"/>
            </a:lvl8pPr>
            <a:lvl9pPr marL="3655788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032128" y="2174879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0890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9034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6997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9" y="273106"/>
            <a:ext cx="3259006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72975" y="273114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95309" y="1435104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74" indent="0">
              <a:buNone/>
              <a:defRPr sz="1200"/>
            </a:lvl2pPr>
            <a:lvl3pPr marL="913948" indent="0">
              <a:buNone/>
              <a:defRPr sz="1000"/>
            </a:lvl3pPr>
            <a:lvl4pPr marL="1370919" indent="0">
              <a:buNone/>
              <a:defRPr sz="900"/>
            </a:lvl4pPr>
            <a:lvl5pPr marL="1827893" indent="0">
              <a:buNone/>
              <a:defRPr sz="900"/>
            </a:lvl5pPr>
            <a:lvl6pPr marL="2284867" indent="0">
              <a:buNone/>
              <a:defRPr sz="900"/>
            </a:lvl6pPr>
            <a:lvl7pPr marL="2741841" indent="0">
              <a:buNone/>
              <a:defRPr sz="900"/>
            </a:lvl7pPr>
            <a:lvl8pPr marL="3198815" indent="0">
              <a:buNone/>
              <a:defRPr sz="900"/>
            </a:lvl8pPr>
            <a:lvl9pPr marL="3655788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44794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645" y="4800668"/>
            <a:ext cx="59436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74" indent="0">
              <a:buNone/>
              <a:defRPr sz="2800"/>
            </a:lvl2pPr>
            <a:lvl3pPr marL="913948" indent="0">
              <a:buNone/>
              <a:defRPr sz="2400"/>
            </a:lvl3pPr>
            <a:lvl4pPr marL="1370919" indent="0">
              <a:buNone/>
              <a:defRPr sz="2000"/>
            </a:lvl4pPr>
            <a:lvl5pPr marL="1827893" indent="0">
              <a:buNone/>
              <a:defRPr sz="2000"/>
            </a:lvl5pPr>
            <a:lvl6pPr marL="2284867" indent="0">
              <a:buNone/>
              <a:defRPr sz="2000"/>
            </a:lvl6pPr>
            <a:lvl7pPr marL="2741841" indent="0">
              <a:buNone/>
              <a:defRPr sz="2000"/>
            </a:lvl7pPr>
            <a:lvl8pPr marL="3198815" indent="0">
              <a:buNone/>
              <a:defRPr sz="2000"/>
            </a:lvl8pPr>
            <a:lvl9pPr marL="3655788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41645" y="5367406"/>
            <a:ext cx="59436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974" indent="0">
              <a:buNone/>
              <a:defRPr sz="1200"/>
            </a:lvl2pPr>
            <a:lvl3pPr marL="913948" indent="0">
              <a:buNone/>
              <a:defRPr sz="1000"/>
            </a:lvl3pPr>
            <a:lvl4pPr marL="1370919" indent="0">
              <a:buNone/>
              <a:defRPr sz="900"/>
            </a:lvl4pPr>
            <a:lvl5pPr marL="1827893" indent="0">
              <a:buNone/>
              <a:defRPr sz="900"/>
            </a:lvl5pPr>
            <a:lvl6pPr marL="2284867" indent="0">
              <a:buNone/>
              <a:defRPr sz="900"/>
            </a:lvl6pPr>
            <a:lvl7pPr marL="2741841" indent="0">
              <a:buNone/>
              <a:defRPr sz="900"/>
            </a:lvl7pPr>
            <a:lvl8pPr marL="3198815" indent="0">
              <a:buNone/>
              <a:defRPr sz="900"/>
            </a:lvl8pPr>
            <a:lvl9pPr marL="3655788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511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3587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81850" y="274704"/>
            <a:ext cx="222885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704"/>
            <a:ext cx="652145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043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912DB462-C539-FD86-0499-881DFBEAE8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38250" y="1122363"/>
            <a:ext cx="74295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E0182376-F5C4-25A2-75C0-C012EA2A5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6" indent="0" algn="ctr">
              <a:buNone/>
              <a:defRPr sz="2000"/>
            </a:lvl2pPr>
            <a:lvl3pPr marL="914272" indent="0" algn="ctr">
              <a:buNone/>
              <a:defRPr sz="1800"/>
            </a:lvl3pPr>
            <a:lvl4pPr marL="1371407" indent="0" algn="ctr">
              <a:buNone/>
              <a:defRPr sz="1600"/>
            </a:lvl4pPr>
            <a:lvl5pPr marL="1828544" indent="0" algn="ctr">
              <a:buNone/>
              <a:defRPr sz="1600"/>
            </a:lvl5pPr>
            <a:lvl6pPr marL="2285679" indent="0" algn="ctr">
              <a:buNone/>
              <a:defRPr sz="1600"/>
            </a:lvl6pPr>
            <a:lvl7pPr marL="2742815" indent="0" algn="ctr">
              <a:buNone/>
              <a:defRPr sz="1600"/>
            </a:lvl7pPr>
            <a:lvl8pPr marL="3199951" indent="0" algn="ctr">
              <a:buNone/>
              <a:defRPr sz="1600"/>
            </a:lvl8pPr>
            <a:lvl9pPr marL="3657087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FD8509EE-AD6E-BEC7-8DC1-FE4EADF03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1A5881AE-1758-BC4D-F45D-2526F0CC8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4E15A016-92F1-64F3-FACF-1C6C9E4AE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361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41704" y="0"/>
            <a:ext cx="8915400" cy="1143000"/>
          </a:xfrm>
          <a:prstGeom prst="rect">
            <a:avLst/>
          </a:prstGeom>
        </p:spPr>
        <p:txBody>
          <a:bodyPr lIns="91427" tIns="45714" rIns="91427" bIns="45714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F68C1-EB07-42EC-986A-C6BC7BD3EC58}" type="datetime1">
              <a:rPr lang="pt-BR"/>
              <a:pPr>
                <a:defRPr/>
              </a:pPr>
              <a:t>12/07/2023</a:t>
            </a:fld>
            <a:endParaRPr lang="pt-BR" dirty="0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D1DA5D-E8C3-474A-BE40-139CB95E06A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732641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7352" y="23172"/>
            <a:ext cx="1950220" cy="673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33904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0138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06" y="440699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82506" y="290673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4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8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7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72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66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61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55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1076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95301" y="1600217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35550" y="1600217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3540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95300" y="1535123"/>
            <a:ext cx="437687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4" indent="0">
              <a:buNone/>
              <a:defRPr sz="2000" b="1"/>
            </a:lvl2pPr>
            <a:lvl3pPr marL="913892" indent="0">
              <a:buNone/>
              <a:defRPr sz="1800" b="1"/>
            </a:lvl3pPr>
            <a:lvl4pPr marL="1370831" indent="0">
              <a:buNone/>
              <a:defRPr sz="1600" b="1"/>
            </a:lvl4pPr>
            <a:lvl5pPr marL="1827780" indent="0">
              <a:buNone/>
              <a:defRPr sz="1600" b="1"/>
            </a:lvl5pPr>
            <a:lvl6pPr marL="2284721" indent="0">
              <a:buNone/>
              <a:defRPr sz="1600" b="1"/>
            </a:lvl6pPr>
            <a:lvl7pPr marL="2741665" indent="0">
              <a:buNone/>
              <a:defRPr sz="1600" b="1"/>
            </a:lvl7pPr>
            <a:lvl8pPr marL="3198611" indent="0">
              <a:buNone/>
              <a:defRPr sz="1600" b="1"/>
            </a:lvl8pPr>
            <a:lvl9pPr marL="3655556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95300" y="2174879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032139" y="1535123"/>
            <a:ext cx="4378590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44" indent="0">
              <a:buNone/>
              <a:defRPr sz="2000" b="1"/>
            </a:lvl2pPr>
            <a:lvl3pPr marL="913892" indent="0">
              <a:buNone/>
              <a:defRPr sz="1800" b="1"/>
            </a:lvl3pPr>
            <a:lvl4pPr marL="1370831" indent="0">
              <a:buNone/>
              <a:defRPr sz="1600" b="1"/>
            </a:lvl4pPr>
            <a:lvl5pPr marL="1827780" indent="0">
              <a:buNone/>
              <a:defRPr sz="1600" b="1"/>
            </a:lvl5pPr>
            <a:lvl6pPr marL="2284721" indent="0">
              <a:buNone/>
              <a:defRPr sz="1600" b="1"/>
            </a:lvl6pPr>
            <a:lvl7pPr marL="2741665" indent="0">
              <a:buNone/>
              <a:defRPr sz="1600" b="1"/>
            </a:lvl7pPr>
            <a:lvl8pPr marL="3198611" indent="0">
              <a:buNone/>
              <a:defRPr sz="1600" b="1"/>
            </a:lvl8pPr>
            <a:lvl9pPr marL="3655556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032139" y="2174879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516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3427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858433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9" y="273106"/>
            <a:ext cx="3259006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72975" y="273118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95309" y="1435104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44" indent="0">
              <a:buNone/>
              <a:defRPr sz="1200"/>
            </a:lvl2pPr>
            <a:lvl3pPr marL="913892" indent="0">
              <a:buNone/>
              <a:defRPr sz="1000"/>
            </a:lvl3pPr>
            <a:lvl4pPr marL="1370831" indent="0">
              <a:buNone/>
              <a:defRPr sz="900"/>
            </a:lvl4pPr>
            <a:lvl5pPr marL="1827780" indent="0">
              <a:buNone/>
              <a:defRPr sz="900"/>
            </a:lvl5pPr>
            <a:lvl6pPr marL="2284721" indent="0">
              <a:buNone/>
              <a:defRPr sz="900"/>
            </a:lvl6pPr>
            <a:lvl7pPr marL="2741665" indent="0">
              <a:buNone/>
              <a:defRPr sz="900"/>
            </a:lvl7pPr>
            <a:lvl8pPr marL="3198611" indent="0">
              <a:buNone/>
              <a:defRPr sz="900"/>
            </a:lvl8pPr>
            <a:lvl9pPr marL="3655556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3680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645" y="4800676"/>
            <a:ext cx="59436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44" indent="0">
              <a:buNone/>
              <a:defRPr sz="2800"/>
            </a:lvl2pPr>
            <a:lvl3pPr marL="913892" indent="0">
              <a:buNone/>
              <a:defRPr sz="2400"/>
            </a:lvl3pPr>
            <a:lvl4pPr marL="1370831" indent="0">
              <a:buNone/>
              <a:defRPr sz="2000"/>
            </a:lvl4pPr>
            <a:lvl5pPr marL="1827780" indent="0">
              <a:buNone/>
              <a:defRPr sz="2000"/>
            </a:lvl5pPr>
            <a:lvl6pPr marL="2284721" indent="0">
              <a:buNone/>
              <a:defRPr sz="2000"/>
            </a:lvl6pPr>
            <a:lvl7pPr marL="2741665" indent="0">
              <a:buNone/>
              <a:defRPr sz="2000"/>
            </a:lvl7pPr>
            <a:lvl8pPr marL="3198611" indent="0">
              <a:buNone/>
              <a:defRPr sz="2000"/>
            </a:lvl8pPr>
            <a:lvl9pPr marL="3655556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41645" y="5367414"/>
            <a:ext cx="59436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944" indent="0">
              <a:buNone/>
              <a:defRPr sz="1200"/>
            </a:lvl2pPr>
            <a:lvl3pPr marL="913892" indent="0">
              <a:buNone/>
              <a:defRPr sz="1000"/>
            </a:lvl3pPr>
            <a:lvl4pPr marL="1370831" indent="0">
              <a:buNone/>
              <a:defRPr sz="900"/>
            </a:lvl4pPr>
            <a:lvl5pPr marL="1827780" indent="0">
              <a:buNone/>
              <a:defRPr sz="900"/>
            </a:lvl5pPr>
            <a:lvl6pPr marL="2284721" indent="0">
              <a:buNone/>
              <a:defRPr sz="900"/>
            </a:lvl6pPr>
            <a:lvl7pPr marL="2741665" indent="0">
              <a:buNone/>
              <a:defRPr sz="900"/>
            </a:lvl7pPr>
            <a:lvl8pPr marL="3198611" indent="0">
              <a:buNone/>
              <a:defRPr sz="900"/>
            </a:lvl8pPr>
            <a:lvl9pPr marL="3655556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7668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229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A121C-8BE8-4A2A-B627-0B3A8D809A85}" type="datetime1">
              <a:rPr lang="pt-BR"/>
              <a:pPr>
                <a:defRPr/>
              </a:pPr>
              <a:t>12/07/2023</a:t>
            </a:fld>
            <a:endParaRPr lang="pt-BR" dirty="0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4DADD-F990-4597-90B2-4D710976A595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480245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81850" y="274704"/>
            <a:ext cx="222885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704"/>
            <a:ext cx="652145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799536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2130497"/>
            <a:ext cx="84201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3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4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6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7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8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60355-B8D9-4B6C-B98C-97706B005CBB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B99440-F077-4FCE-B374-1B0FB6B36B4A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1054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8C6E3E-7E89-4C73-8173-AB1456442966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AA8FE3-38F7-4566-8053-1C8363FD28B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6754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06" y="4406972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82506" y="290672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0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1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3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4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5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63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7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8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5B9EE6-CCDA-4962-8EF3-43B88C536386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3B3F7C-B045-40AE-AAEE-6FCD7CA4E0D7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94504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95300" y="1600207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35550" y="1600207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5671FC-B6CC-4E47-9E3E-0B7C013CB247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8E121D-6911-4AFC-8309-4ADCC1C3E4A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0872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95300" y="1535114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6" indent="0">
              <a:buNone/>
              <a:defRPr sz="1800" b="1"/>
            </a:lvl3pPr>
            <a:lvl4pPr marL="1371319" indent="0">
              <a:buNone/>
              <a:defRPr sz="1600" b="1"/>
            </a:lvl4pPr>
            <a:lvl5pPr marL="1828429" indent="0">
              <a:buNone/>
              <a:defRPr sz="1600" b="1"/>
            </a:lvl5pPr>
            <a:lvl6pPr marL="2285533" indent="0">
              <a:buNone/>
              <a:defRPr sz="1600" b="1"/>
            </a:lvl6pPr>
            <a:lvl7pPr marL="2742639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5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032126" y="1535114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5" indent="0">
              <a:buNone/>
              <a:defRPr sz="2000" b="1"/>
            </a:lvl2pPr>
            <a:lvl3pPr marL="914216" indent="0">
              <a:buNone/>
              <a:defRPr sz="1800" b="1"/>
            </a:lvl3pPr>
            <a:lvl4pPr marL="1371319" indent="0">
              <a:buNone/>
              <a:defRPr sz="1600" b="1"/>
            </a:lvl4pPr>
            <a:lvl5pPr marL="1828429" indent="0">
              <a:buNone/>
              <a:defRPr sz="1600" b="1"/>
            </a:lvl5pPr>
            <a:lvl6pPr marL="2285533" indent="0">
              <a:buNone/>
              <a:defRPr sz="1600" b="1"/>
            </a:lvl6pPr>
            <a:lvl7pPr marL="2742639" indent="0">
              <a:buNone/>
              <a:defRPr sz="1600" b="1"/>
            </a:lvl7pPr>
            <a:lvl8pPr marL="3199744" indent="0">
              <a:buNone/>
              <a:defRPr sz="1600" b="1"/>
            </a:lvl8pPr>
            <a:lvl9pPr marL="3656855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032126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8FFAA-42BD-4342-ABB1-7AD721E34B2C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0748F-8FF0-482A-8DF2-6BEDF91387C6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9613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77989-A6CE-47F2-97E9-150A8253E510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EB0BE-EB68-4784-B680-29FB20BAC206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91892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A1662-4187-47C8-80F5-C8E48AA750BC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E758D-552F-4751-B903-1605F560F492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0278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8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72975" y="273108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95308" y="1435104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5" indent="0">
              <a:buNone/>
              <a:defRPr sz="1200"/>
            </a:lvl2pPr>
            <a:lvl3pPr marL="914216" indent="0">
              <a:buNone/>
              <a:defRPr sz="1000"/>
            </a:lvl3pPr>
            <a:lvl4pPr marL="1371319" indent="0">
              <a:buNone/>
              <a:defRPr sz="900"/>
            </a:lvl4pPr>
            <a:lvl5pPr marL="1828429" indent="0">
              <a:buNone/>
              <a:defRPr sz="900"/>
            </a:lvl5pPr>
            <a:lvl6pPr marL="2285533" indent="0">
              <a:buNone/>
              <a:defRPr sz="900"/>
            </a:lvl6pPr>
            <a:lvl7pPr marL="2742639" indent="0">
              <a:buNone/>
              <a:defRPr sz="900"/>
            </a:lvl7pPr>
            <a:lvl8pPr marL="3199744" indent="0">
              <a:buNone/>
              <a:defRPr sz="900"/>
            </a:lvl8pPr>
            <a:lvl9pPr marL="3656855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33901-E119-4A5D-B5E8-16721DB51F03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EC146F-6C29-4382-BB8C-93F32C707D5D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64860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05" indent="0">
              <a:buNone/>
              <a:defRPr sz="2800"/>
            </a:lvl2pPr>
            <a:lvl3pPr marL="914216" indent="0">
              <a:buNone/>
              <a:defRPr sz="2400"/>
            </a:lvl3pPr>
            <a:lvl4pPr marL="1371319" indent="0">
              <a:buNone/>
              <a:defRPr sz="2000"/>
            </a:lvl4pPr>
            <a:lvl5pPr marL="1828429" indent="0">
              <a:buNone/>
              <a:defRPr sz="2000"/>
            </a:lvl5pPr>
            <a:lvl6pPr marL="2285533" indent="0">
              <a:buNone/>
              <a:defRPr sz="2000"/>
            </a:lvl6pPr>
            <a:lvl7pPr marL="2742639" indent="0">
              <a:buNone/>
              <a:defRPr sz="2000"/>
            </a:lvl7pPr>
            <a:lvl8pPr marL="3199744" indent="0">
              <a:buNone/>
              <a:defRPr sz="2000"/>
            </a:lvl8pPr>
            <a:lvl9pPr marL="3656855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5" indent="0">
              <a:buNone/>
              <a:defRPr sz="1200"/>
            </a:lvl2pPr>
            <a:lvl3pPr marL="914216" indent="0">
              <a:buNone/>
              <a:defRPr sz="1000"/>
            </a:lvl3pPr>
            <a:lvl4pPr marL="1371319" indent="0">
              <a:buNone/>
              <a:defRPr sz="900"/>
            </a:lvl4pPr>
            <a:lvl5pPr marL="1828429" indent="0">
              <a:buNone/>
              <a:defRPr sz="900"/>
            </a:lvl5pPr>
            <a:lvl6pPr marL="2285533" indent="0">
              <a:buNone/>
              <a:defRPr sz="900"/>
            </a:lvl6pPr>
            <a:lvl7pPr marL="2742639" indent="0">
              <a:buNone/>
              <a:defRPr sz="900"/>
            </a:lvl7pPr>
            <a:lvl8pPr marL="3199744" indent="0">
              <a:buNone/>
              <a:defRPr sz="900"/>
            </a:lvl8pPr>
            <a:lvl9pPr marL="3656855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49287-DBD0-4BDA-81BA-98218ABC72B8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5B6C80-4855-4851-9B23-A2F1DF217447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793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7" y="273050"/>
            <a:ext cx="3259006" cy="1162050"/>
          </a:xfrm>
          <a:prstGeom prst="rect">
            <a:avLst/>
          </a:prstGeom>
        </p:spPr>
        <p:txBody>
          <a:bodyPr lIns="91427" tIns="45714" rIns="91427" bIns="45714"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72975" y="273104"/>
            <a:ext cx="5537729" cy="5853113"/>
          </a:xfrm>
          <a:prstGeom prst="rect">
            <a:avLst/>
          </a:prstGeom>
        </p:spPr>
        <p:txBody>
          <a:bodyPr lIns="91427" tIns="45714" rIns="91427" bIns="45714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95307" y="1435104"/>
            <a:ext cx="3259006" cy="4691063"/>
          </a:xfrm>
          <a:prstGeom prst="rect">
            <a:avLst/>
          </a:prstGeom>
        </p:spPr>
        <p:txBody>
          <a:bodyPr lIns="91427" tIns="45714" rIns="91427" bIns="45714"/>
          <a:lstStyle>
            <a:lvl1pPr marL="0" indent="0">
              <a:buNone/>
              <a:defRPr sz="1400"/>
            </a:lvl1pPr>
            <a:lvl2pPr marL="457136" indent="0">
              <a:buNone/>
              <a:defRPr sz="1200"/>
            </a:lvl2pPr>
            <a:lvl3pPr marL="914272" indent="0">
              <a:buNone/>
              <a:defRPr sz="1000"/>
            </a:lvl3pPr>
            <a:lvl4pPr marL="1371407" indent="0">
              <a:buNone/>
              <a:defRPr sz="900"/>
            </a:lvl4pPr>
            <a:lvl5pPr marL="1828544" indent="0">
              <a:buNone/>
              <a:defRPr sz="900"/>
            </a:lvl5pPr>
            <a:lvl6pPr marL="2285679" indent="0">
              <a:buNone/>
              <a:defRPr sz="900"/>
            </a:lvl6pPr>
            <a:lvl7pPr marL="2742815" indent="0">
              <a:buNone/>
              <a:defRPr sz="900"/>
            </a:lvl7pPr>
            <a:lvl8pPr marL="3199951" indent="0">
              <a:buNone/>
              <a:defRPr sz="900"/>
            </a:lvl8pPr>
            <a:lvl9pPr marL="3657087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58C0B-4E83-492A-BD9C-C3B3BF18B0D1}" type="datetime1">
              <a:rPr lang="pt-BR"/>
              <a:pPr>
                <a:defRPr/>
              </a:pPr>
              <a:t>12/07/2023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18EB4-6C41-4036-B942-E45BE74C0BBC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50099323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3B6182-4459-4FE2-8E4F-6533497CA1E7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C4D4E2-1FA7-44DD-BA1E-52A7D2078D7C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73515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81850" y="274694"/>
            <a:ext cx="222885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694"/>
            <a:ext cx="652145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481397-0CDF-4D0A-844A-64486DAA6EC3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01757-49B1-4CF6-BD71-8B72FF0382D1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13489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2130489"/>
            <a:ext cx="84201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272F3-1B23-41DE-B7F0-24A784E1C4D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96D-5D65-4275-93BE-AB7D17C48FB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6985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272F3-1B23-41DE-B7F0-24A784E1C4D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96D-5D65-4275-93BE-AB7D17C48FB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05684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06" y="4406964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82506" y="2906714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272F3-1B23-41DE-B7F0-24A784E1C4D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96D-5D65-4275-93BE-AB7D17C48FB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84596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95300" y="1600207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35550" y="1600207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272F3-1B23-41DE-B7F0-24A784E1C4D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96D-5D65-4275-93BE-AB7D17C48FB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67663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95300" y="1535114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6" indent="0">
              <a:buNone/>
              <a:defRPr sz="2000" b="1"/>
            </a:lvl2pPr>
            <a:lvl3pPr marL="914272" indent="0">
              <a:buNone/>
              <a:defRPr sz="1800" b="1"/>
            </a:lvl3pPr>
            <a:lvl4pPr marL="1371407" indent="0">
              <a:buNone/>
              <a:defRPr sz="1600" b="1"/>
            </a:lvl4pPr>
            <a:lvl5pPr marL="1828544" indent="0">
              <a:buNone/>
              <a:defRPr sz="1600" b="1"/>
            </a:lvl5pPr>
            <a:lvl6pPr marL="2285679" indent="0">
              <a:buNone/>
              <a:defRPr sz="1600" b="1"/>
            </a:lvl6pPr>
            <a:lvl7pPr marL="2742815" indent="0">
              <a:buNone/>
              <a:defRPr sz="1600" b="1"/>
            </a:lvl7pPr>
            <a:lvl8pPr marL="3199951" indent="0">
              <a:buNone/>
              <a:defRPr sz="1600" b="1"/>
            </a:lvl8pPr>
            <a:lvl9pPr marL="3657087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5032115" y="1535114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6" indent="0">
              <a:buNone/>
              <a:defRPr sz="2000" b="1"/>
            </a:lvl2pPr>
            <a:lvl3pPr marL="914272" indent="0">
              <a:buNone/>
              <a:defRPr sz="1800" b="1"/>
            </a:lvl3pPr>
            <a:lvl4pPr marL="1371407" indent="0">
              <a:buNone/>
              <a:defRPr sz="1600" b="1"/>
            </a:lvl4pPr>
            <a:lvl5pPr marL="1828544" indent="0">
              <a:buNone/>
              <a:defRPr sz="1600" b="1"/>
            </a:lvl5pPr>
            <a:lvl6pPr marL="2285679" indent="0">
              <a:buNone/>
              <a:defRPr sz="1600" b="1"/>
            </a:lvl6pPr>
            <a:lvl7pPr marL="2742815" indent="0">
              <a:buNone/>
              <a:defRPr sz="1600" b="1"/>
            </a:lvl7pPr>
            <a:lvl8pPr marL="3199951" indent="0">
              <a:buNone/>
              <a:defRPr sz="1600" b="1"/>
            </a:lvl8pPr>
            <a:lvl9pPr marL="3657087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5032115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272F3-1B23-41DE-B7F0-24A784E1C4D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96D-5D65-4275-93BE-AB7D17C48FB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00628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272F3-1B23-41DE-B7F0-24A784E1C4D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96D-5D65-4275-93BE-AB7D17C48FB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58219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272F3-1B23-41DE-B7F0-24A784E1C4D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96D-5D65-4275-93BE-AB7D17C48FB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98153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95307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72975" y="273104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95307" y="1435104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36" indent="0">
              <a:buNone/>
              <a:defRPr sz="1200"/>
            </a:lvl2pPr>
            <a:lvl3pPr marL="914272" indent="0">
              <a:buNone/>
              <a:defRPr sz="1000"/>
            </a:lvl3pPr>
            <a:lvl4pPr marL="1371407" indent="0">
              <a:buNone/>
              <a:defRPr sz="900"/>
            </a:lvl4pPr>
            <a:lvl5pPr marL="1828544" indent="0">
              <a:buNone/>
              <a:defRPr sz="900"/>
            </a:lvl5pPr>
            <a:lvl6pPr marL="2285679" indent="0">
              <a:buNone/>
              <a:defRPr sz="900"/>
            </a:lvl6pPr>
            <a:lvl7pPr marL="2742815" indent="0">
              <a:buNone/>
              <a:defRPr sz="900"/>
            </a:lvl7pPr>
            <a:lvl8pPr marL="3199951" indent="0">
              <a:buNone/>
              <a:defRPr sz="900"/>
            </a:lvl8pPr>
            <a:lvl9pPr marL="3657087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272F3-1B23-41DE-B7F0-24A784E1C4D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96D-5D65-4275-93BE-AB7D17C48FB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9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  <a:prstGeom prst="rect">
            <a:avLst/>
          </a:prstGeom>
        </p:spPr>
        <p:txBody>
          <a:bodyPr lIns="91427" tIns="45714" rIns="91427" bIns="45714"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  <a:prstGeom prst="rect">
            <a:avLst/>
          </a:prstGeom>
        </p:spPr>
        <p:txBody>
          <a:bodyPr lIns="91427" tIns="45714" rIns="91427" bIns="45714"/>
          <a:lstStyle>
            <a:lvl1pPr marL="0" indent="0">
              <a:buNone/>
              <a:defRPr sz="3200"/>
            </a:lvl1pPr>
            <a:lvl2pPr marL="457136" indent="0">
              <a:buNone/>
              <a:defRPr sz="2800"/>
            </a:lvl2pPr>
            <a:lvl3pPr marL="914272" indent="0">
              <a:buNone/>
              <a:defRPr sz="2400"/>
            </a:lvl3pPr>
            <a:lvl4pPr marL="1371407" indent="0">
              <a:buNone/>
              <a:defRPr sz="2000"/>
            </a:lvl4pPr>
            <a:lvl5pPr marL="1828544" indent="0">
              <a:buNone/>
              <a:defRPr sz="2000"/>
            </a:lvl5pPr>
            <a:lvl6pPr marL="2285679" indent="0">
              <a:buNone/>
              <a:defRPr sz="2000"/>
            </a:lvl6pPr>
            <a:lvl7pPr marL="2742815" indent="0">
              <a:buNone/>
              <a:defRPr sz="2000"/>
            </a:lvl7pPr>
            <a:lvl8pPr marL="3199951" indent="0">
              <a:buNone/>
              <a:defRPr sz="2000"/>
            </a:lvl8pPr>
            <a:lvl9pPr marL="3657087" indent="0">
              <a:buNone/>
              <a:defRPr sz="2000"/>
            </a:lvl9pPr>
          </a:lstStyle>
          <a:p>
            <a:pPr lvl="0"/>
            <a:endParaRPr lang="pt-BR" noProof="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  <a:prstGeom prst="rect">
            <a:avLst/>
          </a:prstGeom>
        </p:spPr>
        <p:txBody>
          <a:bodyPr lIns="91427" tIns="45714" rIns="91427" bIns="45714"/>
          <a:lstStyle>
            <a:lvl1pPr marL="0" indent="0">
              <a:buNone/>
              <a:defRPr sz="1400"/>
            </a:lvl1pPr>
            <a:lvl2pPr marL="457136" indent="0">
              <a:buNone/>
              <a:defRPr sz="1200"/>
            </a:lvl2pPr>
            <a:lvl3pPr marL="914272" indent="0">
              <a:buNone/>
              <a:defRPr sz="1000"/>
            </a:lvl3pPr>
            <a:lvl4pPr marL="1371407" indent="0">
              <a:buNone/>
              <a:defRPr sz="900"/>
            </a:lvl4pPr>
            <a:lvl5pPr marL="1828544" indent="0">
              <a:buNone/>
              <a:defRPr sz="900"/>
            </a:lvl5pPr>
            <a:lvl6pPr marL="2285679" indent="0">
              <a:buNone/>
              <a:defRPr sz="900"/>
            </a:lvl6pPr>
            <a:lvl7pPr marL="2742815" indent="0">
              <a:buNone/>
              <a:defRPr sz="900"/>
            </a:lvl7pPr>
            <a:lvl8pPr marL="3199951" indent="0">
              <a:buNone/>
              <a:defRPr sz="900"/>
            </a:lvl8pPr>
            <a:lvl9pPr marL="3657087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F8E1E4-FFE6-454D-A00C-F2D3FCA5D0C2}" type="datetime1">
              <a:rPr lang="pt-BR"/>
              <a:pPr>
                <a:defRPr/>
              </a:pPr>
              <a:t>12/07/2023</a:t>
            </a:fld>
            <a:endParaRPr lang="pt-BR" dirty="0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4C9090-41B9-4526-82FD-D4115D0329B1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0518210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36" indent="0">
              <a:buNone/>
              <a:defRPr sz="2800"/>
            </a:lvl2pPr>
            <a:lvl3pPr marL="914272" indent="0">
              <a:buNone/>
              <a:defRPr sz="2400"/>
            </a:lvl3pPr>
            <a:lvl4pPr marL="1371407" indent="0">
              <a:buNone/>
              <a:defRPr sz="2000"/>
            </a:lvl4pPr>
            <a:lvl5pPr marL="1828544" indent="0">
              <a:buNone/>
              <a:defRPr sz="2000"/>
            </a:lvl5pPr>
            <a:lvl6pPr marL="2285679" indent="0">
              <a:buNone/>
              <a:defRPr sz="2000"/>
            </a:lvl6pPr>
            <a:lvl7pPr marL="2742815" indent="0">
              <a:buNone/>
              <a:defRPr sz="2000"/>
            </a:lvl7pPr>
            <a:lvl8pPr marL="3199951" indent="0">
              <a:buNone/>
              <a:defRPr sz="2000"/>
            </a:lvl8pPr>
            <a:lvl9pPr marL="3657087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36" indent="0">
              <a:buNone/>
              <a:defRPr sz="1200"/>
            </a:lvl2pPr>
            <a:lvl3pPr marL="914272" indent="0">
              <a:buNone/>
              <a:defRPr sz="1000"/>
            </a:lvl3pPr>
            <a:lvl4pPr marL="1371407" indent="0">
              <a:buNone/>
              <a:defRPr sz="900"/>
            </a:lvl4pPr>
            <a:lvl5pPr marL="1828544" indent="0">
              <a:buNone/>
              <a:defRPr sz="900"/>
            </a:lvl5pPr>
            <a:lvl6pPr marL="2285679" indent="0">
              <a:buNone/>
              <a:defRPr sz="900"/>
            </a:lvl6pPr>
            <a:lvl7pPr marL="2742815" indent="0">
              <a:buNone/>
              <a:defRPr sz="900"/>
            </a:lvl7pPr>
            <a:lvl8pPr marL="3199951" indent="0">
              <a:buNone/>
              <a:defRPr sz="900"/>
            </a:lvl8pPr>
            <a:lvl9pPr marL="3657087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272F3-1B23-41DE-B7F0-24A784E1C4D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96D-5D65-4275-93BE-AB7D17C48FB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6365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272F3-1B23-41DE-B7F0-24A784E1C4D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96D-5D65-4275-93BE-AB7D17C48FB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114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7181850" y="274694"/>
            <a:ext cx="222885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95300" y="274694"/>
            <a:ext cx="652145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272F3-1B23-41DE-B7F0-24A784E1C4D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96D-5D65-4275-93BE-AB7D17C48FB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02507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917352" y="23172"/>
            <a:ext cx="1950220" cy="6737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934362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5300" y="1600207"/>
            <a:ext cx="8915400" cy="4525963"/>
          </a:xfrm>
          <a:prstGeom prst="rect">
            <a:avLst/>
          </a:prstGeom>
        </p:spPr>
        <p:txBody>
          <a:bodyPr lIns="91389" tIns="45697" rIns="91389" bIns="45697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A617DF-8D94-4A41-89FD-50918EF9F12A}" type="datetime1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D6A55C-B99A-4325-AEBC-E50F0041D42C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8130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95300" y="1600207"/>
            <a:ext cx="8915400" cy="4525963"/>
          </a:xfrm>
          <a:prstGeom prst="rect">
            <a:avLst/>
          </a:prstGeom>
        </p:spPr>
        <p:txBody>
          <a:bodyPr lIns="91389" tIns="45697" rIns="91389" bIns="45697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495300" y="274641"/>
            <a:ext cx="8915400" cy="1143000"/>
          </a:xfrm>
          <a:prstGeom prst="rect">
            <a:avLst/>
          </a:prstGeom>
        </p:spPr>
        <p:txBody>
          <a:bodyPr lIns="91389" tIns="45697" rIns="91389" bIns="45697"/>
          <a:lstStyle/>
          <a:p>
            <a:r>
              <a:rPr lang="pt-BR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77529963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2950" y="2130487"/>
            <a:ext cx="84201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2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5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6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9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0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272F3-1B23-41DE-B7F0-24A784E1C4D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96D-5D65-4275-93BE-AB7D17C48FB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83179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272F3-1B23-41DE-B7F0-24A784E1C4D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96D-5D65-4275-93BE-AB7D17C48FB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44819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82506" y="4406962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82506" y="2906714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0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67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1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9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0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272F3-1B23-41DE-B7F0-24A784E1C4D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96D-5D65-4275-93BE-AB7D17C48FB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36763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95300" y="1600207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035550" y="1600207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272F3-1B23-41DE-B7F0-24A784E1C4D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2196D-5D65-4275-93BE-AB7D17C48FB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57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9.xml"/><Relationship Id="rId13" Type="http://schemas.openxmlformats.org/officeDocument/2006/relationships/slideLayout" Target="../slideLayouts/slideLayout144.xml"/><Relationship Id="rId3" Type="http://schemas.openxmlformats.org/officeDocument/2006/relationships/slideLayout" Target="../slideLayouts/slideLayout134.xml"/><Relationship Id="rId7" Type="http://schemas.openxmlformats.org/officeDocument/2006/relationships/slideLayout" Target="../slideLayouts/slideLayout138.xml"/><Relationship Id="rId12" Type="http://schemas.openxmlformats.org/officeDocument/2006/relationships/slideLayout" Target="../slideLayouts/slideLayout143.xml"/><Relationship Id="rId2" Type="http://schemas.openxmlformats.org/officeDocument/2006/relationships/slideLayout" Target="../slideLayouts/slideLayout133.xml"/><Relationship Id="rId1" Type="http://schemas.openxmlformats.org/officeDocument/2006/relationships/slideLayout" Target="../slideLayouts/slideLayout132.xml"/><Relationship Id="rId6" Type="http://schemas.openxmlformats.org/officeDocument/2006/relationships/slideLayout" Target="../slideLayouts/slideLayout137.xml"/><Relationship Id="rId11" Type="http://schemas.openxmlformats.org/officeDocument/2006/relationships/slideLayout" Target="../slideLayouts/slideLayout142.xml"/><Relationship Id="rId5" Type="http://schemas.openxmlformats.org/officeDocument/2006/relationships/slideLayout" Target="../slideLayouts/slideLayout136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41.xml"/><Relationship Id="rId4" Type="http://schemas.openxmlformats.org/officeDocument/2006/relationships/slideLayout" Target="../slideLayouts/slideLayout135.xml"/><Relationship Id="rId9" Type="http://schemas.openxmlformats.org/officeDocument/2006/relationships/slideLayout" Target="../slideLayouts/slideLayout140.xml"/><Relationship Id="rId14" Type="http://schemas.openxmlformats.org/officeDocument/2006/relationships/slideLayout" Target="../slideLayouts/slideLayout14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3.xml"/><Relationship Id="rId13" Type="http://schemas.openxmlformats.org/officeDocument/2006/relationships/theme" Target="../theme/theme13.xml"/><Relationship Id="rId3" Type="http://schemas.openxmlformats.org/officeDocument/2006/relationships/slideLayout" Target="../slideLayouts/slideLayout148.xml"/><Relationship Id="rId7" Type="http://schemas.openxmlformats.org/officeDocument/2006/relationships/slideLayout" Target="../slideLayouts/slideLayout152.xml"/><Relationship Id="rId12" Type="http://schemas.openxmlformats.org/officeDocument/2006/relationships/slideLayout" Target="../slideLayouts/slideLayout157.xml"/><Relationship Id="rId2" Type="http://schemas.openxmlformats.org/officeDocument/2006/relationships/slideLayout" Target="../slideLayouts/slideLayout147.xml"/><Relationship Id="rId1" Type="http://schemas.openxmlformats.org/officeDocument/2006/relationships/slideLayout" Target="../slideLayouts/slideLayout146.xml"/><Relationship Id="rId6" Type="http://schemas.openxmlformats.org/officeDocument/2006/relationships/slideLayout" Target="../slideLayouts/slideLayout151.xml"/><Relationship Id="rId11" Type="http://schemas.openxmlformats.org/officeDocument/2006/relationships/slideLayout" Target="../slideLayouts/slideLayout156.xml"/><Relationship Id="rId5" Type="http://schemas.openxmlformats.org/officeDocument/2006/relationships/slideLayout" Target="../slideLayouts/slideLayout150.xml"/><Relationship Id="rId10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9.xml"/><Relationship Id="rId9" Type="http://schemas.openxmlformats.org/officeDocument/2006/relationships/slideLayout" Target="../slideLayouts/slideLayout15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95300" y="6356414"/>
            <a:ext cx="2311400" cy="365125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2DC06EF-70A4-4122-9343-47A554810021}" type="datetime1">
              <a:rPr lang="pt-BR"/>
              <a:pPr>
                <a:defRPr/>
              </a:pPr>
              <a:t>12/07/2023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384550" y="6356414"/>
            <a:ext cx="3136900" cy="365125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7099300" y="6356414"/>
            <a:ext cx="2311400" cy="365125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C0159B4-7A1F-4A55-894B-CC3CB3756F30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38" r:id="rId1"/>
    <p:sldLayoutId id="2147484839" r:id="rId2"/>
    <p:sldLayoutId id="2147484840" r:id="rId3"/>
    <p:sldLayoutId id="2147484841" r:id="rId4"/>
    <p:sldLayoutId id="2147484842" r:id="rId5"/>
    <p:sldLayoutId id="2147484843" r:id="rId6"/>
    <p:sldLayoutId id="2147484844" r:id="rId7"/>
    <p:sldLayoutId id="2147484845" r:id="rId8"/>
    <p:sldLayoutId id="2147484846" r:id="rId9"/>
    <p:sldLayoutId id="2147484847" r:id="rId10"/>
    <p:sldLayoutId id="2147484848" r:id="rId11"/>
    <p:sldLayoutId id="2147485362" r:id="rId12"/>
    <p:sldLayoutId id="2147485363" r:id="rId13"/>
    <p:sldLayoutId id="2147485187" r:id="rId14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3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27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40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54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52" indent="-34285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6" indent="-28571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0" indent="-22856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76" indent="-22856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11" indent="-22856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47" indent="-228568" algn="l" defTabSz="9142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83" indent="-228568" algn="l" defTabSz="9142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19" indent="-228568" algn="l" defTabSz="9142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55" indent="-228568" algn="l" defTabSz="9142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6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2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7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4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9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5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51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87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D5954526-1F47-9D23-CF41-050860A87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9" y="365130"/>
            <a:ext cx="8543925" cy="1325563"/>
          </a:xfrm>
          <a:prstGeom prst="rect">
            <a:avLst/>
          </a:prstGeom>
        </p:spPr>
        <p:txBody>
          <a:bodyPr vert="horz" lIns="91427" tIns="45714" rIns="91427" bIns="45714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FEB881AE-9D2A-60D4-B950-FA58A87EA0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9" y="1825626"/>
            <a:ext cx="8543925" cy="4351338"/>
          </a:xfrm>
          <a:prstGeom prst="rect">
            <a:avLst/>
          </a:prstGeom>
        </p:spPr>
        <p:txBody>
          <a:bodyPr vert="horz" lIns="91427" tIns="45714" rIns="91427" bIns="45714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EAA51617-C7EA-E5F1-266C-E3EE2C9FA0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68"/>
            <a:ext cx="2228850" cy="365125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76916B17-1B9F-12C8-122E-DFCBF4EEC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4" y="6356368"/>
            <a:ext cx="3343275" cy="365125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175801FD-9518-A9EA-A0F5-C6190DEC1D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68"/>
            <a:ext cx="2228850" cy="365125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3521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65" r:id="rId1"/>
    <p:sldLayoutId id="2147485366" r:id="rId2"/>
    <p:sldLayoutId id="2147485367" r:id="rId3"/>
    <p:sldLayoutId id="2147485368" r:id="rId4"/>
    <p:sldLayoutId id="2147485369" r:id="rId5"/>
    <p:sldLayoutId id="2147485370" r:id="rId6"/>
    <p:sldLayoutId id="2147485371" r:id="rId7"/>
    <p:sldLayoutId id="2147485372" r:id="rId8"/>
    <p:sldLayoutId id="2147485373" r:id="rId9"/>
    <p:sldLayoutId id="2147485374" r:id="rId10"/>
    <p:sldLayoutId id="2147485375" r:id="rId11"/>
  </p:sldLayoutIdLst>
  <p:txStyles>
    <p:titleStyle>
      <a:lvl1pPr algn="l" defTabSz="91427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4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0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76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11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47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83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19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55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6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2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7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4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9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5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51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87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xmlns="" id="{D5954526-1F47-9D23-CF41-050860A87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9" y="365127"/>
            <a:ext cx="8543925" cy="1325563"/>
          </a:xfrm>
          <a:prstGeom prst="rect">
            <a:avLst/>
          </a:prstGeom>
        </p:spPr>
        <p:txBody>
          <a:bodyPr vert="horz" lIns="91427" tIns="45714" rIns="91427" bIns="45714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xmlns="" id="{FEB881AE-9D2A-60D4-B950-FA58A87EA0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9" y="1825626"/>
            <a:ext cx="8543925" cy="4351338"/>
          </a:xfrm>
          <a:prstGeom prst="rect">
            <a:avLst/>
          </a:prstGeom>
        </p:spPr>
        <p:txBody>
          <a:bodyPr vert="horz" lIns="91427" tIns="45714" rIns="91427" bIns="45714" rtlCol="0">
            <a:normAutofit/>
          </a:bodyPr>
          <a:lstStyle/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xmlns="" id="{EAA51617-C7EA-E5F1-266C-E3EE2C9FA0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C2126C5-D74B-4996-83CA-19A120503E26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xmlns="" id="{76916B17-1B9F-12C8-122E-DFCBF4EEC1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4" y="6356352"/>
            <a:ext cx="3343275" cy="365125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xmlns="" id="{175801FD-9518-A9EA-A0F5-C6190DEC1D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00184F8-99C5-46AC-A104-D1862E498F0D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88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77" r:id="rId1"/>
    <p:sldLayoutId id="2147485378" r:id="rId2"/>
    <p:sldLayoutId id="2147485379" r:id="rId3"/>
    <p:sldLayoutId id="2147485380" r:id="rId4"/>
    <p:sldLayoutId id="2147485381" r:id="rId5"/>
    <p:sldLayoutId id="2147485382" r:id="rId6"/>
    <p:sldLayoutId id="2147485383" r:id="rId7"/>
    <p:sldLayoutId id="2147485384" r:id="rId8"/>
    <p:sldLayoutId id="2147485385" r:id="rId9"/>
    <p:sldLayoutId id="2147485386" r:id="rId10"/>
    <p:sldLayoutId id="2147485387" r:id="rId11"/>
  </p:sldLayoutIdLst>
  <p:txStyles>
    <p:titleStyle>
      <a:lvl1pPr algn="l" defTabSz="91427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7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4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0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76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11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47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83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19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55" indent="-228568" algn="l" defTabSz="91427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6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2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7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4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9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5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51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87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7" tIns="45714" rIns="91427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título mestre</a:t>
            </a:r>
          </a:p>
        </p:txBody>
      </p:sp>
      <p:sp>
        <p:nvSpPr>
          <p:cNvPr id="205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95300" y="1600207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95300" y="6356476"/>
            <a:ext cx="2311400" cy="365125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987C50A-555F-4835-9BF4-F0305DAD56A9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384550" y="6356476"/>
            <a:ext cx="3136900" cy="365125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7099300" y="6356476"/>
            <a:ext cx="2311400" cy="365125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DD266E94-AB7E-4FB3-A4EE-4CE4E2A5880B}" type="slidenum">
              <a:rPr lang="pt-BR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514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13" r:id="rId1"/>
    <p:sldLayoutId id="2147485414" r:id="rId2"/>
    <p:sldLayoutId id="2147485415" r:id="rId3"/>
    <p:sldLayoutId id="2147485416" r:id="rId4"/>
    <p:sldLayoutId id="2147485417" r:id="rId5"/>
    <p:sldLayoutId id="2147485418" r:id="rId6"/>
    <p:sldLayoutId id="2147485419" r:id="rId7"/>
    <p:sldLayoutId id="2147485420" r:id="rId8"/>
    <p:sldLayoutId id="2147485421" r:id="rId9"/>
    <p:sldLayoutId id="2147485422" r:id="rId10"/>
    <p:sldLayoutId id="2147485423" r:id="rId11"/>
    <p:sldLayoutId id="2147485424" r:id="rId12"/>
    <p:sldLayoutId id="2147485425" r:id="rId13"/>
    <p:sldLayoutId id="214748542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3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27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40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54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52" indent="-34285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6" indent="-28571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0" indent="-22856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76" indent="-22856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11" indent="-22856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47" indent="-228568" algn="l" defTabSz="9142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83" indent="-228568" algn="l" defTabSz="9142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19" indent="-228568" algn="l" defTabSz="9142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55" indent="-228568" algn="l" defTabSz="9142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6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2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7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4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9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5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51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87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7650" y="183092"/>
            <a:ext cx="4457700" cy="762000"/>
          </a:xfrm>
          <a:prstGeom prst="rect">
            <a:avLst/>
          </a:prstGeom>
        </p:spPr>
        <p:txBody>
          <a:bodyPr vert="horz" lIns="53639" tIns="26819" rIns="53639" bIns="2681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7650" y="1066800"/>
            <a:ext cx="4457700" cy="3017309"/>
          </a:xfrm>
          <a:prstGeom prst="rect">
            <a:avLst/>
          </a:prstGeom>
        </p:spPr>
        <p:txBody>
          <a:bodyPr vert="horz" lIns="53639" tIns="26819" rIns="53639" bIns="268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47650" y="4237567"/>
            <a:ext cx="1155700" cy="243417"/>
          </a:xfrm>
          <a:prstGeom prst="rect">
            <a:avLst/>
          </a:prstGeom>
        </p:spPr>
        <p:txBody>
          <a:bodyPr vert="horz" lIns="53639" tIns="26819" rIns="53639" bIns="26819" rtlCol="0" anchor="ctr"/>
          <a:lstStyle>
            <a:lvl1pPr algn="l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36387"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536387" fontAlgn="auto">
                <a:spcBef>
                  <a:spcPts val="0"/>
                </a:spcBef>
                <a:spcAft>
                  <a:spcPts val="0"/>
                </a:spcAft>
              </a:pPr>
              <a:t>7/12/2023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92275" y="4237567"/>
            <a:ext cx="1568450" cy="243417"/>
          </a:xfrm>
          <a:prstGeom prst="rect">
            <a:avLst/>
          </a:prstGeom>
        </p:spPr>
        <p:txBody>
          <a:bodyPr vert="horz" lIns="53639" tIns="26819" rIns="53639" bIns="26819" rtlCol="0" anchor="ctr"/>
          <a:lstStyle>
            <a:lvl1pPr algn="ct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36387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49650" y="4237567"/>
            <a:ext cx="1155700" cy="243417"/>
          </a:xfrm>
          <a:prstGeom prst="rect">
            <a:avLst/>
          </a:prstGeom>
        </p:spPr>
        <p:txBody>
          <a:bodyPr vert="horz" lIns="53639" tIns="26819" rIns="53639" bIns="26819" rtlCol="0" anchor="ctr"/>
          <a:lstStyle>
            <a:lvl1pPr algn="r">
              <a:defRPr sz="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36387"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536387"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660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65" r:id="rId1"/>
    <p:sldLayoutId id="2147485466" r:id="rId2"/>
    <p:sldLayoutId id="2147485467" r:id="rId3"/>
    <p:sldLayoutId id="2147485468" r:id="rId4"/>
    <p:sldLayoutId id="2147485469" r:id="rId5"/>
    <p:sldLayoutId id="2147485470" r:id="rId6"/>
    <p:sldLayoutId id="2147485471" r:id="rId7"/>
    <p:sldLayoutId id="2147485472" r:id="rId8"/>
    <p:sldLayoutId id="2147485473" r:id="rId9"/>
    <p:sldLayoutId id="2147485474" r:id="rId10"/>
    <p:sldLayoutId id="2147485475" r:id="rId11"/>
    <p:sldLayoutId id="2147485476" r:id="rId12"/>
  </p:sldLayoutIdLst>
  <p:txStyles>
    <p:titleStyle>
      <a:lvl1pPr algn="ctr" defTabSz="536387" rtl="0" eaLnBrk="1" latinLnBrk="0" hangingPunct="1"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145" indent="-201145" algn="l" defTabSz="536387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35814" indent="-167621" algn="l" defTabSz="536387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70484" indent="-134097" algn="l" defTabSz="536387" rtl="0" eaLnBrk="1" latinLnBrk="0" hangingPunct="1">
        <a:spcBef>
          <a:spcPct val="20000"/>
        </a:spcBef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38677" indent="-134097" algn="l" defTabSz="536387" rtl="0" eaLnBrk="1" latinLnBrk="0" hangingPunct="1">
        <a:spcBef>
          <a:spcPct val="20000"/>
        </a:spcBef>
        <a:buFont typeface="Arial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06871" indent="-134097" algn="l" defTabSz="536387" rtl="0" eaLnBrk="1" latinLnBrk="0" hangingPunct="1">
        <a:spcBef>
          <a:spcPct val="20000"/>
        </a:spcBef>
        <a:buFont typeface="Arial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475064" indent="-134097" algn="l" defTabSz="53638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43258" indent="-134097" algn="l" defTabSz="53638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451" indent="-134097" algn="l" defTabSz="53638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279645" indent="-134097" algn="l" defTabSz="536387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36387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1pPr>
      <a:lvl2pPr marL="268194" algn="l" defTabSz="536387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2pPr>
      <a:lvl3pPr marL="536387" algn="l" defTabSz="536387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04581" algn="l" defTabSz="536387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1072774" algn="l" defTabSz="536387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1340968" algn="l" defTabSz="536387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6pPr>
      <a:lvl7pPr marL="1609161" algn="l" defTabSz="536387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7pPr>
      <a:lvl8pPr marL="1877355" algn="l" defTabSz="536387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8pPr>
      <a:lvl9pPr marL="2145548" algn="l" defTabSz="536387" rtl="0" eaLnBrk="1" latinLnBrk="0" hangingPunct="1">
        <a:defRPr sz="1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7" tIns="45714" rIns="91427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205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95300" y="1600207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7" tIns="45714" rIns="91427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95300" y="6356414"/>
            <a:ext cx="2311400" cy="365125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AC6A901-766B-48F1-8546-9CDDD949A43F}" type="datetime1">
              <a:rPr lang="pt-BR"/>
              <a:pPr>
                <a:defRPr/>
              </a:pPr>
              <a:t>12/07/2023</a:t>
            </a:fld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384550" y="6356414"/>
            <a:ext cx="3136900" cy="365125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7099300" y="6356414"/>
            <a:ext cx="2311400" cy="365125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2AA9416-611B-447D-98B1-BD996B0AA8EE}" type="slidenum">
              <a:rPr lang="pt-BR"/>
              <a:pPr>
                <a:defRPr/>
              </a:pPr>
              <a:t>‹nº›</a:t>
            </a:fld>
            <a:endParaRPr lang="pt-B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51" r:id="rId1"/>
    <p:sldLayoutId id="2147484852" r:id="rId2"/>
    <p:sldLayoutId id="2147484853" r:id="rId3"/>
    <p:sldLayoutId id="2147484854" r:id="rId4"/>
    <p:sldLayoutId id="2147484855" r:id="rId5"/>
    <p:sldLayoutId id="2147484856" r:id="rId6"/>
    <p:sldLayoutId id="2147484857" r:id="rId7"/>
    <p:sldLayoutId id="2147484858" r:id="rId8"/>
    <p:sldLayoutId id="2147484859" r:id="rId9"/>
    <p:sldLayoutId id="2147484860" r:id="rId10"/>
    <p:sldLayoutId id="2147484861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3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272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407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544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52" indent="-34285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6" indent="-28571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0" indent="-22856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76" indent="-22856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11" indent="-228568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47" indent="-228568" algn="l" defTabSz="9142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83" indent="-228568" algn="l" defTabSz="9142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19" indent="-228568" algn="l" defTabSz="9142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55" indent="-228568" algn="l" defTabSz="9142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6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2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7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4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9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5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51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87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27" tIns="45714" rIns="91427" bIns="45714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95300" y="1600207"/>
            <a:ext cx="8915400" cy="4525963"/>
          </a:xfrm>
          <a:prstGeom prst="rect">
            <a:avLst/>
          </a:prstGeom>
        </p:spPr>
        <p:txBody>
          <a:bodyPr vert="horz" lIns="91427" tIns="45714" rIns="91427" bIns="45714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95300" y="6356414"/>
            <a:ext cx="2311400" cy="365125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DBCCAA66-135D-4B10-8E5C-CF0891D13FE7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384550" y="6356414"/>
            <a:ext cx="3136900" cy="365125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pt-BR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7099300" y="6356414"/>
            <a:ext cx="2311400" cy="365125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9BFD4C5-873E-4CB0-BE8C-1A4BEFD377A8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738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4" r:id="rId1"/>
    <p:sldLayoutId id="2147484865" r:id="rId2"/>
    <p:sldLayoutId id="2147484866" r:id="rId3"/>
    <p:sldLayoutId id="2147484867" r:id="rId4"/>
    <p:sldLayoutId id="2147484868" r:id="rId5"/>
    <p:sldLayoutId id="2147484869" r:id="rId6"/>
    <p:sldLayoutId id="2147484870" r:id="rId7"/>
    <p:sldLayoutId id="2147484871" r:id="rId8"/>
    <p:sldLayoutId id="2147484872" r:id="rId9"/>
    <p:sldLayoutId id="2147484873" r:id="rId10"/>
    <p:sldLayoutId id="2147484874" r:id="rId11"/>
  </p:sldLayoutIdLst>
  <p:txStyles>
    <p:titleStyle>
      <a:lvl1pPr algn="ctr" defTabSz="91427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2" indent="-342852" algn="l" defTabSz="91427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6" indent="-285710" algn="l" defTabSz="91427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0" indent="-228568" algn="l" defTabSz="91427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76" indent="-228568" algn="l" defTabSz="91427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11" indent="-228568" algn="l" defTabSz="91427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47" indent="-228568" algn="l" defTabSz="9142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83" indent="-228568" algn="l" defTabSz="9142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19" indent="-228568" algn="l" defTabSz="9142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55" indent="-228568" algn="l" defTabSz="9142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6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2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7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4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9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5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51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87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95302" y="274641"/>
            <a:ext cx="8915400" cy="1143000"/>
          </a:xfrm>
          <a:prstGeom prst="rect">
            <a:avLst/>
          </a:prstGeom>
        </p:spPr>
        <p:txBody>
          <a:bodyPr vert="horz" lIns="91394" tIns="45697" rIns="91394" bIns="45697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95302" y="1600217"/>
            <a:ext cx="8915400" cy="4525963"/>
          </a:xfrm>
          <a:prstGeom prst="rect">
            <a:avLst/>
          </a:prstGeom>
        </p:spPr>
        <p:txBody>
          <a:bodyPr vert="horz" lIns="91394" tIns="45697" rIns="91394" bIns="45697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95301" y="6356428"/>
            <a:ext cx="2311400" cy="365125"/>
          </a:xfrm>
          <a:prstGeom prst="rect">
            <a:avLst/>
          </a:prstGeom>
        </p:spPr>
        <p:txBody>
          <a:bodyPr vert="horz" lIns="91394" tIns="45697" rIns="91394" bIns="4569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8" fontAlgn="auto">
              <a:spcBef>
                <a:spcPts val="0"/>
              </a:spcBef>
              <a:spcAft>
                <a:spcPts val="0"/>
              </a:spcAft>
            </a:pPr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3948" fontAlgn="auto">
                <a:spcBef>
                  <a:spcPts val="0"/>
                </a:spcBef>
                <a:spcAft>
                  <a:spcPts val="0"/>
                </a:spcAft>
              </a:pPr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384553" y="6356428"/>
            <a:ext cx="3136900" cy="365125"/>
          </a:xfrm>
          <a:prstGeom prst="rect">
            <a:avLst/>
          </a:prstGeom>
        </p:spPr>
        <p:txBody>
          <a:bodyPr vert="horz" lIns="91394" tIns="45697" rIns="91394" bIns="4569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8" fontAlgn="auto">
              <a:spcBef>
                <a:spcPts val="0"/>
              </a:spcBef>
              <a:spcAft>
                <a:spcPts val="0"/>
              </a:spcAft>
            </a:pPr>
            <a:endParaRPr lang="pt-BR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7099300" y="6356428"/>
            <a:ext cx="2311400" cy="365125"/>
          </a:xfrm>
          <a:prstGeom prst="rect">
            <a:avLst/>
          </a:prstGeom>
        </p:spPr>
        <p:txBody>
          <a:bodyPr vert="horz" lIns="91394" tIns="45697" rIns="91394" bIns="4569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8" fontAlgn="auto">
              <a:spcBef>
                <a:spcPts val="0"/>
              </a:spcBef>
              <a:spcAft>
                <a:spcPts val="0"/>
              </a:spcAft>
            </a:pPr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3948"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25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5" r:id="rId1"/>
    <p:sldLayoutId id="2147485066" r:id="rId2"/>
    <p:sldLayoutId id="2147485067" r:id="rId3"/>
    <p:sldLayoutId id="2147485068" r:id="rId4"/>
    <p:sldLayoutId id="2147485069" r:id="rId5"/>
    <p:sldLayoutId id="2147485070" r:id="rId6"/>
    <p:sldLayoutId id="2147485071" r:id="rId7"/>
    <p:sldLayoutId id="2147485072" r:id="rId8"/>
    <p:sldLayoutId id="2147485073" r:id="rId9"/>
    <p:sldLayoutId id="2147485074" r:id="rId10"/>
    <p:sldLayoutId id="2147485075" r:id="rId11"/>
  </p:sldLayoutIdLst>
  <p:txStyles>
    <p:titleStyle>
      <a:lvl1pPr algn="ctr" defTabSz="91394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31" indent="-342731" algn="l" defTabSz="913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82" indent="-285610" algn="l" defTabSz="913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3" indent="-228486" algn="l" defTabSz="913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8" indent="-228486" algn="l" defTabSz="913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80" indent="-228486" algn="l" defTabSz="91394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53" indent="-228486" algn="l" defTabSz="913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7" indent="-228486" algn="l" defTabSz="913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9" indent="-228486" algn="l" defTabSz="913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5" indent="-228486" algn="l" defTabSz="913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39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4" algn="l" defTabSz="9139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8" algn="l" defTabSz="9139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9" algn="l" defTabSz="9139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67" algn="l" defTabSz="9139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41" algn="l" defTabSz="9139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15" algn="l" defTabSz="9139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88" algn="l" defTabSz="9139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95302" y="274641"/>
            <a:ext cx="8915400" cy="1143000"/>
          </a:xfrm>
          <a:prstGeom prst="rect">
            <a:avLst/>
          </a:prstGeom>
        </p:spPr>
        <p:txBody>
          <a:bodyPr vert="horz" lIns="91394" tIns="45697" rIns="91394" bIns="45697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95302" y="1600217"/>
            <a:ext cx="8915400" cy="4525963"/>
          </a:xfrm>
          <a:prstGeom prst="rect">
            <a:avLst/>
          </a:prstGeom>
        </p:spPr>
        <p:txBody>
          <a:bodyPr vert="horz" lIns="91394" tIns="45697" rIns="91394" bIns="45697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95301" y="6356428"/>
            <a:ext cx="2311400" cy="365125"/>
          </a:xfrm>
          <a:prstGeom prst="rect">
            <a:avLst/>
          </a:prstGeom>
        </p:spPr>
        <p:txBody>
          <a:bodyPr vert="horz" lIns="91394" tIns="45697" rIns="91394" bIns="4569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8" fontAlgn="auto">
              <a:spcBef>
                <a:spcPts val="0"/>
              </a:spcBef>
              <a:spcAft>
                <a:spcPts val="0"/>
              </a:spcAft>
            </a:pPr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3948" fontAlgn="auto">
                <a:spcBef>
                  <a:spcPts val="0"/>
                </a:spcBef>
                <a:spcAft>
                  <a:spcPts val="0"/>
                </a:spcAft>
              </a:pPr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384553" y="6356428"/>
            <a:ext cx="3136900" cy="365125"/>
          </a:xfrm>
          <a:prstGeom prst="rect">
            <a:avLst/>
          </a:prstGeom>
        </p:spPr>
        <p:txBody>
          <a:bodyPr vert="horz" lIns="91394" tIns="45697" rIns="91394" bIns="4569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8" fontAlgn="auto">
              <a:spcBef>
                <a:spcPts val="0"/>
              </a:spcBef>
              <a:spcAft>
                <a:spcPts val="0"/>
              </a:spcAft>
            </a:pPr>
            <a:endParaRPr lang="pt-B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7099300" y="6356428"/>
            <a:ext cx="2311400" cy="365125"/>
          </a:xfrm>
          <a:prstGeom prst="rect">
            <a:avLst/>
          </a:prstGeom>
        </p:spPr>
        <p:txBody>
          <a:bodyPr vert="horz" lIns="91394" tIns="45697" rIns="91394" bIns="4569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48" fontAlgn="auto">
              <a:spcBef>
                <a:spcPts val="0"/>
              </a:spcBef>
              <a:spcAft>
                <a:spcPts val="0"/>
              </a:spcAft>
            </a:pPr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913948"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18569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6" r:id="rId1"/>
    <p:sldLayoutId id="2147485127" r:id="rId2"/>
    <p:sldLayoutId id="2147485128" r:id="rId3"/>
    <p:sldLayoutId id="2147485129" r:id="rId4"/>
    <p:sldLayoutId id="2147485130" r:id="rId5"/>
    <p:sldLayoutId id="2147485131" r:id="rId6"/>
    <p:sldLayoutId id="2147485132" r:id="rId7"/>
    <p:sldLayoutId id="2147485133" r:id="rId8"/>
    <p:sldLayoutId id="2147485134" r:id="rId9"/>
    <p:sldLayoutId id="2147485135" r:id="rId10"/>
    <p:sldLayoutId id="2147485136" r:id="rId11"/>
    <p:sldLayoutId id="2147485313" r:id="rId12"/>
  </p:sldLayoutIdLst>
  <p:txStyles>
    <p:titleStyle>
      <a:lvl1pPr algn="ctr" defTabSz="913948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31" indent="-342731" algn="l" defTabSz="913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82" indent="-285610" algn="l" defTabSz="913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3" indent="-228486" algn="l" defTabSz="913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8" indent="-228486" algn="l" defTabSz="913948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80" indent="-228486" algn="l" defTabSz="913948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53" indent="-228486" algn="l" defTabSz="913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7" indent="-228486" algn="l" defTabSz="913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9" indent="-228486" algn="l" defTabSz="913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5" indent="-228486" algn="l" defTabSz="913948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39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74" algn="l" defTabSz="9139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8" algn="l" defTabSz="9139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19" algn="l" defTabSz="9139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67" algn="l" defTabSz="9139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41" algn="l" defTabSz="9139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15" algn="l" defTabSz="9139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88" algn="l" defTabSz="9139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95302" y="274641"/>
            <a:ext cx="8915400" cy="1143000"/>
          </a:xfrm>
          <a:prstGeom prst="rect">
            <a:avLst/>
          </a:prstGeom>
        </p:spPr>
        <p:txBody>
          <a:bodyPr vert="horz" lIns="91389" tIns="45697" rIns="91389" bIns="45697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95302" y="1600217"/>
            <a:ext cx="8915400" cy="4525963"/>
          </a:xfrm>
          <a:prstGeom prst="rect">
            <a:avLst/>
          </a:prstGeom>
        </p:spPr>
        <p:txBody>
          <a:bodyPr vert="horz" lIns="91389" tIns="45697" rIns="91389" bIns="45697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95301" y="6356436"/>
            <a:ext cx="2311400" cy="365125"/>
          </a:xfrm>
          <a:prstGeom prst="rect">
            <a:avLst/>
          </a:prstGeom>
        </p:spPr>
        <p:txBody>
          <a:bodyPr vert="horz" lIns="91389" tIns="45697" rIns="91389" bIns="4569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92" fontAlgn="auto">
              <a:spcBef>
                <a:spcPts val="0"/>
              </a:spcBef>
              <a:spcAft>
                <a:spcPts val="0"/>
              </a:spcAft>
            </a:pPr>
            <a:fld id="{D24D5B66-4D19-4E8E-A485-2A2E87402AA7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3892" fontAlgn="auto">
                <a:spcBef>
                  <a:spcPts val="0"/>
                </a:spcBef>
                <a:spcAft>
                  <a:spcPts val="0"/>
                </a:spcAft>
              </a:pPr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384553" y="6356436"/>
            <a:ext cx="3136900" cy="365125"/>
          </a:xfrm>
          <a:prstGeom prst="rect">
            <a:avLst/>
          </a:prstGeom>
        </p:spPr>
        <p:txBody>
          <a:bodyPr vert="horz" lIns="91389" tIns="45697" rIns="91389" bIns="4569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92" fontAlgn="auto">
              <a:spcBef>
                <a:spcPts val="0"/>
              </a:spcBef>
              <a:spcAft>
                <a:spcPts val="0"/>
              </a:spcAft>
            </a:pPr>
            <a:endParaRPr lang="pt-BR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7099300" y="6356436"/>
            <a:ext cx="2311400" cy="365125"/>
          </a:xfrm>
          <a:prstGeom prst="rect">
            <a:avLst/>
          </a:prstGeom>
        </p:spPr>
        <p:txBody>
          <a:bodyPr vert="horz" lIns="91389" tIns="45697" rIns="91389" bIns="4569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92" fontAlgn="auto">
              <a:spcBef>
                <a:spcPts val="0"/>
              </a:spcBef>
              <a:spcAft>
                <a:spcPts val="0"/>
              </a:spcAft>
            </a:pPr>
            <a:fld id="{085AA163-9854-415E-80FD-937E262F43BB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3892"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98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11" r:id="rId1"/>
    <p:sldLayoutId id="2147485212" r:id="rId2"/>
    <p:sldLayoutId id="2147485213" r:id="rId3"/>
    <p:sldLayoutId id="2147485214" r:id="rId4"/>
    <p:sldLayoutId id="2147485215" r:id="rId5"/>
    <p:sldLayoutId id="2147485216" r:id="rId6"/>
    <p:sldLayoutId id="2147485217" r:id="rId7"/>
    <p:sldLayoutId id="2147485218" r:id="rId8"/>
    <p:sldLayoutId id="2147485219" r:id="rId9"/>
    <p:sldLayoutId id="2147485220" r:id="rId10"/>
    <p:sldLayoutId id="2147485221" r:id="rId11"/>
  </p:sldLayoutIdLst>
  <p:txStyles>
    <p:titleStyle>
      <a:lvl1pPr algn="ctr" defTabSz="91389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07" indent="-342707" algn="l" defTabSz="91389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4" indent="-285592" algn="l" defTabSz="913892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1" indent="-228470" algn="l" defTabSz="9138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3" indent="-228470" algn="l" defTabSz="913892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8" indent="-228470" algn="l" defTabSz="913892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3" indent="-228470" algn="l" defTabSz="9138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35" indent="-228470" algn="l" defTabSz="9138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77" indent="-228470" algn="l" defTabSz="9138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27" indent="-228470" algn="l" defTabSz="913892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38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44" algn="l" defTabSz="9138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2" algn="l" defTabSz="9138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1" algn="l" defTabSz="9138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0" algn="l" defTabSz="9138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21" algn="l" defTabSz="9138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65" algn="l" defTabSz="9138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11" algn="l" defTabSz="9138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56" algn="l" defTabSz="9138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9" tIns="45714" rIns="91419" bIns="457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</a:p>
        </p:txBody>
      </p:sp>
      <p:sp>
        <p:nvSpPr>
          <p:cNvPr id="2051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95300" y="1600207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9" tIns="45714" rIns="91419" bIns="457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95300" y="6356422"/>
            <a:ext cx="2311400" cy="365125"/>
          </a:xfrm>
          <a:prstGeom prst="rect">
            <a:avLst/>
          </a:prstGeom>
        </p:spPr>
        <p:txBody>
          <a:bodyPr vert="horz" lIns="91419" tIns="45714" rIns="91419" bIns="45714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216">
              <a:defRPr/>
            </a:pPr>
            <a:fld id="{6AC6A901-766B-48F1-8546-9CDDD949A43F}" type="datetime1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216">
                <a:defRPr/>
              </a:pPr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384550" y="6356422"/>
            <a:ext cx="3136900" cy="365125"/>
          </a:xfrm>
          <a:prstGeom prst="rect">
            <a:avLst/>
          </a:prstGeom>
        </p:spPr>
        <p:txBody>
          <a:bodyPr vert="horz" lIns="91419" tIns="45714" rIns="91419" bIns="45714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216">
              <a:defRPr/>
            </a:pPr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7099300" y="6356422"/>
            <a:ext cx="2311400" cy="365125"/>
          </a:xfrm>
          <a:prstGeom prst="rect">
            <a:avLst/>
          </a:prstGeom>
        </p:spPr>
        <p:txBody>
          <a:bodyPr vert="horz" lIns="91419" tIns="45714" rIns="91419" bIns="45714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defTabSz="914216">
              <a:defRPr/>
            </a:pPr>
            <a:fld id="{42AA9416-611B-447D-98B1-BD996B0AA8EE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216">
                <a:defRPr/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34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3" r:id="rId1"/>
    <p:sldLayoutId id="2147485224" r:id="rId2"/>
    <p:sldLayoutId id="2147485225" r:id="rId3"/>
    <p:sldLayoutId id="2147485226" r:id="rId4"/>
    <p:sldLayoutId id="2147485227" r:id="rId5"/>
    <p:sldLayoutId id="2147485228" r:id="rId6"/>
    <p:sldLayoutId id="2147485229" r:id="rId7"/>
    <p:sldLayoutId id="2147485230" r:id="rId8"/>
    <p:sldLayoutId id="2147485231" r:id="rId9"/>
    <p:sldLayoutId id="2147485232" r:id="rId10"/>
    <p:sldLayoutId id="214748523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105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216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31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429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830" indent="-34283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98" indent="-28569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8" indent="-22855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72" indent="-22855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9" indent="-228552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87" indent="-228552" algn="l" defTabSz="9142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91" indent="-228552" algn="l" defTabSz="9142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95" indent="-228552" algn="l" defTabSz="9142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407" indent="-228552" algn="l" defTabSz="91421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2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5" algn="l" defTabSz="9142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6" algn="l" defTabSz="9142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9" algn="l" defTabSz="9142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9" algn="l" defTabSz="9142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33" algn="l" defTabSz="9142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39" algn="l" defTabSz="9142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44" algn="l" defTabSz="9142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55" algn="l" defTabSz="91421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27" tIns="45714" rIns="91427" bIns="45714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95300" y="1600207"/>
            <a:ext cx="8915400" cy="4525963"/>
          </a:xfrm>
          <a:prstGeom prst="rect">
            <a:avLst/>
          </a:prstGeom>
        </p:spPr>
        <p:txBody>
          <a:bodyPr vert="horz" lIns="91427" tIns="45714" rIns="91427" bIns="45714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95300" y="6356414"/>
            <a:ext cx="2311400" cy="365125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92" fontAlgn="auto">
              <a:spcBef>
                <a:spcPts val="0"/>
              </a:spcBef>
              <a:spcAft>
                <a:spcPts val="0"/>
              </a:spcAft>
            </a:pPr>
            <a:fld id="{B49272F3-1B23-41DE-B7F0-24A784E1C4D6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3892" fontAlgn="auto">
                <a:spcBef>
                  <a:spcPts val="0"/>
                </a:spcBef>
                <a:spcAft>
                  <a:spcPts val="0"/>
                </a:spcAft>
              </a:pPr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384550" y="6356414"/>
            <a:ext cx="3136900" cy="365125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92" fontAlgn="auto">
              <a:spcBef>
                <a:spcPts val="0"/>
              </a:spcBef>
              <a:spcAft>
                <a:spcPts val="0"/>
              </a:spcAft>
            </a:pPr>
            <a:endParaRPr lang="pt-BR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7099300" y="6356414"/>
            <a:ext cx="2311400" cy="365125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92" fontAlgn="auto">
              <a:spcBef>
                <a:spcPts val="0"/>
              </a:spcBef>
              <a:spcAft>
                <a:spcPts val="0"/>
              </a:spcAft>
            </a:pPr>
            <a:fld id="{0D22196D-5D65-4275-93BE-AB7D17C48FBE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3892"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9249" y="0"/>
            <a:ext cx="391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973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67" r:id="rId1"/>
    <p:sldLayoutId id="2147485268" r:id="rId2"/>
    <p:sldLayoutId id="2147485269" r:id="rId3"/>
    <p:sldLayoutId id="2147485270" r:id="rId4"/>
    <p:sldLayoutId id="2147485271" r:id="rId5"/>
    <p:sldLayoutId id="2147485272" r:id="rId6"/>
    <p:sldLayoutId id="2147485273" r:id="rId7"/>
    <p:sldLayoutId id="2147485274" r:id="rId8"/>
    <p:sldLayoutId id="2147485275" r:id="rId9"/>
    <p:sldLayoutId id="2147485276" r:id="rId10"/>
    <p:sldLayoutId id="2147485277" r:id="rId11"/>
    <p:sldLayoutId id="2147485278" r:id="rId12"/>
    <p:sldLayoutId id="2147485282" r:id="rId13"/>
    <p:sldLayoutId id="2147485283" r:id="rId14"/>
  </p:sldLayoutIdLst>
  <p:txStyles>
    <p:titleStyle>
      <a:lvl1pPr algn="ctr" defTabSz="91427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2" indent="-342852" algn="l" defTabSz="91427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6" indent="-285710" algn="l" defTabSz="91427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0" indent="-228568" algn="l" defTabSz="91427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76" indent="-228568" algn="l" defTabSz="91427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11" indent="-228568" algn="l" defTabSz="91427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47" indent="-228568" algn="l" defTabSz="9142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83" indent="-228568" algn="l" defTabSz="9142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19" indent="-228568" algn="l" defTabSz="9142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55" indent="-228568" algn="l" defTabSz="9142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6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2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7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4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9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5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51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87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27" tIns="45714" rIns="91427" bIns="45714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95300" y="1600207"/>
            <a:ext cx="8915400" cy="4525963"/>
          </a:xfrm>
          <a:prstGeom prst="rect">
            <a:avLst/>
          </a:prstGeom>
        </p:spPr>
        <p:txBody>
          <a:bodyPr vert="horz" lIns="91427" tIns="45714" rIns="91427" bIns="45714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95300" y="6356412"/>
            <a:ext cx="2311400" cy="365125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92" fontAlgn="auto">
              <a:spcBef>
                <a:spcPts val="0"/>
              </a:spcBef>
              <a:spcAft>
                <a:spcPts val="0"/>
              </a:spcAft>
            </a:pPr>
            <a:fld id="{B49272F3-1B23-41DE-B7F0-24A784E1C4D6}" type="datetimeFigureOut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3892" fontAlgn="auto">
                <a:spcBef>
                  <a:spcPts val="0"/>
                </a:spcBef>
                <a:spcAft>
                  <a:spcPts val="0"/>
                </a:spcAft>
              </a:pPr>
              <a:t>12/07/2023</a:t>
            </a:fld>
            <a:endParaRPr lang="pt-BR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384550" y="6356412"/>
            <a:ext cx="3136900" cy="365125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92" fontAlgn="auto">
              <a:spcBef>
                <a:spcPts val="0"/>
              </a:spcBef>
              <a:spcAft>
                <a:spcPts val="0"/>
              </a:spcAft>
            </a:pPr>
            <a:endParaRPr lang="pt-BR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7099300" y="6356412"/>
            <a:ext cx="2311400" cy="365125"/>
          </a:xfrm>
          <a:prstGeom prst="rect">
            <a:avLst/>
          </a:prstGeom>
        </p:spPr>
        <p:txBody>
          <a:bodyPr vert="horz" lIns="91427" tIns="45714" rIns="91427" bIns="4571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92" fontAlgn="auto">
              <a:spcBef>
                <a:spcPts val="0"/>
              </a:spcBef>
              <a:spcAft>
                <a:spcPts val="0"/>
              </a:spcAft>
            </a:pPr>
            <a:fld id="{0D22196D-5D65-4275-93BE-AB7D17C48FBE}" type="slidenum">
              <a:rPr lang="pt-BR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913892" fontAlgn="auto">
                <a:spcBef>
                  <a:spcPts val="0"/>
                </a:spcBef>
                <a:spcAft>
                  <a:spcPts val="0"/>
                </a:spcAft>
              </a:pPr>
              <a:t>‹nº›</a:t>
            </a:fld>
            <a:endParaRPr lang="pt-BR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pic>
        <p:nvPicPr>
          <p:cNvPr id="7" name="Imagem 6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19249" y="0"/>
            <a:ext cx="391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53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16" r:id="rId1"/>
    <p:sldLayoutId id="2147485317" r:id="rId2"/>
    <p:sldLayoutId id="2147485318" r:id="rId3"/>
    <p:sldLayoutId id="2147485319" r:id="rId4"/>
    <p:sldLayoutId id="2147485320" r:id="rId5"/>
    <p:sldLayoutId id="2147485321" r:id="rId6"/>
    <p:sldLayoutId id="2147485322" r:id="rId7"/>
    <p:sldLayoutId id="2147485323" r:id="rId8"/>
    <p:sldLayoutId id="2147485324" r:id="rId9"/>
    <p:sldLayoutId id="2147485325" r:id="rId10"/>
    <p:sldLayoutId id="2147485326" r:id="rId11"/>
    <p:sldLayoutId id="2147485327" r:id="rId12"/>
    <p:sldLayoutId id="2147485330" r:id="rId13"/>
    <p:sldLayoutId id="2147485331" r:id="rId14"/>
  </p:sldLayoutIdLst>
  <p:txStyles>
    <p:titleStyle>
      <a:lvl1pPr algn="ctr" defTabSz="914272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2" indent="-342852" algn="l" defTabSz="914272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46" indent="-285710" algn="l" defTabSz="914272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40" indent="-228568" algn="l" defTabSz="914272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76" indent="-228568" algn="l" defTabSz="914272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11" indent="-228568" algn="l" defTabSz="914272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47" indent="-228568" algn="l" defTabSz="9142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83" indent="-228568" algn="l" defTabSz="9142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19" indent="-228568" algn="l" defTabSz="9142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55" indent="-228568" algn="l" defTabSz="91427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6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72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07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44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79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15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51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87" algn="l" defTabSz="91427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7.pn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5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8.png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4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66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emf"/><Relationship Id="rId4" Type="http://schemas.openxmlformats.org/officeDocument/2006/relationships/oleObject" Target="../embeddings/Planilha_do_Microsoft_Excel_97-20032.xls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66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2.emf"/><Relationship Id="rId4" Type="http://schemas.openxmlformats.org/officeDocument/2006/relationships/oleObject" Target="../embeddings/Planilha_do_Microsoft_Excel_97-20033.xls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5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9.emf"/><Relationship Id="rId4" Type="http://schemas.openxmlformats.org/officeDocument/2006/relationships/oleObject" Target="../embeddings/Planilha_do_Microsoft_Excel_97-20031.xls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Excel_97-20034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4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Excel_97-20035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5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Planilha_do_Microsoft_Excel_97-20036.xls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6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5" Type="http://schemas.openxmlformats.org/officeDocument/2006/relationships/image" Target="../media/image17.emf"/><Relationship Id="rId4" Type="http://schemas.openxmlformats.org/officeDocument/2006/relationships/oleObject" Target="../embeddings/Planilha_do_Microsoft_Excel_97-20037.xls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mailto:gabsec@saude.to.gov.br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2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78000"/>
          </a:blip>
          <a:srcRect t="8630" r="2550" b="8630"/>
          <a:stretch>
            <a:fillRect/>
          </a:stretch>
        </p:blipFill>
        <p:spPr>
          <a:xfrm>
            <a:off x="-1167680" y="15577"/>
            <a:ext cx="9906000" cy="6858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114426" y="5798608"/>
            <a:ext cx="8791575" cy="0"/>
          </a:xfrm>
          <a:prstGeom prst="line">
            <a:avLst/>
          </a:prstGeom>
          <a:ln w="47625" cap="flat">
            <a:solidFill>
              <a:srgbClr val="0154A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4" name="AutoShape 4"/>
          <p:cNvSpPr/>
          <p:nvPr/>
        </p:nvSpPr>
        <p:spPr>
          <a:xfrm rot="-5400000">
            <a:off x="-2157214" y="3429000"/>
            <a:ext cx="5454650" cy="0"/>
          </a:xfrm>
          <a:prstGeom prst="line">
            <a:avLst/>
          </a:prstGeom>
          <a:ln w="47625" cap="flat">
            <a:solidFill>
              <a:srgbClr val="0154A4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5" name="Freeform 5"/>
          <p:cNvSpPr/>
          <p:nvPr/>
        </p:nvSpPr>
        <p:spPr>
          <a:xfrm rot="5400000">
            <a:off x="4728436" y="2588352"/>
            <a:ext cx="2708910" cy="9097672"/>
          </a:xfrm>
          <a:custGeom>
            <a:avLst/>
            <a:gdLst/>
            <a:ahLst/>
            <a:cxnLst/>
            <a:rect l="l" t="t" r="r" b="b"/>
            <a:pathLst>
              <a:path w="4063365" h="16795702">
                <a:moveTo>
                  <a:pt x="0" y="0"/>
                </a:moveTo>
                <a:lnTo>
                  <a:pt x="4063365" y="0"/>
                </a:lnTo>
                <a:lnTo>
                  <a:pt x="4063365" y="16795703"/>
                </a:lnTo>
                <a:lnTo>
                  <a:pt x="0" y="167957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1635" r="-31635"/>
            </a:stretch>
          </a:blipFill>
        </p:spPr>
      </p:sp>
      <p:sp>
        <p:nvSpPr>
          <p:cNvPr id="6" name="Freeform 6"/>
          <p:cNvSpPr/>
          <p:nvPr/>
        </p:nvSpPr>
        <p:spPr>
          <a:xfrm rot="5400000">
            <a:off x="5233195" y="2185194"/>
            <a:ext cx="973667" cy="8371946"/>
          </a:xfrm>
          <a:custGeom>
            <a:avLst/>
            <a:gdLst/>
            <a:ahLst/>
            <a:cxnLst/>
            <a:rect l="l" t="t" r="r" b="b"/>
            <a:pathLst>
              <a:path w="1460500" h="15455900">
                <a:moveTo>
                  <a:pt x="0" y="0"/>
                </a:moveTo>
                <a:lnTo>
                  <a:pt x="1460500" y="0"/>
                </a:lnTo>
                <a:lnTo>
                  <a:pt x="1460500" y="15455900"/>
                </a:lnTo>
                <a:lnTo>
                  <a:pt x="0" y="154559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9390" t="-9750" r="-269382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0" y="0"/>
            <a:ext cx="1534054" cy="6858000"/>
            <a:chOff x="0" y="0"/>
            <a:chExt cx="745903" cy="270933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45903" cy="2709333"/>
            </a:xfrm>
            <a:custGeom>
              <a:avLst/>
              <a:gdLst/>
              <a:ahLst/>
              <a:cxnLst/>
              <a:rect l="l" t="t" r="r" b="b"/>
              <a:pathLst>
                <a:path w="745903" h="2709333">
                  <a:moveTo>
                    <a:pt x="0" y="0"/>
                  </a:moveTo>
                  <a:lnTo>
                    <a:pt x="745903" y="0"/>
                  </a:lnTo>
                  <a:lnTo>
                    <a:pt x="745903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536312" fontAlgn="auto">
                <a:lnSpc>
                  <a:spcPts val="1428"/>
                </a:lnSpc>
                <a:spcBef>
                  <a:spcPts val="0"/>
                </a:spcBef>
                <a:spcAft>
                  <a:spcPts val="0"/>
                </a:spcAft>
              </a:pPr>
              <a:endParaRPr sz="1100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" y="5782734"/>
            <a:ext cx="1544373" cy="1075267"/>
            <a:chOff x="0" y="0"/>
            <a:chExt cx="750920" cy="42479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50920" cy="424797"/>
            </a:xfrm>
            <a:custGeom>
              <a:avLst/>
              <a:gdLst/>
              <a:ahLst/>
              <a:cxnLst/>
              <a:rect l="l" t="t" r="r" b="b"/>
              <a:pathLst>
                <a:path w="750920" h="424797">
                  <a:moveTo>
                    <a:pt x="0" y="0"/>
                  </a:moveTo>
                  <a:lnTo>
                    <a:pt x="750920" y="0"/>
                  </a:lnTo>
                  <a:lnTo>
                    <a:pt x="750920" y="424797"/>
                  </a:lnTo>
                  <a:lnTo>
                    <a:pt x="0" y="424797"/>
                  </a:lnTo>
                  <a:close/>
                </a:path>
              </a:pathLst>
            </a:custGeom>
            <a:solidFill>
              <a:srgbClr val="0154A4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536312" fontAlgn="auto">
                <a:lnSpc>
                  <a:spcPts val="1428"/>
                </a:lnSpc>
                <a:spcBef>
                  <a:spcPts val="0"/>
                </a:spcBef>
                <a:spcAft>
                  <a:spcPts val="0"/>
                </a:spcAft>
              </a:pPr>
              <a:endParaRPr sz="1100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1"/>
            <a:ext cx="1408504" cy="3444875"/>
          </a:xfrm>
          <a:custGeom>
            <a:avLst/>
            <a:gdLst/>
            <a:ahLst/>
            <a:cxnLst/>
            <a:rect l="l" t="t" r="r" b="b"/>
            <a:pathLst>
              <a:path w="2600315" h="5167312">
                <a:moveTo>
                  <a:pt x="0" y="0"/>
                </a:moveTo>
                <a:lnTo>
                  <a:pt x="2600315" y="0"/>
                </a:lnTo>
                <a:lnTo>
                  <a:pt x="2600315" y="5167312"/>
                </a:lnTo>
                <a:lnTo>
                  <a:pt x="0" y="51673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3715" t="-37860" r="-430027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568624" y="6309320"/>
            <a:ext cx="8424936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536312" fontAlgn="auto">
              <a:lnSpc>
                <a:spcPts val="2194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spc="648" dirty="0">
                <a:solidFill>
                  <a:srgbClr val="FFFFFF"/>
                </a:solidFill>
                <a:latin typeface="Poppins Bold"/>
                <a:cs typeface="+mn-cs"/>
              </a:rPr>
              <a:t>AFONSO PIVA DE SANTANA</a:t>
            </a:r>
          </a:p>
          <a:p>
            <a:pPr algn="ctr" defTabSz="536312" fontAlgn="auto">
              <a:lnSpc>
                <a:spcPts val="2194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spc="648" dirty="0">
                <a:solidFill>
                  <a:srgbClr val="FFFFFF"/>
                </a:solidFill>
                <a:latin typeface="Poppins Bold"/>
                <a:cs typeface="+mn-cs"/>
              </a:rPr>
              <a:t> SECRETÁRIO DE ESTADO DA SAÚDE</a:t>
            </a:r>
          </a:p>
        </p:txBody>
      </p:sp>
      <p:graphicFrame>
        <p:nvGraphicFramePr>
          <p:cNvPr id="13" name="Diagrama 12"/>
          <p:cNvGraphicFramePr/>
          <p:nvPr>
            <p:extLst>
              <p:ext uri="{D42A27DB-BD31-4B8C-83A1-F6EECF244321}">
                <p14:modId xmlns:p14="http://schemas.microsoft.com/office/powerpoint/2010/main" val="612826122"/>
              </p:ext>
            </p:extLst>
          </p:nvPr>
        </p:nvGraphicFramePr>
        <p:xfrm>
          <a:off x="5241032" y="144016"/>
          <a:ext cx="4664969" cy="2204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7089827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8"/>
          <p:cNvSpPr txBox="1">
            <a:spLocks noChangeArrowheads="1"/>
          </p:cNvSpPr>
          <p:nvPr/>
        </p:nvSpPr>
        <p:spPr bwMode="auto">
          <a:xfrm>
            <a:off x="1568624" y="6525344"/>
            <a:ext cx="8285491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defTabSz="913948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prstClr val="black"/>
                </a:solidFill>
              </a:rPr>
              <a:t>Fonte: SIOPS anos de 2016-2022 e RREO SEFAZ  1º </a:t>
            </a:r>
            <a:r>
              <a:rPr lang="pt-BR" sz="1400" dirty="0" err="1">
                <a:solidFill>
                  <a:prstClr val="black"/>
                </a:solidFill>
              </a:rPr>
              <a:t>quad</a:t>
            </a:r>
            <a:r>
              <a:rPr lang="pt-BR" sz="1400" dirty="0">
                <a:solidFill>
                  <a:prstClr val="black"/>
                </a:solidFill>
              </a:rPr>
              <a:t>. 2023.</a:t>
            </a: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01143585"/>
              </p:ext>
            </p:extLst>
          </p:nvPr>
        </p:nvGraphicFramePr>
        <p:xfrm>
          <a:off x="-87560" y="1052736"/>
          <a:ext cx="9877122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6" name="Grupo 5"/>
          <p:cNvGrpSpPr/>
          <p:nvPr/>
        </p:nvGrpSpPr>
        <p:grpSpPr>
          <a:xfrm>
            <a:off x="-36818" y="1"/>
            <a:ext cx="1544373" cy="6858000"/>
            <a:chOff x="-36818" y="1"/>
            <a:chExt cx="1544373" cy="6858000"/>
          </a:xfrm>
        </p:grpSpPr>
        <p:grpSp>
          <p:nvGrpSpPr>
            <p:cNvPr id="8" name="Group 10"/>
            <p:cNvGrpSpPr/>
            <p:nvPr/>
          </p:nvGrpSpPr>
          <p:grpSpPr>
            <a:xfrm>
              <a:off x="-36818" y="6309320"/>
              <a:ext cx="1544373" cy="548681"/>
              <a:chOff x="0" y="0"/>
              <a:chExt cx="750920" cy="424797"/>
            </a:xfrm>
          </p:grpSpPr>
          <p:sp>
            <p:nvSpPr>
              <p:cNvPr id="10" name="Freeform 11"/>
              <p:cNvSpPr/>
              <p:nvPr/>
            </p:nvSpPr>
            <p:spPr>
              <a:xfrm>
                <a:off x="0" y="0"/>
                <a:ext cx="750920" cy="424797"/>
              </a:xfrm>
              <a:custGeom>
                <a:avLst/>
                <a:gdLst/>
                <a:ahLst/>
                <a:cxnLst/>
                <a:rect l="l" t="t" r="r" b="b"/>
                <a:pathLst>
                  <a:path w="750920" h="424797">
                    <a:moveTo>
                      <a:pt x="0" y="0"/>
                    </a:moveTo>
                    <a:lnTo>
                      <a:pt x="750920" y="0"/>
                    </a:lnTo>
                    <a:lnTo>
                      <a:pt x="750920" y="424797"/>
                    </a:lnTo>
                    <a:lnTo>
                      <a:pt x="0" y="424797"/>
                    </a:lnTo>
                    <a:close/>
                  </a:path>
                </a:pathLst>
              </a:custGeom>
              <a:solidFill>
                <a:srgbClr val="0154A4"/>
              </a:solidFill>
            </p:spPr>
          </p:sp>
          <p:sp>
            <p:nvSpPr>
              <p:cNvPr id="11" name="TextBox 1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defTabSz="536312" fontAlgn="auto">
                  <a:lnSpc>
                    <a:spcPts val="1428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110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p:grpSp>
        <p:sp>
          <p:nvSpPr>
            <p:cNvPr id="9" name="Freeform 14"/>
            <p:cNvSpPr/>
            <p:nvPr/>
          </p:nvSpPr>
          <p:spPr>
            <a:xfrm>
              <a:off x="0" y="1"/>
              <a:ext cx="835820" cy="1722437"/>
            </a:xfrm>
            <a:custGeom>
              <a:avLst/>
              <a:gdLst/>
              <a:ahLst/>
              <a:cxnLst/>
              <a:rect l="l" t="t" r="r" b="b"/>
              <a:pathLst>
                <a:path w="2600315" h="5167312">
                  <a:moveTo>
                    <a:pt x="0" y="0"/>
                  </a:moveTo>
                  <a:lnTo>
                    <a:pt x="2600315" y="0"/>
                  </a:lnTo>
                  <a:lnTo>
                    <a:pt x="2600315" y="5167312"/>
                  </a:lnTo>
                  <a:lnTo>
                    <a:pt x="0" y="51673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53715" t="-37860" r="-430027"/>
              </a:stretch>
            </a:blipFill>
          </p:spPr>
        </p:sp>
      </p:grpSp>
      <p:sp>
        <p:nvSpPr>
          <p:cNvPr id="12" name="Retângulo 11"/>
          <p:cNvSpPr/>
          <p:nvPr/>
        </p:nvSpPr>
        <p:spPr>
          <a:xfrm>
            <a:off x="735368" y="35732"/>
            <a:ext cx="91861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892" fontAlgn="auto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Dados Comparativos</a:t>
            </a:r>
          </a:p>
          <a:p>
            <a:pPr algn="ctr" defTabSz="913892" fontAlgn="auto">
              <a:spcBef>
                <a:spcPts val="0"/>
              </a:spcBef>
              <a:spcAft>
                <a:spcPts val="0"/>
              </a:spcAft>
            </a:pPr>
            <a:r>
              <a:rPr lang="pt-BR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 Receita Própria em Saúde 1</a:t>
            </a:r>
            <a:r>
              <a:rPr lang="de-DE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º Quadrimestre</a:t>
            </a:r>
            <a:endParaRPr lang="pt-BR" sz="2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1415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406747" y="15306"/>
            <a:ext cx="9839945" cy="4000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lIns="91419" tIns="45714" rIns="91419" bIns="45714">
            <a:spAutoFit/>
          </a:bodyPr>
          <a:lstStyle/>
          <a:p>
            <a:pPr marL="0" marR="0" lvl="0" indent="0" algn="ctr" defTabSz="9138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Aumento de 15% da Receita Própria em Saúde no 1º Quad. 2023</a:t>
            </a:r>
            <a:endParaRPr kumimoji="0" lang="de-DE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tângulo 1"/>
          <p:cNvSpPr>
            <a:spLocks noChangeArrowheads="1"/>
          </p:cNvSpPr>
          <p:nvPr/>
        </p:nvSpPr>
        <p:spPr bwMode="auto">
          <a:xfrm>
            <a:off x="128464" y="6541884"/>
            <a:ext cx="8132614" cy="261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9" tIns="45714" rIns="91419" bIns="45714">
            <a:spAutoFit/>
          </a:bodyPr>
          <a:lstStyle/>
          <a:p>
            <a:pPr marL="0" marR="0" lvl="0" indent="0" algn="l" defTabSz="913892" rtl="0" eaLnBrk="1" fontAlgn="b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FONTE: Siafem e Siafe - 2017-2023 ( 1º </a:t>
            </a:r>
            <a:r>
              <a:rPr kumimoji="0" lang="pt-BR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quad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rPr>
              <a:t>. 2023 valores liquidados acesso em  16/05/2023).</a:t>
            </a:r>
          </a:p>
        </p:txBody>
      </p:sp>
      <p:grpSp>
        <p:nvGrpSpPr>
          <p:cNvPr id="5" name="Grupo 4"/>
          <p:cNvGrpSpPr/>
          <p:nvPr/>
        </p:nvGrpSpPr>
        <p:grpSpPr>
          <a:xfrm>
            <a:off x="9139527" y="652709"/>
            <a:ext cx="901812" cy="5062821"/>
            <a:chOff x="9053379" y="1090686"/>
            <a:chExt cx="901812" cy="3785138"/>
          </a:xfrm>
        </p:grpSpPr>
        <p:sp>
          <p:nvSpPr>
            <p:cNvPr id="4" name="Retângulo 3"/>
            <p:cNvSpPr/>
            <p:nvPr/>
          </p:nvSpPr>
          <p:spPr>
            <a:xfrm>
              <a:off x="9086932" y="1090686"/>
              <a:ext cx="861133" cy="32460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+15%</a:t>
              </a: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8" name="Retângulo 7"/>
            <p:cNvSpPr/>
            <p:nvPr/>
          </p:nvSpPr>
          <p:spPr>
            <a:xfrm>
              <a:off x="9094058" y="2390436"/>
              <a:ext cx="861133" cy="28379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+25%</a:t>
              </a: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9139455" y="3316362"/>
              <a:ext cx="729687" cy="25311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+1%</a:t>
              </a: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9053379" y="4622709"/>
              <a:ext cx="901812" cy="25311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+3%</a:t>
              </a: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</p:grpSp>
      <p:grpSp>
        <p:nvGrpSpPr>
          <p:cNvPr id="15" name="Grupo 14"/>
          <p:cNvGrpSpPr/>
          <p:nvPr/>
        </p:nvGrpSpPr>
        <p:grpSpPr>
          <a:xfrm>
            <a:off x="-36818" y="1"/>
            <a:ext cx="1671638" cy="7359157"/>
            <a:chOff x="-36818" y="1"/>
            <a:chExt cx="1671638" cy="7359157"/>
          </a:xfrm>
        </p:grpSpPr>
        <p:sp>
          <p:nvSpPr>
            <p:cNvPr id="19" name="TextBox 12"/>
            <p:cNvSpPr txBox="1"/>
            <p:nvPr/>
          </p:nvSpPr>
          <p:spPr>
            <a:xfrm>
              <a:off x="-36818" y="6247806"/>
              <a:ext cx="1671638" cy="111135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536312" rtl="0" eaLnBrk="1" fontAlgn="auto" latinLnBrk="0" hangingPunct="1">
                <a:lnSpc>
                  <a:spcPts val="142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charset="0"/>
              </a:endParaRPr>
            </a:p>
          </p:txBody>
        </p:sp>
        <p:sp>
          <p:nvSpPr>
            <p:cNvPr id="17" name="Freeform 14"/>
            <p:cNvSpPr/>
            <p:nvPr/>
          </p:nvSpPr>
          <p:spPr>
            <a:xfrm>
              <a:off x="0" y="1"/>
              <a:ext cx="835820" cy="1340767"/>
            </a:xfrm>
            <a:custGeom>
              <a:avLst/>
              <a:gdLst/>
              <a:ahLst/>
              <a:cxnLst/>
              <a:rect l="l" t="t" r="r" b="b"/>
              <a:pathLst>
                <a:path w="2600315" h="5167312">
                  <a:moveTo>
                    <a:pt x="0" y="0"/>
                  </a:moveTo>
                  <a:lnTo>
                    <a:pt x="2600315" y="0"/>
                  </a:lnTo>
                  <a:lnTo>
                    <a:pt x="2600315" y="5167312"/>
                  </a:lnTo>
                  <a:lnTo>
                    <a:pt x="0" y="51673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53715" t="-37860" r="-430027"/>
              </a:stretch>
            </a:blipFill>
          </p:spPr>
        </p:sp>
      </p:grpSp>
      <p:graphicFrame>
        <p:nvGraphicFramePr>
          <p:cNvPr id="14" name="Gráfico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3853145"/>
              </p:ext>
            </p:extLst>
          </p:nvPr>
        </p:nvGraphicFramePr>
        <p:xfrm>
          <a:off x="0" y="144000"/>
          <a:ext cx="9361031" cy="6168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816263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xmlns="" id="{F13C74B1-5B17-4795-BED0-7140497B445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990352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7" tIns="45714" rIns="91427" bIns="45714" rtlCol="0" anchor="ctr"/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2" name="Picture 3" descr="X:\Planejamento\LOGOMARCAS\Logo SUS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3360" y="64096"/>
            <a:ext cx="1498260" cy="552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ject 6"/>
          <p:cNvSpPr txBox="1"/>
          <p:nvPr/>
        </p:nvSpPr>
        <p:spPr>
          <a:xfrm>
            <a:off x="112938" y="1988840"/>
            <a:ext cx="9578682" cy="1902498"/>
          </a:xfrm>
          <a:prstGeom prst="rect">
            <a:avLst/>
          </a:prstGeom>
        </p:spPr>
        <p:txBody>
          <a:bodyPr vert="horz" wrap="square" lIns="0" tIns="116259" rIns="0" bIns="0" rtlCol="0">
            <a:spAutoFit/>
          </a:bodyPr>
          <a:lstStyle/>
          <a:p>
            <a:pPr algn="ctr" defTabSz="913892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Execução dos Recursos da Saúde por Objetivo e Ações Orçamentárias</a:t>
            </a:r>
          </a:p>
          <a:p>
            <a:pPr algn="ctr" defTabSz="913892" fontAlgn="auto">
              <a:spcBef>
                <a:spcPts val="0"/>
              </a:spcBef>
              <a:spcAft>
                <a:spcPts val="0"/>
              </a:spcAft>
            </a:pPr>
            <a:r>
              <a:rPr lang="pt-BR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 defTabSz="913892" fontAlgn="auto">
              <a:spcBef>
                <a:spcPts val="0"/>
              </a:spcBef>
              <a:spcAft>
                <a:spcPts val="0"/>
              </a:spcAft>
            </a:pPr>
            <a:r>
              <a:rPr lang="pt-B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1º Quad.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2023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-36818" y="1"/>
            <a:ext cx="1544373" cy="6858000"/>
            <a:chOff x="-36818" y="1"/>
            <a:chExt cx="1544373" cy="6858000"/>
          </a:xfrm>
        </p:grpSpPr>
        <p:grpSp>
          <p:nvGrpSpPr>
            <p:cNvPr id="9" name="Group 10"/>
            <p:cNvGrpSpPr/>
            <p:nvPr/>
          </p:nvGrpSpPr>
          <p:grpSpPr>
            <a:xfrm>
              <a:off x="-36818" y="6309320"/>
              <a:ext cx="1544373" cy="548681"/>
              <a:chOff x="0" y="0"/>
              <a:chExt cx="750920" cy="424797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750920" cy="424797"/>
              </a:xfrm>
              <a:custGeom>
                <a:avLst/>
                <a:gdLst/>
                <a:ahLst/>
                <a:cxnLst/>
                <a:rect l="l" t="t" r="r" b="b"/>
                <a:pathLst>
                  <a:path w="750920" h="424797">
                    <a:moveTo>
                      <a:pt x="0" y="0"/>
                    </a:moveTo>
                    <a:lnTo>
                      <a:pt x="750920" y="0"/>
                    </a:lnTo>
                    <a:lnTo>
                      <a:pt x="750920" y="424797"/>
                    </a:lnTo>
                    <a:lnTo>
                      <a:pt x="0" y="424797"/>
                    </a:lnTo>
                    <a:close/>
                  </a:path>
                </a:pathLst>
              </a:custGeom>
              <a:solidFill>
                <a:srgbClr val="0154A4"/>
              </a:solidFill>
            </p:spPr>
          </p:sp>
          <p:sp>
            <p:nvSpPr>
              <p:cNvPr id="13" name="TextBox 1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defTabSz="536312" fontAlgn="auto">
                  <a:lnSpc>
                    <a:spcPts val="1428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110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p:grpSp>
        <p:sp>
          <p:nvSpPr>
            <p:cNvPr id="10" name="Freeform 14"/>
            <p:cNvSpPr/>
            <p:nvPr/>
          </p:nvSpPr>
          <p:spPr>
            <a:xfrm>
              <a:off x="0" y="1"/>
              <a:ext cx="835820" cy="1722437"/>
            </a:xfrm>
            <a:custGeom>
              <a:avLst/>
              <a:gdLst/>
              <a:ahLst/>
              <a:cxnLst/>
              <a:rect l="l" t="t" r="r" b="b"/>
              <a:pathLst>
                <a:path w="2600315" h="5167312">
                  <a:moveTo>
                    <a:pt x="0" y="0"/>
                  </a:moveTo>
                  <a:lnTo>
                    <a:pt x="2600315" y="0"/>
                  </a:lnTo>
                  <a:lnTo>
                    <a:pt x="2600315" y="5167312"/>
                  </a:lnTo>
                  <a:lnTo>
                    <a:pt x="0" y="51673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53715" t="-37860" r="-430027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07991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560512" y="44624"/>
            <a:ext cx="9361040" cy="83098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lIns="91427" tIns="45714" rIns="91427" bIns="45714">
            <a:spAutoFit/>
          </a:bodyPr>
          <a:lstStyle/>
          <a:p>
            <a:pPr algn="ctr" defTabSz="913892" fontAlgn="auto">
              <a:spcBef>
                <a:spcPts val="0"/>
              </a:spcBef>
              <a:spcAft>
                <a:spcPts val="0"/>
              </a:spcAft>
            </a:pPr>
            <a:r>
              <a:rPr lang="pt-B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Execução dos Recursos da Saúde por Objetivo do Plano de Saúde</a:t>
            </a:r>
          </a:p>
        </p:txBody>
      </p:sp>
      <p:grpSp>
        <p:nvGrpSpPr>
          <p:cNvPr id="10" name="Grupo 9"/>
          <p:cNvGrpSpPr/>
          <p:nvPr/>
        </p:nvGrpSpPr>
        <p:grpSpPr>
          <a:xfrm>
            <a:off x="-36818" y="1"/>
            <a:ext cx="1544373" cy="6858000"/>
            <a:chOff x="-36818" y="1"/>
            <a:chExt cx="1544373" cy="6858000"/>
          </a:xfrm>
        </p:grpSpPr>
        <p:grpSp>
          <p:nvGrpSpPr>
            <p:cNvPr id="11" name="Group 10"/>
            <p:cNvGrpSpPr/>
            <p:nvPr/>
          </p:nvGrpSpPr>
          <p:grpSpPr>
            <a:xfrm>
              <a:off x="-36818" y="6309320"/>
              <a:ext cx="1544373" cy="548681"/>
              <a:chOff x="0" y="0"/>
              <a:chExt cx="750920" cy="424797"/>
            </a:xfrm>
          </p:grpSpPr>
          <p:sp>
            <p:nvSpPr>
              <p:cNvPr id="13" name="Freeform 11"/>
              <p:cNvSpPr/>
              <p:nvPr/>
            </p:nvSpPr>
            <p:spPr>
              <a:xfrm>
                <a:off x="0" y="0"/>
                <a:ext cx="750920" cy="424797"/>
              </a:xfrm>
              <a:custGeom>
                <a:avLst/>
                <a:gdLst/>
                <a:ahLst/>
                <a:cxnLst/>
                <a:rect l="l" t="t" r="r" b="b"/>
                <a:pathLst>
                  <a:path w="750920" h="424797">
                    <a:moveTo>
                      <a:pt x="0" y="0"/>
                    </a:moveTo>
                    <a:lnTo>
                      <a:pt x="750920" y="0"/>
                    </a:lnTo>
                    <a:lnTo>
                      <a:pt x="750920" y="424797"/>
                    </a:lnTo>
                    <a:lnTo>
                      <a:pt x="0" y="424797"/>
                    </a:lnTo>
                    <a:close/>
                  </a:path>
                </a:pathLst>
              </a:custGeom>
              <a:solidFill>
                <a:srgbClr val="0154A4"/>
              </a:solidFill>
            </p:spPr>
          </p:sp>
          <p:sp>
            <p:nvSpPr>
              <p:cNvPr id="14" name="TextBox 1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defTabSz="536312" fontAlgn="auto">
                  <a:lnSpc>
                    <a:spcPts val="1428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110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p:grpSp>
        <p:sp>
          <p:nvSpPr>
            <p:cNvPr id="12" name="Freeform 14"/>
            <p:cNvSpPr/>
            <p:nvPr/>
          </p:nvSpPr>
          <p:spPr>
            <a:xfrm>
              <a:off x="0" y="1"/>
              <a:ext cx="835820" cy="1722437"/>
            </a:xfrm>
            <a:custGeom>
              <a:avLst/>
              <a:gdLst/>
              <a:ahLst/>
              <a:cxnLst/>
              <a:rect l="l" t="t" r="r" b="b"/>
              <a:pathLst>
                <a:path w="2600315" h="5167312">
                  <a:moveTo>
                    <a:pt x="0" y="0"/>
                  </a:moveTo>
                  <a:lnTo>
                    <a:pt x="2600315" y="0"/>
                  </a:lnTo>
                  <a:lnTo>
                    <a:pt x="2600315" y="5167312"/>
                  </a:lnTo>
                  <a:lnTo>
                    <a:pt x="0" y="51673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53715" t="-37860" r="-430027"/>
              </a:stretch>
            </a:blipFill>
          </p:spPr>
        </p:sp>
      </p:grp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0850113"/>
              </p:ext>
            </p:extLst>
          </p:nvPr>
        </p:nvGraphicFramePr>
        <p:xfrm>
          <a:off x="50228" y="1340768"/>
          <a:ext cx="9799316" cy="46085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Planilha" r:id="rId4" imgW="17240302" imgH="6623057" progId="Excel.Sheet.8">
                  <p:embed/>
                </p:oleObj>
              </mc:Choice>
              <mc:Fallback>
                <p:oleObj name="Planilha" r:id="rId4" imgW="17240302" imgH="6623057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228" y="1340768"/>
                        <a:ext cx="9799316" cy="46085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911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o 9"/>
          <p:cNvGrpSpPr/>
          <p:nvPr/>
        </p:nvGrpSpPr>
        <p:grpSpPr>
          <a:xfrm>
            <a:off x="-36818" y="1"/>
            <a:ext cx="1544373" cy="6858000"/>
            <a:chOff x="-36818" y="1"/>
            <a:chExt cx="1544373" cy="6858000"/>
          </a:xfrm>
        </p:grpSpPr>
        <p:grpSp>
          <p:nvGrpSpPr>
            <p:cNvPr id="11" name="Group 10"/>
            <p:cNvGrpSpPr/>
            <p:nvPr/>
          </p:nvGrpSpPr>
          <p:grpSpPr>
            <a:xfrm>
              <a:off x="-36818" y="6309320"/>
              <a:ext cx="1544373" cy="548681"/>
              <a:chOff x="0" y="0"/>
              <a:chExt cx="750920" cy="424797"/>
            </a:xfrm>
          </p:grpSpPr>
          <p:sp>
            <p:nvSpPr>
              <p:cNvPr id="13" name="Freeform 11"/>
              <p:cNvSpPr/>
              <p:nvPr/>
            </p:nvSpPr>
            <p:spPr>
              <a:xfrm>
                <a:off x="0" y="0"/>
                <a:ext cx="750920" cy="424797"/>
              </a:xfrm>
              <a:custGeom>
                <a:avLst/>
                <a:gdLst/>
                <a:ahLst/>
                <a:cxnLst/>
                <a:rect l="l" t="t" r="r" b="b"/>
                <a:pathLst>
                  <a:path w="750920" h="424797">
                    <a:moveTo>
                      <a:pt x="0" y="0"/>
                    </a:moveTo>
                    <a:lnTo>
                      <a:pt x="750920" y="0"/>
                    </a:lnTo>
                    <a:lnTo>
                      <a:pt x="750920" y="424797"/>
                    </a:lnTo>
                    <a:lnTo>
                      <a:pt x="0" y="424797"/>
                    </a:lnTo>
                    <a:close/>
                  </a:path>
                </a:pathLst>
              </a:custGeom>
              <a:solidFill>
                <a:srgbClr val="0154A4"/>
              </a:solidFill>
            </p:spPr>
          </p:sp>
          <p:sp>
            <p:nvSpPr>
              <p:cNvPr id="14" name="TextBox 1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defTabSz="536312" fontAlgn="auto">
                  <a:lnSpc>
                    <a:spcPts val="1428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110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p:grpSp>
        <p:sp>
          <p:nvSpPr>
            <p:cNvPr id="12" name="Freeform 14"/>
            <p:cNvSpPr/>
            <p:nvPr/>
          </p:nvSpPr>
          <p:spPr>
            <a:xfrm>
              <a:off x="0" y="1"/>
              <a:ext cx="835820" cy="1722437"/>
            </a:xfrm>
            <a:custGeom>
              <a:avLst/>
              <a:gdLst/>
              <a:ahLst/>
              <a:cxnLst/>
              <a:rect l="l" t="t" r="r" b="b"/>
              <a:pathLst>
                <a:path w="2600315" h="5167312">
                  <a:moveTo>
                    <a:pt x="0" y="0"/>
                  </a:moveTo>
                  <a:lnTo>
                    <a:pt x="2600315" y="0"/>
                  </a:lnTo>
                  <a:lnTo>
                    <a:pt x="2600315" y="5167312"/>
                  </a:lnTo>
                  <a:lnTo>
                    <a:pt x="0" y="51673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53715" t="-37860" r="-430027"/>
              </a:stretch>
            </a:blipFill>
          </p:spPr>
        </p:sp>
      </p:grp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8070021"/>
              </p:ext>
            </p:extLst>
          </p:nvPr>
        </p:nvGraphicFramePr>
        <p:xfrm>
          <a:off x="685412" y="44624"/>
          <a:ext cx="9164132" cy="6813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Planilha" r:id="rId4" imgW="10325115" imgH="7194557" progId="Excel.Sheet.8">
                  <p:embed/>
                </p:oleObj>
              </mc:Choice>
              <mc:Fallback>
                <p:oleObj name="Planilha" r:id="rId4" imgW="10325115" imgH="7194557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5412" y="44624"/>
                        <a:ext cx="9164132" cy="68133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33577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9"/>
          <p:cNvSpPr txBox="1"/>
          <p:nvPr/>
        </p:nvSpPr>
        <p:spPr>
          <a:xfrm>
            <a:off x="4910223" y="2852937"/>
            <a:ext cx="1656184" cy="646319"/>
          </a:xfrm>
          <a:prstGeom prst="rect">
            <a:avLst/>
          </a:prstGeom>
          <a:noFill/>
        </p:spPr>
        <p:txBody>
          <a:bodyPr wrap="square" lIns="91427" tIns="45714" rIns="91427" bIns="45714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800" dirty="0"/>
              <a:t>52,12% do Empenho Total</a:t>
            </a:r>
          </a:p>
        </p:txBody>
      </p:sp>
      <p:sp>
        <p:nvSpPr>
          <p:cNvPr id="8" name="Retângulo 7"/>
          <p:cNvSpPr/>
          <p:nvPr/>
        </p:nvSpPr>
        <p:spPr>
          <a:xfrm>
            <a:off x="-39555" y="-27384"/>
            <a:ext cx="9938810" cy="4000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lIns="91427" tIns="45714" rIns="91427" bIns="45714">
            <a:spAutoFit/>
          </a:bodyPr>
          <a:lstStyle/>
          <a:p>
            <a:pPr algn="ctr"/>
            <a:r>
              <a:rPr lang="pt-B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APOIO ADMINISTRATIVO</a:t>
            </a: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9" name="Gráfic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002208"/>
              </p:ext>
            </p:extLst>
          </p:nvPr>
        </p:nvGraphicFramePr>
        <p:xfrm>
          <a:off x="128588" y="548681"/>
          <a:ext cx="9648825" cy="58854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tângulo 1">
            <a:extLst>
              <a:ext uri="{FF2B5EF4-FFF2-40B4-BE49-F238E27FC236}">
                <a16:creationId xmlns:a16="http://schemas.microsoft.com/office/drawing/2014/main" xmlns="" id="{9200D584-A18D-4A06-B2DD-BFF6EA928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9556" y="6577620"/>
            <a:ext cx="7080787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pPr fontAlgn="b"/>
            <a:r>
              <a:rPr lang="pt-BR" sz="1400" dirty="0">
                <a:solidFill>
                  <a:prstClr val="black"/>
                </a:solidFill>
                <a:latin typeface="+mj-lt"/>
              </a:rPr>
              <a:t>FONTE: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Siafe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,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Progfonte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 FES 2023 -  15/05/2023</a:t>
            </a:r>
            <a:endParaRPr lang="pt-BR" sz="1400" dirty="0">
              <a:solidFill>
                <a:prstClr val="black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577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-39555" y="-27384"/>
            <a:ext cx="9938810" cy="4000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lIns="91427" tIns="45714" rIns="91427" bIns="45714">
            <a:spAutoFit/>
          </a:bodyPr>
          <a:lstStyle/>
          <a:p>
            <a:pPr algn="ctr"/>
            <a:r>
              <a:rPr lang="pt-B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APOIO ADMINISTRATIVO / GESTÃO</a:t>
            </a: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Gráfic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0640203"/>
              </p:ext>
            </p:extLst>
          </p:nvPr>
        </p:nvGraphicFramePr>
        <p:xfrm>
          <a:off x="1720" y="476672"/>
          <a:ext cx="9773311" cy="59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tângulo 1">
            <a:extLst>
              <a:ext uri="{FF2B5EF4-FFF2-40B4-BE49-F238E27FC236}">
                <a16:creationId xmlns:a16="http://schemas.microsoft.com/office/drawing/2014/main" xmlns="" id="{9200D584-A18D-4A06-B2DD-BFF6EA928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9556" y="6577620"/>
            <a:ext cx="7080787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pPr fontAlgn="b"/>
            <a:r>
              <a:rPr lang="pt-BR" sz="1400" dirty="0">
                <a:solidFill>
                  <a:prstClr val="black"/>
                </a:solidFill>
                <a:latin typeface="+mj-lt"/>
              </a:rPr>
              <a:t>FONTE: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Siafe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,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Progfonte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 FES 2023 -  15/05/2023</a:t>
            </a:r>
            <a:endParaRPr lang="pt-BR" sz="1400" dirty="0">
              <a:solidFill>
                <a:prstClr val="black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9084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4664968" y="2204865"/>
            <a:ext cx="1716365" cy="646319"/>
          </a:xfrm>
          <a:prstGeom prst="rect">
            <a:avLst/>
          </a:prstGeom>
          <a:noFill/>
        </p:spPr>
        <p:txBody>
          <a:bodyPr wrap="square" lIns="91427" tIns="45714" rIns="91427" bIns="45714" rtlCol="0">
            <a:spAutoFit/>
          </a:bodyPr>
          <a:lstStyle/>
          <a:p>
            <a:pPr algn="ctr"/>
            <a:r>
              <a:rPr lang="pt-BR" dirty="0"/>
              <a:t>41,96% do Empenho Total</a:t>
            </a:r>
          </a:p>
        </p:txBody>
      </p:sp>
      <p:sp>
        <p:nvSpPr>
          <p:cNvPr id="8" name="Retângulo 7"/>
          <p:cNvSpPr/>
          <p:nvPr/>
        </p:nvSpPr>
        <p:spPr>
          <a:xfrm>
            <a:off x="-39555" y="-27384"/>
            <a:ext cx="9938810" cy="4000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lIns="91427" tIns="45714" rIns="91427" bIns="45714">
            <a:spAutoFit/>
          </a:bodyPr>
          <a:lstStyle/>
          <a:p>
            <a:pPr algn="ctr"/>
            <a:r>
              <a:rPr lang="pt-B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ATENÇÃO ESPECIALIZADA </a:t>
            </a: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7" name="Gráfico 6"/>
          <p:cNvGraphicFramePr>
            <a:graphicFrameLocks noGrp="1"/>
          </p:cNvGraphicFramePr>
          <p:nvPr/>
        </p:nvGraphicFramePr>
        <p:xfrm>
          <a:off x="130969" y="422672"/>
          <a:ext cx="9644062" cy="60126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tângulo 1">
            <a:extLst>
              <a:ext uri="{FF2B5EF4-FFF2-40B4-BE49-F238E27FC236}">
                <a16:creationId xmlns:a16="http://schemas.microsoft.com/office/drawing/2014/main" xmlns="" id="{9200D584-A18D-4A06-B2DD-BFF6EA928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9556" y="6577620"/>
            <a:ext cx="7080787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pPr fontAlgn="b"/>
            <a:r>
              <a:rPr lang="pt-BR" sz="1400" dirty="0">
                <a:solidFill>
                  <a:prstClr val="black"/>
                </a:solidFill>
                <a:latin typeface="+mj-lt"/>
              </a:rPr>
              <a:t>FONTE: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Siafe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,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Progfonte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 FES 2023 -  15/05/2023</a:t>
            </a:r>
            <a:endParaRPr lang="pt-BR" sz="1400" dirty="0">
              <a:solidFill>
                <a:prstClr val="black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-39555" y="-27384"/>
            <a:ext cx="9938810" cy="4000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lIns="91427" tIns="45714" rIns="91427" bIns="45714">
            <a:spAutoFit/>
          </a:bodyPr>
          <a:lstStyle/>
          <a:p>
            <a:pPr algn="ctr"/>
            <a:r>
              <a:rPr lang="pt-B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ATENÇÃO ESPECIALIZADA</a:t>
            </a: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8" name="Gráfic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9181584"/>
              </p:ext>
            </p:extLst>
          </p:nvPr>
        </p:nvGraphicFramePr>
        <p:xfrm>
          <a:off x="130969" y="476672"/>
          <a:ext cx="9644063" cy="59606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tângulo 1">
            <a:extLst>
              <a:ext uri="{FF2B5EF4-FFF2-40B4-BE49-F238E27FC236}">
                <a16:creationId xmlns:a16="http://schemas.microsoft.com/office/drawing/2014/main" xmlns="" id="{9200D584-A18D-4A06-B2DD-BFF6EA928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9556" y="6577620"/>
            <a:ext cx="7080787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pPr fontAlgn="b"/>
            <a:r>
              <a:rPr lang="pt-BR" sz="1400" dirty="0">
                <a:solidFill>
                  <a:prstClr val="black"/>
                </a:solidFill>
                <a:latin typeface="+mj-lt"/>
              </a:rPr>
              <a:t>FONTE: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Siafe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,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Progfonte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 FES 2023 -  15/05/2023</a:t>
            </a:r>
            <a:endParaRPr lang="pt-BR" sz="1400" dirty="0">
              <a:solidFill>
                <a:prstClr val="black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58036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/>
          <p:cNvSpPr txBox="1"/>
          <p:nvPr/>
        </p:nvSpPr>
        <p:spPr>
          <a:xfrm>
            <a:off x="4592962" y="3501009"/>
            <a:ext cx="1512168" cy="584763"/>
          </a:xfrm>
          <a:prstGeom prst="rect">
            <a:avLst/>
          </a:prstGeom>
          <a:noFill/>
        </p:spPr>
        <p:txBody>
          <a:bodyPr wrap="square" lIns="91427" tIns="45714" rIns="91427" bIns="45714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 dirty="0"/>
              <a:t>2,29% do Empenho Total</a:t>
            </a:r>
          </a:p>
        </p:txBody>
      </p:sp>
      <p:sp>
        <p:nvSpPr>
          <p:cNvPr id="6" name="Retângulo 5"/>
          <p:cNvSpPr/>
          <p:nvPr/>
        </p:nvSpPr>
        <p:spPr>
          <a:xfrm>
            <a:off x="-39555" y="-27384"/>
            <a:ext cx="9938810" cy="4000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lIns="91427" tIns="45714" rIns="91427" bIns="45714">
            <a:spAutoFit/>
          </a:bodyPr>
          <a:lstStyle/>
          <a:p>
            <a:pPr algn="ctr"/>
            <a:r>
              <a:rPr lang="pt-B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ORGANIZAR A REDE DE ATENÇÃO À URGÊNCIA E EMERGÊNCIA</a:t>
            </a: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9" name="Gráfic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0159839"/>
              </p:ext>
            </p:extLst>
          </p:nvPr>
        </p:nvGraphicFramePr>
        <p:xfrm>
          <a:off x="1722" y="476673"/>
          <a:ext cx="9648825" cy="6010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tângulo 1">
            <a:extLst>
              <a:ext uri="{FF2B5EF4-FFF2-40B4-BE49-F238E27FC236}">
                <a16:creationId xmlns:a16="http://schemas.microsoft.com/office/drawing/2014/main" xmlns="" id="{9200D584-A18D-4A06-B2DD-BFF6EA928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9556" y="6577620"/>
            <a:ext cx="7080787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pPr fontAlgn="b"/>
            <a:r>
              <a:rPr lang="pt-BR" sz="1400" dirty="0">
                <a:solidFill>
                  <a:prstClr val="black"/>
                </a:solidFill>
                <a:latin typeface="+mj-lt"/>
              </a:rPr>
              <a:t>FONTE: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Siafe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,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Progfonte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 FES 2023 -  15/05/2023</a:t>
            </a:r>
            <a:endParaRPr lang="pt-BR" sz="1400" dirty="0">
              <a:solidFill>
                <a:prstClr val="black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207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-36818" y="6309320"/>
            <a:ext cx="1544373" cy="548681"/>
            <a:chOff x="0" y="0"/>
            <a:chExt cx="750920" cy="42479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50920" cy="424797"/>
            </a:xfrm>
            <a:custGeom>
              <a:avLst/>
              <a:gdLst/>
              <a:ahLst/>
              <a:cxnLst/>
              <a:rect l="l" t="t" r="r" b="b"/>
              <a:pathLst>
                <a:path w="750920" h="424797">
                  <a:moveTo>
                    <a:pt x="0" y="0"/>
                  </a:moveTo>
                  <a:lnTo>
                    <a:pt x="750920" y="0"/>
                  </a:lnTo>
                  <a:lnTo>
                    <a:pt x="750920" y="424797"/>
                  </a:lnTo>
                  <a:lnTo>
                    <a:pt x="0" y="424797"/>
                  </a:lnTo>
                  <a:close/>
                </a:path>
              </a:pathLst>
            </a:custGeom>
            <a:solidFill>
              <a:srgbClr val="0154A4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536312" fontAlgn="auto">
                <a:lnSpc>
                  <a:spcPts val="1428"/>
                </a:lnSpc>
                <a:spcBef>
                  <a:spcPts val="0"/>
                </a:spcBef>
                <a:spcAft>
                  <a:spcPts val="0"/>
                </a:spcAft>
              </a:pPr>
              <a:endParaRPr sz="1100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1"/>
            <a:ext cx="835820" cy="1722437"/>
          </a:xfrm>
          <a:custGeom>
            <a:avLst/>
            <a:gdLst/>
            <a:ahLst/>
            <a:cxnLst/>
            <a:rect l="l" t="t" r="r" b="b"/>
            <a:pathLst>
              <a:path w="2600315" h="5167312">
                <a:moveTo>
                  <a:pt x="0" y="0"/>
                </a:moveTo>
                <a:lnTo>
                  <a:pt x="2600315" y="0"/>
                </a:lnTo>
                <a:lnTo>
                  <a:pt x="2600315" y="5167312"/>
                </a:lnTo>
                <a:lnTo>
                  <a:pt x="0" y="51673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3715" t="-37860" r="-430027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568624" y="6309320"/>
            <a:ext cx="8424936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536312" fontAlgn="auto">
              <a:lnSpc>
                <a:spcPts val="2194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spc="648" dirty="0">
                <a:solidFill>
                  <a:srgbClr val="FFFFFF"/>
                </a:solidFill>
                <a:latin typeface="Poppins Bold"/>
                <a:cs typeface="+mn-cs"/>
              </a:rPr>
              <a:t>AFONSO PIVA DE SANTANA</a:t>
            </a:r>
          </a:p>
          <a:p>
            <a:pPr algn="ctr" defTabSz="536312" fontAlgn="auto">
              <a:lnSpc>
                <a:spcPts val="2194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spc="648" dirty="0">
                <a:solidFill>
                  <a:srgbClr val="FFFFFF"/>
                </a:solidFill>
                <a:latin typeface="Poppins Bold"/>
                <a:cs typeface="+mn-cs"/>
              </a:rPr>
              <a:t> SECRETÁRIO DE ESTADO DA SAÚDE</a:t>
            </a:r>
          </a:p>
        </p:txBody>
      </p:sp>
      <p:sp>
        <p:nvSpPr>
          <p:cNvPr id="19" name="Retângulo 1"/>
          <p:cNvSpPr>
            <a:spLocks noChangeArrowheads="1"/>
          </p:cNvSpPr>
          <p:nvPr/>
        </p:nvSpPr>
        <p:spPr bwMode="auto">
          <a:xfrm>
            <a:off x="1496616" y="6580815"/>
            <a:ext cx="5631681" cy="261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pPr fontAlgn="b"/>
            <a:r>
              <a:rPr lang="pt-BR" sz="1100" dirty="0">
                <a:solidFill>
                  <a:prstClr val="black"/>
                </a:solidFill>
              </a:rPr>
              <a:t>Fonte: SIAFE - Relorc, Orçamento Inicial.</a:t>
            </a:r>
          </a:p>
        </p:txBody>
      </p:sp>
      <p:graphicFrame>
        <p:nvGraphicFramePr>
          <p:cNvPr id="22" name="Gráfico 21">
            <a:extLst>
              <a:ext uri="{FF2B5EF4-FFF2-40B4-BE49-F238E27FC236}">
                <a16:creationId xmlns:a16="http://schemas.microsoft.com/office/drawing/2014/main" xmlns="" id="{00000000-0008-0000-03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34124702"/>
              </p:ext>
            </p:extLst>
          </p:nvPr>
        </p:nvGraphicFramePr>
        <p:xfrm>
          <a:off x="-159568" y="0"/>
          <a:ext cx="11521280" cy="6711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131985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-39555" y="-27384"/>
            <a:ext cx="9938810" cy="4000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lIns="91427" tIns="45714" rIns="91427" bIns="45714">
            <a:spAutoFit/>
          </a:bodyPr>
          <a:lstStyle/>
          <a:p>
            <a:pPr algn="ctr"/>
            <a:r>
              <a:rPr lang="pt-B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ORGANIZAR A REDE DE ATENÇÃO À URGÊNCIA E EMERGÊNCIA</a:t>
            </a: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7" name="Gráfic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4273220"/>
              </p:ext>
            </p:extLst>
          </p:nvPr>
        </p:nvGraphicFramePr>
        <p:xfrm>
          <a:off x="130969" y="420688"/>
          <a:ext cx="9644063" cy="6016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tângulo 1">
            <a:extLst>
              <a:ext uri="{FF2B5EF4-FFF2-40B4-BE49-F238E27FC236}">
                <a16:creationId xmlns:a16="http://schemas.microsoft.com/office/drawing/2014/main" xmlns="" id="{9200D584-A18D-4A06-B2DD-BFF6EA928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9556" y="6577620"/>
            <a:ext cx="7080787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pPr fontAlgn="b"/>
            <a:r>
              <a:rPr lang="pt-BR" sz="1400" dirty="0">
                <a:solidFill>
                  <a:prstClr val="black"/>
                </a:solidFill>
                <a:latin typeface="+mj-lt"/>
              </a:rPr>
              <a:t>FONTE: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Siafe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,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Progfonte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 FES 2023 -  15/05/2023</a:t>
            </a:r>
            <a:endParaRPr lang="pt-BR" sz="1400" dirty="0">
              <a:solidFill>
                <a:prstClr val="black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4716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9"/>
          <p:cNvSpPr txBox="1"/>
          <p:nvPr/>
        </p:nvSpPr>
        <p:spPr>
          <a:xfrm>
            <a:off x="4376936" y="3861048"/>
            <a:ext cx="1728193" cy="707874"/>
          </a:xfrm>
          <a:prstGeom prst="rect">
            <a:avLst/>
          </a:prstGeom>
          <a:noFill/>
        </p:spPr>
        <p:txBody>
          <a:bodyPr wrap="square" lIns="91427" tIns="45714" rIns="91427" bIns="45714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000" dirty="0"/>
              <a:t>0,72% do Empenho Total</a:t>
            </a:r>
          </a:p>
        </p:txBody>
      </p:sp>
      <p:sp>
        <p:nvSpPr>
          <p:cNvPr id="7" name="Retângulo 6"/>
          <p:cNvSpPr/>
          <p:nvPr/>
        </p:nvSpPr>
        <p:spPr>
          <a:xfrm>
            <a:off x="-39555" y="-27384"/>
            <a:ext cx="9938810" cy="3693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lIns="91427" tIns="45714" rIns="91427" bIns="45714">
            <a:spAutoFit/>
          </a:bodyPr>
          <a:lstStyle/>
          <a:p>
            <a:pPr algn="ctr"/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ASSISTÊNCIA HEMOTERÁPICA E HEMATOLÓGICA</a:t>
            </a:r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0" name="Gráfico 9"/>
          <p:cNvGraphicFramePr>
            <a:graphicFrameLocks noGrp="1"/>
          </p:cNvGraphicFramePr>
          <p:nvPr/>
        </p:nvGraphicFramePr>
        <p:xfrm>
          <a:off x="130969" y="420688"/>
          <a:ext cx="9644063" cy="6016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tângulo 1">
            <a:extLst>
              <a:ext uri="{FF2B5EF4-FFF2-40B4-BE49-F238E27FC236}">
                <a16:creationId xmlns:a16="http://schemas.microsoft.com/office/drawing/2014/main" xmlns="" id="{9200D584-A18D-4A06-B2DD-BFF6EA928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9556" y="6577620"/>
            <a:ext cx="7080787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pPr fontAlgn="b"/>
            <a:r>
              <a:rPr lang="pt-BR" sz="1400" dirty="0">
                <a:solidFill>
                  <a:prstClr val="black"/>
                </a:solidFill>
                <a:latin typeface="+mj-lt"/>
              </a:rPr>
              <a:t>FONTE: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Siafe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,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Progfonte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 FES 2023 -  15/05/2023</a:t>
            </a:r>
            <a:endParaRPr lang="pt-BR" sz="1400" dirty="0">
              <a:solidFill>
                <a:prstClr val="black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0899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-39555" y="-27384"/>
            <a:ext cx="9938810" cy="36932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lIns="91427" tIns="45714" rIns="91427" bIns="45714">
            <a:spAutoFit/>
          </a:bodyPr>
          <a:lstStyle/>
          <a:p>
            <a:pPr algn="ctr"/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ASSISTÊNCIA HEMOTERÁPICA E HEMATOLÓGICA</a:t>
            </a:r>
            <a:endParaRPr lang="pt-BR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Gráfic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6153202"/>
              </p:ext>
            </p:extLst>
          </p:nvPr>
        </p:nvGraphicFramePr>
        <p:xfrm>
          <a:off x="130969" y="420688"/>
          <a:ext cx="9644063" cy="6016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tângulo 1">
            <a:extLst>
              <a:ext uri="{FF2B5EF4-FFF2-40B4-BE49-F238E27FC236}">
                <a16:creationId xmlns:a16="http://schemas.microsoft.com/office/drawing/2014/main" xmlns="" id="{9200D584-A18D-4A06-B2DD-BFF6EA928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9556" y="6577620"/>
            <a:ext cx="7080787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pPr fontAlgn="b"/>
            <a:r>
              <a:rPr lang="pt-BR" sz="1400" dirty="0">
                <a:solidFill>
                  <a:prstClr val="black"/>
                </a:solidFill>
                <a:latin typeface="+mj-lt"/>
              </a:rPr>
              <a:t>FONTE: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Siafe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,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Progfonte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 FES 2023 -  15/05/2023</a:t>
            </a:r>
            <a:endParaRPr lang="pt-BR" sz="1400" dirty="0">
              <a:solidFill>
                <a:prstClr val="black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3363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9"/>
          <p:cNvSpPr txBox="1"/>
          <p:nvPr/>
        </p:nvSpPr>
        <p:spPr>
          <a:xfrm>
            <a:off x="4448944" y="4149080"/>
            <a:ext cx="1728192" cy="707874"/>
          </a:xfrm>
          <a:prstGeom prst="rect">
            <a:avLst/>
          </a:prstGeom>
          <a:noFill/>
        </p:spPr>
        <p:txBody>
          <a:bodyPr wrap="square" lIns="91427" tIns="45714" rIns="91427" bIns="45714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000" dirty="0"/>
              <a:t>0,39% do Empenho Total</a:t>
            </a:r>
          </a:p>
        </p:txBody>
      </p:sp>
      <p:sp>
        <p:nvSpPr>
          <p:cNvPr id="7" name="Retângulo 6"/>
          <p:cNvSpPr/>
          <p:nvPr/>
        </p:nvSpPr>
        <p:spPr>
          <a:xfrm>
            <a:off x="-39555" y="-27378"/>
            <a:ext cx="9938810" cy="4000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lIns="91427" tIns="45714" rIns="91427" bIns="45714">
            <a:spAutoFit/>
          </a:bodyPr>
          <a:lstStyle/>
          <a:p>
            <a:pPr algn="ctr"/>
            <a:r>
              <a:rPr lang="pt-B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VIGILÂNCIA EM SAÚDE</a:t>
            </a: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8" name="Gráfic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2785466"/>
              </p:ext>
            </p:extLst>
          </p:nvPr>
        </p:nvGraphicFramePr>
        <p:xfrm>
          <a:off x="134217" y="680507"/>
          <a:ext cx="9637568" cy="59247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Retângulo 1">
            <a:extLst>
              <a:ext uri="{FF2B5EF4-FFF2-40B4-BE49-F238E27FC236}">
                <a16:creationId xmlns:a16="http://schemas.microsoft.com/office/drawing/2014/main" xmlns="" id="{9200D584-A18D-4A06-B2DD-BFF6EA928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9556" y="6577620"/>
            <a:ext cx="7080787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pPr fontAlgn="b"/>
            <a:r>
              <a:rPr lang="pt-BR" sz="1400" dirty="0">
                <a:solidFill>
                  <a:prstClr val="black"/>
                </a:solidFill>
                <a:latin typeface="+mj-lt"/>
              </a:rPr>
              <a:t>FONTE: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Siafe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,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Progfonte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 FES 2023 -  15/05/2023</a:t>
            </a:r>
            <a:endParaRPr lang="pt-BR" sz="1400" dirty="0">
              <a:solidFill>
                <a:prstClr val="black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784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7104625"/>
              </p:ext>
            </p:extLst>
          </p:nvPr>
        </p:nvGraphicFramePr>
        <p:xfrm>
          <a:off x="111066" y="606426"/>
          <a:ext cx="9637568" cy="6000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tângulo 1">
            <a:extLst>
              <a:ext uri="{FF2B5EF4-FFF2-40B4-BE49-F238E27FC236}">
                <a16:creationId xmlns:a16="http://schemas.microsoft.com/office/drawing/2014/main" xmlns="" id="{9200D584-A18D-4A06-B2DD-BFF6EA928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9556" y="6577620"/>
            <a:ext cx="7080787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pPr fontAlgn="b"/>
            <a:r>
              <a:rPr lang="pt-BR" sz="1400" dirty="0">
                <a:solidFill>
                  <a:prstClr val="black"/>
                </a:solidFill>
                <a:latin typeface="+mj-lt"/>
              </a:rPr>
              <a:t>FONTE: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Siafe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,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Progfonte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 FES 2023 -  15/05/2023</a:t>
            </a:r>
            <a:endParaRPr lang="pt-BR" sz="1400" dirty="0">
              <a:solidFill>
                <a:prstClr val="black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4BBC51DC-4BE5-B388-A20C-912D71C6AF2C}"/>
              </a:ext>
            </a:extLst>
          </p:cNvPr>
          <p:cNvSpPr/>
          <p:nvPr/>
        </p:nvSpPr>
        <p:spPr>
          <a:xfrm>
            <a:off x="-39555" y="-27378"/>
            <a:ext cx="9938810" cy="4000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lIns="91427" tIns="45714" rIns="91427" bIns="45714">
            <a:spAutoFit/>
          </a:bodyPr>
          <a:lstStyle/>
          <a:p>
            <a:pPr algn="ctr"/>
            <a:r>
              <a:rPr lang="pt-B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VIGILÂNCIA EM SAÚDE</a:t>
            </a: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720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tângulo 7"/>
          <p:cNvSpPr>
            <a:spLocks noChangeArrowheads="1"/>
          </p:cNvSpPr>
          <p:nvPr/>
        </p:nvSpPr>
        <p:spPr bwMode="auto">
          <a:xfrm flipH="1">
            <a:off x="5343395" y="3789367"/>
            <a:ext cx="1482460" cy="52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/>
          <a:p>
            <a:pPr algn="ctr"/>
            <a:endParaRPr lang="pt-BR" sz="1400" dirty="0"/>
          </a:p>
          <a:p>
            <a:pPr algn="ctr"/>
            <a:endParaRPr lang="pt-BR" sz="14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4536707" y="3081481"/>
            <a:ext cx="1728192" cy="707874"/>
          </a:xfrm>
          <a:prstGeom prst="rect">
            <a:avLst/>
          </a:prstGeom>
          <a:noFill/>
        </p:spPr>
        <p:txBody>
          <a:bodyPr wrap="square" lIns="91427" tIns="45714" rIns="91427" bIns="45714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000" dirty="0"/>
              <a:t>0,81% do </a:t>
            </a:r>
          </a:p>
          <a:p>
            <a:pPr algn="ctr"/>
            <a:r>
              <a:rPr lang="pt-BR" sz="2000" dirty="0"/>
              <a:t>Empenho Total</a:t>
            </a:r>
          </a:p>
        </p:txBody>
      </p:sp>
      <p:graphicFrame>
        <p:nvGraphicFramePr>
          <p:cNvPr id="9" name="Gráfic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961128"/>
              </p:ext>
            </p:extLst>
          </p:nvPr>
        </p:nvGraphicFramePr>
        <p:xfrm>
          <a:off x="128588" y="495836"/>
          <a:ext cx="9648825" cy="59383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tângulo 1">
            <a:extLst>
              <a:ext uri="{FF2B5EF4-FFF2-40B4-BE49-F238E27FC236}">
                <a16:creationId xmlns:a16="http://schemas.microsoft.com/office/drawing/2014/main" xmlns="" id="{9200D584-A18D-4A06-B2DD-BFF6EA928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9556" y="6577620"/>
            <a:ext cx="7080787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pPr fontAlgn="b"/>
            <a:r>
              <a:rPr lang="pt-BR" sz="1400" dirty="0">
                <a:solidFill>
                  <a:prstClr val="black"/>
                </a:solidFill>
                <a:latin typeface="+mj-lt"/>
              </a:rPr>
              <a:t>FONTE: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Siafe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,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Progfonte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 FES 2023 -  15/05/2023</a:t>
            </a:r>
            <a:endParaRPr lang="pt-BR" sz="1400" dirty="0">
              <a:solidFill>
                <a:prstClr val="black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xmlns="" id="{64D558A5-E355-CAC4-C64C-2E8A097FFFC3}"/>
              </a:ext>
            </a:extLst>
          </p:cNvPr>
          <p:cNvSpPr/>
          <p:nvPr/>
        </p:nvSpPr>
        <p:spPr>
          <a:xfrm>
            <a:off x="-39555" y="-27378"/>
            <a:ext cx="9938810" cy="4000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lIns="91427" tIns="45714" rIns="91427" bIns="45714">
            <a:spAutoFit/>
          </a:bodyPr>
          <a:lstStyle/>
          <a:p>
            <a:pPr algn="ctr"/>
            <a:r>
              <a:rPr lang="pt-B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ASSISTÊNCIA FARMACÊUTICA</a:t>
            </a: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98751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-39555" y="-27384"/>
            <a:ext cx="9938810" cy="52320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lIns="91427" tIns="45714" rIns="91427" bIns="45714">
            <a:spAutoFit/>
          </a:bodyPr>
          <a:lstStyle/>
          <a:p>
            <a:pPr algn="ctr"/>
            <a:r>
              <a:rPr lang="de-DE" sz="2800" b="1" dirty="0">
                <a:latin typeface="Tunga" panose="020B0502040204020203" pitchFamily="34" charset="0"/>
                <a:cs typeface="Tunga" panose="020B0502040204020203" pitchFamily="34" charset="0"/>
              </a:rPr>
              <a:t>ASSISTÊNCIA FARMACÊUTICA</a:t>
            </a:r>
          </a:p>
        </p:txBody>
      </p:sp>
      <p:graphicFrame>
        <p:nvGraphicFramePr>
          <p:cNvPr id="9" name="Gráfic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833566"/>
              </p:ext>
            </p:extLst>
          </p:nvPr>
        </p:nvGraphicFramePr>
        <p:xfrm>
          <a:off x="107819" y="620689"/>
          <a:ext cx="9644062" cy="59845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tângulo 1">
            <a:extLst>
              <a:ext uri="{FF2B5EF4-FFF2-40B4-BE49-F238E27FC236}">
                <a16:creationId xmlns:a16="http://schemas.microsoft.com/office/drawing/2014/main" xmlns="" id="{9200D584-A18D-4A06-B2DD-BFF6EA928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9556" y="6577620"/>
            <a:ext cx="7080787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pPr fontAlgn="b"/>
            <a:r>
              <a:rPr lang="pt-BR" sz="1400" dirty="0">
                <a:solidFill>
                  <a:prstClr val="black"/>
                </a:solidFill>
                <a:latin typeface="+mj-lt"/>
              </a:rPr>
              <a:t>FONTE: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Siafe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,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Progfonte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 FES 2023 -  15/05/2023</a:t>
            </a:r>
            <a:endParaRPr lang="pt-BR" sz="1400" dirty="0">
              <a:solidFill>
                <a:prstClr val="black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6520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4592960" y="3429000"/>
            <a:ext cx="1728192" cy="707874"/>
          </a:xfrm>
          <a:prstGeom prst="rect">
            <a:avLst/>
          </a:prstGeom>
          <a:noFill/>
        </p:spPr>
        <p:txBody>
          <a:bodyPr wrap="square" lIns="91427" tIns="45714" rIns="91427" bIns="45714" rtlCol="0">
            <a:spAutoFit/>
          </a:bodyPr>
          <a:lstStyle/>
          <a:p>
            <a:pPr algn="ctr"/>
            <a:r>
              <a:rPr lang="pt-BR" sz="2000" dirty="0"/>
              <a:t>0,52% do Empenho Total</a:t>
            </a:r>
          </a:p>
        </p:txBody>
      </p:sp>
      <p:sp>
        <p:nvSpPr>
          <p:cNvPr id="6" name="Retângulo 5"/>
          <p:cNvSpPr/>
          <p:nvPr/>
        </p:nvSpPr>
        <p:spPr>
          <a:xfrm>
            <a:off x="-39555" y="-27384"/>
            <a:ext cx="9938810" cy="4000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lIns="91427" tIns="45714" rIns="91427" bIns="45714">
            <a:spAutoFit/>
          </a:bodyPr>
          <a:lstStyle/>
          <a:p>
            <a:pPr algn="ctr"/>
            <a:r>
              <a:rPr lang="pt-BR" sz="2000" b="1" cap="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REGULAÇÃO DO ACESSO </a:t>
            </a:r>
            <a:r>
              <a:rPr lang="pt-B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USUÁRIO</a:t>
            </a: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7" name="Gráfic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9885376"/>
              </p:ext>
            </p:extLst>
          </p:nvPr>
        </p:nvGraphicFramePr>
        <p:xfrm>
          <a:off x="114434" y="565083"/>
          <a:ext cx="9630833" cy="6000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Retângulo 1">
            <a:extLst>
              <a:ext uri="{FF2B5EF4-FFF2-40B4-BE49-F238E27FC236}">
                <a16:creationId xmlns:a16="http://schemas.microsoft.com/office/drawing/2014/main" xmlns="" id="{9200D584-A18D-4A06-B2DD-BFF6EA928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9556" y="6577620"/>
            <a:ext cx="7080787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pPr fontAlgn="b"/>
            <a:r>
              <a:rPr lang="pt-BR" sz="1400" dirty="0">
                <a:solidFill>
                  <a:prstClr val="black"/>
                </a:solidFill>
                <a:latin typeface="+mj-lt"/>
              </a:rPr>
              <a:t>FONTE: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Siafe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,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Progfonte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 FES 2023 -  15/05/2023</a:t>
            </a:r>
            <a:endParaRPr lang="pt-BR" sz="1400" dirty="0">
              <a:solidFill>
                <a:prstClr val="black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9525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-39555" y="-27384"/>
            <a:ext cx="9938810" cy="4000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lIns="91427" tIns="45714" rIns="91427" bIns="45714">
            <a:spAutoFit/>
          </a:bodyPr>
          <a:lstStyle/>
          <a:p>
            <a:pPr algn="ctr"/>
            <a:r>
              <a:rPr lang="pt-BR" sz="2000" b="1" cap="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REGULAÇÃO DO ACESSO </a:t>
            </a:r>
            <a:r>
              <a:rPr lang="pt-B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 USUÁRIO</a:t>
            </a:r>
            <a:endParaRPr lang="pt-BR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8" name="Gráfic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5596166"/>
              </p:ext>
            </p:extLst>
          </p:nvPr>
        </p:nvGraphicFramePr>
        <p:xfrm>
          <a:off x="111066" y="565083"/>
          <a:ext cx="9637568" cy="6000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tângulo 1">
            <a:extLst>
              <a:ext uri="{FF2B5EF4-FFF2-40B4-BE49-F238E27FC236}">
                <a16:creationId xmlns:a16="http://schemas.microsoft.com/office/drawing/2014/main" xmlns="" id="{9200D584-A18D-4A06-B2DD-BFF6EA928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9556" y="6577620"/>
            <a:ext cx="7080787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pPr fontAlgn="b"/>
            <a:r>
              <a:rPr lang="pt-BR" sz="1400" dirty="0">
                <a:solidFill>
                  <a:prstClr val="black"/>
                </a:solidFill>
                <a:latin typeface="+mj-lt"/>
              </a:rPr>
              <a:t>FONTE: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Siafe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,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Progfonte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 FES 2023 -  15/05/2023</a:t>
            </a:r>
            <a:endParaRPr lang="pt-BR" sz="1400" dirty="0">
              <a:solidFill>
                <a:prstClr val="black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9103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 txBox="1">
            <a:spLocks noChangeArrowheads="1"/>
          </p:cNvSpPr>
          <p:nvPr/>
        </p:nvSpPr>
        <p:spPr>
          <a:xfrm>
            <a:off x="386962" y="928744"/>
            <a:ext cx="9054703" cy="714375"/>
          </a:xfrm>
          <a:prstGeom prst="rect">
            <a:avLst/>
          </a:prstGeom>
        </p:spPr>
        <p:txBody>
          <a:bodyPr lIns="91427" tIns="45714" rIns="91427" bIns="45714" anchor="ctr">
            <a:normAutofit/>
          </a:bodyPr>
          <a:lstStyle/>
          <a:p>
            <a:pPr algn="just" fontAlgn="auto">
              <a:spcAft>
                <a:spcPts val="0"/>
              </a:spcAft>
              <a:defRPr/>
            </a:pPr>
            <a:endParaRPr lang="pt-BR" sz="1200" b="1" dirty="0">
              <a:solidFill>
                <a:srgbClr val="0070C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3796" name="Retângulo 8"/>
          <p:cNvSpPr>
            <a:spLocks noChangeArrowheads="1"/>
          </p:cNvSpPr>
          <p:nvPr/>
        </p:nvSpPr>
        <p:spPr bwMode="auto">
          <a:xfrm flipH="1">
            <a:off x="5420785" y="3213105"/>
            <a:ext cx="1482460" cy="52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/>
          <a:p>
            <a:pPr algn="ctr"/>
            <a:endParaRPr lang="pt-BR" sz="1400" dirty="0"/>
          </a:p>
          <a:p>
            <a:pPr algn="ctr"/>
            <a:endParaRPr lang="pt-BR" sz="1400" dirty="0"/>
          </a:p>
        </p:txBody>
      </p:sp>
      <p:sp>
        <p:nvSpPr>
          <p:cNvPr id="14" name="CaixaDeTexto 9"/>
          <p:cNvSpPr txBox="1"/>
          <p:nvPr/>
        </p:nvSpPr>
        <p:spPr>
          <a:xfrm>
            <a:off x="4376936" y="2636912"/>
            <a:ext cx="1785079" cy="707874"/>
          </a:xfrm>
          <a:prstGeom prst="rect">
            <a:avLst/>
          </a:prstGeom>
          <a:noFill/>
        </p:spPr>
        <p:txBody>
          <a:bodyPr wrap="square" lIns="91427" tIns="45714" rIns="91427" bIns="45714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000" dirty="0"/>
              <a:t>0,76% do Empenho Total</a:t>
            </a:r>
          </a:p>
        </p:txBody>
      </p:sp>
      <p:sp>
        <p:nvSpPr>
          <p:cNvPr id="8" name="Retângulo 7"/>
          <p:cNvSpPr/>
          <p:nvPr/>
        </p:nvSpPr>
        <p:spPr>
          <a:xfrm>
            <a:off x="-39555" y="-27384"/>
            <a:ext cx="9938810" cy="4000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lIns="91427" tIns="45714" rIns="91427" bIns="45714">
            <a:spAutoFit/>
          </a:bodyPr>
          <a:lstStyle/>
          <a:p>
            <a:pPr algn="ctr"/>
            <a:r>
              <a:rPr lang="en-US" sz="2000" b="1" cap="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de-DE" sz="2000" b="1" cap="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tenção primária</a:t>
            </a:r>
            <a:endParaRPr lang="pt-BR" sz="2000" cap="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9" name="Gráfic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391363"/>
              </p:ext>
            </p:extLst>
          </p:nvPr>
        </p:nvGraphicFramePr>
        <p:xfrm>
          <a:off x="111066" y="556458"/>
          <a:ext cx="9637568" cy="6000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Retângulo 1">
            <a:extLst>
              <a:ext uri="{FF2B5EF4-FFF2-40B4-BE49-F238E27FC236}">
                <a16:creationId xmlns:a16="http://schemas.microsoft.com/office/drawing/2014/main" xmlns="" id="{9200D584-A18D-4A06-B2DD-BFF6EA928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9556" y="6577620"/>
            <a:ext cx="7080787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pPr fontAlgn="b"/>
            <a:r>
              <a:rPr lang="pt-BR" sz="1400" dirty="0">
                <a:solidFill>
                  <a:prstClr val="black"/>
                </a:solidFill>
                <a:latin typeface="+mj-lt"/>
              </a:rPr>
              <a:t>FONTE: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Siafe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,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Progfonte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 FES 2023 -  15/05/2023</a:t>
            </a:r>
            <a:endParaRPr lang="pt-BR" sz="1400" dirty="0">
              <a:solidFill>
                <a:prstClr val="black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-36818" y="6309320"/>
            <a:ext cx="1544373" cy="548681"/>
            <a:chOff x="0" y="0"/>
            <a:chExt cx="750920" cy="42479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50920" cy="424797"/>
            </a:xfrm>
            <a:custGeom>
              <a:avLst/>
              <a:gdLst/>
              <a:ahLst/>
              <a:cxnLst/>
              <a:rect l="l" t="t" r="r" b="b"/>
              <a:pathLst>
                <a:path w="750920" h="424797">
                  <a:moveTo>
                    <a:pt x="0" y="0"/>
                  </a:moveTo>
                  <a:lnTo>
                    <a:pt x="750920" y="0"/>
                  </a:lnTo>
                  <a:lnTo>
                    <a:pt x="750920" y="424797"/>
                  </a:lnTo>
                  <a:lnTo>
                    <a:pt x="0" y="424797"/>
                  </a:lnTo>
                  <a:close/>
                </a:path>
              </a:pathLst>
            </a:custGeom>
            <a:solidFill>
              <a:srgbClr val="0154A4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536312" fontAlgn="auto">
                <a:lnSpc>
                  <a:spcPts val="1428"/>
                </a:lnSpc>
                <a:spcBef>
                  <a:spcPts val="0"/>
                </a:spcBef>
                <a:spcAft>
                  <a:spcPts val="0"/>
                </a:spcAft>
              </a:pPr>
              <a:endParaRPr sz="1100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1"/>
            <a:ext cx="835820" cy="908719"/>
          </a:xfrm>
          <a:custGeom>
            <a:avLst/>
            <a:gdLst/>
            <a:ahLst/>
            <a:cxnLst/>
            <a:rect l="l" t="t" r="r" b="b"/>
            <a:pathLst>
              <a:path w="2600315" h="5167312">
                <a:moveTo>
                  <a:pt x="0" y="0"/>
                </a:moveTo>
                <a:lnTo>
                  <a:pt x="2600315" y="0"/>
                </a:lnTo>
                <a:lnTo>
                  <a:pt x="2600315" y="5167312"/>
                </a:lnTo>
                <a:lnTo>
                  <a:pt x="0" y="51673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3715" t="-37860" r="-430027"/>
            </a:stretch>
          </a:blipFill>
        </p:spPr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6252190"/>
              </p:ext>
            </p:extLst>
          </p:nvPr>
        </p:nvGraphicFramePr>
        <p:xfrm>
          <a:off x="50800" y="746125"/>
          <a:ext cx="9804400" cy="536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1" name="Planilha" r:id="rId4" imgW="9804380" imgH="5365757" progId="Excel.Sheet.8">
                  <p:embed/>
                </p:oleObj>
              </mc:Choice>
              <mc:Fallback>
                <p:oleObj name="Planilha" r:id="rId4" imgW="9804380" imgH="5365757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0800" y="746125"/>
                        <a:ext cx="9804400" cy="5365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661485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-39555" y="-27384"/>
            <a:ext cx="9938810" cy="4000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lIns="91427" tIns="45714" rIns="91427" bIns="45714">
            <a:spAutoFit/>
          </a:bodyPr>
          <a:lstStyle/>
          <a:p>
            <a:pPr algn="ctr"/>
            <a:r>
              <a:rPr lang="en-US" sz="2000" b="1" cap="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de-DE" sz="2000" b="1" cap="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tenção primária</a:t>
            </a:r>
            <a:endParaRPr lang="pt-BR" sz="2000" cap="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7" name="Gráfic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3136247"/>
              </p:ext>
            </p:extLst>
          </p:nvPr>
        </p:nvGraphicFramePr>
        <p:xfrm>
          <a:off x="135549" y="424962"/>
          <a:ext cx="9634904" cy="6008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tângulo 1">
            <a:extLst>
              <a:ext uri="{FF2B5EF4-FFF2-40B4-BE49-F238E27FC236}">
                <a16:creationId xmlns:a16="http://schemas.microsoft.com/office/drawing/2014/main" xmlns="" id="{9200D584-A18D-4A06-B2DD-BFF6EA928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9556" y="6577620"/>
            <a:ext cx="7080787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pPr fontAlgn="b"/>
            <a:r>
              <a:rPr lang="pt-BR" sz="1400" dirty="0">
                <a:solidFill>
                  <a:prstClr val="black"/>
                </a:solidFill>
                <a:latin typeface="+mj-lt"/>
              </a:rPr>
              <a:t>FONTE: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Siafe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,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Progfonte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 FES 2023 -  15/05/2023</a:t>
            </a:r>
            <a:endParaRPr lang="pt-BR" sz="1400" dirty="0">
              <a:solidFill>
                <a:prstClr val="black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7973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tângulo 5"/>
          <p:cNvSpPr>
            <a:spLocks noChangeArrowheads="1"/>
          </p:cNvSpPr>
          <p:nvPr/>
        </p:nvSpPr>
        <p:spPr bwMode="auto">
          <a:xfrm flipH="1">
            <a:off x="5420785" y="2474977"/>
            <a:ext cx="1482460" cy="523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/>
          <a:p>
            <a:pPr algn="ctr"/>
            <a:endParaRPr lang="pt-BR" sz="1400" dirty="0"/>
          </a:p>
          <a:p>
            <a:pPr algn="ctr"/>
            <a:endParaRPr lang="pt-BR" sz="1400" dirty="0"/>
          </a:p>
        </p:txBody>
      </p:sp>
      <p:sp>
        <p:nvSpPr>
          <p:cNvPr id="10" name="CaixaDeTexto 9"/>
          <p:cNvSpPr txBox="1"/>
          <p:nvPr/>
        </p:nvSpPr>
        <p:spPr>
          <a:xfrm>
            <a:off x="4549058" y="4005065"/>
            <a:ext cx="1584176" cy="646319"/>
          </a:xfrm>
          <a:prstGeom prst="rect">
            <a:avLst/>
          </a:prstGeom>
          <a:noFill/>
        </p:spPr>
        <p:txBody>
          <a:bodyPr wrap="square" lIns="91427" tIns="45714" rIns="91427" bIns="45714" rtlCol="0">
            <a:spAutoFit/>
          </a:bodyPr>
          <a:lstStyle/>
          <a:p>
            <a:pPr algn="ctr"/>
            <a:r>
              <a:rPr lang="pt-BR" dirty="0"/>
              <a:t>0,37% do Empenho Total</a:t>
            </a:r>
          </a:p>
        </p:txBody>
      </p:sp>
      <p:sp>
        <p:nvSpPr>
          <p:cNvPr id="9" name="Retângulo 8"/>
          <p:cNvSpPr/>
          <p:nvPr/>
        </p:nvSpPr>
        <p:spPr>
          <a:xfrm>
            <a:off x="-39555" y="-27384"/>
            <a:ext cx="9938810" cy="4000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lIns="91427" tIns="45714" rIns="91427" bIns="45714">
            <a:spAutoFit/>
          </a:bodyPr>
          <a:lstStyle/>
          <a:p>
            <a:pPr algn="ctr"/>
            <a:r>
              <a:rPr lang="pt-B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ATENÇÃO À </a:t>
            </a:r>
            <a:r>
              <a:rPr lang="pt-BR" sz="2000" b="1" cap="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PESSOA COM DEFICIÊNCIA </a:t>
            </a:r>
            <a:endParaRPr lang="pt-BR" sz="2000" cap="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8" name="Gráfic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6689149"/>
              </p:ext>
            </p:extLst>
          </p:nvPr>
        </p:nvGraphicFramePr>
        <p:xfrm>
          <a:off x="128588" y="423863"/>
          <a:ext cx="9648825" cy="61813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Retângulo 1">
            <a:extLst>
              <a:ext uri="{FF2B5EF4-FFF2-40B4-BE49-F238E27FC236}">
                <a16:creationId xmlns:a16="http://schemas.microsoft.com/office/drawing/2014/main" xmlns="" id="{9200D584-A18D-4A06-B2DD-BFF6EA928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9556" y="6577620"/>
            <a:ext cx="7080787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pPr fontAlgn="b"/>
            <a:r>
              <a:rPr lang="pt-BR" sz="1400" dirty="0">
                <a:solidFill>
                  <a:prstClr val="black"/>
                </a:solidFill>
                <a:latin typeface="+mj-lt"/>
              </a:rPr>
              <a:t>FONTE: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Siafe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,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Progfonte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 FES 2023 -  15/05/2023</a:t>
            </a:r>
            <a:endParaRPr lang="pt-BR" sz="1400" dirty="0">
              <a:solidFill>
                <a:prstClr val="black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1370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-39555" y="-27384"/>
            <a:ext cx="9938810" cy="4000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lIns="91427" tIns="45714" rIns="91427" bIns="45714">
            <a:spAutoFit/>
          </a:bodyPr>
          <a:lstStyle/>
          <a:p>
            <a:pPr algn="ctr"/>
            <a:r>
              <a:rPr lang="pt-B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ATENÇÃO À </a:t>
            </a:r>
            <a:r>
              <a:rPr lang="pt-BR" sz="2000" b="1" cap="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PESSOA COM DEFICIÊNCIA</a:t>
            </a:r>
            <a:endParaRPr lang="pt-BR" sz="2000" cap="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7" name="Gráfic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761221"/>
              </p:ext>
            </p:extLst>
          </p:nvPr>
        </p:nvGraphicFramePr>
        <p:xfrm>
          <a:off x="130969" y="420688"/>
          <a:ext cx="9644063" cy="6016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tângulo 1">
            <a:extLst>
              <a:ext uri="{FF2B5EF4-FFF2-40B4-BE49-F238E27FC236}">
                <a16:creationId xmlns:a16="http://schemas.microsoft.com/office/drawing/2014/main" xmlns="" id="{9200D584-A18D-4A06-B2DD-BFF6EA928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9556" y="6577620"/>
            <a:ext cx="7080787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pPr fontAlgn="b"/>
            <a:r>
              <a:rPr lang="pt-BR" sz="1400" dirty="0">
                <a:solidFill>
                  <a:prstClr val="black"/>
                </a:solidFill>
                <a:latin typeface="+mj-lt"/>
              </a:rPr>
              <a:t>FONTE: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Siafe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,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Progfonte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 FES 2023 -  15/05/2023</a:t>
            </a:r>
            <a:endParaRPr lang="pt-BR" sz="1400" dirty="0">
              <a:solidFill>
                <a:prstClr val="black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847379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4448944" y="3645024"/>
            <a:ext cx="1728191" cy="707874"/>
          </a:xfrm>
          <a:prstGeom prst="rect">
            <a:avLst/>
          </a:prstGeom>
          <a:noFill/>
        </p:spPr>
        <p:txBody>
          <a:bodyPr wrap="square" lIns="91427" tIns="45714" rIns="91427" bIns="45714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000" dirty="0"/>
              <a:t>0,06% do Empenho Total</a:t>
            </a:r>
          </a:p>
        </p:txBody>
      </p:sp>
      <p:sp>
        <p:nvSpPr>
          <p:cNvPr id="6" name="Retângulo 5"/>
          <p:cNvSpPr/>
          <p:nvPr/>
        </p:nvSpPr>
        <p:spPr>
          <a:xfrm>
            <a:off x="-39555" y="-27384"/>
            <a:ext cx="9938810" cy="4000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lIns="91427" tIns="45714" rIns="91427" bIns="45714">
            <a:spAutoFit/>
          </a:bodyPr>
          <a:lstStyle/>
          <a:p>
            <a:pPr algn="ctr"/>
            <a:r>
              <a:rPr lang="pt-BR" sz="2000" b="1" cap="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educação permanente</a:t>
            </a:r>
            <a:endParaRPr lang="pt-BR" sz="2000" cap="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9" name="Gráfic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1073041"/>
              </p:ext>
            </p:extLst>
          </p:nvPr>
        </p:nvGraphicFramePr>
        <p:xfrm>
          <a:off x="105438" y="545009"/>
          <a:ext cx="9648825" cy="6010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tângulo 1">
            <a:extLst>
              <a:ext uri="{FF2B5EF4-FFF2-40B4-BE49-F238E27FC236}">
                <a16:creationId xmlns:a16="http://schemas.microsoft.com/office/drawing/2014/main" xmlns="" id="{9200D584-A18D-4A06-B2DD-BFF6EA928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9556" y="6577620"/>
            <a:ext cx="7080787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pPr fontAlgn="b"/>
            <a:r>
              <a:rPr lang="pt-BR" sz="1400" dirty="0">
                <a:solidFill>
                  <a:prstClr val="black"/>
                </a:solidFill>
                <a:latin typeface="+mj-lt"/>
              </a:rPr>
              <a:t>FONTE: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Siafe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,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Progfonte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 FES 2023 -  15/05/2023</a:t>
            </a:r>
            <a:endParaRPr lang="pt-BR" sz="1400" dirty="0">
              <a:solidFill>
                <a:prstClr val="black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-39555" y="-27384"/>
            <a:ext cx="9938810" cy="4000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lIns="91427" tIns="45714" rIns="91427" bIns="45714">
            <a:spAutoFit/>
          </a:bodyPr>
          <a:lstStyle/>
          <a:p>
            <a:pPr algn="ctr"/>
            <a:r>
              <a:rPr lang="pt-BR" sz="2000" b="1" cap="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educação permanente</a:t>
            </a:r>
            <a:endParaRPr lang="pt-BR" sz="2000" cap="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8" name="Gráfic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1067814"/>
              </p:ext>
            </p:extLst>
          </p:nvPr>
        </p:nvGraphicFramePr>
        <p:xfrm>
          <a:off x="130969" y="420688"/>
          <a:ext cx="9644063" cy="6016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tângulo 1">
            <a:extLst>
              <a:ext uri="{FF2B5EF4-FFF2-40B4-BE49-F238E27FC236}">
                <a16:creationId xmlns:a16="http://schemas.microsoft.com/office/drawing/2014/main" xmlns="" id="{9200D584-A18D-4A06-B2DD-BFF6EA928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9556" y="6577620"/>
            <a:ext cx="7080787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pPr fontAlgn="b"/>
            <a:r>
              <a:rPr lang="pt-BR" sz="1400" dirty="0">
                <a:solidFill>
                  <a:prstClr val="black"/>
                </a:solidFill>
                <a:latin typeface="+mj-lt"/>
              </a:rPr>
              <a:t>FONTE: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Siafe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,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Progfonte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 FES 2023 -  15/05/2023</a:t>
            </a:r>
            <a:endParaRPr lang="pt-BR" sz="1400" dirty="0">
              <a:solidFill>
                <a:prstClr val="black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7803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4560321" y="4365104"/>
            <a:ext cx="1728192" cy="707874"/>
          </a:xfrm>
          <a:prstGeom prst="rect">
            <a:avLst/>
          </a:prstGeom>
          <a:noFill/>
        </p:spPr>
        <p:txBody>
          <a:bodyPr wrap="square" lIns="91427" tIns="45714" rIns="91427" bIns="45714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000" dirty="0"/>
              <a:t>0,01% do Empenho Total</a:t>
            </a:r>
          </a:p>
        </p:txBody>
      </p:sp>
      <p:sp>
        <p:nvSpPr>
          <p:cNvPr id="6" name="Retângulo 5"/>
          <p:cNvSpPr/>
          <p:nvPr/>
        </p:nvSpPr>
        <p:spPr>
          <a:xfrm>
            <a:off x="-39555" y="-27384"/>
            <a:ext cx="9938810" cy="4000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lIns="91427" tIns="45714" rIns="91427" bIns="45714">
            <a:spAutoFit/>
          </a:bodyPr>
          <a:lstStyle/>
          <a:p>
            <a:pPr algn="ctr"/>
            <a:r>
              <a:rPr lang="pt-BR" sz="2000" b="1" cap="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controle social e a ouvidoria</a:t>
            </a:r>
          </a:p>
        </p:txBody>
      </p:sp>
      <p:graphicFrame>
        <p:nvGraphicFramePr>
          <p:cNvPr id="9" name="Gráfico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6083924"/>
              </p:ext>
            </p:extLst>
          </p:nvPr>
        </p:nvGraphicFramePr>
        <p:xfrm>
          <a:off x="111066" y="571786"/>
          <a:ext cx="9637568" cy="6000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tângulo 1">
            <a:extLst>
              <a:ext uri="{FF2B5EF4-FFF2-40B4-BE49-F238E27FC236}">
                <a16:creationId xmlns:a16="http://schemas.microsoft.com/office/drawing/2014/main" xmlns="" id="{9200D584-A18D-4A06-B2DD-BFF6EA928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9556" y="6577620"/>
            <a:ext cx="7080787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pPr fontAlgn="b"/>
            <a:r>
              <a:rPr lang="pt-BR" sz="1400" dirty="0">
                <a:solidFill>
                  <a:prstClr val="black"/>
                </a:solidFill>
                <a:latin typeface="+mj-lt"/>
              </a:rPr>
              <a:t>FONTE: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Siafe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,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Progfonte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 FES 2023 -  15/05/2023</a:t>
            </a:r>
            <a:endParaRPr lang="pt-BR" sz="1400" dirty="0">
              <a:solidFill>
                <a:prstClr val="black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1349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-39555" y="-27384"/>
            <a:ext cx="9938810" cy="4000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lIns="91427" tIns="45714" rIns="91427" bIns="45714">
            <a:spAutoFit/>
          </a:bodyPr>
          <a:lstStyle/>
          <a:p>
            <a:pPr algn="ctr"/>
            <a:r>
              <a:rPr lang="pt-BR" sz="2000" b="1" cap="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controle social e a ouvidoria</a:t>
            </a:r>
          </a:p>
        </p:txBody>
      </p:sp>
      <p:graphicFrame>
        <p:nvGraphicFramePr>
          <p:cNvPr id="8" name="Gráfic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176470"/>
              </p:ext>
            </p:extLst>
          </p:nvPr>
        </p:nvGraphicFramePr>
        <p:xfrm>
          <a:off x="107819" y="564538"/>
          <a:ext cx="9644063" cy="6016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tângulo 1">
            <a:extLst>
              <a:ext uri="{FF2B5EF4-FFF2-40B4-BE49-F238E27FC236}">
                <a16:creationId xmlns:a16="http://schemas.microsoft.com/office/drawing/2014/main" xmlns="" id="{9200D584-A18D-4A06-B2DD-BFF6EA928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9556" y="6577620"/>
            <a:ext cx="7080787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pPr fontAlgn="b"/>
            <a:r>
              <a:rPr lang="pt-BR" sz="1400" dirty="0">
                <a:solidFill>
                  <a:prstClr val="black"/>
                </a:solidFill>
                <a:latin typeface="+mj-lt"/>
              </a:rPr>
              <a:t>FONTE: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Siafe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,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Progfonte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 FES 2023 -  15/05/2023</a:t>
            </a:r>
            <a:endParaRPr lang="pt-BR" sz="1400" dirty="0">
              <a:solidFill>
                <a:prstClr val="black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3038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ixaDeTexto 10"/>
          <p:cNvSpPr txBox="1"/>
          <p:nvPr/>
        </p:nvSpPr>
        <p:spPr>
          <a:xfrm>
            <a:off x="4448944" y="3861048"/>
            <a:ext cx="1728192" cy="707874"/>
          </a:xfrm>
          <a:prstGeom prst="rect">
            <a:avLst/>
          </a:prstGeom>
          <a:noFill/>
        </p:spPr>
        <p:txBody>
          <a:bodyPr wrap="square" lIns="91427" tIns="45714" rIns="91427" bIns="45714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000" dirty="0"/>
              <a:t>0,01 % do Empenho Total</a:t>
            </a:r>
          </a:p>
        </p:txBody>
      </p:sp>
      <p:sp>
        <p:nvSpPr>
          <p:cNvPr id="6" name="Retângulo 5"/>
          <p:cNvSpPr/>
          <p:nvPr/>
        </p:nvSpPr>
        <p:spPr>
          <a:xfrm>
            <a:off x="-39555" y="-27384"/>
            <a:ext cx="9938810" cy="4000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lIns="91427" tIns="45714" rIns="91427" bIns="45714">
            <a:spAutoFit/>
          </a:bodyPr>
          <a:lstStyle/>
          <a:p>
            <a:pPr algn="ctr"/>
            <a:r>
              <a:rPr lang="pt-B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COORDENAÇÃO</a:t>
            </a:r>
            <a:r>
              <a:rPr lang="pt-BR" sz="2000" b="1" cap="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 REDE MATERNO-INFANTIL </a:t>
            </a:r>
            <a:endParaRPr lang="pt-BR" sz="2000" cap="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9" name="Gráfico 8"/>
          <p:cNvGraphicFramePr>
            <a:graphicFrameLocks noGrp="1"/>
          </p:cNvGraphicFramePr>
          <p:nvPr/>
        </p:nvGraphicFramePr>
        <p:xfrm>
          <a:off x="128588" y="423863"/>
          <a:ext cx="9648825" cy="6010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tângulo 1">
            <a:extLst>
              <a:ext uri="{FF2B5EF4-FFF2-40B4-BE49-F238E27FC236}">
                <a16:creationId xmlns:a16="http://schemas.microsoft.com/office/drawing/2014/main" xmlns="" id="{9200D584-A18D-4A06-B2DD-BFF6EA928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9556" y="6577620"/>
            <a:ext cx="7080787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pPr fontAlgn="b"/>
            <a:r>
              <a:rPr lang="pt-BR" sz="1400" dirty="0">
                <a:solidFill>
                  <a:prstClr val="black"/>
                </a:solidFill>
                <a:latin typeface="+mj-lt"/>
              </a:rPr>
              <a:t>FONTE: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Siafe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,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Progfonte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 FES 2023 -  15/05/2023</a:t>
            </a:r>
            <a:endParaRPr lang="pt-BR" sz="1400" dirty="0">
              <a:solidFill>
                <a:prstClr val="black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99811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-39555" y="-27384"/>
            <a:ext cx="9938810" cy="4000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</p:spPr>
        <p:txBody>
          <a:bodyPr wrap="square" lIns="91427" tIns="45714" rIns="91427" bIns="45714">
            <a:spAutoFit/>
          </a:bodyPr>
          <a:lstStyle/>
          <a:p>
            <a:pPr algn="ctr"/>
            <a:r>
              <a:rPr lang="pt-B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COORDENAÇÃO</a:t>
            </a:r>
            <a:r>
              <a:rPr lang="pt-BR" sz="2000" b="1" cap="all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DA REDE MATERNO-INFANTIL </a:t>
            </a:r>
            <a:endParaRPr lang="pt-BR" sz="2000" cap="al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8" name="Gráfico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812170"/>
              </p:ext>
            </p:extLst>
          </p:nvPr>
        </p:nvGraphicFramePr>
        <p:xfrm>
          <a:off x="107819" y="564538"/>
          <a:ext cx="9644063" cy="6016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tângulo 1">
            <a:extLst>
              <a:ext uri="{FF2B5EF4-FFF2-40B4-BE49-F238E27FC236}">
                <a16:creationId xmlns:a16="http://schemas.microsoft.com/office/drawing/2014/main" xmlns="" id="{9200D584-A18D-4A06-B2DD-BFF6EA9287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9556" y="6577620"/>
            <a:ext cx="7080787" cy="307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pPr fontAlgn="b"/>
            <a:r>
              <a:rPr lang="pt-BR" sz="1400" dirty="0">
                <a:solidFill>
                  <a:prstClr val="black"/>
                </a:solidFill>
                <a:latin typeface="+mj-lt"/>
              </a:rPr>
              <a:t>FONTE: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Siafe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, </a:t>
            </a:r>
            <a:r>
              <a:rPr lang="pt-BR" sz="1400" dirty="0" err="1">
                <a:solidFill>
                  <a:prstClr val="black"/>
                </a:solidFill>
                <a:latin typeface="+mj-lt"/>
              </a:rPr>
              <a:t>Progfonte</a:t>
            </a:r>
            <a:r>
              <a:rPr lang="pt-BR" sz="1400" dirty="0">
                <a:solidFill>
                  <a:prstClr val="black"/>
                </a:solidFill>
                <a:latin typeface="+mj-lt"/>
              </a:rPr>
              <a:t> FES 2023 -  15/05/2023</a:t>
            </a:r>
            <a:endParaRPr lang="pt-BR" sz="1400" dirty="0">
              <a:solidFill>
                <a:prstClr val="black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70528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-22826" y="298"/>
            <a:ext cx="9938810" cy="36932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7" tIns="45714" rIns="91427" bIns="45714">
            <a:spAutoFit/>
          </a:bodyPr>
          <a:lstStyle/>
          <a:p>
            <a:pPr algn="ctr"/>
            <a:r>
              <a:rPr lang="pt-BR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Execução dos  Recurso Totais por Fonte de Recursos - 1º Quad. 2023</a:t>
            </a:r>
          </a:p>
        </p:txBody>
      </p:sp>
      <p:pic>
        <p:nvPicPr>
          <p:cNvPr id="1095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3"/>
            <a:ext cx="9915983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98375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0" y="1"/>
            <a:ext cx="835820" cy="1722437"/>
          </a:xfrm>
          <a:custGeom>
            <a:avLst/>
            <a:gdLst/>
            <a:ahLst/>
            <a:cxnLst/>
            <a:rect l="l" t="t" r="r" b="b"/>
            <a:pathLst>
              <a:path w="2600315" h="5167312">
                <a:moveTo>
                  <a:pt x="0" y="0"/>
                </a:moveTo>
                <a:lnTo>
                  <a:pt x="2600315" y="0"/>
                </a:lnTo>
                <a:lnTo>
                  <a:pt x="2600315" y="5167312"/>
                </a:lnTo>
                <a:lnTo>
                  <a:pt x="0" y="51673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3715" t="-37860" r="-430027"/>
            </a:stretch>
          </a:blipFill>
        </p:spPr>
      </p:sp>
      <p:sp>
        <p:nvSpPr>
          <p:cNvPr id="2" name="Retângulo 1"/>
          <p:cNvSpPr/>
          <p:nvPr/>
        </p:nvSpPr>
        <p:spPr>
          <a:xfrm>
            <a:off x="735368" y="-57001"/>
            <a:ext cx="91861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pt-BR" sz="2400" b="1" dirty="0">
                <a:solidFill>
                  <a:prstClr val="black"/>
                </a:solidFill>
              </a:rPr>
              <a:t>Orçamento da Saúde Executado – 1º Quadrimestre 2023</a:t>
            </a:r>
          </a:p>
        </p:txBody>
      </p:sp>
      <p:graphicFrame>
        <p:nvGraphicFramePr>
          <p:cNvPr id="5" name="Gráfico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8658911"/>
              </p:ext>
            </p:extLst>
          </p:nvPr>
        </p:nvGraphicFramePr>
        <p:xfrm>
          <a:off x="0" y="497397"/>
          <a:ext cx="10137576" cy="6360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786949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xmlns="" id="{16229EDF-8375-4284-F2BE-EB4D99EAA9C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8758013"/>
              </p:ext>
            </p:extLst>
          </p:nvPr>
        </p:nvGraphicFramePr>
        <p:xfrm>
          <a:off x="200472" y="116632"/>
          <a:ext cx="9433048" cy="6624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9" name="Worksheet" r:id="rId3" imgW="11711975" imgH="13715859" progId="Excel.Sheet.8">
                  <p:embed/>
                </p:oleObj>
              </mc:Choice>
              <mc:Fallback>
                <p:oleObj name="Worksheet" r:id="rId3" imgW="11711975" imgH="13715859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0472" y="116632"/>
                        <a:ext cx="9433048" cy="66247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11122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xmlns="" id="{0E23A348-BC1E-D049-011B-F84B326672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0754096"/>
              </p:ext>
            </p:extLst>
          </p:nvPr>
        </p:nvGraphicFramePr>
        <p:xfrm>
          <a:off x="128464" y="44624"/>
          <a:ext cx="9721080" cy="6813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Worksheet" r:id="rId3" imgW="12550246" imgH="11498533" progId="Excel.Sheet.8">
                  <p:embed/>
                </p:oleObj>
              </mc:Choice>
              <mc:Fallback>
                <p:oleObj name="Worksheet" r:id="rId3" imgW="12550246" imgH="11498533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28464" y="44624"/>
                        <a:ext cx="9721080" cy="68133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701975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xmlns="" id="{CC854848-955E-AFFD-21E0-6555C4A69B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4895013"/>
              </p:ext>
            </p:extLst>
          </p:nvPr>
        </p:nvGraphicFramePr>
        <p:xfrm>
          <a:off x="56456" y="188640"/>
          <a:ext cx="9768042" cy="63367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7" name="Worksheet" r:id="rId3" imgW="12611065" imgH="4457559" progId="Excel.Sheet.8">
                  <p:embed/>
                </p:oleObj>
              </mc:Choice>
              <mc:Fallback>
                <p:oleObj name="Worksheet" r:id="rId3" imgW="12611065" imgH="4457559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456" y="188640"/>
                        <a:ext cx="9768042" cy="63367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908866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A2A8D795-63B4-1FF6-B250-F03D1AEBA2C9}"/>
              </a:ext>
            </a:extLst>
          </p:cNvPr>
          <p:cNvSpPr/>
          <p:nvPr/>
        </p:nvSpPr>
        <p:spPr>
          <a:xfrm>
            <a:off x="216024" y="188640"/>
            <a:ext cx="9705528" cy="461653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7" tIns="45714" rIns="91427" bIns="45714">
            <a:spAutoFit/>
          </a:bodyPr>
          <a:lstStyle/>
          <a:p>
            <a:pPr algn="ctr"/>
            <a:r>
              <a:rPr lang="pt-B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Execução de </a:t>
            </a:r>
            <a:r>
              <a:rPr lang="pt-BR" sz="24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Recursos Covid-19 </a:t>
            </a:r>
            <a:r>
              <a:rPr lang="pt-BR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- 1º Quad. 2023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-36818" y="1"/>
            <a:ext cx="1544373" cy="6858000"/>
            <a:chOff x="-36818" y="1"/>
            <a:chExt cx="1544373" cy="6858000"/>
          </a:xfrm>
        </p:grpSpPr>
        <p:grpSp>
          <p:nvGrpSpPr>
            <p:cNvPr id="8" name="Group 10"/>
            <p:cNvGrpSpPr/>
            <p:nvPr/>
          </p:nvGrpSpPr>
          <p:grpSpPr>
            <a:xfrm>
              <a:off x="-36818" y="6309320"/>
              <a:ext cx="1544373" cy="548681"/>
              <a:chOff x="0" y="0"/>
              <a:chExt cx="750920" cy="424797"/>
            </a:xfrm>
          </p:grpSpPr>
          <p:sp>
            <p:nvSpPr>
              <p:cNvPr id="10" name="Freeform 11"/>
              <p:cNvSpPr/>
              <p:nvPr/>
            </p:nvSpPr>
            <p:spPr>
              <a:xfrm>
                <a:off x="0" y="0"/>
                <a:ext cx="750920" cy="424797"/>
              </a:xfrm>
              <a:custGeom>
                <a:avLst/>
                <a:gdLst/>
                <a:ahLst/>
                <a:cxnLst/>
                <a:rect l="l" t="t" r="r" b="b"/>
                <a:pathLst>
                  <a:path w="750920" h="424797">
                    <a:moveTo>
                      <a:pt x="0" y="0"/>
                    </a:moveTo>
                    <a:lnTo>
                      <a:pt x="750920" y="0"/>
                    </a:lnTo>
                    <a:lnTo>
                      <a:pt x="750920" y="424797"/>
                    </a:lnTo>
                    <a:lnTo>
                      <a:pt x="0" y="424797"/>
                    </a:lnTo>
                    <a:close/>
                  </a:path>
                </a:pathLst>
              </a:custGeom>
              <a:solidFill>
                <a:srgbClr val="0154A4"/>
              </a:solidFill>
            </p:spPr>
          </p:sp>
          <p:sp>
            <p:nvSpPr>
              <p:cNvPr id="11" name="TextBox 1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defTabSz="536312" fontAlgn="auto">
                  <a:lnSpc>
                    <a:spcPts val="1428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110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p:grpSp>
        <p:sp>
          <p:nvSpPr>
            <p:cNvPr id="9" name="Freeform 14"/>
            <p:cNvSpPr/>
            <p:nvPr/>
          </p:nvSpPr>
          <p:spPr>
            <a:xfrm>
              <a:off x="0" y="1"/>
              <a:ext cx="835820" cy="1722437"/>
            </a:xfrm>
            <a:custGeom>
              <a:avLst/>
              <a:gdLst/>
              <a:ahLst/>
              <a:cxnLst/>
              <a:rect l="l" t="t" r="r" b="b"/>
              <a:pathLst>
                <a:path w="2600315" h="5167312">
                  <a:moveTo>
                    <a:pt x="0" y="0"/>
                  </a:moveTo>
                  <a:lnTo>
                    <a:pt x="2600315" y="0"/>
                  </a:lnTo>
                  <a:lnTo>
                    <a:pt x="2600315" y="5167312"/>
                  </a:lnTo>
                  <a:lnTo>
                    <a:pt x="0" y="51673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53715" t="-37860" r="-430027"/>
              </a:stretch>
            </a:blipFill>
          </p:spPr>
        </p:sp>
      </p:grpSp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7081611"/>
              </p:ext>
            </p:extLst>
          </p:nvPr>
        </p:nvGraphicFramePr>
        <p:xfrm>
          <a:off x="835819" y="881887"/>
          <a:ext cx="8678935" cy="53659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Planilha" r:id="rId4" imgW="10147265" imgH="6273813" progId="Excel.Sheet.8">
                  <p:embed/>
                </p:oleObj>
              </mc:Choice>
              <mc:Fallback>
                <p:oleObj name="Planilha" r:id="rId4" imgW="10147265" imgH="6273813" progId="Excel.Sheet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5819" y="881887"/>
                        <a:ext cx="8678935" cy="53659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902173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xmlns="" id="{A2A8D795-63B4-1FF6-B250-F03D1AEBA2C9}"/>
              </a:ext>
            </a:extLst>
          </p:cNvPr>
          <p:cNvSpPr/>
          <p:nvPr/>
        </p:nvSpPr>
        <p:spPr>
          <a:xfrm>
            <a:off x="56456" y="467392"/>
            <a:ext cx="9705528" cy="40009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1427" tIns="45714" rIns="91427" bIns="45714">
            <a:spAutoFit/>
          </a:bodyPr>
          <a:lstStyle/>
          <a:p>
            <a:pPr algn="ctr"/>
            <a:r>
              <a:rPr lang="pt-BR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Execução de Emenda Parlamentar Estadual - 1º Quad. 2023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571421"/>
              </p:ext>
            </p:extLst>
          </p:nvPr>
        </p:nvGraphicFramePr>
        <p:xfrm>
          <a:off x="200472" y="1359708"/>
          <a:ext cx="9503264" cy="3797484"/>
        </p:xfrm>
        <a:graphic>
          <a:graphicData uri="http://schemas.openxmlformats.org/drawingml/2006/table">
            <a:tbl>
              <a:tblPr/>
              <a:tblGrid>
                <a:gridCol w="20708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859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219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2262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1476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2262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1476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01476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235022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462843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Execução de Emenda Parlamentar Estadual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Dotação Inicial 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Orçamento Autorizado 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% 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Empenhado 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% 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Liquidado 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Pago 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Saldo Orçamentário 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142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334041 – CONTRIBUICOES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16.106.219,00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8.663.190,00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25%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845.400,56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10%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645.400,56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645.400,56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7.817.789,44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142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334141 – CONTRIBUICOES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-   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7.450.000,00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22%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5.455.000,00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62%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1.055.000,00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1.055.000,00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1.995.000,00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142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335041 – CONTRIBUICOES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200.000,00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2.218.000,00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6%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-   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0%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-   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-   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2.218.000,00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142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335043 - SUBVENCOES SOCIAIS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2.500.000,00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3.200.000,00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9%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-   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0%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-   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-   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3.200.000,00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142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339030 - MAT DE CONSUMO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2.455.229,00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855.229,00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3%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-   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0%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-   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-   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855.229,00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142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OUTRAS DESPESAS CORRENTES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21.261.448,00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22.386.419,00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65%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6.300.400,56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72%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1.700.400,56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1.700.400,56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16.086.018,44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142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444042 – </a:t>
                      </a:r>
                      <a:r>
                        <a:rPr lang="pt-BR" sz="13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AUXILOS</a:t>
                      </a:r>
                      <a:endParaRPr lang="pt-BR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9.870.691,00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5.957.691,00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17%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200.000,00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2%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-   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-   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5.757.691,00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142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444142 – AUXILIOS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-   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2.553.029,00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7%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2.247.729,00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26%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350.000,00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350.000,00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305.300,00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142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445042 – AUXILIOS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805.000,00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1.155.000,00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3%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-   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0%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-   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-   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1.155.000,00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3142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449052 - EQUIPAMENTOS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3.180.000,00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2.130.000,00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6%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-   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0%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-   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-   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2.130.000,00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3142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INVESTIMENTOS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13.855.691,00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11.795.720,00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35%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2.447.729,00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28%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350.000,00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350.000,00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9.347.991,00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31421">
                <a:tc>
                  <a:txBody>
                    <a:bodyPr/>
                    <a:lstStyle/>
                    <a:p>
                      <a:pPr algn="l" rtl="0" fontAlgn="ctr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35.117.139,00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34.182.139,00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8.748.129,56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100%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2.050.400,56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2.050.400,56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25.434.009,44</a:t>
                      </a:r>
                    </a:p>
                  </a:txBody>
                  <a:tcPr marL="5730" marR="5730" marT="573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216491">
                <a:tc>
                  <a:txBody>
                    <a:bodyPr/>
                    <a:lstStyle/>
                    <a:p>
                      <a:pPr algn="l" rtl="0" fontAlgn="t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Fonte: IMPBY - 16/05/2023.</a:t>
                      </a:r>
                    </a:p>
                  </a:txBody>
                  <a:tcPr marL="5730" marR="5730" marT="573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30" marR="5730" marT="57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30" marR="5730" marT="57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30" marR="5730" marT="57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30" marR="5730" marT="57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30" marR="5730" marT="57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30" marR="5730" marT="57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3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30" marR="5730" marT="57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t-BR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5730" marR="5730" marT="573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grpSp>
        <p:nvGrpSpPr>
          <p:cNvPr id="7" name="Grupo 6"/>
          <p:cNvGrpSpPr/>
          <p:nvPr/>
        </p:nvGrpSpPr>
        <p:grpSpPr>
          <a:xfrm>
            <a:off x="-36818" y="1"/>
            <a:ext cx="1544373" cy="6858000"/>
            <a:chOff x="-36818" y="1"/>
            <a:chExt cx="1544373" cy="6858000"/>
          </a:xfrm>
        </p:grpSpPr>
        <p:grpSp>
          <p:nvGrpSpPr>
            <p:cNvPr id="8" name="Group 10"/>
            <p:cNvGrpSpPr/>
            <p:nvPr/>
          </p:nvGrpSpPr>
          <p:grpSpPr>
            <a:xfrm>
              <a:off x="-36818" y="6309320"/>
              <a:ext cx="1544373" cy="548681"/>
              <a:chOff x="0" y="0"/>
              <a:chExt cx="750920" cy="424797"/>
            </a:xfrm>
          </p:grpSpPr>
          <p:sp>
            <p:nvSpPr>
              <p:cNvPr id="10" name="Freeform 11"/>
              <p:cNvSpPr/>
              <p:nvPr/>
            </p:nvSpPr>
            <p:spPr>
              <a:xfrm>
                <a:off x="0" y="0"/>
                <a:ext cx="750920" cy="424797"/>
              </a:xfrm>
              <a:custGeom>
                <a:avLst/>
                <a:gdLst/>
                <a:ahLst/>
                <a:cxnLst/>
                <a:rect l="l" t="t" r="r" b="b"/>
                <a:pathLst>
                  <a:path w="750920" h="424797">
                    <a:moveTo>
                      <a:pt x="0" y="0"/>
                    </a:moveTo>
                    <a:lnTo>
                      <a:pt x="750920" y="0"/>
                    </a:lnTo>
                    <a:lnTo>
                      <a:pt x="750920" y="424797"/>
                    </a:lnTo>
                    <a:lnTo>
                      <a:pt x="0" y="424797"/>
                    </a:lnTo>
                    <a:close/>
                  </a:path>
                </a:pathLst>
              </a:custGeom>
              <a:solidFill>
                <a:srgbClr val="0154A4"/>
              </a:solidFill>
            </p:spPr>
          </p:sp>
          <p:sp>
            <p:nvSpPr>
              <p:cNvPr id="11" name="TextBox 1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defTabSz="536312" fontAlgn="auto">
                  <a:lnSpc>
                    <a:spcPts val="1428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110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p:grpSp>
        <p:sp>
          <p:nvSpPr>
            <p:cNvPr id="9" name="Freeform 14"/>
            <p:cNvSpPr/>
            <p:nvPr/>
          </p:nvSpPr>
          <p:spPr>
            <a:xfrm>
              <a:off x="0" y="1"/>
              <a:ext cx="835820" cy="1722437"/>
            </a:xfrm>
            <a:custGeom>
              <a:avLst/>
              <a:gdLst/>
              <a:ahLst/>
              <a:cxnLst/>
              <a:rect l="l" t="t" r="r" b="b"/>
              <a:pathLst>
                <a:path w="2600315" h="5167312">
                  <a:moveTo>
                    <a:pt x="0" y="0"/>
                  </a:moveTo>
                  <a:lnTo>
                    <a:pt x="2600315" y="0"/>
                  </a:lnTo>
                  <a:lnTo>
                    <a:pt x="2600315" y="5167312"/>
                  </a:lnTo>
                  <a:lnTo>
                    <a:pt x="0" y="51673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353715" t="-37860" r="-430027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7868218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4576DBC1-3D6F-7113-30E4-ABCD92836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6242" y="1573160"/>
            <a:ext cx="6147026" cy="919739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>
                <a:solidFill>
                  <a:srgbClr val="1532AB"/>
                </a:solidFill>
                <a:latin typeface="Arial" pitchFamily="34" charset="0"/>
                <a:cs typeface="Arial" panose="020B0604020202020204" pitchFamily="34" charset="0"/>
              </a:rPr>
              <a:t>Afonso Piva de Santana</a:t>
            </a:r>
            <a:r>
              <a:rPr lang="pt-BR" sz="2800" dirty="0">
                <a:solidFill>
                  <a:srgbClr val="153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pt-BR" sz="2800" dirty="0">
                <a:solidFill>
                  <a:srgbClr val="1532AB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t-BR" sz="1800" dirty="0">
                <a:solidFill>
                  <a:srgbClr val="1532A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Secretário de Estado da Saúde</a:t>
            </a:r>
          </a:p>
        </p:txBody>
      </p:sp>
      <p:pic>
        <p:nvPicPr>
          <p:cNvPr id="5" name="Imagem 4" descr="Logotipo&#10;&#10;Descrição gerada automaticamente">
            <a:extLst>
              <a:ext uri="{FF2B5EF4-FFF2-40B4-BE49-F238E27FC236}">
                <a16:creationId xmlns:a16="http://schemas.microsoft.com/office/drawing/2014/main" xmlns="" id="{1D65829D-F854-8635-5A6D-91637399BC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451" y="116633"/>
            <a:ext cx="4119231" cy="1224136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67544" y="6413266"/>
            <a:ext cx="9678065" cy="400097"/>
          </a:xfrm>
          <a:prstGeom prst="rect">
            <a:avLst/>
          </a:prstGeom>
        </p:spPr>
        <p:txBody>
          <a:bodyPr wrap="square" lIns="91427" tIns="45714" rIns="91427" bIns="45714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11972" fontAlgn="auto">
              <a:spcBef>
                <a:spcPts val="64"/>
              </a:spcBef>
              <a:spcAft>
                <a:spcPts val="0"/>
              </a:spcAft>
            </a:pPr>
            <a:r>
              <a:rPr lang="pt-BR" sz="2000" spc="104" dirty="0">
                <a:solidFill>
                  <a:prstClr val="black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Palmas-TO, </a:t>
            </a:r>
            <a:r>
              <a:rPr lang="pt-BR" sz="2000" spc="104">
                <a:solidFill>
                  <a:prstClr val="black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10 julho </a:t>
            </a:r>
            <a:r>
              <a:rPr lang="pt-BR" sz="2000" spc="104" dirty="0">
                <a:solidFill>
                  <a:prstClr val="black"/>
                </a:solidFill>
                <a:latin typeface="Arial" pitchFamily="34" charset="0"/>
                <a:ea typeface="Tahoma" panose="020B0604030504040204" pitchFamily="34" charset="0"/>
                <a:cs typeface="Arial" pitchFamily="34" charset="0"/>
              </a:rPr>
              <a:t>de 2023.</a:t>
            </a:r>
          </a:p>
        </p:txBody>
      </p:sp>
      <p:sp>
        <p:nvSpPr>
          <p:cNvPr id="6" name="Retângulo 11"/>
          <p:cNvSpPr>
            <a:spLocks noChangeArrowheads="1"/>
          </p:cNvSpPr>
          <p:nvPr/>
        </p:nvSpPr>
        <p:spPr bwMode="auto">
          <a:xfrm>
            <a:off x="-15544" y="3702557"/>
            <a:ext cx="4368485" cy="2246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89" tIns="45697" rIns="91389" bIns="45697">
            <a:spAutoFit/>
          </a:bodyPr>
          <a:lstStyle/>
          <a:p>
            <a:pPr algn="just" defTabSz="913892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pt-BR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Contatos: </a:t>
            </a:r>
          </a:p>
          <a:p>
            <a:pPr algn="just" defTabSz="913892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Gabinete do Secretário da Saúde</a:t>
            </a:r>
          </a:p>
          <a:p>
            <a:pPr algn="just" defTabSz="913892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Telefones: (63) 3218-1757</a:t>
            </a:r>
          </a:p>
          <a:p>
            <a:pPr algn="just" defTabSz="913892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e-mail: </a:t>
            </a:r>
            <a:r>
              <a:rPr lang="pt-BR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hlinkClick r:id="rId3"/>
              </a:rPr>
              <a:t>gabsec@saude.to.gov.br</a:t>
            </a:r>
            <a:r>
              <a:rPr lang="pt-BR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  </a:t>
            </a:r>
          </a:p>
          <a:p>
            <a:pPr algn="just" defTabSz="913892" eaLnBrk="0" fontAlgn="auto" hangingPunct="0">
              <a:spcBef>
                <a:spcPts val="0"/>
              </a:spcBef>
              <a:spcAft>
                <a:spcPts val="0"/>
              </a:spcAft>
            </a:pPr>
            <a:endParaRPr lang="pt-BR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Superintendência de Políticas de Atenção à Saúde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Diretoria de Atenção Especializada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Gerência de Média e Alta Complexidade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pt-BR" sz="1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(63) 3218-1787</a:t>
            </a:r>
          </a:p>
          <a:p>
            <a:pPr algn="just" defTabSz="913892" eaLnBrk="0" fontAlgn="auto" hangingPunct="0">
              <a:spcBef>
                <a:spcPts val="0"/>
              </a:spcBef>
              <a:spcAft>
                <a:spcPts val="0"/>
              </a:spcAft>
            </a:pPr>
            <a:endParaRPr lang="pt-BR" sz="1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36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0" y="1"/>
            <a:ext cx="835820" cy="1722437"/>
          </a:xfrm>
          <a:custGeom>
            <a:avLst/>
            <a:gdLst/>
            <a:ahLst/>
            <a:cxnLst/>
            <a:rect l="l" t="t" r="r" b="b"/>
            <a:pathLst>
              <a:path w="2600315" h="5167312">
                <a:moveTo>
                  <a:pt x="0" y="0"/>
                </a:moveTo>
                <a:lnTo>
                  <a:pt x="2600315" y="0"/>
                </a:lnTo>
                <a:lnTo>
                  <a:pt x="2600315" y="5167312"/>
                </a:lnTo>
                <a:lnTo>
                  <a:pt x="0" y="51673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3715" t="-37860" r="-430027"/>
            </a:stretch>
          </a:blipFill>
        </p:spPr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1299457872"/>
              </p:ext>
            </p:extLst>
          </p:nvPr>
        </p:nvGraphicFramePr>
        <p:xfrm>
          <a:off x="560512" y="332657"/>
          <a:ext cx="9186184" cy="1621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5834298"/>
              </p:ext>
            </p:extLst>
          </p:nvPr>
        </p:nvGraphicFramePr>
        <p:xfrm>
          <a:off x="24318" y="2132857"/>
          <a:ext cx="9620670" cy="3265903"/>
        </p:xfrm>
        <a:graphic>
          <a:graphicData uri="http://schemas.openxmlformats.org/drawingml/2006/table">
            <a:tbl>
              <a:tblPr/>
              <a:tblGrid>
                <a:gridCol w="2984466"/>
                <a:gridCol w="1872208"/>
                <a:gridCol w="1656184"/>
                <a:gridCol w="1728218"/>
                <a:gridCol w="1379594"/>
              </a:tblGrid>
              <a:tr h="271413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>
                          <a:effectLst/>
                          <a:latin typeface="Calibri"/>
                        </a:rPr>
                        <a:t>Modalidade </a:t>
                      </a:r>
                      <a:r>
                        <a:rPr lang="pt-BR" sz="1800" b="1" i="0" u="none" strike="noStrike" dirty="0" smtClean="0">
                          <a:effectLst/>
                          <a:latin typeface="Calibri"/>
                        </a:rPr>
                        <a:t>de Aplicação </a:t>
                      </a:r>
                      <a:r>
                        <a:rPr lang="pt-BR" sz="1800" b="1" i="0" u="none" strike="noStrike" dirty="0">
                          <a:effectLst/>
                          <a:latin typeface="Calibri"/>
                        </a:rPr>
                        <a:t>dos Recursos da SES-TO</a:t>
                      </a:r>
                      <a:br>
                        <a:rPr lang="pt-BR" sz="1800" b="1" i="0" u="none" strike="noStrike" dirty="0">
                          <a:effectLst/>
                          <a:latin typeface="Calibri"/>
                        </a:rPr>
                      </a:br>
                      <a:endParaRPr lang="pt-BR" sz="1800" b="1" i="0" u="none" strike="noStrike" dirty="0">
                        <a:effectLst/>
                        <a:latin typeface="Calibri"/>
                      </a:endParaRPr>
                    </a:p>
                  </a:txBody>
                  <a:tcPr marL="3636" marR="3636" marT="3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pt-BR" sz="1600" b="1" i="0" u="none" strike="noStrike">
                          <a:effectLst/>
                          <a:latin typeface="Calibri"/>
                        </a:rPr>
                        <a:t>Valor Empenhado</a:t>
                      </a:r>
                    </a:p>
                  </a:txBody>
                  <a:tcPr marL="3636" marR="3636" marT="3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04841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>
                          <a:effectLst/>
                          <a:latin typeface="Calibri"/>
                        </a:rPr>
                        <a:t>1º Quad. 2022</a:t>
                      </a:r>
                    </a:p>
                  </a:txBody>
                  <a:tcPr marL="3636" marR="3636" marT="3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>
                          <a:effectLst/>
                          <a:latin typeface="Calibri"/>
                        </a:rPr>
                        <a:t>1º Quad. 2023</a:t>
                      </a:r>
                    </a:p>
                  </a:txBody>
                  <a:tcPr marL="3636" marR="3636" marT="3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>
                          <a:effectLst/>
                          <a:latin typeface="Calibri"/>
                        </a:rPr>
                        <a:t>Variação</a:t>
                      </a:r>
                    </a:p>
                  </a:txBody>
                  <a:tcPr marL="3636" marR="3636" marT="3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</a:tr>
              <a:tr h="330294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>
                          <a:effectLst/>
                          <a:latin typeface="Calibri"/>
                        </a:rPr>
                        <a:t>Nominal </a:t>
                      </a:r>
                    </a:p>
                  </a:txBody>
                  <a:tcPr marL="3636" marR="3636" marT="3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>
                          <a:effectLst/>
                          <a:latin typeface="Calibri"/>
                        </a:rPr>
                        <a:t> Variação % </a:t>
                      </a:r>
                    </a:p>
                  </a:txBody>
                  <a:tcPr marL="3636" marR="3636" marT="3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  <a:tr h="60569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Aplicações Diretas</a:t>
                      </a:r>
                    </a:p>
                  </a:txBody>
                  <a:tcPr marL="3636" marR="3636" marT="3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898.740.401,65 </a:t>
                      </a:r>
                    </a:p>
                  </a:txBody>
                  <a:tcPr marL="3636" marR="3636" marT="3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894.903.066,56 </a:t>
                      </a:r>
                    </a:p>
                  </a:txBody>
                  <a:tcPr marL="3636" marR="3636" marT="3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     3.837.335,09 </a:t>
                      </a:r>
                    </a:p>
                  </a:txBody>
                  <a:tcPr marL="3636" marR="3636" marT="3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-0,43%</a:t>
                      </a:r>
                    </a:p>
                  </a:txBody>
                  <a:tcPr marL="3636" marR="3636" marT="3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2273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Transferências Municípios</a:t>
                      </a:r>
                    </a:p>
                  </a:txBody>
                  <a:tcPr marL="3636" marR="3636" marT="3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36.768.009,80 </a:t>
                      </a:r>
                    </a:p>
                  </a:txBody>
                  <a:tcPr marL="3636" marR="3636" marT="3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39.020.025,03 </a:t>
                      </a:r>
                    </a:p>
                  </a:txBody>
                  <a:tcPr marL="3636" marR="3636" marT="3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2.252.015,23 </a:t>
                      </a:r>
                    </a:p>
                  </a:txBody>
                  <a:tcPr marL="3636" marR="3636" marT="3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6,12%</a:t>
                      </a:r>
                    </a:p>
                  </a:txBody>
                  <a:tcPr marL="3636" marR="3636" marT="3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8222"/>
                    </a:solidFill>
                  </a:tcPr>
                </a:tc>
              </a:tr>
              <a:tr h="60569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Transferências Entidades Privadas Sem Fins Lucrativos</a:t>
                      </a:r>
                    </a:p>
                  </a:txBody>
                  <a:tcPr marL="3636" marR="3636" marT="3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1.680.000,00 </a:t>
                      </a:r>
                    </a:p>
                  </a:txBody>
                  <a:tcPr marL="3636" marR="3636" marT="3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1.680.000,00 </a:t>
                      </a:r>
                    </a:p>
                  </a:txBody>
                  <a:tcPr marL="3636" marR="3636" marT="3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                    -   </a:t>
                      </a:r>
                    </a:p>
                  </a:txBody>
                  <a:tcPr marL="3636" marR="3636" marT="3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0,00%</a:t>
                      </a:r>
                    </a:p>
                  </a:txBody>
                  <a:tcPr marL="3636" marR="3636" marT="3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5694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>
                          <a:effectLst/>
                          <a:latin typeface="Calibri"/>
                        </a:rPr>
                        <a:t>Total</a:t>
                      </a:r>
                    </a:p>
                  </a:txBody>
                  <a:tcPr marL="3636" marR="3636" marT="3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>
                          <a:effectLst/>
                          <a:latin typeface="Calibri"/>
                        </a:rPr>
                        <a:t>  937.188.411,45 </a:t>
                      </a:r>
                    </a:p>
                  </a:txBody>
                  <a:tcPr marL="3636" marR="3636" marT="3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>
                          <a:effectLst/>
                          <a:latin typeface="Calibri"/>
                        </a:rPr>
                        <a:t>  935.603.091,59 </a:t>
                      </a:r>
                    </a:p>
                  </a:txBody>
                  <a:tcPr marL="3636" marR="3636" marT="3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     1.585.319,86 </a:t>
                      </a:r>
                    </a:p>
                  </a:txBody>
                  <a:tcPr marL="3636" marR="3636" marT="3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-0,17%</a:t>
                      </a:r>
                    </a:p>
                  </a:txBody>
                  <a:tcPr marL="3636" marR="3636" marT="363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D9F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22324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0"/>
          <p:cNvGrpSpPr/>
          <p:nvPr/>
        </p:nvGrpSpPr>
        <p:grpSpPr>
          <a:xfrm>
            <a:off x="-36818" y="6309320"/>
            <a:ext cx="1544373" cy="548681"/>
            <a:chOff x="0" y="0"/>
            <a:chExt cx="750920" cy="42479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50920" cy="424797"/>
            </a:xfrm>
            <a:custGeom>
              <a:avLst/>
              <a:gdLst/>
              <a:ahLst/>
              <a:cxnLst/>
              <a:rect l="l" t="t" r="r" b="b"/>
              <a:pathLst>
                <a:path w="750920" h="424797">
                  <a:moveTo>
                    <a:pt x="0" y="0"/>
                  </a:moveTo>
                  <a:lnTo>
                    <a:pt x="750920" y="0"/>
                  </a:lnTo>
                  <a:lnTo>
                    <a:pt x="750920" y="424797"/>
                  </a:lnTo>
                  <a:lnTo>
                    <a:pt x="0" y="424797"/>
                  </a:lnTo>
                  <a:close/>
                </a:path>
              </a:pathLst>
            </a:custGeom>
            <a:solidFill>
              <a:srgbClr val="0154A4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536312" fontAlgn="auto">
                <a:lnSpc>
                  <a:spcPts val="1428"/>
                </a:lnSpc>
                <a:spcBef>
                  <a:spcPts val="0"/>
                </a:spcBef>
                <a:spcAft>
                  <a:spcPts val="0"/>
                </a:spcAft>
              </a:pPr>
              <a:endParaRPr sz="1100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1"/>
            <a:ext cx="835820" cy="1722437"/>
          </a:xfrm>
          <a:custGeom>
            <a:avLst/>
            <a:gdLst/>
            <a:ahLst/>
            <a:cxnLst/>
            <a:rect l="l" t="t" r="r" b="b"/>
            <a:pathLst>
              <a:path w="2600315" h="5167312">
                <a:moveTo>
                  <a:pt x="0" y="0"/>
                </a:moveTo>
                <a:lnTo>
                  <a:pt x="2600315" y="0"/>
                </a:lnTo>
                <a:lnTo>
                  <a:pt x="2600315" y="5167312"/>
                </a:lnTo>
                <a:lnTo>
                  <a:pt x="0" y="51673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53715" t="-37860" r="-430027"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568624" y="6309320"/>
            <a:ext cx="8424936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536312" fontAlgn="auto">
              <a:lnSpc>
                <a:spcPts val="2194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spc="648" dirty="0">
                <a:solidFill>
                  <a:srgbClr val="FFFFFF"/>
                </a:solidFill>
                <a:latin typeface="Poppins Bold"/>
                <a:cs typeface="+mn-cs"/>
              </a:rPr>
              <a:t>AFONSO PIVA DE SANTANA</a:t>
            </a:r>
          </a:p>
          <a:p>
            <a:pPr algn="ctr" defTabSz="536312" fontAlgn="auto">
              <a:lnSpc>
                <a:spcPts val="2194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700" spc="648" dirty="0">
                <a:solidFill>
                  <a:srgbClr val="FFFFFF"/>
                </a:solidFill>
                <a:latin typeface="Poppins Bold"/>
                <a:cs typeface="+mn-cs"/>
              </a:rPr>
              <a:t> SECRETÁRIO DE ESTADO DA SAÚDE</a:t>
            </a:r>
          </a:p>
        </p:txBody>
      </p:sp>
      <p:sp>
        <p:nvSpPr>
          <p:cNvPr id="17" name="Retângulo 1"/>
          <p:cNvSpPr>
            <a:spLocks noChangeArrowheads="1"/>
          </p:cNvSpPr>
          <p:nvPr/>
        </p:nvSpPr>
        <p:spPr bwMode="auto">
          <a:xfrm>
            <a:off x="1528514" y="6453336"/>
            <a:ext cx="8377485" cy="43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27" tIns="45714" rIns="91427" bIns="45714">
            <a:spAutoFit/>
          </a:bodyPr>
          <a:lstStyle/>
          <a:p>
            <a:pPr defTabSz="913948" fontAlgn="b">
              <a:spcBef>
                <a:spcPts val="0"/>
              </a:spcBef>
              <a:spcAft>
                <a:spcPts val="0"/>
              </a:spcAft>
            </a:pPr>
            <a:r>
              <a:rPr lang="pt-BR" sz="1100" dirty="0">
                <a:latin typeface="Calibri"/>
                <a:cs typeface="+mn-cs"/>
              </a:rPr>
              <a:t>Fonte: SIAFE – Relorc  - 2023. Nota: No valor de  Pessoal , R$13.574.209,32 refere-se  ao Plano de Saúde dos  Servidores que não é computado como Receita Própria em Saúde . Portanto a Receita Própria em Saúde, Liquidada </a:t>
            </a:r>
            <a:r>
              <a:rPr lang="pt-BR" sz="1100" b="1" u="sng" dirty="0">
                <a:latin typeface="Calibri"/>
                <a:cs typeface="+mn-cs"/>
              </a:rPr>
              <a:t> é R$ 618.285.871,01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735368" y="35732"/>
            <a:ext cx="91861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pt-BR" sz="2800" b="1" dirty="0">
                <a:solidFill>
                  <a:prstClr val="black"/>
                </a:solidFill>
              </a:rPr>
              <a:t>Orçamento da Saúde Liquidado: R$758 Milhões</a:t>
            </a:r>
          </a:p>
        </p:txBody>
      </p:sp>
      <p:graphicFrame>
        <p:nvGraphicFramePr>
          <p:cNvPr id="18" name="Gráfico 17">
            <a:extLst>
              <a:ext uri="{FF2B5EF4-FFF2-40B4-BE49-F238E27FC236}">
                <a16:creationId xmlns:a16="http://schemas.microsoft.com/office/drawing/2014/main" xmlns="" id="{00000000-0008-0000-02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2113713"/>
              </p:ext>
            </p:extLst>
          </p:nvPr>
        </p:nvGraphicFramePr>
        <p:xfrm>
          <a:off x="-231576" y="620688"/>
          <a:ext cx="10729192" cy="55956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46384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xmlns="" id="{00000000-0008-0000-0100-000002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69684566"/>
              </p:ext>
            </p:extLst>
          </p:nvPr>
        </p:nvGraphicFramePr>
        <p:xfrm>
          <a:off x="0" y="1028700"/>
          <a:ext cx="9633520" cy="5496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Retângulo 13"/>
          <p:cNvSpPr>
            <a:spLocks noChangeArrowheads="1"/>
          </p:cNvSpPr>
          <p:nvPr/>
        </p:nvSpPr>
        <p:spPr bwMode="auto">
          <a:xfrm>
            <a:off x="1537741" y="6597352"/>
            <a:ext cx="4999435" cy="24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/>
          <a:p>
            <a:pPr defTabSz="913948" fontAlgn="b">
              <a:spcBef>
                <a:spcPts val="0"/>
              </a:spcBef>
              <a:spcAft>
                <a:spcPts val="0"/>
              </a:spcAft>
            </a:pPr>
            <a:r>
              <a:rPr lang="pt-BR" sz="1000" dirty="0">
                <a:solidFill>
                  <a:prstClr val="black"/>
                </a:solidFill>
                <a:latin typeface="Calibri"/>
              </a:rPr>
              <a:t>Fonte: SIAFE- Anexo 11  - Acesso em 15/05/2023</a:t>
            </a:r>
            <a:endParaRPr lang="pt-BR" sz="10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graphicFrame>
        <p:nvGraphicFramePr>
          <p:cNvPr id="7" name="Gráfico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1649806"/>
              </p:ext>
            </p:extLst>
          </p:nvPr>
        </p:nvGraphicFramePr>
        <p:xfrm>
          <a:off x="178799" y="989839"/>
          <a:ext cx="9641336" cy="53524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Retângulo 8"/>
          <p:cNvSpPr/>
          <p:nvPr/>
        </p:nvSpPr>
        <p:spPr>
          <a:xfrm>
            <a:off x="735368" y="35732"/>
            <a:ext cx="91861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pt-BR" sz="2800" b="1" dirty="0">
                <a:solidFill>
                  <a:prstClr val="black"/>
                </a:solidFill>
              </a:rPr>
              <a:t>Orçamento da Saúde Liquidado: R$758 Milhões</a:t>
            </a:r>
          </a:p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pt-BR" sz="2800" b="1" dirty="0">
                <a:solidFill>
                  <a:prstClr val="black"/>
                </a:solidFill>
              </a:rPr>
              <a:t>% por Grupo de Despesa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-36818" y="6309320"/>
            <a:ext cx="1544373" cy="548681"/>
            <a:chOff x="0" y="0"/>
            <a:chExt cx="750920" cy="42479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50920" cy="424797"/>
            </a:xfrm>
            <a:custGeom>
              <a:avLst/>
              <a:gdLst/>
              <a:ahLst/>
              <a:cxnLst/>
              <a:rect l="l" t="t" r="r" b="b"/>
              <a:pathLst>
                <a:path w="750920" h="424797">
                  <a:moveTo>
                    <a:pt x="0" y="0"/>
                  </a:moveTo>
                  <a:lnTo>
                    <a:pt x="750920" y="0"/>
                  </a:lnTo>
                  <a:lnTo>
                    <a:pt x="750920" y="424797"/>
                  </a:lnTo>
                  <a:lnTo>
                    <a:pt x="0" y="424797"/>
                  </a:lnTo>
                  <a:close/>
                </a:path>
              </a:pathLst>
            </a:custGeom>
            <a:solidFill>
              <a:srgbClr val="0154A4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 defTabSz="536312" fontAlgn="auto">
                <a:lnSpc>
                  <a:spcPts val="1428"/>
                </a:lnSpc>
                <a:spcBef>
                  <a:spcPts val="0"/>
                </a:spcBef>
                <a:spcAft>
                  <a:spcPts val="0"/>
                </a:spcAft>
              </a:pPr>
              <a:endParaRPr sz="1100" dirty="0">
                <a:solidFill>
                  <a:prstClr val="black"/>
                </a:solidFill>
                <a:latin typeface="Calibri"/>
                <a:cs typeface="+mn-cs"/>
              </a:endParaRPr>
            </a:p>
          </p:txBody>
        </p:sp>
      </p:grpSp>
      <p:sp>
        <p:nvSpPr>
          <p:cNvPr id="13" name="Freeform 14"/>
          <p:cNvSpPr/>
          <p:nvPr/>
        </p:nvSpPr>
        <p:spPr>
          <a:xfrm>
            <a:off x="0" y="1"/>
            <a:ext cx="835820" cy="1722437"/>
          </a:xfrm>
          <a:custGeom>
            <a:avLst/>
            <a:gdLst/>
            <a:ahLst/>
            <a:cxnLst/>
            <a:rect l="l" t="t" r="r" b="b"/>
            <a:pathLst>
              <a:path w="2600315" h="5167312">
                <a:moveTo>
                  <a:pt x="0" y="0"/>
                </a:moveTo>
                <a:lnTo>
                  <a:pt x="2600315" y="0"/>
                </a:lnTo>
                <a:lnTo>
                  <a:pt x="2600315" y="5167312"/>
                </a:lnTo>
                <a:lnTo>
                  <a:pt x="0" y="51673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3715" t="-37860" r="-430027"/>
            </a:stretch>
          </a:blipFill>
        </p:spPr>
      </p:sp>
    </p:spTree>
    <p:extLst>
      <p:ext uri="{BB962C8B-B14F-4D97-AF65-F5344CB8AC3E}">
        <p14:creationId xmlns:p14="http://schemas.microsoft.com/office/powerpoint/2010/main" val="4111863678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áfico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4983100"/>
              </p:ext>
            </p:extLst>
          </p:nvPr>
        </p:nvGraphicFramePr>
        <p:xfrm>
          <a:off x="109182" y="852160"/>
          <a:ext cx="9641336" cy="5759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2" name="Grupo 1"/>
          <p:cNvGrpSpPr/>
          <p:nvPr/>
        </p:nvGrpSpPr>
        <p:grpSpPr>
          <a:xfrm>
            <a:off x="-36818" y="1"/>
            <a:ext cx="1544373" cy="6858000"/>
            <a:chOff x="-36818" y="1"/>
            <a:chExt cx="1544373" cy="6858000"/>
          </a:xfrm>
        </p:grpSpPr>
        <p:grpSp>
          <p:nvGrpSpPr>
            <p:cNvPr id="5" name="Group 10"/>
            <p:cNvGrpSpPr/>
            <p:nvPr/>
          </p:nvGrpSpPr>
          <p:grpSpPr>
            <a:xfrm>
              <a:off x="-36818" y="6309320"/>
              <a:ext cx="1544373" cy="548681"/>
              <a:chOff x="0" y="0"/>
              <a:chExt cx="750920" cy="424797"/>
            </a:xfrm>
          </p:grpSpPr>
          <p:sp>
            <p:nvSpPr>
              <p:cNvPr id="7" name="Freeform 11"/>
              <p:cNvSpPr/>
              <p:nvPr/>
            </p:nvSpPr>
            <p:spPr>
              <a:xfrm>
                <a:off x="0" y="0"/>
                <a:ext cx="750920" cy="424797"/>
              </a:xfrm>
              <a:custGeom>
                <a:avLst/>
                <a:gdLst/>
                <a:ahLst/>
                <a:cxnLst/>
                <a:rect l="l" t="t" r="r" b="b"/>
                <a:pathLst>
                  <a:path w="750920" h="424797">
                    <a:moveTo>
                      <a:pt x="0" y="0"/>
                    </a:moveTo>
                    <a:lnTo>
                      <a:pt x="750920" y="0"/>
                    </a:lnTo>
                    <a:lnTo>
                      <a:pt x="750920" y="424797"/>
                    </a:lnTo>
                    <a:lnTo>
                      <a:pt x="0" y="424797"/>
                    </a:lnTo>
                    <a:close/>
                  </a:path>
                </a:pathLst>
              </a:custGeom>
              <a:solidFill>
                <a:srgbClr val="0154A4"/>
              </a:solidFill>
            </p:spPr>
          </p:sp>
          <p:sp>
            <p:nvSpPr>
              <p:cNvPr id="8" name="TextBox 1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defTabSz="536312" fontAlgn="auto">
                  <a:lnSpc>
                    <a:spcPts val="1428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1100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p:grpSp>
        <p:sp>
          <p:nvSpPr>
            <p:cNvPr id="10" name="Freeform 14"/>
            <p:cNvSpPr/>
            <p:nvPr/>
          </p:nvSpPr>
          <p:spPr>
            <a:xfrm>
              <a:off x="0" y="1"/>
              <a:ext cx="835820" cy="1722437"/>
            </a:xfrm>
            <a:custGeom>
              <a:avLst/>
              <a:gdLst/>
              <a:ahLst/>
              <a:cxnLst/>
              <a:rect l="l" t="t" r="r" b="b"/>
              <a:pathLst>
                <a:path w="2600315" h="5167312">
                  <a:moveTo>
                    <a:pt x="0" y="0"/>
                  </a:moveTo>
                  <a:lnTo>
                    <a:pt x="2600315" y="0"/>
                  </a:lnTo>
                  <a:lnTo>
                    <a:pt x="2600315" y="5167312"/>
                  </a:lnTo>
                  <a:lnTo>
                    <a:pt x="0" y="51673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353715" t="-37860" r="-430027"/>
              </a:stretch>
            </a:blipFill>
          </p:spPr>
        </p:sp>
      </p:grpSp>
      <p:sp>
        <p:nvSpPr>
          <p:cNvPr id="12" name="Retângulo 11"/>
          <p:cNvSpPr/>
          <p:nvPr/>
        </p:nvSpPr>
        <p:spPr>
          <a:xfrm>
            <a:off x="735368" y="35732"/>
            <a:ext cx="918618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pt-BR" sz="2800" b="1" dirty="0">
                <a:solidFill>
                  <a:prstClr val="black"/>
                </a:solidFill>
              </a:rPr>
              <a:t>Orçamento da Saúde Liquidado Tesouro Estadual R$618.285.871,01</a:t>
            </a:r>
          </a:p>
        </p:txBody>
      </p:sp>
      <p:sp>
        <p:nvSpPr>
          <p:cNvPr id="13" name="Retângulo 13"/>
          <p:cNvSpPr>
            <a:spLocks noChangeArrowheads="1"/>
          </p:cNvSpPr>
          <p:nvPr/>
        </p:nvSpPr>
        <p:spPr bwMode="auto">
          <a:xfrm>
            <a:off x="1537741" y="6597352"/>
            <a:ext cx="4999435" cy="24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/>
          <a:p>
            <a:pPr defTabSz="913948" fontAlgn="b">
              <a:spcBef>
                <a:spcPts val="0"/>
              </a:spcBef>
              <a:spcAft>
                <a:spcPts val="0"/>
              </a:spcAft>
            </a:pPr>
            <a:r>
              <a:rPr lang="pt-BR" sz="1000" dirty="0">
                <a:solidFill>
                  <a:prstClr val="black"/>
                </a:solidFill>
                <a:latin typeface="Calibri"/>
              </a:rPr>
              <a:t>Fonte: SIAFE- Anexo 11  - Acesso em 15/05/2023</a:t>
            </a:r>
            <a:endParaRPr lang="pt-BR" sz="1000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582341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CC968C7-341F-11E8-8A43-7BCDBAE0C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1" y="-27384"/>
            <a:ext cx="9892261" cy="2467005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algn="ctr">
              <a:spcAft>
                <a:spcPts val="600"/>
              </a:spcAft>
            </a:pPr>
            <a:r>
              <a:rPr lang="pt-BR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Tocantins supera em 4,45% o índice obrigatório de investimentos na Saúde</a:t>
            </a:r>
            <a:br>
              <a:rPr lang="pt-BR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t-BR" sz="36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no 1º Quadrimestre de 2023 </a:t>
            </a:r>
            <a:r>
              <a:rPr lang="pt-BR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/>
            </a:r>
            <a:br>
              <a:rPr lang="pt-BR" sz="36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pt-BR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Diagrama 7"/>
          <p:cNvGraphicFramePr/>
          <p:nvPr>
            <p:extLst>
              <p:ext uri="{D42A27DB-BD31-4B8C-83A1-F6EECF244321}">
                <p14:modId xmlns:p14="http://schemas.microsoft.com/office/powerpoint/2010/main" val="10342711"/>
              </p:ext>
            </p:extLst>
          </p:nvPr>
        </p:nvGraphicFramePr>
        <p:xfrm>
          <a:off x="33698" y="2420888"/>
          <a:ext cx="9872302" cy="3096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Retângulo 2"/>
          <p:cNvSpPr/>
          <p:nvPr/>
        </p:nvSpPr>
        <p:spPr>
          <a:xfrm>
            <a:off x="33698" y="6551778"/>
            <a:ext cx="9743838" cy="261598"/>
          </a:xfrm>
          <a:prstGeom prst="rect">
            <a:avLst/>
          </a:prstGeom>
        </p:spPr>
        <p:txBody>
          <a:bodyPr wrap="square" lIns="91427" tIns="45714" rIns="91427" bIns="45714">
            <a:spAutoFit/>
          </a:bodyPr>
          <a:lstStyle/>
          <a:p>
            <a:pPr defTabSz="913948" fontAlgn="auto">
              <a:spcBef>
                <a:spcPts val="0"/>
              </a:spcBef>
              <a:spcAft>
                <a:spcPts val="0"/>
              </a:spcAft>
            </a:pPr>
            <a:r>
              <a:rPr lang="pt-BR" sz="1100" dirty="0">
                <a:solidFill>
                  <a:schemeClr val="bg1"/>
                </a:solidFill>
                <a:latin typeface="Calibri"/>
              </a:rPr>
              <a:t>Fonte: </a:t>
            </a:r>
            <a:r>
              <a:rPr lang="en-US" sz="1100" dirty="0">
                <a:solidFill>
                  <a:schemeClr val="bg1"/>
                </a:solidFill>
                <a:latin typeface="Calibri"/>
              </a:rPr>
              <a:t>SIOPS</a:t>
            </a:r>
            <a:endParaRPr lang="pt-BR" sz="1100" dirty="0">
              <a:solidFill>
                <a:schemeClr val="bg1"/>
              </a:solidFill>
              <a:latin typeface="Calibri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-36818" y="1"/>
            <a:ext cx="1544373" cy="6858000"/>
            <a:chOff x="-36818" y="1"/>
            <a:chExt cx="1544373" cy="6858000"/>
          </a:xfrm>
        </p:grpSpPr>
        <p:grpSp>
          <p:nvGrpSpPr>
            <p:cNvPr id="7" name="Group 10"/>
            <p:cNvGrpSpPr/>
            <p:nvPr/>
          </p:nvGrpSpPr>
          <p:grpSpPr>
            <a:xfrm>
              <a:off x="-36818" y="6309320"/>
              <a:ext cx="1544373" cy="548681"/>
              <a:chOff x="0" y="0"/>
              <a:chExt cx="750920" cy="424797"/>
            </a:xfrm>
          </p:grpSpPr>
          <p:sp>
            <p:nvSpPr>
              <p:cNvPr id="10" name="Freeform 11"/>
              <p:cNvSpPr/>
              <p:nvPr/>
            </p:nvSpPr>
            <p:spPr>
              <a:xfrm>
                <a:off x="0" y="0"/>
                <a:ext cx="750920" cy="424797"/>
              </a:xfrm>
              <a:custGeom>
                <a:avLst/>
                <a:gdLst/>
                <a:ahLst/>
                <a:cxnLst/>
                <a:rect l="l" t="t" r="r" b="b"/>
                <a:pathLst>
                  <a:path w="750920" h="424797">
                    <a:moveTo>
                      <a:pt x="0" y="0"/>
                    </a:moveTo>
                    <a:lnTo>
                      <a:pt x="750920" y="0"/>
                    </a:lnTo>
                    <a:lnTo>
                      <a:pt x="750920" y="424797"/>
                    </a:lnTo>
                    <a:lnTo>
                      <a:pt x="0" y="424797"/>
                    </a:lnTo>
                    <a:close/>
                  </a:path>
                </a:pathLst>
              </a:custGeom>
              <a:solidFill>
                <a:srgbClr val="0154A4"/>
              </a:solidFill>
            </p:spPr>
          </p:sp>
          <p:sp>
            <p:nvSpPr>
              <p:cNvPr id="11" name="TextBox 12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 defTabSz="536312" fontAlgn="auto">
                  <a:lnSpc>
                    <a:spcPts val="1428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sz="1100" dirty="0">
                  <a:solidFill>
                    <a:prstClr val="black"/>
                  </a:solidFill>
                  <a:latin typeface="Calibri"/>
                  <a:cs typeface="+mn-cs"/>
                </a:endParaRPr>
              </a:p>
            </p:txBody>
          </p:sp>
        </p:grpSp>
        <p:sp>
          <p:nvSpPr>
            <p:cNvPr id="9" name="Freeform 14"/>
            <p:cNvSpPr/>
            <p:nvPr/>
          </p:nvSpPr>
          <p:spPr>
            <a:xfrm>
              <a:off x="0" y="1"/>
              <a:ext cx="835820" cy="1722437"/>
            </a:xfrm>
            <a:custGeom>
              <a:avLst/>
              <a:gdLst/>
              <a:ahLst/>
              <a:cxnLst/>
              <a:rect l="l" t="t" r="r" b="b"/>
              <a:pathLst>
                <a:path w="2600315" h="5167312">
                  <a:moveTo>
                    <a:pt x="0" y="0"/>
                  </a:moveTo>
                  <a:lnTo>
                    <a:pt x="2600315" y="0"/>
                  </a:lnTo>
                  <a:lnTo>
                    <a:pt x="2600315" y="5167312"/>
                  </a:lnTo>
                  <a:lnTo>
                    <a:pt x="0" y="51673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353715" t="-37860" r="-430027"/>
              </a:stretch>
            </a:blipFill>
          </p:spPr>
        </p:sp>
      </p:grpSp>
      <p:sp>
        <p:nvSpPr>
          <p:cNvPr id="12" name="Retângulo 13"/>
          <p:cNvSpPr>
            <a:spLocks noChangeArrowheads="1"/>
          </p:cNvSpPr>
          <p:nvPr/>
        </p:nvSpPr>
        <p:spPr bwMode="auto">
          <a:xfrm>
            <a:off x="1537741" y="6597352"/>
            <a:ext cx="4999435" cy="24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7" tIns="45714" rIns="91427" bIns="45714">
            <a:spAutoFit/>
          </a:bodyPr>
          <a:lstStyle/>
          <a:p>
            <a:pPr defTabSz="913948" fontAlgn="b">
              <a:spcBef>
                <a:spcPts val="0"/>
              </a:spcBef>
              <a:spcAft>
                <a:spcPts val="0"/>
              </a:spcAft>
            </a:pPr>
            <a:r>
              <a:rPr lang="pt-BR" sz="1000" dirty="0">
                <a:solidFill>
                  <a:prstClr val="black"/>
                </a:solidFill>
                <a:latin typeface="Calibri"/>
              </a:rPr>
              <a:t>Fonte: RREO – SEFAZ-TO.</a:t>
            </a:r>
            <a:endParaRPr lang="pt-BR" sz="1000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248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8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8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4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Personalizar design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8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Escritório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Escritório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40224</TotalTime>
  <Words>1112</Words>
  <Application>Microsoft Office PowerPoint</Application>
  <PresentationFormat>Papel A4 (210 x 297 mm)</PresentationFormat>
  <Paragraphs>310</Paragraphs>
  <Slides>45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13</vt:i4>
      </vt:variant>
      <vt:variant>
        <vt:lpstr>Servidores OLE incorporados</vt:lpstr>
      </vt:variant>
      <vt:variant>
        <vt:i4>3</vt:i4>
      </vt:variant>
      <vt:variant>
        <vt:lpstr>Títulos de slides</vt:lpstr>
      </vt:variant>
      <vt:variant>
        <vt:i4>45</vt:i4>
      </vt:variant>
    </vt:vector>
  </HeadingPairs>
  <TitlesOfParts>
    <vt:vector size="61" baseType="lpstr">
      <vt:lpstr>Tema do Office</vt:lpstr>
      <vt:lpstr>Personalizar design</vt:lpstr>
      <vt:lpstr>1_Personalizar design</vt:lpstr>
      <vt:lpstr>6_Tema do Office</vt:lpstr>
      <vt:lpstr>5_Tema do Office</vt:lpstr>
      <vt:lpstr>4_Tema do Office</vt:lpstr>
      <vt:lpstr>5_Personalizar design</vt:lpstr>
      <vt:lpstr>4_Personalizar design</vt:lpstr>
      <vt:lpstr>7_Personalizar design</vt:lpstr>
      <vt:lpstr>3_Tema do Office</vt:lpstr>
      <vt:lpstr>8_Tema do Office</vt:lpstr>
      <vt:lpstr>8_Personalizar design</vt:lpstr>
      <vt:lpstr>1_Office Theme</vt:lpstr>
      <vt:lpstr>Planilha</vt:lpstr>
      <vt:lpstr>Worksheet</vt:lpstr>
      <vt:lpstr>Planilha do Microsoft Excel 97-2003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Tocantins supera em 4,45% o índice obrigatório de investimentos na Saúde  no 1º Quadrimestre de 2023 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Afonso Piva de Santana Secretário de Estado da Saúde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Ana Kappes</dc:creator>
  <cp:lastModifiedBy>Luiza Regina Dias Noleto</cp:lastModifiedBy>
  <cp:revision>2959</cp:revision>
  <cp:lastPrinted>2022-11-07T20:22:49Z</cp:lastPrinted>
  <dcterms:created xsi:type="dcterms:W3CDTF">2013-05-14T18:22:21Z</dcterms:created>
  <dcterms:modified xsi:type="dcterms:W3CDTF">2023-07-12T13:55:53Z</dcterms:modified>
</cp:coreProperties>
</file>