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863" r:id="rId3"/>
    <p:sldMasterId id="2147485064" r:id="rId4"/>
    <p:sldMasterId id="2147485125" r:id="rId5"/>
    <p:sldMasterId id="2147485210" r:id="rId6"/>
    <p:sldMasterId id="2147485222" r:id="rId7"/>
    <p:sldMasterId id="2147485266" r:id="rId8"/>
    <p:sldMasterId id="2147485315" r:id="rId9"/>
    <p:sldMasterId id="2147485364" r:id="rId10"/>
    <p:sldMasterId id="2147485376" r:id="rId11"/>
    <p:sldMasterId id="2147485412" r:id="rId12"/>
    <p:sldMasterId id="2147485464" r:id="rId13"/>
  </p:sldMasterIdLst>
  <p:notesMasterIdLst>
    <p:notesMasterId r:id="rId58"/>
  </p:notesMasterIdLst>
  <p:handoutMasterIdLst>
    <p:handoutMasterId r:id="rId59"/>
  </p:handoutMasterIdLst>
  <p:sldIdLst>
    <p:sldId id="753" r:id="rId14"/>
    <p:sldId id="754" r:id="rId15"/>
    <p:sldId id="764" r:id="rId16"/>
    <p:sldId id="763" r:id="rId17"/>
    <p:sldId id="773" r:id="rId18"/>
    <p:sldId id="756" r:id="rId19"/>
    <p:sldId id="719" r:id="rId20"/>
    <p:sldId id="742" r:id="rId21"/>
    <p:sldId id="707" r:id="rId22"/>
    <p:sldId id="771" r:id="rId23"/>
    <p:sldId id="711" r:id="rId24"/>
    <p:sldId id="688" r:id="rId25"/>
    <p:sldId id="772" r:id="rId26"/>
    <p:sldId id="765" r:id="rId27"/>
    <p:sldId id="720" r:id="rId28"/>
    <p:sldId id="445" r:id="rId29"/>
    <p:sldId id="721" r:id="rId30"/>
    <p:sldId id="620" r:id="rId31"/>
    <p:sldId id="722" r:id="rId32"/>
    <p:sldId id="554" r:id="rId33"/>
    <p:sldId id="723" r:id="rId34"/>
    <p:sldId id="725" r:id="rId35"/>
    <p:sldId id="726" r:id="rId36"/>
    <p:sldId id="556" r:id="rId37"/>
    <p:sldId id="724" r:id="rId38"/>
    <p:sldId id="727" r:id="rId39"/>
    <p:sldId id="728" r:id="rId40"/>
    <p:sldId id="449" r:id="rId41"/>
    <p:sldId id="729" r:id="rId42"/>
    <p:sldId id="553" r:id="rId43"/>
    <p:sldId id="731" r:id="rId44"/>
    <p:sldId id="453" r:id="rId45"/>
    <p:sldId id="730" r:id="rId46"/>
    <p:sldId id="622" r:id="rId47"/>
    <p:sldId id="733" r:id="rId48"/>
    <p:sldId id="621" r:id="rId49"/>
    <p:sldId id="732" r:id="rId50"/>
    <p:sldId id="766" r:id="rId51"/>
    <p:sldId id="767" r:id="rId52"/>
    <p:sldId id="770" r:id="rId53"/>
    <p:sldId id="768" r:id="rId54"/>
    <p:sldId id="769" r:id="rId55"/>
    <p:sldId id="774" r:id="rId56"/>
    <p:sldId id="741" r:id="rId57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1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2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40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5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5679" algn="l" defTabSz="91427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2815" algn="l" defTabSz="91427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9951" algn="l" defTabSz="91427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087" algn="l" defTabSz="914272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68222"/>
    <a:srgbClr val="0000FF"/>
    <a:srgbClr val="006600"/>
    <a:srgbClr val="00FF00"/>
    <a:srgbClr val="CC3399"/>
    <a:srgbClr val="FF5050"/>
    <a:srgbClr val="FFFF00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3" autoAdjust="0"/>
    <p:restoredTop sz="99281" autoAdjust="0"/>
  </p:normalViewPr>
  <p:slideViewPr>
    <p:cSldViewPr>
      <p:cViewPr varScale="1">
        <p:scale>
          <a:sx n="82" d="100"/>
          <a:sy n="82" d="100"/>
        </p:scale>
        <p:origin x="614" y="43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3139"/>
    </p:cViewPr>
  </p:sorterViewPr>
  <p:notesViewPr>
    <p:cSldViewPr>
      <p:cViewPr varScale="1">
        <p:scale>
          <a:sx n="61" d="100"/>
          <a:sy n="61" d="100"/>
        </p:scale>
        <p:origin x="-3293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Relorc-jan-agosto%202023-graf%20Or&#231;%20Aprovado%20X%20Exec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2&#186;%20Quad%202023\Progfonte-jan-agosto2023-Obj%20e%20A&#231;&#227;o-Gr&#225;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/>
            </a:pPr>
            <a:r>
              <a:rPr lang="pt-BR" sz="2800" b="1" i="0" baseline="0" dirty="0">
                <a:effectLst/>
              </a:rPr>
              <a:t>Orçamento da Saúde Aprovado para 2023</a:t>
            </a:r>
            <a:endParaRPr lang="pt-BR" sz="2800" dirty="0">
              <a:effectLst/>
            </a:endParaRPr>
          </a:p>
          <a:p>
            <a:pPr algn="ctr">
              <a:defRPr sz="2800"/>
            </a:pPr>
            <a:r>
              <a:rPr lang="pt-BR" sz="2800" b="1" i="0" baseline="0" dirty="0">
                <a:effectLst/>
              </a:rPr>
              <a:t> R$2.024.296.030,00</a:t>
            </a:r>
            <a:endParaRPr lang="pt-BR" sz="2800" dirty="0">
              <a:effectLst/>
            </a:endParaRPr>
          </a:p>
        </c:rich>
      </c:tx>
      <c:overlay val="0"/>
    </c:title>
    <c:autoTitleDeleted val="0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37833430800108"/>
          <c:y val="0.1700304506276214"/>
          <c:w val="0.82278233679645973"/>
          <c:h val="0.56577206916625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'RELORC Prev Orçamentária'!$F$28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E200"/>
            </a:solidFill>
          </c:spPr>
          <c:invertIfNegative val="0"/>
          <c:cat>
            <c:strRef>
              <c:f>'RELORC Prev Orçamentária'!$E$29:$E$36</c:f>
              <c:strCache>
                <c:ptCount val="7"/>
                <c:pt idx="0">
                  <c:v>Tesouro Estadual (76%)</c:v>
                </c:pt>
                <c:pt idx="1">
                  <c:v>Transferência SUS (20%)</c:v>
                </c:pt>
                <c:pt idx="2">
                  <c:v>Operação Crédito (2%)</c:v>
                </c:pt>
                <c:pt idx="3">
                  <c:v>Outras Fontes (1%)</c:v>
                </c:pt>
                <c:pt idx="4">
                  <c:v>Covid-19 (1%)</c:v>
                </c:pt>
                <c:pt idx="5">
                  <c:v>Convênio MS (1%)</c:v>
                </c:pt>
                <c:pt idx="6">
                  <c:v>TOTAL</c:v>
                </c:pt>
              </c:strCache>
            </c:strRef>
          </c:cat>
          <c:val>
            <c:numRef>
              <c:f>'RELORC Prev Orçamentária'!$F$29:$F$36</c:f>
              <c:numCache>
                <c:formatCode>_(* #,##0.00_);_(* \(#,##0.00\);_(* "-"??_);_(@_)</c:formatCode>
                <c:ptCount val="8"/>
                <c:pt idx="0">
                  <c:v>1153999999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1153999999</c:v>
                </c:pt>
                <c:pt idx="7" formatCode="0%">
                  <c:v>0.57007472321130814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18-4C20-ACA4-A13762E2BB71}"/>
            </c:ext>
          </c:extLst>
        </c:ser>
        <c:ser>
          <c:idx val="1"/>
          <c:order val="1"/>
          <c:tx>
            <c:strRef>
              <c:f>'RELORC Prev Orçamentária'!$G$28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36C-42B7-8108-EBAF50046504}"/>
              </c:ext>
            </c:extLst>
          </c:dPt>
          <c:cat>
            <c:strRef>
              <c:f>'RELORC Prev Orçamentária'!$E$29:$E$36</c:f>
              <c:strCache>
                <c:ptCount val="7"/>
                <c:pt idx="0">
                  <c:v>Tesouro Estadual (76%)</c:v>
                </c:pt>
                <c:pt idx="1">
                  <c:v>Transferência SUS (20%)</c:v>
                </c:pt>
                <c:pt idx="2">
                  <c:v>Operação Crédito (2%)</c:v>
                </c:pt>
                <c:pt idx="3">
                  <c:v>Outras Fontes (1%)</c:v>
                </c:pt>
                <c:pt idx="4">
                  <c:v>Covid-19 (1%)</c:v>
                </c:pt>
                <c:pt idx="5">
                  <c:v>Convênio MS (1%)</c:v>
                </c:pt>
                <c:pt idx="6">
                  <c:v>TOTAL</c:v>
                </c:pt>
              </c:strCache>
            </c:strRef>
          </c:cat>
          <c:val>
            <c:numRef>
              <c:f>'RELORC Prev Orçamentária'!$G$29:$G$36</c:f>
              <c:numCache>
                <c:formatCode>_(* #,##0.00_);_(* \(#,##0.00\);_(* "-"??_);_(@_)</c:formatCode>
                <c:ptCount val="8"/>
                <c:pt idx="0">
                  <c:v>359920393</c:v>
                </c:pt>
                <c:pt idx="1">
                  <c:v>382958000</c:v>
                </c:pt>
                <c:pt idx="2">
                  <c:v>0</c:v>
                </c:pt>
                <c:pt idx="3">
                  <c:v>12445000</c:v>
                </c:pt>
                <c:pt idx="4">
                  <c:v>19078000</c:v>
                </c:pt>
                <c:pt idx="5">
                  <c:v>3550000</c:v>
                </c:pt>
                <c:pt idx="6">
                  <c:v>777951393</c:v>
                </c:pt>
                <c:pt idx="7" formatCode="0%">
                  <c:v>0.38430712774751624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18-4C20-ACA4-A13762E2BB71}"/>
            </c:ext>
          </c:extLst>
        </c:ser>
        <c:ser>
          <c:idx val="2"/>
          <c:order val="2"/>
          <c:tx>
            <c:strRef>
              <c:f>'RELORC Prev Orçamentária'!$H$28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'RELORC Prev Orçamentária'!$E$29:$E$36</c:f>
              <c:strCache>
                <c:ptCount val="7"/>
                <c:pt idx="0">
                  <c:v>Tesouro Estadual (76%)</c:v>
                </c:pt>
                <c:pt idx="1">
                  <c:v>Transferência SUS (20%)</c:v>
                </c:pt>
                <c:pt idx="2">
                  <c:v>Operação Crédito (2%)</c:v>
                </c:pt>
                <c:pt idx="3">
                  <c:v>Outras Fontes (1%)</c:v>
                </c:pt>
                <c:pt idx="4">
                  <c:v>Covid-19 (1%)</c:v>
                </c:pt>
                <c:pt idx="5">
                  <c:v>Convênio MS (1%)</c:v>
                </c:pt>
                <c:pt idx="6">
                  <c:v>TOTAL</c:v>
                </c:pt>
              </c:strCache>
            </c:strRef>
          </c:cat>
          <c:val>
            <c:numRef>
              <c:f>'RELORC Prev Orçamentária'!$H$29:$H$36</c:f>
              <c:numCache>
                <c:formatCode>_(* #,##0.00_);_(* \(#,##0.00\);_(* "-"??_);_(@_)</c:formatCode>
                <c:ptCount val="8"/>
                <c:pt idx="0">
                  <c:v>27934291</c:v>
                </c:pt>
                <c:pt idx="1">
                  <c:v>21000000</c:v>
                </c:pt>
                <c:pt idx="2">
                  <c:v>34441347</c:v>
                </c:pt>
                <c:pt idx="3">
                  <c:v>869000</c:v>
                </c:pt>
                <c:pt idx="4">
                  <c:v>1100000</c:v>
                </c:pt>
                <c:pt idx="5">
                  <c:v>7000000</c:v>
                </c:pt>
                <c:pt idx="6">
                  <c:v>92344638</c:v>
                </c:pt>
                <c:pt idx="7" formatCode="0%">
                  <c:v>4.5618149041175567E-2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18-4C20-ACA4-A13762E2BB71}"/>
            </c:ext>
          </c:extLst>
        </c:ser>
        <c:ser>
          <c:idx val="3"/>
          <c:order val="3"/>
          <c:tx>
            <c:strRef>
              <c:f>'RELORC Prev Orçamentária'!$I$28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7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2-D36C-42B7-8108-EBAF50046504}"/>
              </c:ext>
            </c:extLst>
          </c:dPt>
          <c:cat>
            <c:strRef>
              <c:f>'RELORC Prev Orçamentária'!$E$29:$E$36</c:f>
              <c:strCache>
                <c:ptCount val="7"/>
                <c:pt idx="0">
                  <c:v>Tesouro Estadual (76%)</c:v>
                </c:pt>
                <c:pt idx="1">
                  <c:v>Transferência SUS (20%)</c:v>
                </c:pt>
                <c:pt idx="2">
                  <c:v>Operação Crédito (2%)</c:v>
                </c:pt>
                <c:pt idx="3">
                  <c:v>Outras Fontes (1%)</c:v>
                </c:pt>
                <c:pt idx="4">
                  <c:v>Covid-19 (1%)</c:v>
                </c:pt>
                <c:pt idx="5">
                  <c:v>Convênio MS (1%)</c:v>
                </c:pt>
                <c:pt idx="6">
                  <c:v>TOTAL</c:v>
                </c:pt>
              </c:strCache>
            </c:strRef>
          </c:cat>
          <c:val>
            <c:numRef>
              <c:f>'RELORC Prev Orçamentária'!$I$29:$I$36</c:f>
              <c:numCache>
                <c:formatCode>_(* #,##0.00_);_(* \(#,##0.00\);_(* "-"??_);_(@_)</c:formatCode>
                <c:ptCount val="8"/>
                <c:pt idx="0">
                  <c:v>1541854683</c:v>
                </c:pt>
                <c:pt idx="1">
                  <c:v>403958000</c:v>
                </c:pt>
                <c:pt idx="2">
                  <c:v>34441347</c:v>
                </c:pt>
                <c:pt idx="3">
                  <c:v>13314000</c:v>
                </c:pt>
                <c:pt idx="4">
                  <c:v>20178000</c:v>
                </c:pt>
                <c:pt idx="5">
                  <c:v>10550000</c:v>
                </c:pt>
                <c:pt idx="6">
                  <c:v>2024296030</c:v>
                </c:pt>
                <c:pt idx="7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18-4C20-ACA4-A13762E2B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556800"/>
        <c:axId val="214069184"/>
        <c:axId val="0"/>
      </c:bar3DChart>
      <c:catAx>
        <c:axId val="22855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4069184"/>
        <c:crosses val="autoZero"/>
        <c:auto val="1"/>
        <c:lblAlgn val="ctr"/>
        <c:lblOffset val="100"/>
        <c:noMultiLvlLbl val="0"/>
      </c:catAx>
      <c:valAx>
        <c:axId val="21406918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28556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204862411205731"/>
          <c:y val="2.7558888295742694E-2"/>
          <c:w val="0.58866568996905144"/>
          <c:h val="0.83823723111559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Objet-ação'!$D$3:$D$6</c:f>
              <c:numCache>
                <c:formatCode>_(* #,##0.00_);_(* \(#,##0.00\);_(* "-"??_);_(@_)</c:formatCode>
                <c:ptCount val="4"/>
                <c:pt idx="0">
                  <c:v>29566488</c:v>
                </c:pt>
                <c:pt idx="1">
                  <c:v>77893344</c:v>
                </c:pt>
                <c:pt idx="2">
                  <c:v>231918787.19999999</c:v>
                </c:pt>
                <c:pt idx="3">
                  <c:v>540400409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E-4108-9B71-0C39E5E85EEE}"/>
            </c:ext>
          </c:extLst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Objet-ação'!$E$3:$E$6</c:f>
              <c:numCache>
                <c:formatCode>_(* #,##0.00_);_(* \(#,##0.00\);_(* "-"??_);_(@_)</c:formatCode>
                <c:ptCount val="4"/>
                <c:pt idx="0">
                  <c:v>26914816.390000001</c:v>
                </c:pt>
                <c:pt idx="1">
                  <c:v>45159735.390000001</c:v>
                </c:pt>
                <c:pt idx="2">
                  <c:v>174952768.06</c:v>
                </c:pt>
                <c:pt idx="3">
                  <c:v>422663451.19999999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0E-4108-9B71-0C39E5E85EEE}"/>
            </c:ext>
          </c:extLst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Objet-ação'!$F$3:$F$6</c:f>
              <c:numCache>
                <c:formatCode>_(* #,##0.00_);_(* \(#,##0.00\);_(* "-"??_);_(@_)</c:formatCode>
                <c:ptCount val="4"/>
                <c:pt idx="0">
                  <c:v>18984082.899999999</c:v>
                </c:pt>
                <c:pt idx="1">
                  <c:v>41298715.039999999</c:v>
                </c:pt>
                <c:pt idx="2">
                  <c:v>149731417.58000001</c:v>
                </c:pt>
                <c:pt idx="3">
                  <c:v>358284072.66000003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0E-4108-9B71-0C39E5E85EEE}"/>
            </c:ext>
          </c:extLst>
        </c:ser>
        <c:ser>
          <c:idx val="3"/>
          <c:order val="3"/>
          <c:tx>
            <c:strRef>
              <c:f>'BASE graf Objet-ação'!$H$2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69957755356843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0E-4108-9B71-0C39E5E85EEE}"/>
                </c:ext>
              </c:extLst>
            </c:dLbl>
            <c:dLbl>
              <c:idx val="1"/>
              <c:layout>
                <c:manualLayout>
                  <c:x val="2.1069957755356843E-2"/>
                  <c:y val="-6.3324538258575196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0E-4108-9B71-0C39E5E85EEE}"/>
                </c:ext>
              </c:extLst>
            </c:dLbl>
            <c:dLbl>
              <c:idx val="2"/>
              <c:layout>
                <c:manualLayout>
                  <c:x val="2.2386830115066647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0E-4108-9B71-0C39E5E85EEE}"/>
                </c:ext>
              </c:extLst>
            </c:dLbl>
            <c:dLbl>
              <c:idx val="3"/>
              <c:layout>
                <c:manualLayout>
                  <c:x val="1.5802468316517635E-2"/>
                  <c:y val="-6.3324538258575291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0E-4108-9B71-0C39E5E85EE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Objet-ação'!$H$3:$H$6</c:f>
              <c:numCache>
                <c:formatCode>0.00%</c:formatCode>
                <c:ptCount val="4"/>
                <c:pt idx="0">
                  <c:v>0.91031496165523618</c:v>
                </c:pt>
                <c:pt idx="1">
                  <c:v>0.57976372653868857</c:v>
                </c:pt>
                <c:pt idx="2">
                  <c:v>0.75437083029037166</c:v>
                </c:pt>
                <c:pt idx="3">
                  <c:v>0.78213014675938186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0E-4108-9B71-0C39E5E85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7152768"/>
        <c:axId val="198043328"/>
        <c:axId val="0"/>
      </c:bar3DChart>
      <c:catAx>
        <c:axId val="19715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8043328"/>
        <c:crosses val="autoZero"/>
        <c:auto val="1"/>
        <c:lblAlgn val="ctr"/>
        <c:lblOffset val="100"/>
        <c:noMultiLvlLbl val="0"/>
      </c:catAx>
      <c:valAx>
        <c:axId val="19804332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71527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FC9B-4908-9988-A3D92ED8BAC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FC9B-4908-9988-A3D92ED8BAC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FC9B-4908-9988-A3D92ED8BAC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FC9B-4908-9988-A3D92ED8BACD}"/>
              </c:ext>
            </c:extLst>
          </c:dPt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Obj-simples-'!$B$91:$B$95</c:f>
              <c:numCache>
                <c:formatCode>_(* #,##0.00_);_(* \(#,##0.00\);_(* "-"??_);_(@_)</c:formatCode>
                <c:ptCount val="5"/>
                <c:pt idx="0">
                  <c:v>89373916</c:v>
                </c:pt>
                <c:pt idx="1">
                  <c:v>38042059</c:v>
                </c:pt>
                <c:pt idx="2">
                  <c:v>33226700.949999999</c:v>
                </c:pt>
                <c:pt idx="3">
                  <c:v>28635394.84</c:v>
                </c:pt>
                <c:pt idx="4">
                  <c:v>27412275.370000001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9B-4908-9988-A3D92ED8BACD}"/>
            </c:ext>
          </c:extLst>
        </c:ser>
        <c:ser>
          <c:idx val="1"/>
          <c:order val="1"/>
          <c:tx>
            <c:strRef>
              <c:f>'Base Graf Obj-simples-'!$C$90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Obj-simples-'!$C$91:$C$95</c:f>
              <c:numCache>
                <c:formatCode>0.00%</c:formatCode>
                <c:ptCount val="5"/>
                <c:pt idx="0">
                  <c:v>1</c:v>
                </c:pt>
                <c:pt idx="1">
                  <c:v>0.42565057796057632</c:v>
                </c:pt>
                <c:pt idx="2">
                  <c:v>0.87342015189030642</c:v>
                </c:pt>
                <c:pt idx="3">
                  <c:v>0.86181877891190395</c:v>
                </c:pt>
                <c:pt idx="4">
                  <c:v>0.95728644648225847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C9B-4908-9988-A3D92ED8B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97155328"/>
        <c:axId val="198045632"/>
      </c:barChart>
      <c:catAx>
        <c:axId val="1971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8045632"/>
        <c:crosses val="autoZero"/>
        <c:auto val="1"/>
        <c:lblAlgn val="ctr"/>
        <c:lblOffset val="100"/>
        <c:noMultiLvlLbl val="0"/>
      </c:catAx>
      <c:valAx>
        <c:axId val="1980456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71553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66107096148169"/>
          <c:y val="2.3218997361477572E-2"/>
          <c:w val="0.64416128347564716"/>
          <c:h val="0.715458417302058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Objet-ação'!$D$59</c:f>
              <c:numCache>
                <c:formatCode>_(* #,##0.00_);_(* \(#,##0.00\);_(* "-"??_);_(@_)</c:formatCode>
                <c:ptCount val="1"/>
                <c:pt idx="0">
                  <c:v>38042059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0-4A6F-B5F2-180A5CB526BB}"/>
            </c:ext>
          </c:extLst>
        </c:ser>
        <c:ser>
          <c:idx val="1"/>
          <c:order val="1"/>
          <c:tx>
            <c:strRef>
              <c:f>'BASE graf Objet-ação'!$E$58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Objet-ação'!$E$59</c:f>
              <c:numCache>
                <c:formatCode>_(* #,##0.00_);_(* \(#,##0.00\);_(* "-"??_);_(@_)</c:formatCode>
                <c:ptCount val="1"/>
                <c:pt idx="0">
                  <c:v>33226700.949999999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0-4A6F-B5F2-180A5CB526BB}"/>
            </c:ext>
          </c:extLst>
        </c:ser>
        <c:ser>
          <c:idx val="2"/>
          <c:order val="2"/>
          <c:tx>
            <c:strRef>
              <c:f>'BASE graf Objet-ação'!$F$58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Objet-ação'!$F$59</c:f>
              <c:numCache>
                <c:formatCode>_(* #,##0.00_);_(* \(#,##0.00\);_(* "-"??_);_(@_)</c:formatCode>
                <c:ptCount val="1"/>
                <c:pt idx="0">
                  <c:v>28635394.84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0-4A6F-B5F2-180A5CB526BB}"/>
            </c:ext>
          </c:extLst>
        </c:ser>
        <c:ser>
          <c:idx val="3"/>
          <c:order val="3"/>
          <c:tx>
            <c:strRef>
              <c:f>'BASE graf Objet-ação'!$H$58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0-4A6F-B5F2-180A5CB526BB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0-4A6F-B5F2-180A5CB526BB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0-4A6F-B5F2-180A5CB526B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Objet-ação'!$H$59</c:f>
              <c:numCache>
                <c:formatCode>0.00%</c:formatCode>
                <c:ptCount val="1"/>
                <c:pt idx="0">
                  <c:v>0.87342015189030642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10-4A6F-B5F2-180A5CB52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153856"/>
        <c:axId val="198047936"/>
        <c:axId val="0"/>
      </c:bar3DChart>
      <c:catAx>
        <c:axId val="21215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8047936"/>
        <c:crosses val="autoZero"/>
        <c:auto val="1"/>
        <c:lblAlgn val="ctr"/>
        <c:lblOffset val="100"/>
        <c:noMultiLvlLbl val="0"/>
      </c:catAx>
      <c:valAx>
        <c:axId val="198047936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153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636B-4C85-84CA-178309A30D3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>
              <c:ext xmlns:c16="http://schemas.microsoft.com/office/drawing/2014/chart" uri="{C3380CC4-5D6E-409C-BE32-E72D297353CC}">
                <c16:uniqueId val="{00000003-636B-4C85-84CA-178309A30D3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>
              <c:ext xmlns:c16="http://schemas.microsoft.com/office/drawing/2014/chart" uri="{C3380CC4-5D6E-409C-BE32-E72D297353CC}">
                <c16:uniqueId val="{00000005-636B-4C85-84CA-178309A30D3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>
              <c:ext xmlns:c16="http://schemas.microsoft.com/office/drawing/2014/chart" uri="{C3380CC4-5D6E-409C-BE32-E72D297353CC}">
                <c16:uniqueId val="{00000007-636B-4C85-84CA-178309A30D3C}"/>
              </c:ext>
            </c:extLst>
          </c:dPt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Obj-simples-'!$B$43:$B$47</c:f>
              <c:numCache>
                <c:formatCode>_(* #,##0.00_);_(* \(#,##0.00\);_(* "-"??_);_(@_)</c:formatCode>
                <c:ptCount val="5"/>
                <c:pt idx="0">
                  <c:v>27924000</c:v>
                </c:pt>
                <c:pt idx="1">
                  <c:v>26646546</c:v>
                </c:pt>
                <c:pt idx="2">
                  <c:v>16350466.68</c:v>
                </c:pt>
                <c:pt idx="3">
                  <c:v>10270611.699999999</c:v>
                </c:pt>
                <c:pt idx="4">
                  <c:v>10207124.41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6B-4C85-84CA-178309A30D3C}"/>
            </c:ext>
          </c:extLst>
        </c:ser>
        <c:ser>
          <c:idx val="1"/>
          <c:order val="1"/>
          <c:tx>
            <c:strRef>
              <c:f>'Base Graf Obj-simples-'!$C$42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Obj-simples-'!$C$43:$C$47</c:f>
              <c:numCache>
                <c:formatCode>0.00%</c:formatCode>
                <c:ptCount val="5"/>
                <c:pt idx="0">
                  <c:v>1</c:v>
                </c:pt>
                <c:pt idx="1">
                  <c:v>0.9542524709926945</c:v>
                </c:pt>
                <c:pt idx="2">
                  <c:v>0.61360548117568403</c:v>
                </c:pt>
                <c:pt idx="3">
                  <c:v>0.62815403994328067</c:v>
                </c:pt>
                <c:pt idx="4">
                  <c:v>0.99381854831489747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6B-4C85-84CA-178309A30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2598784"/>
        <c:axId val="210453056"/>
      </c:barChart>
      <c:catAx>
        <c:axId val="2125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453056"/>
        <c:crosses val="autoZero"/>
        <c:auto val="1"/>
        <c:lblAlgn val="ctr"/>
        <c:lblOffset val="100"/>
        <c:noMultiLvlLbl val="0"/>
      </c:catAx>
      <c:valAx>
        <c:axId val="21045305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5987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21407211877401"/>
          <c:y val="2.3218997361477572E-2"/>
          <c:w val="0.6235135544012933"/>
          <c:h val="0.732799700828953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Objet-ação'!$D$19</c:f>
              <c:numCache>
                <c:formatCode>_(* #,##0.00_);_(* \(#,##0.00\);_(* "-"??_);_(@_)</c:formatCode>
                <c:ptCount val="1"/>
                <c:pt idx="0">
                  <c:v>26646546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02-4513-A10C-8A387630395F}"/>
            </c:ext>
          </c:extLst>
        </c:ser>
        <c:ser>
          <c:idx val="1"/>
          <c:order val="1"/>
          <c:tx>
            <c:strRef>
              <c:f>'BASE graf Objet-ação'!$E$18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Objet-ação'!$E$19</c:f>
              <c:numCache>
                <c:formatCode>_(* #,##0.00_);_(* \(#,##0.00\);_(* "-"??_);_(@_)</c:formatCode>
                <c:ptCount val="1"/>
                <c:pt idx="0">
                  <c:v>16350466.68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02-4513-A10C-8A387630395F}"/>
            </c:ext>
          </c:extLst>
        </c:ser>
        <c:ser>
          <c:idx val="2"/>
          <c:order val="2"/>
          <c:tx>
            <c:strRef>
              <c:f>'BASE graf Objet-ação'!$F$18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Objet-ação'!$F$19</c:f>
              <c:numCache>
                <c:formatCode>_(* #,##0.00_);_(* \(#,##0.00\);_(* "-"??_);_(@_)</c:formatCode>
                <c:ptCount val="1"/>
                <c:pt idx="0">
                  <c:v>10270611.699999999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2-4513-A10C-8A387630395F}"/>
            </c:ext>
          </c:extLst>
        </c:ser>
        <c:ser>
          <c:idx val="3"/>
          <c:order val="3"/>
          <c:tx>
            <c:strRef>
              <c:f>'BASE graf Objet-ação'!$H$18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54300304572421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02-4513-A10C-8A387630395F}"/>
                </c:ext>
              </c:extLst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02-4513-A10C-8A387630395F}"/>
                </c:ext>
              </c:extLst>
            </c:dLbl>
            <c:dLbl>
              <c:idx val="2"/>
              <c:layout>
                <c:manualLayout>
                  <c:x val="1.9738406535536643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02-4513-A10C-8A387630395F}"/>
                </c:ext>
              </c:extLst>
            </c:dLbl>
            <c:dLbl>
              <c:idx val="3"/>
              <c:layout>
                <c:manualLayout>
                  <c:x val="2.105430030457242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02-4513-A10C-8A387630395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Objet-ação'!$H$19</c:f>
              <c:numCache>
                <c:formatCode>0.00%</c:formatCode>
                <c:ptCount val="1"/>
                <c:pt idx="0">
                  <c:v>0.61360548117568403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402-4513-A10C-8A3876303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602368"/>
        <c:axId val="210455360"/>
        <c:axId val="0"/>
      </c:bar3DChart>
      <c:catAx>
        <c:axId val="212602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455360"/>
        <c:crosses val="autoZero"/>
        <c:auto val="1"/>
        <c:lblAlgn val="ctr"/>
        <c:lblOffset val="100"/>
        <c:noMultiLvlLbl val="0"/>
      </c:catAx>
      <c:valAx>
        <c:axId val="21045536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602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40A6-432F-AD1A-9E606516043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40A6-432F-AD1A-9E606516043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40A6-432F-AD1A-9E606516043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40A6-432F-AD1A-9E606516043E}"/>
              </c:ext>
            </c:extLst>
          </c:dPt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Obj-simples-'!$B$51:$B$55</c:f>
              <c:numCache>
                <c:formatCode>_(* #,##0.00_);_(* \(#,##0.00\);_(* "-"??_);_(@_)</c:formatCode>
                <c:ptCount val="5"/>
                <c:pt idx="0">
                  <c:v>19440000</c:v>
                </c:pt>
                <c:pt idx="1">
                  <c:v>36720649</c:v>
                </c:pt>
                <c:pt idx="2">
                  <c:v>12945982.6</c:v>
                </c:pt>
                <c:pt idx="3">
                  <c:v>8141042.5899999999</c:v>
                </c:pt>
                <c:pt idx="4">
                  <c:v>7641381.8399999999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A6-432F-AD1A-9E606516043E}"/>
            </c:ext>
          </c:extLst>
        </c:ser>
        <c:ser>
          <c:idx val="1"/>
          <c:order val="1"/>
          <c:tx>
            <c:strRef>
              <c:f>'Base Graf Obj-simples-'!$C$50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Obj-simples-'!$C$51:$C$55</c:f>
              <c:numCache>
                <c:formatCode>0.00%</c:formatCode>
                <c:ptCount val="5"/>
                <c:pt idx="0">
                  <c:v>1</c:v>
                </c:pt>
                <c:pt idx="1">
                  <c:v>1.8889222736625515</c:v>
                </c:pt>
                <c:pt idx="2">
                  <c:v>0.35255320786950145</c:v>
                </c:pt>
                <c:pt idx="3">
                  <c:v>0.62884702085108624</c:v>
                </c:pt>
                <c:pt idx="4">
                  <c:v>0.9386244765979046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A6-432F-AD1A-9E6065160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2936704"/>
        <c:axId val="210457664"/>
      </c:barChart>
      <c:catAx>
        <c:axId val="21293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457664"/>
        <c:crosses val="autoZero"/>
        <c:auto val="1"/>
        <c:lblAlgn val="ctr"/>
        <c:lblOffset val="100"/>
        <c:noMultiLvlLbl val="0"/>
      </c:catAx>
      <c:valAx>
        <c:axId val="2104576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936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Objet-ação'!$D$13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Objet-ação'!$D$14:$D$15</c:f>
              <c:numCache>
                <c:formatCode>_(* #,##0.00_);_(* \(#,##0.00\);_(* "-"??_);_(@_)</c:formatCode>
                <c:ptCount val="2"/>
                <c:pt idx="0">
                  <c:v>1547857</c:v>
                </c:pt>
                <c:pt idx="1">
                  <c:v>35172792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C-4DFE-9C90-F599125144AD}"/>
            </c:ext>
          </c:extLst>
        </c:ser>
        <c:ser>
          <c:idx val="1"/>
          <c:order val="1"/>
          <c:tx>
            <c:strRef>
              <c:f>'BASE graf Objet-ação'!$E$13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Objet-ação'!$E$14:$E$15</c:f>
              <c:numCache>
                <c:formatCode>_(* #,##0.00_);_(* \(#,##0.00\);_(* "-"??_);_(@_)</c:formatCode>
                <c:ptCount val="2"/>
                <c:pt idx="0">
                  <c:v>368427.73</c:v>
                </c:pt>
                <c:pt idx="1">
                  <c:v>12577554.869999999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C-4DFE-9C90-F599125144AD}"/>
            </c:ext>
          </c:extLst>
        </c:ser>
        <c:ser>
          <c:idx val="2"/>
          <c:order val="2"/>
          <c:tx>
            <c:strRef>
              <c:f>'BASE graf Objet-ação'!$F$13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Objet-ação'!$F$14:$F$15</c:f>
              <c:numCache>
                <c:formatCode>_(* #,##0.00_);_(* \(#,##0.00\);_(* "-"??_);_(@_)</c:formatCode>
                <c:ptCount val="2"/>
                <c:pt idx="0">
                  <c:v>275391.01</c:v>
                </c:pt>
                <c:pt idx="1">
                  <c:v>7865651.5800000001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C-4DFE-9C90-F599125144AD}"/>
            </c:ext>
          </c:extLst>
        </c:ser>
        <c:ser>
          <c:idx val="3"/>
          <c:order val="3"/>
          <c:tx>
            <c:strRef>
              <c:f>'BASE graf Objet-ação'!$H$46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43043921321987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4C-4DFE-9C90-F599125144AD}"/>
                </c:ext>
              </c:extLst>
            </c:dLbl>
            <c:dLbl>
              <c:idx val="1"/>
              <c:layout>
                <c:manualLayout>
                  <c:x val="1.052715015228621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4C-4DFE-9C90-F599125144AD}"/>
                </c:ext>
              </c:extLst>
            </c:dLbl>
            <c:dLbl>
              <c:idx val="2"/>
              <c:layout>
                <c:manualLayout>
                  <c:x val="9.2112563832504341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4C-4DFE-9C90-F599125144AD}"/>
                </c:ext>
              </c:extLst>
            </c:dLbl>
            <c:dLbl>
              <c:idx val="4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4C-4DFE-9C90-F599125144AD}"/>
                </c:ext>
              </c:extLst>
            </c:dLbl>
            <c:dLbl>
              <c:idx val="5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4C-4DFE-9C90-F599125144AD}"/>
                </c:ext>
              </c:extLst>
            </c:dLbl>
            <c:dLbl>
              <c:idx val="6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4C-4DFE-9C90-F599125144A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Objet-ação'!$H$14:$H$15</c:f>
              <c:numCache>
                <c:formatCode>0.00%</c:formatCode>
                <c:ptCount val="2"/>
                <c:pt idx="0">
                  <c:v>0.2380243976026209</c:v>
                </c:pt>
                <c:pt idx="1">
                  <c:v>0.35759330308495269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4C-4DFE-9C90-F59912514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001728"/>
        <c:axId val="210459968"/>
        <c:axId val="0"/>
      </c:bar3DChart>
      <c:catAx>
        <c:axId val="21300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459968"/>
        <c:crosses val="autoZero"/>
        <c:auto val="1"/>
        <c:lblAlgn val="ctr"/>
        <c:lblOffset val="100"/>
        <c:noMultiLvlLbl val="0"/>
      </c:catAx>
      <c:valAx>
        <c:axId val="21045996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001728"/>
        <c:crosses val="autoZero"/>
        <c:crossBetween val="between"/>
        <c:majorUnit val="7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Obj-simples-'!$B$66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B68C-4B87-A1A4-F5003445B95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B68C-4B87-A1A4-F5003445B95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B68C-4B87-A1A4-F5003445B95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B68C-4B87-A1A4-F5003445B951}"/>
              </c:ext>
            </c:extLst>
          </c:dPt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Obj-simples-'!$B$67:$B$71</c:f>
              <c:numCache>
                <c:formatCode>_(* #,##0.00_);_(* \(#,##0.00\);_(* "-"??_);_(@_)</c:formatCode>
                <c:ptCount val="5"/>
                <c:pt idx="0">
                  <c:v>20101229</c:v>
                </c:pt>
                <c:pt idx="1">
                  <c:v>21351415</c:v>
                </c:pt>
                <c:pt idx="2">
                  <c:v>14615633.720000001</c:v>
                </c:pt>
                <c:pt idx="3">
                  <c:v>8156874.1100000003</c:v>
                </c:pt>
                <c:pt idx="4">
                  <c:v>7804711.5300000003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8C-4B87-A1A4-F5003445B951}"/>
            </c:ext>
          </c:extLst>
        </c:ser>
        <c:ser>
          <c:idx val="1"/>
          <c:order val="1"/>
          <c:tx>
            <c:strRef>
              <c:f>'Base Graf Obj-simples-'!$C$66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Obj-simples-'!$C$67:$C$71</c:f>
              <c:numCache>
                <c:formatCode>0.00%</c:formatCode>
                <c:ptCount val="5"/>
                <c:pt idx="0">
                  <c:v>1</c:v>
                </c:pt>
                <c:pt idx="1">
                  <c:v>1.0621945056195321</c:v>
                </c:pt>
                <c:pt idx="2">
                  <c:v>0.68452763997140242</c:v>
                </c:pt>
                <c:pt idx="3">
                  <c:v>0.5580924006625968</c:v>
                </c:pt>
                <c:pt idx="4">
                  <c:v>0.95682628231711175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8C-4B87-A1A4-F5003445B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3100032"/>
        <c:axId val="211478208"/>
      </c:barChart>
      <c:catAx>
        <c:axId val="2131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478208"/>
        <c:crosses val="autoZero"/>
        <c:auto val="1"/>
        <c:lblAlgn val="ctr"/>
        <c:lblOffset val="100"/>
        <c:noMultiLvlLbl val="0"/>
      </c:catAx>
      <c:valAx>
        <c:axId val="21147820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100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0197865775037"/>
          <c:y val="2.1159973061854768E-3"/>
          <c:w val="0.81526178333758292"/>
          <c:h val="0.81148350117091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Objet-ação'!$D$43</c:f>
              <c:numCache>
                <c:formatCode>_(* #,##0.00_);_(* \(#,##0.00\);_(* "-"??_);_(@_)</c:formatCode>
                <c:ptCount val="1"/>
                <c:pt idx="0">
                  <c:v>21351415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5-4AC0-B56B-2FDB40967436}"/>
            </c:ext>
          </c:extLst>
        </c:ser>
        <c:ser>
          <c:idx val="1"/>
          <c:order val="1"/>
          <c:tx>
            <c:strRef>
              <c:f>'BASE graf Objet-ação'!$E$42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Objet-ação'!$E$43</c:f>
              <c:numCache>
                <c:formatCode>_(* #,##0.00_);_(* \(#,##0.00\);_(* "-"??_);_(@_)</c:formatCode>
                <c:ptCount val="1"/>
                <c:pt idx="0">
                  <c:v>14615633.720000001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35-4AC0-B56B-2FDB40967436}"/>
            </c:ext>
          </c:extLst>
        </c:ser>
        <c:ser>
          <c:idx val="2"/>
          <c:order val="2"/>
          <c:tx>
            <c:strRef>
              <c:f>'BASE graf Objet-ação'!$F$42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Objet-ação'!$F$43</c:f>
              <c:numCache>
                <c:formatCode>_(* #,##0.00_);_(* \(#,##0.00\);_(* "-"??_);_(@_)</c:formatCode>
                <c:ptCount val="1"/>
                <c:pt idx="0">
                  <c:v>8156874.1100000003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35-4AC0-B56B-2FDB40967436}"/>
            </c:ext>
          </c:extLst>
        </c:ser>
        <c:ser>
          <c:idx val="3"/>
          <c:order val="3"/>
          <c:tx>
            <c:strRef>
              <c:f>'BASE graf Objet-ação'!$H$42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92180899274507E-2"/>
                  <c:y val="-2.323432439840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35-4AC0-B56B-2FDB4096743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Objet-ação'!$H$43</c:f>
              <c:numCache>
                <c:formatCode>0.00%</c:formatCode>
                <c:ptCount val="1"/>
                <c:pt idx="0">
                  <c:v>0.68452763997140242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35-4AC0-B56B-2FDB409674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153280"/>
        <c:axId val="211481088"/>
        <c:axId val="0"/>
      </c:bar3DChart>
      <c:catAx>
        <c:axId val="21315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481088"/>
        <c:crosses val="autoZero"/>
        <c:auto val="1"/>
        <c:lblAlgn val="ctr"/>
        <c:lblOffset val="100"/>
        <c:noMultiLvlLbl val="0"/>
      </c:catAx>
      <c:valAx>
        <c:axId val="21148108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153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Obj-simples-'!$B$26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7A5F-42DD-BD86-5B4DA0B187E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7A5F-42DD-BD86-5B4DA0B187E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7A5F-42DD-BD86-5B4DA0B187E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7A5F-42DD-BD86-5B4DA0B187EA}"/>
              </c:ext>
            </c:extLst>
          </c:dPt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Obj-simples-'!$B$27:$B$31</c:f>
              <c:numCache>
                <c:formatCode>_(* #,##0.00_);_(* \(#,##0.00\);_(* "-"??_);_(@_)</c:formatCode>
                <c:ptCount val="5"/>
                <c:pt idx="0">
                  <c:v>15888033</c:v>
                </c:pt>
                <c:pt idx="1">
                  <c:v>10373474</c:v>
                </c:pt>
                <c:pt idx="2">
                  <c:v>9344294.3200000003</c:v>
                </c:pt>
                <c:pt idx="3">
                  <c:v>9109683.9299999997</c:v>
                </c:pt>
                <c:pt idx="4">
                  <c:v>9102481.6799999997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5F-42DD-BD86-5B4DA0B187EA}"/>
            </c:ext>
          </c:extLst>
        </c:ser>
        <c:ser>
          <c:idx val="1"/>
          <c:order val="1"/>
          <c:tx>
            <c:strRef>
              <c:f>'Base Graf Obj-simples-'!$C$26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Obj-simples-'!$C$27:$C$31</c:f>
              <c:numCache>
                <c:formatCode>0.00%</c:formatCode>
                <c:ptCount val="5"/>
                <c:pt idx="0">
                  <c:v>1</c:v>
                </c:pt>
                <c:pt idx="1">
                  <c:v>0.65291115646600184</c:v>
                </c:pt>
                <c:pt idx="2">
                  <c:v>0.90078736592967801</c:v>
                </c:pt>
                <c:pt idx="3">
                  <c:v>0.97489265834683159</c:v>
                </c:pt>
                <c:pt idx="4">
                  <c:v>0.99920938530300907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5F-42DD-BD86-5B4DA0B18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3460480"/>
        <c:axId val="211482816"/>
      </c:barChart>
      <c:catAx>
        <c:axId val="21346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482816"/>
        <c:crosses val="autoZero"/>
        <c:auto val="1"/>
        <c:lblAlgn val="ctr"/>
        <c:lblOffset val="100"/>
        <c:noMultiLvlLbl val="0"/>
      </c:catAx>
      <c:valAx>
        <c:axId val="21148281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460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818516773635E-2"/>
          <c:y val="3.1023002064426906E-2"/>
          <c:w val="0.95751817080557233"/>
          <c:h val="0.62055683382934301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'Impby geral-grafico'!$A$5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geral-grafico'!$B$4:$C$4,'Impby geral-grafico'!$E$4,'Impby geral-grafico'!$G$4,'Impby geral-grafico'!$I$4)</c:f>
              <c:strCache>
                <c:ptCount val="5"/>
                <c:pt idx="0">
                  <c:v>APROVADO (R$2.024.296.030,00)</c:v>
                </c:pt>
                <c:pt idx="1">
                  <c:v>AUTORIZADO (R$2.316.593.570,20)
14% do Aprovado</c:v>
                </c:pt>
                <c:pt idx="2">
                  <c:v>EMPENHADO (R$1.796.468.555,73)
78% do Autorizado</c:v>
                </c:pt>
                <c:pt idx="3">
                  <c:v>LIQUIDADO (R$1.659.446.842,81)
92% do  Empenhado
83% Tesouro Estadual 
17% Outras Fontes</c:v>
                </c:pt>
                <c:pt idx="4">
                  <c:v>PAGO
 (R$1.623.016.932,70)
98% do Liquidado
90% do Empenhado</c:v>
                </c:pt>
              </c:strCache>
            </c:strRef>
          </c:cat>
          <c:val>
            <c:numRef>
              <c:f>('Impby geral-grafico'!$B$5:$C$5,'Impby geral-grafico'!$E$5,'Impby geral-grafico'!$G$5,'Impby geral-grafico'!$I$5)</c:f>
              <c:numCache>
                <c:formatCode>_(* #,##0.00_);_(* \(#,##0.00\);_(* "-"??_);_(@_)</c:formatCode>
                <c:ptCount val="5"/>
                <c:pt idx="0">
                  <c:v>1153999999</c:v>
                </c:pt>
                <c:pt idx="1">
                  <c:v>1241290267</c:v>
                </c:pt>
                <c:pt idx="2">
                  <c:v>996469640.5</c:v>
                </c:pt>
                <c:pt idx="3">
                  <c:v>995512738.51000011</c:v>
                </c:pt>
                <c:pt idx="4">
                  <c:v>974252958.61000001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2-4E5B-9356-25890C471712}"/>
            </c:ext>
          </c:extLst>
        </c:ser>
        <c:ser>
          <c:idx val="1"/>
          <c:order val="1"/>
          <c:tx>
            <c:strRef>
              <c:f>'Impby geral-grafico'!$A$6</c:f>
              <c:strCache>
                <c:ptCount val="1"/>
                <c:pt idx="0">
                  <c:v>OUTRAS DESPESAS CORRENTES (Custeio)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geral-grafico'!$B$4:$C$4,'Impby geral-grafico'!$E$4,'Impby geral-grafico'!$G$4,'Impby geral-grafico'!$I$4)</c:f>
              <c:strCache>
                <c:ptCount val="5"/>
                <c:pt idx="0">
                  <c:v>APROVADO (R$2.024.296.030,00)</c:v>
                </c:pt>
                <c:pt idx="1">
                  <c:v>AUTORIZADO (R$2.316.593.570,20)
14% do Aprovado</c:v>
                </c:pt>
                <c:pt idx="2">
                  <c:v>EMPENHADO (R$1.796.468.555,73)
78% do Autorizado</c:v>
                </c:pt>
                <c:pt idx="3">
                  <c:v>LIQUIDADO (R$1.659.446.842,81)
92% do  Empenhado
83% Tesouro Estadual 
17% Outras Fontes</c:v>
                </c:pt>
                <c:pt idx="4">
                  <c:v>PAGO
 (R$1.623.016.932,70)
98% do Liquidado
90% do Empenhado</c:v>
                </c:pt>
              </c:strCache>
            </c:strRef>
          </c:cat>
          <c:val>
            <c:numRef>
              <c:f>('Impby geral-grafico'!$B$6:$C$6,'Impby geral-grafico'!$E$6,'Impby geral-grafico'!$G$6,'Impby geral-grafico'!$I$6)</c:f>
              <c:numCache>
                <c:formatCode>_(* #,##0.00_);_(* \(#,##0.00\);_(* "-"??_);_(@_)</c:formatCode>
                <c:ptCount val="5"/>
                <c:pt idx="0">
                  <c:v>777951393</c:v>
                </c:pt>
                <c:pt idx="1">
                  <c:v>939121357.20000005</c:v>
                </c:pt>
                <c:pt idx="2">
                  <c:v>745864692.22000027</c:v>
                </c:pt>
                <c:pt idx="3">
                  <c:v>618464091.95000005</c:v>
                </c:pt>
                <c:pt idx="4">
                  <c:v>606046511.53999996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2-4E5B-9356-25890C471712}"/>
            </c:ext>
          </c:extLst>
        </c:ser>
        <c:ser>
          <c:idx val="2"/>
          <c:order val="2"/>
          <c:tx>
            <c:strRef>
              <c:f>'Impby geral-grafico'!$A$7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7.6922067433878461E-3"/>
                  <c:y val="-5.641156026668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92-4E5B-9356-25890C471712}"/>
                </c:ext>
              </c:extLst>
            </c:dLbl>
            <c:dLbl>
              <c:idx val="1"/>
              <c:layout>
                <c:manualLayout>
                  <c:x val="8.9742580254391271E-3"/>
                  <c:y val="-7.735668868805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92-4E5B-9356-25890C471712}"/>
                </c:ext>
              </c:extLst>
            </c:dLbl>
            <c:dLbl>
              <c:idx val="2"/>
              <c:layout>
                <c:manualLayout>
                  <c:x val="-4.7008003968073819E-17"/>
                  <c:y val="-5.040718217121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92-4E5B-9356-25890C471712}"/>
                </c:ext>
              </c:extLst>
            </c:dLbl>
            <c:dLbl>
              <c:idx val="3"/>
              <c:layout>
                <c:manualLayout>
                  <c:x val="1.2820512820512821E-3"/>
                  <c:y val="-6.134553053917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92-4E5B-9356-25890C471712}"/>
                </c:ext>
              </c:extLst>
            </c:dLbl>
            <c:dLbl>
              <c:idx val="4"/>
              <c:layout>
                <c:manualLayout>
                  <c:x val="2.3076923076923172E-2"/>
                  <c:y val="-5.752916663221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92-4E5B-9356-25890C4717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geral-grafico'!$B$4:$C$4,'Impby geral-grafico'!$E$4,'Impby geral-grafico'!$G$4,'Impby geral-grafico'!$I$4)</c:f>
              <c:strCache>
                <c:ptCount val="5"/>
                <c:pt idx="0">
                  <c:v>APROVADO (R$2.024.296.030,00)</c:v>
                </c:pt>
                <c:pt idx="1">
                  <c:v>AUTORIZADO (R$2.316.593.570,20)
14% do Aprovado</c:v>
                </c:pt>
                <c:pt idx="2">
                  <c:v>EMPENHADO (R$1.796.468.555,73)
78% do Autorizado</c:v>
                </c:pt>
                <c:pt idx="3">
                  <c:v>LIQUIDADO (R$1.659.446.842,81)
92% do  Empenhado
83% Tesouro Estadual 
17% Outras Fontes</c:v>
                </c:pt>
                <c:pt idx="4">
                  <c:v>PAGO
 (R$1.623.016.932,70)
98% do Liquidado
90% do Empenhado</c:v>
                </c:pt>
              </c:strCache>
            </c:strRef>
          </c:cat>
          <c:val>
            <c:numRef>
              <c:f>('Impby geral-grafico'!$B$7:$C$7,'Impby geral-grafico'!$E$7,'Impby geral-grafico'!$G$7,'Impby geral-grafico'!$I$7)</c:f>
              <c:numCache>
                <c:formatCode>_(* #,##0.00_);_(* \(#,##0.00\);_(* "-"??_);_(@_)</c:formatCode>
                <c:ptCount val="5"/>
                <c:pt idx="0">
                  <c:v>92344638</c:v>
                </c:pt>
                <c:pt idx="1">
                  <c:v>136181946</c:v>
                </c:pt>
                <c:pt idx="2">
                  <c:v>54134223.010000005</c:v>
                </c:pt>
                <c:pt idx="3">
                  <c:v>45470012.350000001</c:v>
                </c:pt>
                <c:pt idx="4">
                  <c:v>42717462.550000004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192-4E5B-9356-25890C471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393344"/>
        <c:axId val="101216192"/>
        <c:axId val="0"/>
      </c:bar3DChart>
      <c:catAx>
        <c:axId val="11839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80975" cap="rnd" cmpd="sng">
            <a:solidFill>
              <a:sysClr val="windowText" lastClr="000000"/>
            </a:solidFill>
          </a:ln>
          <a:effectLst/>
        </c:spPr>
        <c:txPr>
          <a:bodyPr anchor="ctr" anchorCtr="0"/>
          <a:lstStyle/>
          <a:p>
            <a:pPr>
              <a:defRPr sz="1200" b="0"/>
            </a:pPr>
            <a:endParaRPr lang="pt-BR"/>
          </a:p>
        </c:txPr>
        <c:crossAx val="101216192"/>
        <c:crosses val="autoZero"/>
        <c:auto val="1"/>
        <c:lblAlgn val="ctr"/>
        <c:lblOffset val="100"/>
        <c:noMultiLvlLbl val="0"/>
      </c:catAx>
      <c:valAx>
        <c:axId val="1012161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1839334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86999617998489776"/>
          <c:w val="0.30328847842916296"/>
          <c:h val="0.11943534846533115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609832524643611"/>
          <c:y val="2.3231596050493689E-2"/>
          <c:w val="0.56996332593704324"/>
          <c:h val="0.72905372741720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Objet-ação'!$D$10</c:f>
              <c:numCache>
                <c:formatCode>_(* #,##0.00_);_(* \(#,##0.00\);_(* "-"??_);_(@_)</c:formatCode>
                <c:ptCount val="1"/>
                <c:pt idx="0">
                  <c:v>10373474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C-4120-A453-6409CAA7FAFB}"/>
            </c:ext>
          </c:extLst>
        </c:ser>
        <c:ser>
          <c:idx val="1"/>
          <c:order val="1"/>
          <c:tx>
            <c:strRef>
              <c:f>'BASE graf Objet-ação'!$E$9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Objet-ação'!$E$10</c:f>
              <c:numCache>
                <c:formatCode>_(* #,##0.00_);_(* \(#,##0.00\);_(* "-"??_);_(@_)</c:formatCode>
                <c:ptCount val="1"/>
                <c:pt idx="0">
                  <c:v>9344294.3200000003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C-4120-A453-6409CAA7FAFB}"/>
            </c:ext>
          </c:extLst>
        </c:ser>
        <c:ser>
          <c:idx val="2"/>
          <c:order val="2"/>
          <c:tx>
            <c:strRef>
              <c:f>'BASE graf Objet-ação'!$F$9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Objet-ação'!$F$10</c:f>
              <c:numCache>
                <c:formatCode>_(* #,##0.00_);_(* \(#,##0.00\);_(* "-"??_);_(@_)</c:formatCode>
                <c:ptCount val="1"/>
                <c:pt idx="0">
                  <c:v>9109683.9299999997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C-4120-A453-6409CAA7FAFB}"/>
            </c:ext>
          </c:extLst>
        </c:ser>
        <c:ser>
          <c:idx val="3"/>
          <c:order val="3"/>
          <c:tx>
            <c:strRef>
              <c:f>'BASE graf Objet-ação'!$H$9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3C-4120-A453-6409CAA7FAFB}"/>
                </c:ext>
              </c:extLst>
            </c:dLbl>
            <c:dLbl>
              <c:idx val="1"/>
              <c:layout>
                <c:manualLayout>
                  <c:x val="2.6317875380715526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3C-4120-A453-6409CAA7FAFB}"/>
                </c:ext>
              </c:extLst>
            </c:dLbl>
            <c:dLbl>
              <c:idx val="2"/>
              <c:layout>
                <c:manualLayout>
                  <c:x val="1.3158937690357763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3C-4120-A453-6409CAA7FAFB}"/>
                </c:ext>
              </c:extLst>
            </c:dLbl>
            <c:dLbl>
              <c:idx val="4"/>
              <c:layout>
                <c:manualLayout>
                  <c:x val="1.0542078665489053E-2"/>
                  <c:y val="3.8800257243489501E-17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3C-4120-A453-6409CAA7FAFB}"/>
                </c:ext>
              </c:extLst>
            </c:dLbl>
            <c:dLbl>
              <c:idx val="5"/>
              <c:layout>
                <c:manualLayout>
                  <c:x val="1.054207866548905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3C-4120-A453-6409CAA7FAFB}"/>
                </c:ext>
              </c:extLst>
            </c:dLbl>
            <c:dLbl>
              <c:idx val="6"/>
              <c:layout>
                <c:manualLayout>
                  <c:x val="9.22431883230292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3C-4120-A453-6409CAA7FAFB}"/>
                </c:ext>
              </c:extLst>
            </c:dLbl>
            <c:dLbl>
              <c:idx val="7"/>
              <c:layout>
                <c:manualLayout>
                  <c:x val="1.0542078665489053E-2"/>
                  <c:y val="-8.465608465608461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3C-4120-A453-6409CAA7FAF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Objet-ação'!$H$10</c:f>
              <c:numCache>
                <c:formatCode>0.00%</c:formatCode>
                <c:ptCount val="1"/>
                <c:pt idx="0">
                  <c:v>0.90078736592967801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3C-4120-A453-6409CAA7F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15776"/>
        <c:axId val="213418560"/>
        <c:axId val="0"/>
      </c:bar3DChart>
      <c:catAx>
        <c:axId val="213515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418560"/>
        <c:crosses val="autoZero"/>
        <c:auto val="1"/>
        <c:lblAlgn val="ctr"/>
        <c:lblOffset val="100"/>
        <c:noMultiLvlLbl val="0"/>
      </c:catAx>
      <c:valAx>
        <c:axId val="21341856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157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4EEF-45D0-A1B1-10C76F7BE6D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4EEF-45D0-A1B1-10C76F7BE6D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4EEF-45D0-A1B1-10C76F7BE6D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4EEF-45D0-A1B1-10C76F7BE6D8}"/>
              </c:ext>
            </c:extLst>
          </c:dPt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Obj-simples-'!$B$59:$B$63</c:f>
              <c:numCache>
                <c:formatCode>_(* #,##0.00_);_(* \(#,##0.00\);_(* "-"??_);_(@_)</c:formatCode>
                <c:ptCount val="5"/>
                <c:pt idx="0">
                  <c:v>10329229</c:v>
                </c:pt>
                <c:pt idx="1">
                  <c:v>15185366</c:v>
                </c:pt>
                <c:pt idx="2">
                  <c:v>12199161.539999999</c:v>
                </c:pt>
                <c:pt idx="3">
                  <c:v>5932010.5800000001</c:v>
                </c:pt>
                <c:pt idx="4">
                  <c:v>5713216.8399999999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EF-45D0-A1B1-10C76F7BE6D8}"/>
            </c:ext>
          </c:extLst>
        </c:ser>
        <c:ser>
          <c:idx val="1"/>
          <c:order val="1"/>
          <c:tx>
            <c:strRef>
              <c:f>'Base Graf Obj-simples-'!$C$58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Obj-simples-'!$C$59:$C$63</c:f>
              <c:numCache>
                <c:formatCode>0.00%</c:formatCode>
                <c:ptCount val="5"/>
                <c:pt idx="0">
                  <c:v>1</c:v>
                </c:pt>
                <c:pt idx="1">
                  <c:v>1.4701354767137025</c:v>
                </c:pt>
                <c:pt idx="2">
                  <c:v>0.80334985274638748</c:v>
                </c:pt>
                <c:pt idx="3">
                  <c:v>0.48626379448697754</c:v>
                </c:pt>
                <c:pt idx="4">
                  <c:v>0.96311642788742291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5D0-A1B1-10C76F7BE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3547520"/>
        <c:axId val="213420864"/>
      </c:barChart>
      <c:catAx>
        <c:axId val="21354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420864"/>
        <c:crosses val="autoZero"/>
        <c:auto val="1"/>
        <c:lblAlgn val="ctr"/>
        <c:lblOffset val="100"/>
        <c:noMultiLvlLbl val="0"/>
      </c:catAx>
      <c:valAx>
        <c:axId val="21342086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547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Objet-ação'!$D$23:$D$24</c:f>
              <c:numCache>
                <c:formatCode>_(* #,##0.00_);_(* \(#,##0.00\);_(* "-"??_);_(@_)</c:formatCode>
                <c:ptCount val="2"/>
                <c:pt idx="0">
                  <c:v>4653974</c:v>
                </c:pt>
                <c:pt idx="1">
                  <c:v>10531392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8-4203-9E2D-2F87418EF7EF}"/>
            </c:ext>
          </c:extLst>
        </c:ser>
        <c:ser>
          <c:idx val="1"/>
          <c:order val="1"/>
          <c:tx>
            <c:strRef>
              <c:f>'BASE graf Objet-ação'!$E$22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Objet-ação'!$E$23:$E$24</c:f>
              <c:numCache>
                <c:formatCode>_(* #,##0.00_);_(* \(#,##0.00\);_(* "-"??_);_(@_)</c:formatCode>
                <c:ptCount val="2"/>
                <c:pt idx="0">
                  <c:v>3857448.05</c:v>
                </c:pt>
                <c:pt idx="1">
                  <c:v>8341713.4900000002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8-4203-9E2D-2F87418EF7EF}"/>
            </c:ext>
          </c:extLst>
        </c:ser>
        <c:ser>
          <c:idx val="2"/>
          <c:order val="2"/>
          <c:tx>
            <c:strRef>
              <c:f>'BASE graf Objet-ação'!$F$22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Objet-ação'!$F$23:$F$24</c:f>
              <c:numCache>
                <c:formatCode>_(* #,##0.00_);_(* \(#,##0.00\);_(* "-"??_);_(@_)</c:formatCode>
                <c:ptCount val="2"/>
                <c:pt idx="0">
                  <c:v>3004563.99</c:v>
                </c:pt>
                <c:pt idx="1">
                  <c:v>2927446.59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8-4203-9E2D-2F87418EF7EF}"/>
            </c:ext>
          </c:extLst>
        </c:ser>
        <c:ser>
          <c:idx val="3"/>
          <c:order val="3"/>
          <c:tx>
            <c:strRef>
              <c:f>'BASE graf Objet-ação'!$H$22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Objet-ação'!$H$23:$H$24</c:f>
              <c:numCache>
                <c:formatCode>0.00%</c:formatCode>
                <c:ptCount val="2"/>
                <c:pt idx="0">
                  <c:v>0.82885036530070855</c:v>
                </c:pt>
                <c:pt idx="1">
                  <c:v>0.79208080850090856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8-4203-9E2D-2F87418EF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703168"/>
        <c:axId val="213423168"/>
        <c:axId val="0"/>
      </c:bar3DChart>
      <c:catAx>
        <c:axId val="21370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423168"/>
        <c:crosses val="autoZero"/>
        <c:auto val="1"/>
        <c:lblAlgn val="ctr"/>
        <c:lblOffset val="100"/>
        <c:noMultiLvlLbl val="0"/>
      </c:catAx>
      <c:valAx>
        <c:axId val="21342316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703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DC03-4322-AC6E-4DF6D1C9A29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DC03-4322-AC6E-4DF6D1C9A29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DC03-4322-AC6E-4DF6D1C9A29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DC03-4322-AC6E-4DF6D1C9A292}"/>
              </c:ext>
            </c:extLst>
          </c:dPt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Obj-simples-'!$B$99:$B$103</c:f>
              <c:numCache>
                <c:formatCode>_(* #,##0.00_);_(* \(#,##0.00\);_(* "-"??_);_(@_)</c:formatCode>
                <c:ptCount val="5"/>
                <c:pt idx="0">
                  <c:v>12973257</c:v>
                </c:pt>
                <c:pt idx="1">
                  <c:v>13230264</c:v>
                </c:pt>
                <c:pt idx="2">
                  <c:v>6572427.3499999996</c:v>
                </c:pt>
                <c:pt idx="3">
                  <c:v>3690484.89</c:v>
                </c:pt>
                <c:pt idx="4">
                  <c:v>3617767.44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03-4322-AC6E-4DF6D1C9A292}"/>
            </c:ext>
          </c:extLst>
        </c:ser>
        <c:ser>
          <c:idx val="1"/>
          <c:order val="1"/>
          <c:tx>
            <c:strRef>
              <c:f>'Base Graf Obj-simples-'!$C$98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Obj-simples-'!$C$99:$C$103</c:f>
              <c:numCache>
                <c:formatCode>0.00%</c:formatCode>
                <c:ptCount val="5"/>
                <c:pt idx="0">
                  <c:v>1</c:v>
                </c:pt>
                <c:pt idx="1">
                  <c:v>1.0198105225233725</c:v>
                </c:pt>
                <c:pt idx="2">
                  <c:v>0.4967721997081842</c:v>
                </c:pt>
                <c:pt idx="3">
                  <c:v>0.56151018390488572</c:v>
                </c:pt>
                <c:pt idx="4">
                  <c:v>0.9802959632223287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03-4322-AC6E-4DF6D1C9A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3902848"/>
        <c:axId val="213425472"/>
      </c:barChart>
      <c:catAx>
        <c:axId val="2139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425472"/>
        <c:crosses val="autoZero"/>
        <c:auto val="1"/>
        <c:lblAlgn val="ctr"/>
        <c:lblOffset val="100"/>
        <c:noMultiLvlLbl val="0"/>
      </c:catAx>
      <c:valAx>
        <c:axId val="21342547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9028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Objet-ação'!$D$51</c:f>
              <c:numCache>
                <c:formatCode>_(* #,##0.00_);_(* \(#,##0.00\);_(* "-"??_);_(@_)</c:formatCode>
                <c:ptCount val="1"/>
                <c:pt idx="0">
                  <c:v>13230264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F-471C-8D8E-696483556FE0}"/>
            </c:ext>
          </c:extLst>
        </c:ser>
        <c:ser>
          <c:idx val="1"/>
          <c:order val="1"/>
          <c:tx>
            <c:strRef>
              <c:f>'BASE graf Objet-ação'!$E$50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Objet-ação'!$E$51</c:f>
              <c:numCache>
                <c:formatCode>_(* #,##0.00_);_(* \(#,##0.00\);_(* "-"??_);_(@_)</c:formatCode>
                <c:ptCount val="1"/>
                <c:pt idx="0">
                  <c:v>6572427.3499999996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F-471C-8D8E-696483556FE0}"/>
            </c:ext>
          </c:extLst>
        </c:ser>
        <c:ser>
          <c:idx val="2"/>
          <c:order val="2"/>
          <c:tx>
            <c:strRef>
              <c:f>'BASE graf Objet-ação'!$F$50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Objet-ação'!$F$51</c:f>
              <c:numCache>
                <c:formatCode>_(* #,##0.00_);_(* \(#,##0.00\);_(* "-"??_);_(@_)</c:formatCode>
                <c:ptCount val="1"/>
                <c:pt idx="0">
                  <c:v>3690484.89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F-471C-8D8E-696483556FE0}"/>
            </c:ext>
          </c:extLst>
        </c:ser>
        <c:ser>
          <c:idx val="3"/>
          <c:order val="3"/>
          <c:tx>
            <c:strRef>
              <c:f>'BASE graf Objet-ação'!$H$50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3F-471C-8D8E-696483556FE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Objet-ação'!$H$51</c:f>
              <c:numCache>
                <c:formatCode>0.00%</c:formatCode>
                <c:ptCount val="1"/>
                <c:pt idx="0">
                  <c:v>0.4967721997081842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3F-471C-8D8E-696483556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915136"/>
        <c:axId val="213739200"/>
        <c:axId val="0"/>
      </c:bar3DChart>
      <c:catAx>
        <c:axId val="21391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739200"/>
        <c:crosses val="autoZero"/>
        <c:auto val="1"/>
        <c:lblAlgn val="ctr"/>
        <c:lblOffset val="100"/>
        <c:noMultiLvlLbl val="0"/>
      </c:catAx>
      <c:valAx>
        <c:axId val="21373920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915136"/>
        <c:crosses val="autoZero"/>
        <c:crossBetween val="between"/>
        <c:majorUnit val="3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1265-481A-8991-9412E9D5CA2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1265-481A-8991-9412E9D5CA2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1265-481A-8991-9412E9D5CA24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1265-481A-8991-9412E9D5CA24}"/>
              </c:ext>
            </c:extLst>
          </c:dPt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Obj-simples-'!$B$83:$B$87</c:f>
              <c:numCache>
                <c:formatCode>_(* #,##0.00_);_(* \(#,##0.00\);_(* "-"??_);_(@_)</c:formatCode>
                <c:ptCount val="5"/>
                <c:pt idx="0">
                  <c:v>1887000</c:v>
                </c:pt>
                <c:pt idx="1">
                  <c:v>2852182</c:v>
                </c:pt>
                <c:pt idx="2">
                  <c:v>727702.08</c:v>
                </c:pt>
                <c:pt idx="3">
                  <c:v>338726.55</c:v>
                </c:pt>
                <c:pt idx="4">
                  <c:v>338565.53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65-481A-8991-9412E9D5CA24}"/>
            </c:ext>
          </c:extLst>
        </c:ser>
        <c:ser>
          <c:idx val="1"/>
          <c:order val="1"/>
          <c:tx>
            <c:strRef>
              <c:f>'Base Graf Obj-simples-'!$C$82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Obj-simples-'!$C$83:$C$87</c:f>
              <c:numCache>
                <c:formatCode>0.00%</c:formatCode>
                <c:ptCount val="5"/>
                <c:pt idx="0">
                  <c:v>1</c:v>
                </c:pt>
                <c:pt idx="1">
                  <c:v>1.5114901960784313</c:v>
                </c:pt>
                <c:pt idx="2">
                  <c:v>0.25513872536885795</c:v>
                </c:pt>
                <c:pt idx="3">
                  <c:v>0.46547420889603613</c:v>
                </c:pt>
                <c:pt idx="4">
                  <c:v>0.99952463129919999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65-481A-8991-9412E9D5C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42492416"/>
        <c:axId val="213741504"/>
      </c:barChart>
      <c:catAx>
        <c:axId val="4249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741504"/>
        <c:crosses val="autoZero"/>
        <c:auto val="1"/>
        <c:lblAlgn val="ctr"/>
        <c:lblOffset val="100"/>
        <c:noMultiLvlLbl val="0"/>
      </c:catAx>
      <c:valAx>
        <c:axId val="2137415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492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Objet-ação'!$D$46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Objet-ação'!$D$47</c:f>
              <c:numCache>
                <c:formatCode>_(* #,##0.00_);_(* \(#,##0.00\);_(* "-"??_);_(@_)</c:formatCode>
                <c:ptCount val="1"/>
                <c:pt idx="0">
                  <c:v>2852182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8-4B85-9F83-B29FF29FEFCC}"/>
            </c:ext>
          </c:extLst>
        </c:ser>
        <c:ser>
          <c:idx val="1"/>
          <c:order val="1"/>
          <c:tx>
            <c:strRef>
              <c:f>'BASE graf Objet-ação'!$E$46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Objet-ação'!$E$47</c:f>
              <c:numCache>
                <c:formatCode>_(* #,##0.00_);_(* \(#,##0.00\);_(* "-"??_);_(@_)</c:formatCode>
                <c:ptCount val="1"/>
                <c:pt idx="0">
                  <c:v>727702.08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68-4B85-9F83-B29FF29FEFCC}"/>
            </c:ext>
          </c:extLst>
        </c:ser>
        <c:ser>
          <c:idx val="2"/>
          <c:order val="2"/>
          <c:tx>
            <c:strRef>
              <c:f>'BASE graf Objet-ação'!$F$46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Objet-ação'!$F$47</c:f>
              <c:numCache>
                <c:formatCode>_(* #,##0.00_);_(* \(#,##0.00\);_(* "-"??_);_(@_)</c:formatCode>
                <c:ptCount val="1"/>
                <c:pt idx="0">
                  <c:v>338726.55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8-4B85-9F83-B29FF29FEFCC}"/>
            </c:ext>
          </c:extLst>
        </c:ser>
        <c:ser>
          <c:idx val="3"/>
          <c:order val="3"/>
          <c:tx>
            <c:strRef>
              <c:f>'BASE graf Objet-ação'!$H$46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68-4B85-9F83-B29FF29FEFCC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68-4B85-9F83-B29FF29FEFCC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68-4B85-9F83-B29FF29FEFC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Objet-ação'!$H$47</c:f>
              <c:numCache>
                <c:formatCode>0.00%</c:formatCode>
                <c:ptCount val="1"/>
                <c:pt idx="0">
                  <c:v>0.25513872536885795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8-4B85-9F83-B29FF29FE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495488"/>
        <c:axId val="213743808"/>
        <c:axId val="0"/>
      </c:bar3DChart>
      <c:catAx>
        <c:axId val="42495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743808"/>
        <c:crosses val="autoZero"/>
        <c:auto val="1"/>
        <c:lblAlgn val="ctr"/>
        <c:lblOffset val="100"/>
        <c:noMultiLvlLbl val="0"/>
      </c:catAx>
      <c:valAx>
        <c:axId val="21374380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495488"/>
        <c:crosses val="autoZero"/>
        <c:crossBetween val="between"/>
        <c:majorUnit val="6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Obj-simples-'!$B$34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74EE-4195-B41F-1ABFFACD097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74EE-4195-B41F-1ABFFACD097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74EE-4195-B41F-1ABFFACD097D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74EE-4195-B41F-1ABFFACD097D}"/>
              </c:ext>
            </c:extLst>
          </c:dPt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Obj-simples-'!$B$35:$B$39</c:f>
              <c:numCache>
                <c:formatCode>_(* #,##0.00_);_(* \(#,##0.00\);_(* "-"??_);_(@_)</c:formatCode>
                <c:ptCount val="5"/>
                <c:pt idx="0">
                  <c:v>1830000</c:v>
                </c:pt>
                <c:pt idx="1">
                  <c:v>1610779</c:v>
                </c:pt>
                <c:pt idx="2">
                  <c:v>1024207.77</c:v>
                </c:pt>
                <c:pt idx="3">
                  <c:v>1009274.44</c:v>
                </c:pt>
                <c:pt idx="4">
                  <c:v>1009274.44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EE-4195-B41F-1ABFFACD097D}"/>
            </c:ext>
          </c:extLst>
        </c:ser>
        <c:ser>
          <c:idx val="1"/>
          <c:order val="1"/>
          <c:tx>
            <c:strRef>
              <c:f>'Base Graf Obj-simples-'!$C$34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Obj-simples-'!$C$35:$C$39</c:f>
              <c:numCache>
                <c:formatCode>0.00%</c:formatCode>
                <c:ptCount val="5"/>
                <c:pt idx="0">
                  <c:v>1</c:v>
                </c:pt>
                <c:pt idx="1">
                  <c:v>0.88020710382513656</c:v>
                </c:pt>
                <c:pt idx="2">
                  <c:v>0.63584623961449704</c:v>
                </c:pt>
                <c:pt idx="3">
                  <c:v>0.98541962828499141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4EE-4195-B41F-1ABFFACD0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42641920"/>
        <c:axId val="201196096"/>
      </c:barChart>
      <c:catAx>
        <c:axId val="426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1196096"/>
        <c:crosses val="autoZero"/>
        <c:auto val="1"/>
        <c:lblAlgn val="ctr"/>
        <c:lblOffset val="100"/>
        <c:noMultiLvlLbl val="0"/>
      </c:catAx>
      <c:valAx>
        <c:axId val="20119609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41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Objet-ação'!$D$27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Objet-ação'!$D$28:$D$29</c:f>
              <c:numCache>
                <c:formatCode>_(* #,##0.00_);_(* \(#,##0.00\);_(* "-"??_);_(@_)</c:formatCode>
                <c:ptCount val="2"/>
                <c:pt idx="0">
                  <c:v>1484779</c:v>
                </c:pt>
                <c:pt idx="1">
                  <c:v>126000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6-47FC-8DC9-87E90F772720}"/>
            </c:ext>
          </c:extLst>
        </c:ser>
        <c:ser>
          <c:idx val="1"/>
          <c:order val="1"/>
          <c:tx>
            <c:strRef>
              <c:f>'BASE graf Objet-ação'!$E$27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Objet-ação'!$E$28:$E$29</c:f>
              <c:numCache>
                <c:formatCode>_(* #,##0.00_);_(* \(#,##0.00\);_(* "-"??_);_(@_)</c:formatCode>
                <c:ptCount val="2"/>
                <c:pt idx="0">
                  <c:v>1024207.77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6-47FC-8DC9-87E90F772720}"/>
            </c:ext>
          </c:extLst>
        </c:ser>
        <c:ser>
          <c:idx val="2"/>
          <c:order val="2"/>
          <c:tx>
            <c:strRef>
              <c:f>'BASE graf Objet-ação'!$F$27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Objet-ação'!$F$28:$F$29</c:f>
              <c:numCache>
                <c:formatCode>_(* #,##0.00_);_(* \(#,##0.00\);_(* "-"??_);_(@_)</c:formatCode>
                <c:ptCount val="2"/>
                <c:pt idx="0">
                  <c:v>1009274.44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6-47FC-8DC9-87E90F772720}"/>
            </c:ext>
          </c:extLst>
        </c:ser>
        <c:ser>
          <c:idx val="3"/>
          <c:order val="3"/>
          <c:tx>
            <c:strRef>
              <c:f>'BASE graf Objet-ação'!$H$27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06-47FC-8DC9-87E90F772720}"/>
                </c:ext>
              </c:extLst>
            </c:dLbl>
            <c:dLbl>
              <c:idx val="1"/>
              <c:layout>
                <c:manualLayout>
                  <c:x val="2.6317875380715526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06-47FC-8DC9-87E90F772720}"/>
                </c:ext>
              </c:extLst>
            </c:dLbl>
            <c:dLbl>
              <c:idx val="2"/>
              <c:layout>
                <c:manualLayout>
                  <c:x val="2.763376914975130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06-47FC-8DC9-87E90F772720}"/>
                </c:ext>
              </c:extLst>
            </c:dLbl>
            <c:dLbl>
              <c:idx val="3"/>
              <c:layout>
                <c:manualLayout>
                  <c:x val="2.10699577553567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06-47FC-8DC9-87E90F772720}"/>
                </c:ext>
              </c:extLst>
            </c:dLbl>
            <c:dLbl>
              <c:idx val="4"/>
              <c:layout>
                <c:manualLayout>
                  <c:x val="1.8436109345200253E-2"/>
                  <c:y val="-1.6886543535620052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06-47FC-8DC9-87E90F772720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Objet-ação'!$H$28:$H$29</c:f>
              <c:numCache>
                <c:formatCode>0.00%</c:formatCode>
                <c:ptCount val="2"/>
                <c:pt idx="0">
                  <c:v>0.68980485984782924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06-47FC-8DC9-87E90F772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140416"/>
        <c:axId val="201198400"/>
        <c:axId val="0"/>
      </c:bar3DChart>
      <c:catAx>
        <c:axId val="21414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1198400"/>
        <c:crosses val="autoZero"/>
        <c:auto val="1"/>
        <c:lblAlgn val="ctr"/>
        <c:lblOffset val="100"/>
        <c:noMultiLvlLbl val="0"/>
      </c:catAx>
      <c:valAx>
        <c:axId val="201198400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140416"/>
        <c:crosses val="autoZero"/>
        <c:crossBetween val="between"/>
        <c:majorUnit val="25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Obj-simples-'!$B$106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E9D4-4466-8C89-31A9EAF79DD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E9D4-4466-8C89-31A9EAF79D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E9D4-4466-8C89-31A9EAF79DD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E9D4-4466-8C89-31A9EAF79DD3}"/>
              </c:ext>
            </c:extLst>
          </c:dPt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Obj-simples-'!$B$107:$B$111</c:f>
              <c:numCache>
                <c:formatCode>_(* #,##0.00_);_(* \(#,##0.00\);_(* "-"??_);_(@_)</c:formatCode>
                <c:ptCount val="5"/>
                <c:pt idx="0">
                  <c:v>240000</c:v>
                </c:pt>
                <c:pt idx="1">
                  <c:v>980600</c:v>
                </c:pt>
                <c:pt idx="2">
                  <c:v>244176.34</c:v>
                </c:pt>
                <c:pt idx="3">
                  <c:v>244176.34</c:v>
                </c:pt>
                <c:pt idx="4">
                  <c:v>244176.34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D4-4466-8C89-31A9EAF79DD3}"/>
            </c:ext>
          </c:extLst>
        </c:ser>
        <c:ser>
          <c:idx val="1"/>
          <c:order val="1"/>
          <c:tx>
            <c:strRef>
              <c:f>'Base Graf Obj-simples-'!$C$106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Obj-simples-'!$C$107:$C$111</c:f>
              <c:numCache>
                <c:formatCode>0.00%</c:formatCode>
                <c:ptCount val="5"/>
                <c:pt idx="0">
                  <c:v>1</c:v>
                </c:pt>
                <c:pt idx="1">
                  <c:v>4.0858333333333334</c:v>
                </c:pt>
                <c:pt idx="2">
                  <c:v>0.24900707729961247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D4-4466-8C89-31A9EAF79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4261760"/>
        <c:axId val="201200704"/>
      </c:barChart>
      <c:catAx>
        <c:axId val="2142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1200704"/>
        <c:crosses val="autoZero"/>
        <c:auto val="1"/>
        <c:lblAlgn val="ctr"/>
        <c:lblOffset val="100"/>
        <c:noMultiLvlLbl val="0"/>
      </c:catAx>
      <c:valAx>
        <c:axId val="20120070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2617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1550957104807"/>
          <c:y val="0.20922865697531309"/>
          <c:w val="0.81597030243996593"/>
          <c:h val="0.541931544790623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Gráf Exec Liquidado'!$F$32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'RELORC Gráf Exec Liquidado'!$E$33:$E$40</c:f>
              <c:strCache>
                <c:ptCount val="7"/>
                <c:pt idx="0">
                  <c:v>Rec. Próprio em Saúde (83%)</c:v>
                </c:pt>
                <c:pt idx="1">
                  <c:v>Rec Transferência SUS (14%)</c:v>
                </c:pt>
                <c:pt idx="2">
                  <c:v>Outras Fontes (0,1%)</c:v>
                </c:pt>
                <c:pt idx="3">
                  <c:v>Covid-19 (0,50%)</c:v>
                </c:pt>
                <c:pt idx="4">
                  <c:v>Rec Conv MS (0,02%)</c:v>
                </c:pt>
                <c:pt idx="5">
                  <c:v>Operação Crédito Int (2%)</c:v>
                </c:pt>
                <c:pt idx="6">
                  <c:v>TOTAL</c:v>
                </c:pt>
              </c:strCache>
            </c:strRef>
          </c:cat>
          <c:val>
            <c:numRef>
              <c:f>'RELORC Gráf Exec Liquidado'!$F$33:$F$40</c:f>
              <c:numCache>
                <c:formatCode>_(* #,##0.00_);_(* \(#,##0.00\);_(* "-"??_);_(@_)</c:formatCode>
                <c:ptCount val="8"/>
                <c:pt idx="0">
                  <c:v>995512738.50999999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995512738.50999999</c:v>
                </c:pt>
                <c:pt idx="7" formatCode="0%">
                  <c:v>0.59990637411696957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5-437B-B4B3-8FDDF8614169}"/>
            </c:ext>
          </c:extLst>
        </c:ser>
        <c:ser>
          <c:idx val="1"/>
          <c:order val="1"/>
          <c:tx>
            <c:strRef>
              <c:f>'RELORC Gráf Exec Liquidado'!$G$32</c:f>
              <c:strCache>
                <c:ptCount val="1"/>
                <c:pt idx="0">
                  <c:v> Outras Despesas Correntes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'RELORC Gráf Exec Liquidado'!$E$33:$E$40</c:f>
              <c:strCache>
                <c:ptCount val="7"/>
                <c:pt idx="0">
                  <c:v>Rec. Próprio em Saúde (83%)</c:v>
                </c:pt>
                <c:pt idx="1">
                  <c:v>Rec Transferência SUS (14%)</c:v>
                </c:pt>
                <c:pt idx="2">
                  <c:v>Outras Fontes (0,1%)</c:v>
                </c:pt>
                <c:pt idx="3">
                  <c:v>Covid-19 (0,50%)</c:v>
                </c:pt>
                <c:pt idx="4">
                  <c:v>Rec Conv MS (0,02%)</c:v>
                </c:pt>
                <c:pt idx="5">
                  <c:v>Operação Crédito Int (2%)</c:v>
                </c:pt>
                <c:pt idx="6">
                  <c:v>TOTAL</c:v>
                </c:pt>
              </c:strCache>
            </c:strRef>
          </c:cat>
          <c:val>
            <c:numRef>
              <c:f>'RELORC Gráf Exec Liquidado'!$G$33:$G$40</c:f>
              <c:numCache>
                <c:formatCode>_(* #,##0.00_);_(* \(#,##0.00\);_(* "-"??_);_(@_)</c:formatCode>
                <c:ptCount val="8"/>
                <c:pt idx="0">
                  <c:v>372266391.29000002</c:v>
                </c:pt>
                <c:pt idx="1">
                  <c:v>224834361.20000002</c:v>
                </c:pt>
                <c:pt idx="2">
                  <c:v>15465933.880000001</c:v>
                </c:pt>
                <c:pt idx="3">
                  <c:v>5897405.5800000001</c:v>
                </c:pt>
                <c:pt idx="4">
                  <c:v>0</c:v>
                </c:pt>
                <c:pt idx="5">
                  <c:v>0</c:v>
                </c:pt>
                <c:pt idx="6">
                  <c:v>618464091.95000005</c:v>
                </c:pt>
                <c:pt idx="7" formatCode="0%">
                  <c:v>0.37269292151759009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A5-437B-B4B3-8FDDF8614169}"/>
            </c:ext>
          </c:extLst>
        </c:ser>
        <c:ser>
          <c:idx val="2"/>
          <c:order val="2"/>
          <c:tx>
            <c:strRef>
              <c:f>'RELORC Gráf Exec Liquidado'!$H$32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'RELORC Gráf Exec Liquidado'!$E$33:$E$40</c:f>
              <c:strCache>
                <c:ptCount val="7"/>
                <c:pt idx="0">
                  <c:v>Rec. Próprio em Saúde (83%)</c:v>
                </c:pt>
                <c:pt idx="1">
                  <c:v>Rec Transferência SUS (14%)</c:v>
                </c:pt>
                <c:pt idx="2">
                  <c:v>Outras Fontes (0,1%)</c:v>
                </c:pt>
                <c:pt idx="3">
                  <c:v>Covid-19 (0,50%)</c:v>
                </c:pt>
                <c:pt idx="4">
                  <c:v>Rec Conv MS (0,02%)</c:v>
                </c:pt>
                <c:pt idx="5">
                  <c:v>Operação Crédito Int (2%)</c:v>
                </c:pt>
                <c:pt idx="6">
                  <c:v>TOTAL</c:v>
                </c:pt>
              </c:strCache>
            </c:strRef>
          </c:cat>
          <c:val>
            <c:numRef>
              <c:f>'RELORC Gráf Exec Liquidado'!$H$33:$H$40</c:f>
              <c:numCache>
                <c:formatCode>_(* #,##0.00_);_(* \(#,##0.00\);_(* "-"??_);_(@_)</c:formatCode>
                <c:ptCount val="8"/>
                <c:pt idx="0">
                  <c:v>6622824.1299999999</c:v>
                </c:pt>
                <c:pt idx="1">
                  <c:v>65420.19</c:v>
                </c:pt>
                <c:pt idx="2">
                  <c:v>206186.41999999998</c:v>
                </c:pt>
                <c:pt idx="3">
                  <c:v>2472100</c:v>
                </c:pt>
                <c:pt idx="4">
                  <c:v>414494.64</c:v>
                </c:pt>
                <c:pt idx="5">
                  <c:v>35688986.969999999</c:v>
                </c:pt>
                <c:pt idx="6">
                  <c:v>45470012.350000001</c:v>
                </c:pt>
                <c:pt idx="7" formatCode="0%">
                  <c:v>2.7400704365440242E-2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A5-437B-B4B3-8FDDF8614169}"/>
            </c:ext>
          </c:extLst>
        </c:ser>
        <c:ser>
          <c:idx val="3"/>
          <c:order val="3"/>
          <c:tx>
            <c:strRef>
              <c:f>'RELORC Gráf Exec Liquidado'!$I$32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Gráf Exec Liquidado'!$E$33:$E$40</c:f>
              <c:strCache>
                <c:ptCount val="7"/>
                <c:pt idx="0">
                  <c:v>Rec. Próprio em Saúde (83%)</c:v>
                </c:pt>
                <c:pt idx="1">
                  <c:v>Rec Transferência SUS (14%)</c:v>
                </c:pt>
                <c:pt idx="2">
                  <c:v>Outras Fontes (0,1%)</c:v>
                </c:pt>
                <c:pt idx="3">
                  <c:v>Covid-19 (0,50%)</c:v>
                </c:pt>
                <c:pt idx="4">
                  <c:v>Rec Conv MS (0,02%)</c:v>
                </c:pt>
                <c:pt idx="5">
                  <c:v>Operação Crédito Int (2%)</c:v>
                </c:pt>
                <c:pt idx="6">
                  <c:v>TOTAL</c:v>
                </c:pt>
              </c:strCache>
            </c:strRef>
          </c:cat>
          <c:val>
            <c:numRef>
              <c:f>'RELORC Gráf Exec Liquidado'!$I$33:$I$40</c:f>
              <c:numCache>
                <c:formatCode>_(* #,##0.00_);_(* \(#,##0.00\);_(* "-"??_);_(@_)</c:formatCode>
                <c:ptCount val="8"/>
                <c:pt idx="0">
                  <c:v>1374401953.9300001</c:v>
                </c:pt>
                <c:pt idx="1">
                  <c:v>224899781.39000002</c:v>
                </c:pt>
                <c:pt idx="2">
                  <c:v>15672120.300000001</c:v>
                </c:pt>
                <c:pt idx="3">
                  <c:v>8369505.5800000001</c:v>
                </c:pt>
                <c:pt idx="4">
                  <c:v>414494.64</c:v>
                </c:pt>
                <c:pt idx="5">
                  <c:v>35688986.969999999</c:v>
                </c:pt>
                <c:pt idx="6">
                  <c:v>1659446842.8100002</c:v>
                </c:pt>
                <c:pt idx="7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A5-437B-B4B3-8FDDF8614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019712"/>
        <c:axId val="227512832"/>
        <c:axId val="0"/>
      </c:bar3DChart>
      <c:catAx>
        <c:axId val="228019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7512832"/>
        <c:crosses val="autoZero"/>
        <c:auto val="1"/>
        <c:lblAlgn val="ctr"/>
        <c:lblOffset val="100"/>
        <c:noMultiLvlLbl val="0"/>
      </c:catAx>
      <c:valAx>
        <c:axId val="2275128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2801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pt-BR"/>
          </a:p>
        </c:txPr>
      </c:dTable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5150893769795295"/>
          <c:y val="4.1423310727005946E-2"/>
          <c:w val="0.34221567190962282"/>
          <c:h val="0.19296985629771884"/>
        </c:manualLayout>
      </c:layout>
      <c:overlay val="0"/>
      <c:txPr>
        <a:bodyPr/>
        <a:lstStyle/>
        <a:p>
          <a:pPr>
            <a:defRPr sz="11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txPr>
    <a:bodyPr/>
    <a:lstStyle/>
    <a:p>
      <a:pPr>
        <a:defRPr sz="900"/>
      </a:pPr>
      <a:endParaRPr lang="pt-B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Objet-ação'!$D$55</c:f>
              <c:numCache>
                <c:formatCode>_(* #,##0.00_);_(* \(#,##0.00\);_(* "-"??_);_(@_)</c:formatCode>
                <c:ptCount val="1"/>
                <c:pt idx="0">
                  <c:v>980600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6-4A8C-A009-E226F535990B}"/>
            </c:ext>
          </c:extLst>
        </c:ser>
        <c:ser>
          <c:idx val="1"/>
          <c:order val="1"/>
          <c:tx>
            <c:strRef>
              <c:f>'BASE graf Objet-ação'!$E$54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Objet-ação'!$E$55</c:f>
              <c:numCache>
                <c:formatCode>_(* #,##0.00_);_(* \(#,##0.00\);_(* "-"??_);_(@_)</c:formatCode>
                <c:ptCount val="1"/>
                <c:pt idx="0">
                  <c:v>244176.34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6-4A8C-A009-E226F535990B}"/>
            </c:ext>
          </c:extLst>
        </c:ser>
        <c:ser>
          <c:idx val="2"/>
          <c:order val="2"/>
          <c:tx>
            <c:strRef>
              <c:f>'BASE graf Objet-ação'!$F$54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Objet-ação'!$F$55</c:f>
              <c:numCache>
                <c:formatCode>_(* #,##0.00_);_(* \(#,##0.00\);_(* "-"??_);_(@_)</c:formatCode>
                <c:ptCount val="1"/>
                <c:pt idx="0">
                  <c:v>244176.34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6-4A8C-A009-E226F535990B}"/>
            </c:ext>
          </c:extLst>
        </c:ser>
        <c:ser>
          <c:idx val="3"/>
          <c:order val="3"/>
          <c:tx>
            <c:strRef>
              <c:f>'BASE graf Objet-ação'!$H$54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2C6-4A8C-A009-E226F535990B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Objet-ação'!$H$55</c:f>
              <c:numCache>
                <c:formatCode>0.00%</c:formatCode>
                <c:ptCount val="1"/>
                <c:pt idx="0">
                  <c:v>0.24900707729961247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C6-4A8C-A009-E226F5359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265344"/>
        <c:axId val="201203008"/>
        <c:axId val="0"/>
      </c:bar3DChart>
      <c:catAx>
        <c:axId val="21426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01203008"/>
        <c:crosses val="autoZero"/>
        <c:auto val="1"/>
        <c:lblAlgn val="ctr"/>
        <c:lblOffset val="100"/>
        <c:noMultiLvlLbl val="0"/>
      </c:catAx>
      <c:valAx>
        <c:axId val="20120300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4265344"/>
        <c:crosses val="autoZero"/>
        <c:crossBetween val="between"/>
        <c:majorUnit val="2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188766347684009"/>
          <c:y val="0.13755840294374491"/>
          <c:w val="0.53730520334526255"/>
          <c:h val="0.8625504508944626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822D">
                      <a:shade val="30000"/>
                      <a:satMod val="115000"/>
                    </a:srgbClr>
                  </a:gs>
                  <a:gs pos="50000">
                    <a:srgbClr val="FF822D">
                      <a:shade val="67500"/>
                      <a:satMod val="115000"/>
                    </a:srgbClr>
                  </a:gs>
                  <a:gs pos="100000">
                    <a:srgbClr val="FF822D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69D-4CFE-9FB5-A942262F917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E200">
                      <a:shade val="30000"/>
                      <a:satMod val="115000"/>
                    </a:srgbClr>
                  </a:gs>
                  <a:gs pos="50000">
                    <a:srgbClr val="00E200">
                      <a:shade val="67500"/>
                      <a:satMod val="115000"/>
                    </a:srgbClr>
                  </a:gs>
                  <a:gs pos="100000">
                    <a:srgbClr val="00E2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69D-4CFE-9FB5-A942262F917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69D-4CFE-9FB5-A942262F9176}"/>
              </c:ext>
            </c:extLst>
          </c:dPt>
          <c:dLbls>
            <c:dLbl>
              <c:idx val="2"/>
              <c:layout>
                <c:manualLayout>
                  <c:x val="9.0609607346258097E-3"/>
                  <c:y val="5.52278693533270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9D-4CFE-9FB5-A942262F9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'RELORC Gráf Exec Liquidado'!$M$40:$M$42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Gráf Exec Liquidado'!$N$40:$N$42</c:f>
              <c:numCache>
                <c:formatCode>_(* #,##0.00_);_(* \(#,##0.00\);_(* "-"??_);_(@_)</c:formatCode>
                <c:ptCount val="3"/>
                <c:pt idx="0">
                  <c:v>995512738.50999999</c:v>
                </c:pt>
                <c:pt idx="1">
                  <c:v>372266391.29000002</c:v>
                </c:pt>
                <c:pt idx="2">
                  <c:v>6622824.1299999999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9D-4CFE-9FB5-A942262F91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</c:pieChart>
    </c:plotArea>
    <c:legend>
      <c:legendPos val="r"/>
      <c:layout>
        <c:manualLayout>
          <c:xMode val="edge"/>
          <c:yMode val="edge"/>
          <c:x val="3.2494150577489368E-2"/>
          <c:y val="0.27974672705288661"/>
          <c:w val="0.27673986260825262"/>
          <c:h val="0.14220475403940164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67597276905998E-2"/>
          <c:y val="2.5842257796874303E-2"/>
          <c:w val="0.92429669061161213"/>
          <c:h val="0.83750290707332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EC 29 (ano a ano)'!$B$11:$G$11</c:f>
              <c:strCache>
                <c:ptCount val="1"/>
                <c:pt idx="0">
                  <c:v>2º Quad.</c:v>
                </c:pt>
              </c:strCache>
            </c:strRef>
          </c:tx>
          <c:spPr>
            <a:solidFill>
              <a:srgbClr val="FFC000"/>
            </a:solidFill>
            <a:ln w="28575">
              <a:noFill/>
            </a:ln>
            <a:scene3d>
              <a:camera prst="orthographicFront"/>
              <a:lightRig rig="soft" dir="t"/>
            </a:scene3d>
            <a:sp3d prstMaterial="matte">
              <a:bevelT prst="angle"/>
            </a:sp3d>
          </c:spPr>
          <c:invertIfNegative val="0"/>
          <c:dLbls>
            <c:spPr>
              <a:noFill/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>
                    <a:ln>
                      <a:noFill/>
                    </a:ln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EC 29 (ano a ano)'!$B$12:$I$12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'% EC 29 (ano a ano)'!$B$13:$I$13</c:f>
              <c:numCache>
                <c:formatCode>0.00%</c:formatCode>
                <c:ptCount val="8"/>
                <c:pt idx="0">
                  <c:v>0.2389</c:v>
                </c:pt>
                <c:pt idx="1">
                  <c:v>0.2364</c:v>
                </c:pt>
                <c:pt idx="2">
                  <c:v>0.1925</c:v>
                </c:pt>
                <c:pt idx="3">
                  <c:v>0.193</c:v>
                </c:pt>
                <c:pt idx="4">
                  <c:v>0.17610000000000001</c:v>
                </c:pt>
                <c:pt idx="5">
                  <c:v>0.15010000000000001</c:v>
                </c:pt>
                <c:pt idx="6">
                  <c:v>0.1623</c:v>
                </c:pt>
                <c:pt idx="7">
                  <c:v>0.18129999999999999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8-46A6-8C6F-9816703F7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210310144"/>
        <c:axId val="211902464"/>
        <c:axId val="0"/>
      </c:bar3DChart>
      <c:catAx>
        <c:axId val="21031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11902464"/>
        <c:crosses val="autoZero"/>
        <c:auto val="1"/>
        <c:lblAlgn val="ctr"/>
        <c:lblOffset val="100"/>
        <c:noMultiLvlLbl val="0"/>
      </c:catAx>
      <c:valAx>
        <c:axId val="21190246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03101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47448160357549E-3"/>
          <c:y val="6.5166880233245836E-2"/>
          <c:w val="0.98298448777887137"/>
          <c:h val="0.73717498106433976"/>
        </c:manualLayout>
      </c:layout>
      <c:lineChart>
        <c:grouping val="standard"/>
        <c:varyColors val="0"/>
        <c:ser>
          <c:idx val="0"/>
          <c:order val="0"/>
          <c:tx>
            <c:strRef>
              <c:f>'SIOPS por Quad 2016-2022'!$B$19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88900"/>
          </c:spPr>
          <c:dLbls>
            <c:dLbl>
              <c:idx val="0"/>
              <c:layout>
                <c:manualLayout>
                  <c:x val="-8.228313740227973E-2"/>
                  <c:y val="7.524363450544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70-4642-ADA9-020E9BF1CABA}"/>
                </c:ext>
              </c:extLst>
            </c:dLbl>
            <c:dLbl>
              <c:idx val="6"/>
              <c:layout>
                <c:manualLayout>
                  <c:x val="-1.4742713703223602E-2"/>
                  <c:y val="6.906684806856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70-4642-ADA9-020E9BF1C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2016-2022'!$F$15,'SIOPS por Quad 2016-2022'!$I$15,'SIOPS por Quad 2016-2022'!$L$15,'SIOPS por Quad 2016-2022'!$O$15,'SIOPS por Quad 2016-2022'!$R$15,'SIOPS por Quad 2016-2022'!$U$15,'SIOPS por Quad 2016-2022'!$X$15)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2016-2022'!$F$19,'SIOPS por Quad 2016-2022'!$I$19,'SIOPS por Quad 2016-2022'!$L$19,'SIOPS por Quad 2016-2022'!$O$19,'SIOPS por Quad 2016-2022'!$R$19,'SIOPS por Quad 2016-2022'!$U$19,'SIOPS por Quad 2016-2022'!$X$19)</c:f>
              <c:numCache>
                <c:formatCode>_(* #,##0.00_);_(* \(#,##0.00\);_(* "-"??_);_(@_)</c:formatCode>
                <c:ptCount val="7"/>
                <c:pt idx="0">
                  <c:v>827435512.17999995</c:v>
                </c:pt>
                <c:pt idx="1">
                  <c:v>775181146.02999997</c:v>
                </c:pt>
                <c:pt idx="2">
                  <c:v>805913068.95000005</c:v>
                </c:pt>
                <c:pt idx="3">
                  <c:v>730360940.80999994</c:v>
                </c:pt>
                <c:pt idx="4">
                  <c:v>715026667.11000001</c:v>
                </c:pt>
                <c:pt idx="5">
                  <c:v>805741299.20000005</c:v>
                </c:pt>
                <c:pt idx="6">
                  <c:v>995512738.50999999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55-4837-BC44-8E99E18CEC1B}"/>
            </c:ext>
          </c:extLst>
        </c:ser>
        <c:ser>
          <c:idx val="1"/>
          <c:order val="1"/>
          <c:tx>
            <c:strRef>
              <c:f>'SIOPS por Quad 2016-2022'!$B$20</c:f>
              <c:strCache>
                <c:ptCount val="1"/>
                <c:pt idx="0">
                  <c:v>Custeio</c:v>
                </c:pt>
              </c:strCache>
            </c:strRef>
          </c:tx>
          <c:spPr>
            <a:ln w="889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2016-2022'!$F$15,'SIOPS por Quad 2016-2022'!$I$15,'SIOPS por Quad 2016-2022'!$L$15,'SIOPS por Quad 2016-2022'!$O$15,'SIOPS por Quad 2016-2022'!$R$15,'SIOPS por Quad 2016-2022'!$U$15,'SIOPS por Quad 2016-2022'!$X$15)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2016-2022'!$F$20,'SIOPS por Quad 2016-2022'!$I$20,'SIOPS por Quad 2016-2022'!$L$20,'SIOPS por Quad 2016-2022'!$O$20,'SIOPS por Quad 2016-2022'!$R$20,'SIOPS por Quad 2016-2022'!$U$20,'SIOPS por Quad 2016-2022'!$X$20)</c:f>
              <c:numCache>
                <c:formatCode>_(* #,##0.00_);_(* \(#,##0.00\);_(* "-"??_);_(@_)</c:formatCode>
                <c:ptCount val="7"/>
                <c:pt idx="0">
                  <c:v>118877791.04000001</c:v>
                </c:pt>
                <c:pt idx="1">
                  <c:v>84073228.129999995</c:v>
                </c:pt>
                <c:pt idx="2">
                  <c:v>114375492.45</c:v>
                </c:pt>
                <c:pt idx="3">
                  <c:v>94519870.090000004</c:v>
                </c:pt>
                <c:pt idx="4">
                  <c:v>164033618.36000001</c:v>
                </c:pt>
                <c:pt idx="5">
                  <c:v>314757158.31999999</c:v>
                </c:pt>
                <c:pt idx="6">
                  <c:v>372266391.29000002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5-4837-BC44-8E99E18CEC1B}"/>
            </c:ext>
          </c:extLst>
        </c:ser>
        <c:ser>
          <c:idx val="2"/>
          <c:order val="2"/>
          <c:tx>
            <c:strRef>
              <c:f>'SIOPS por Quad 2016-2022'!$B$21</c:f>
              <c:strCache>
                <c:ptCount val="1"/>
                <c:pt idx="0">
                  <c:v>Investimentos</c:v>
                </c:pt>
              </c:strCache>
            </c:strRef>
          </c:tx>
          <c:spPr>
            <a:ln w="88900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7.2091097657939598E-2"/>
                  <c:y val="7.917618853692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70-4642-ADA9-020E9BF1CABA}"/>
                </c:ext>
              </c:extLst>
            </c:dLbl>
            <c:dLbl>
              <c:idx val="1"/>
              <c:layout>
                <c:manualLayout>
                  <c:x val="-6.9377721321508282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70-4642-ADA9-020E9BF1CABA}"/>
                </c:ext>
              </c:extLst>
            </c:dLbl>
            <c:dLbl>
              <c:idx val="2"/>
              <c:layout>
                <c:manualLayout>
                  <c:x val="-7.1300800093493974E-2"/>
                  <c:y val="7.917618853692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70-4642-ADA9-020E9BF1CABA}"/>
                </c:ext>
              </c:extLst>
            </c:dLbl>
            <c:dLbl>
              <c:idx val="3"/>
              <c:layout>
                <c:manualLayout>
                  <c:x val="-6.5307656816861404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70-4642-ADA9-020E9BF1CABA}"/>
                </c:ext>
              </c:extLst>
            </c:dLbl>
            <c:dLbl>
              <c:idx val="4"/>
              <c:layout>
                <c:manualLayout>
                  <c:x val="-7.5370864598140949E-2"/>
                  <c:y val="8.53529749738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70-4642-ADA9-020E9BF1CABA}"/>
                </c:ext>
              </c:extLst>
            </c:dLbl>
            <c:dLbl>
              <c:idx val="5"/>
              <c:layout>
                <c:manualLayout>
                  <c:x val="-8.2897065504857217E-2"/>
                  <c:y val="9.1529761410680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70-4642-ADA9-020E9BF1CABA}"/>
                </c:ext>
              </c:extLst>
            </c:dLbl>
            <c:dLbl>
              <c:idx val="6"/>
              <c:layout>
                <c:manualLayout>
                  <c:x val="-4.799855913306985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70-4642-ADA9-020E9BF1CA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66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2016-2022'!$F$15,'SIOPS por Quad 2016-2022'!$I$15,'SIOPS por Quad 2016-2022'!$L$15,'SIOPS por Quad 2016-2022'!$O$15,'SIOPS por Quad 2016-2022'!$R$15,'SIOPS por Quad 2016-2022'!$U$15,'SIOPS por Quad 2016-2022'!$X$15)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2016-2022'!$F$21,'SIOPS por Quad 2016-2022'!$I$21,'SIOPS por Quad 2016-2022'!$L$21,'SIOPS por Quad 2016-2022'!$O$21,'SIOPS por Quad 2016-2022'!$R$21,'SIOPS por Quad 2016-2022'!$U$21,'SIOPS por Quad 2016-2022'!$X$21)</c:f>
              <c:numCache>
                <c:formatCode>_(* #,##0.00_);_(* \(#,##0.00\);_(* "-"??_);_(@_)</c:formatCode>
                <c:ptCount val="7"/>
                <c:pt idx="0">
                  <c:v>99829.68</c:v>
                </c:pt>
                <c:pt idx="1">
                  <c:v>498290.92</c:v>
                </c:pt>
                <c:pt idx="2">
                  <c:v>7010135.2599999998</c:v>
                </c:pt>
                <c:pt idx="3">
                  <c:v>959256.24</c:v>
                </c:pt>
                <c:pt idx="4">
                  <c:v>15327737.6</c:v>
                </c:pt>
                <c:pt idx="5">
                  <c:v>28833252.16</c:v>
                </c:pt>
                <c:pt idx="6">
                  <c:v>6622824.1299999999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55-4837-BC44-8E99E18CEC1B}"/>
            </c:ext>
          </c:extLst>
        </c:ser>
        <c:ser>
          <c:idx val="3"/>
          <c:order val="3"/>
          <c:tx>
            <c:strRef>
              <c:f>'SIOPS por Quad 2016-2022'!$B$22</c:f>
              <c:strCache>
                <c:ptCount val="1"/>
                <c:pt idx="0">
                  <c:v>TOTAL</c:v>
                </c:pt>
              </c:strCache>
            </c:strRef>
          </c:tx>
          <c:spPr>
            <a:ln w="889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68222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('SIOPS por Quad 2016-2022'!$F$15,'SIOPS por Quad 2016-2022'!$I$15,'SIOPS por Quad 2016-2022'!$L$15,'SIOPS por Quad 2016-2022'!$O$15,'SIOPS por Quad 2016-2022'!$R$15,'SIOPS por Quad 2016-2022'!$U$15,'SIOPS por Quad 2016-2022'!$X$15)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2016-2022'!$F$22,'SIOPS por Quad 2016-2022'!$I$22,'SIOPS por Quad 2016-2022'!$L$22,'SIOPS por Quad 2016-2022'!$O$22,'SIOPS por Quad 2016-2022'!$R$22,'SIOPS por Quad 2016-2022'!$U$22,'SIOPS por Quad 2016-2022'!$X$22)</c:f>
              <c:numCache>
                <c:formatCode>_(* #,##0.00_);_(* \(#,##0.00\);_(* "-"??_);_(@_)</c:formatCode>
                <c:ptCount val="7"/>
                <c:pt idx="0">
                  <c:v>946413132.89999986</c:v>
                </c:pt>
                <c:pt idx="1">
                  <c:v>859752665.07999992</c:v>
                </c:pt>
                <c:pt idx="2">
                  <c:v>927298696.66000009</c:v>
                </c:pt>
                <c:pt idx="3">
                  <c:v>825840067.13999999</c:v>
                </c:pt>
                <c:pt idx="4">
                  <c:v>894388023.07000005</c:v>
                </c:pt>
                <c:pt idx="5">
                  <c:v>1149331709.6800001</c:v>
                </c:pt>
                <c:pt idx="6">
                  <c:v>1374401953.9300001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55-4837-BC44-8E99E18CE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86496"/>
        <c:axId val="211904192"/>
      </c:lineChart>
      <c:catAx>
        <c:axId val="21258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904192"/>
        <c:crosses val="autoZero"/>
        <c:auto val="1"/>
        <c:lblAlgn val="ctr"/>
        <c:lblOffset val="100"/>
        <c:noMultiLvlLbl val="0"/>
      </c:catAx>
      <c:valAx>
        <c:axId val="211904192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1258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27853737478275"/>
          <c:y val="0.93504565958351926"/>
          <c:w val="0.72199030613164195"/>
          <c:h val="4.386112262283004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Obj-simples-'!$B$74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8369-4EAA-BCE0-9690FEFA97B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8369-4EAA-BCE0-9690FEFA97B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8369-4EAA-BCE0-9690FEFA97B3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8369-4EAA-BCE0-9690FEFA97B3}"/>
              </c:ext>
            </c:extLst>
          </c:dPt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Obj-simples-'!$B$75:$B$79</c:f>
              <c:numCache>
                <c:formatCode>_(* #,##0.00_);_(* \(#,##0.00\);_(* "-"??_);_(@_)</c:formatCode>
                <c:ptCount val="5"/>
                <c:pt idx="0">
                  <c:v>1185624999</c:v>
                </c:pt>
                <c:pt idx="1">
                  <c:v>1269821208</c:v>
                </c:pt>
                <c:pt idx="2">
                  <c:v>1019527031.34</c:v>
                </c:pt>
                <c:pt idx="3">
                  <c:v>1015620274.6600001</c:v>
                </c:pt>
                <c:pt idx="4">
                  <c:v>994116051.64999998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69-4EAA-BCE0-9690FEFA97B3}"/>
            </c:ext>
          </c:extLst>
        </c:ser>
        <c:ser>
          <c:idx val="1"/>
          <c:order val="1"/>
          <c:tx>
            <c:strRef>
              <c:f>'Base Graf Obj-simples-'!$C$74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Obj-simples-'!$C$75:$C$79</c:f>
              <c:numCache>
                <c:formatCode>0.00%</c:formatCode>
                <c:ptCount val="5"/>
                <c:pt idx="0">
                  <c:v>1</c:v>
                </c:pt>
                <c:pt idx="1">
                  <c:v>1.0710141984784516</c:v>
                </c:pt>
                <c:pt idx="2">
                  <c:v>0.80289022180199721</c:v>
                </c:pt>
                <c:pt idx="3">
                  <c:v>0.99616806954606674</c:v>
                </c:pt>
                <c:pt idx="4">
                  <c:v>0.97882651267748755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369-4EAA-BCE0-9690FEFA9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2588032"/>
        <c:axId val="211905920"/>
      </c:barChart>
      <c:catAx>
        <c:axId val="21258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905920"/>
        <c:crosses val="autoZero"/>
        <c:auto val="1"/>
        <c:lblAlgn val="ctr"/>
        <c:lblOffset val="100"/>
        <c:noMultiLvlLbl val="0"/>
      </c:catAx>
      <c:valAx>
        <c:axId val="2119059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588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4"/>
          <c:order val="0"/>
          <c:tx>
            <c:strRef>
              <c:f>'BASE graf Objet-ação'!$D$32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Objet-ação'!$D$33:$D$39</c:f>
              <c:numCache>
                <c:formatCode>_(* #,##0.00_);_(* \(#,##0.00\);_(* "-"??_);_(@_)</c:formatCode>
                <c:ptCount val="7"/>
                <c:pt idx="0">
                  <c:v>196350</c:v>
                </c:pt>
                <c:pt idx="1">
                  <c:v>3757495</c:v>
                </c:pt>
                <c:pt idx="2">
                  <c:v>4572210</c:v>
                </c:pt>
                <c:pt idx="3">
                  <c:v>7248176</c:v>
                </c:pt>
                <c:pt idx="4">
                  <c:v>12756710</c:v>
                </c:pt>
                <c:pt idx="5">
                  <c:v>63310573</c:v>
                </c:pt>
                <c:pt idx="6">
                  <c:v>1177979694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0-4E44-9E66-A1AE18E84473}"/>
            </c:ext>
          </c:extLst>
        </c:ser>
        <c:ser>
          <c:idx val="0"/>
          <c:order val="1"/>
          <c:tx>
            <c:strRef>
              <c:f>'BASE graf Objet-ação'!$E$32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Objet-ação'!$E$33:$E$39</c:f>
              <c:numCache>
                <c:formatCode>_(* #,##0.00_);_(* \(#,##0.00\);_(* "-"??_);_(@_)</c:formatCode>
                <c:ptCount val="7"/>
                <c:pt idx="0">
                  <c:v>63392</c:v>
                </c:pt>
                <c:pt idx="1">
                  <c:v>3041441.78</c:v>
                </c:pt>
                <c:pt idx="2">
                  <c:v>3635423.02</c:v>
                </c:pt>
                <c:pt idx="3">
                  <c:v>5733149.5899999999</c:v>
                </c:pt>
                <c:pt idx="4">
                  <c:v>10583984.449999999</c:v>
                </c:pt>
                <c:pt idx="5">
                  <c:v>27558765.539999999</c:v>
                </c:pt>
                <c:pt idx="6">
                  <c:v>968910874.96000004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0-4E44-9E66-A1AE18E84473}"/>
            </c:ext>
          </c:extLst>
        </c:ser>
        <c:ser>
          <c:idx val="1"/>
          <c:order val="2"/>
          <c:tx>
            <c:strRef>
              <c:f>'BASE graf Objet-ação'!$F$32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Objet-ação'!$F$33:$F$39</c:f>
              <c:numCache>
                <c:formatCode>_(* #,##0.00_);_(* \(#,##0.00\);_(* "-"??_);_(@_)</c:formatCode>
                <c:ptCount val="7"/>
                <c:pt idx="0">
                  <c:v>63392</c:v>
                </c:pt>
                <c:pt idx="1">
                  <c:v>2885008.1</c:v>
                </c:pt>
                <c:pt idx="2">
                  <c:v>3630782.08</c:v>
                </c:pt>
                <c:pt idx="3">
                  <c:v>4608200.8</c:v>
                </c:pt>
                <c:pt idx="4">
                  <c:v>8920153.1699999999</c:v>
                </c:pt>
                <c:pt idx="5">
                  <c:v>27558765.539999999</c:v>
                </c:pt>
                <c:pt idx="6">
                  <c:v>967953972.97000003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F0-4E44-9E66-A1AE18E84473}"/>
            </c:ext>
          </c:extLst>
        </c:ser>
        <c:ser>
          <c:idx val="3"/>
          <c:order val="3"/>
          <c:tx>
            <c:strRef>
              <c:f>'BASE graf Objet-ação'!$H$32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506170791294565E-3"/>
                  <c:y val="-7.7395763789124182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0-4E44-9E66-A1AE18E84473}"/>
                </c:ext>
              </c:extLst>
            </c:dLbl>
            <c:dLbl>
              <c:idx val="1"/>
              <c:layout>
                <c:manualLayout>
                  <c:x val="3.950617079129456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0-4E44-9E66-A1AE18E84473}"/>
                </c:ext>
              </c:extLst>
            </c:dLbl>
            <c:dLbl>
              <c:idx val="2"/>
              <c:layout>
                <c:manualLayout>
                  <c:x val="2.633641028682620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0-4E44-9E66-A1AE18E84473}"/>
                </c:ext>
              </c:extLst>
            </c:dLbl>
            <c:dLbl>
              <c:idx val="3"/>
              <c:layout>
                <c:manualLayout>
                  <c:x val="2.6337447194196054E-3"/>
                  <c:y val="9.6744704736405227E-18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F0-4E44-9E66-A1AE18E84473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Objet-ação'!$H$33:$H$39</c:f>
              <c:numCache>
                <c:formatCode>0.00%</c:formatCode>
                <c:ptCount val="7"/>
                <c:pt idx="0">
                  <c:v>0.32285204991087346</c:v>
                </c:pt>
                <c:pt idx="1">
                  <c:v>0.80943335387006499</c:v>
                </c:pt>
                <c:pt idx="2">
                  <c:v>0.79511287101861028</c:v>
                </c:pt>
                <c:pt idx="3">
                  <c:v>0.79097825301151625</c:v>
                </c:pt>
                <c:pt idx="4">
                  <c:v>0.82967978812718945</c:v>
                </c:pt>
                <c:pt idx="5">
                  <c:v>0.43529483677236658</c:v>
                </c:pt>
                <c:pt idx="6">
                  <c:v>0.82251916556381666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F0-4E44-9E66-A1AE18E84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242432"/>
        <c:axId val="211907648"/>
        <c:axId val="0"/>
      </c:bar3DChart>
      <c:catAx>
        <c:axId val="2122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 algn="just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907648"/>
        <c:crosses val="autoZero"/>
        <c:auto val="1"/>
        <c:lblAlgn val="ctr"/>
        <c:lblOffset val="100"/>
        <c:noMultiLvlLbl val="0"/>
      </c:catAx>
      <c:valAx>
        <c:axId val="21190764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22424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Obj-simples-'!$B$18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1-6D96-4045-A9A2-93DA17763C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3-6D96-4045-A9A2-93DA17763C0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5-6D96-4045-A9A2-93DA17763C0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7-6D96-4045-A9A2-93DA17763C0E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>
              <c:ext xmlns:c16="http://schemas.microsoft.com/office/drawing/2014/chart" uri="{C3380CC4-5D6E-409C-BE32-E72D297353CC}">
                <c16:uniqueId val="{00000009-6D96-4045-A9A2-93DA17763C0E}"/>
              </c:ext>
            </c:extLst>
          </c:dPt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Obj-simples-'!$B$19:$B$23</c:f>
              <c:numCache>
                <c:formatCode>_(* #,##0.00_);_(* \(#,##0.00\);_(* "-"??_);_(@_)</c:formatCode>
                <c:ptCount val="5"/>
                <c:pt idx="0">
                  <c:v>638684367</c:v>
                </c:pt>
                <c:pt idx="1">
                  <c:v>879779028.20000005</c:v>
                </c:pt>
                <c:pt idx="2">
                  <c:v>669690771.03999996</c:v>
                </c:pt>
                <c:pt idx="3">
                  <c:v>568298288.18000007</c:v>
                </c:pt>
                <c:pt idx="4">
                  <c:v>555809905.63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96-4045-A9A2-93DA17763C0E}"/>
            </c:ext>
          </c:extLst>
        </c:ser>
        <c:ser>
          <c:idx val="1"/>
          <c:order val="1"/>
          <c:tx>
            <c:strRef>
              <c:f>'Base Graf Obj-simples-'!$C$18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Obj-simples-'!$C$19:$C$23</c:f>
              <c:numCache>
                <c:formatCode>0.00%</c:formatCode>
                <c:ptCount val="5"/>
                <c:pt idx="0">
                  <c:v>1</c:v>
                </c:pt>
                <c:pt idx="1">
                  <c:v>1.3774863980661674</c:v>
                </c:pt>
                <c:pt idx="2">
                  <c:v>0.76120338127423426</c:v>
                </c:pt>
                <c:pt idx="3">
                  <c:v>0.84859805861958959</c:v>
                </c:pt>
                <c:pt idx="4">
                  <c:v>0.97802495131562928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D96-4045-A9A2-93DA17763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0429952"/>
        <c:axId val="211909952"/>
      </c:barChart>
      <c:catAx>
        <c:axId val="21042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909952"/>
        <c:crosses val="autoZero"/>
        <c:auto val="1"/>
        <c:lblAlgn val="ctr"/>
        <c:lblOffset val="100"/>
        <c:noMultiLvlLbl val="0"/>
      </c:catAx>
      <c:valAx>
        <c:axId val="21190995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0429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995D4-1CB9-4823-8E7B-A8EC629A05E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77D5D8-6B08-4FCC-AF45-D73F0342CAE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t-BR" sz="2400" b="1" i="0" baseline="0" dirty="0"/>
            <a:t>Aumento de 3,98% de Repasses para os Municípios</a:t>
          </a:r>
        </a:p>
        <a:p>
          <a:pPr algn="ctr" rtl="0"/>
          <a:endParaRPr lang="pt-BR" sz="2400" dirty="0"/>
        </a:p>
      </dgm:t>
    </dgm:pt>
    <dgm:pt modelId="{B0BEBD05-3407-4F3A-9B17-CEB51EF1C964}" type="parTrans" cxnId="{D5A8A07D-9AE8-4F92-8F83-5F1612A71AD3}">
      <dgm:prSet/>
      <dgm:spPr/>
      <dgm:t>
        <a:bodyPr/>
        <a:lstStyle/>
        <a:p>
          <a:endParaRPr lang="pt-BR" sz="3600"/>
        </a:p>
      </dgm:t>
    </dgm:pt>
    <dgm:pt modelId="{D961E266-496E-46BF-867F-4591E984BF99}" type="sibTrans" cxnId="{D5A8A07D-9AE8-4F92-8F83-5F1612A71AD3}">
      <dgm:prSet/>
      <dgm:spPr/>
      <dgm:t>
        <a:bodyPr/>
        <a:lstStyle/>
        <a:p>
          <a:endParaRPr lang="pt-BR" sz="3600"/>
        </a:p>
      </dgm:t>
    </dgm:pt>
    <dgm:pt modelId="{1752BB93-4262-419D-8EC7-8E755956DB07}" type="pres">
      <dgm:prSet presAssocID="{A3B995D4-1CB9-4823-8E7B-A8EC629A05E3}" presName="Name0" presStyleCnt="0">
        <dgm:presLayoutVars>
          <dgm:chMax val="7"/>
          <dgm:chPref val="5"/>
        </dgm:presLayoutVars>
      </dgm:prSet>
      <dgm:spPr/>
    </dgm:pt>
    <dgm:pt modelId="{BD2A1995-6960-4211-B058-5C6CA804793B}" type="pres">
      <dgm:prSet presAssocID="{A3B995D4-1CB9-4823-8E7B-A8EC629A05E3}" presName="arrowNode" presStyleLbl="node1" presStyleIdx="0" presStyleCnt="1" custScaleX="168897" custLinFactX="57008" custLinFactNeighborX="100000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68222"/>
        </a:solidFill>
        <a:ln>
          <a:solidFill>
            <a:srgbClr val="0000FF"/>
          </a:solidFill>
        </a:ln>
      </dgm:spPr>
    </dgm:pt>
    <dgm:pt modelId="{2042AA1A-68EF-4BD1-8F19-63BBB6954E14}" type="pres">
      <dgm:prSet presAssocID="{1077D5D8-6B08-4FCC-AF45-D73F0342CAEB}" presName="txNode1" presStyleLbl="revTx" presStyleIdx="0" presStyleCnt="1" custScaleX="732694" custScaleY="625000" custLinFactX="-65834" custLinFactY="110731" custLinFactNeighborX="-100000" custLinFactNeighborY="200000">
        <dgm:presLayoutVars>
          <dgm:bulletEnabled val="1"/>
        </dgm:presLayoutVars>
      </dgm:prSet>
      <dgm:spPr/>
    </dgm:pt>
  </dgm:ptLst>
  <dgm:cxnLst>
    <dgm:cxn modelId="{D5A8A07D-9AE8-4F92-8F83-5F1612A71AD3}" srcId="{A3B995D4-1CB9-4823-8E7B-A8EC629A05E3}" destId="{1077D5D8-6B08-4FCC-AF45-D73F0342CAEB}" srcOrd="0" destOrd="0" parTransId="{B0BEBD05-3407-4F3A-9B17-CEB51EF1C964}" sibTransId="{D961E266-496E-46BF-867F-4591E984BF99}"/>
    <dgm:cxn modelId="{174F388E-8780-4D1E-809F-D977029ED4CB}" type="presOf" srcId="{1077D5D8-6B08-4FCC-AF45-D73F0342CAEB}" destId="{2042AA1A-68EF-4BD1-8F19-63BBB6954E14}" srcOrd="0" destOrd="0" presId="urn:microsoft.com/office/officeart/2009/3/layout/DescendingProcess"/>
    <dgm:cxn modelId="{2590BBCC-9846-413F-B84F-502259B14DD6}" type="presOf" srcId="{A3B995D4-1CB9-4823-8E7B-A8EC629A05E3}" destId="{1752BB93-4262-419D-8EC7-8E755956DB07}" srcOrd="0" destOrd="0" presId="urn:microsoft.com/office/officeart/2009/3/layout/DescendingProcess"/>
    <dgm:cxn modelId="{0FCBA6F2-28FE-438D-98B3-F5ADA57F0B1F}" type="presParOf" srcId="{1752BB93-4262-419D-8EC7-8E755956DB07}" destId="{BD2A1995-6960-4211-B058-5C6CA804793B}" srcOrd="0" destOrd="0" presId="urn:microsoft.com/office/officeart/2009/3/layout/DescendingProcess"/>
    <dgm:cxn modelId="{83B6CB48-C52D-4F57-AC2D-E189827B4E15}" type="presParOf" srcId="{1752BB93-4262-419D-8EC7-8E755956DB07}" destId="{2042AA1A-68EF-4BD1-8F19-63BBB6954E14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FEDC5-5230-41D0-A3D6-BD03C8A75296}" type="doc">
      <dgm:prSet loTypeId="urn:microsoft.com/office/officeart/2005/8/layout/h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BR"/>
        </a:p>
      </dgm:t>
    </dgm:pt>
    <dgm:pt modelId="{3960D6AE-9106-4A34-B893-0AD28D1B4CB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Receita Própria em Saúde </a:t>
          </a:r>
        </a:p>
        <a:p>
          <a:pPr rtl="0"/>
          <a:r>
            <a: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Obrigação Constitucional de 12%</a:t>
          </a:r>
          <a:endParaRPr lang="pt-BR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D2FCBD-4AFD-4B95-96E5-5BC7683982C2}" type="parTrans" cxnId="{6B88DB21-7560-4666-86AD-0D0DD02C643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DB1CF0-5937-4E2D-A4C2-12019960BD2B}" type="sibTrans" cxnId="{6B88DB21-7560-4666-86AD-0D0DD02C6432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71B680-A1E7-42DE-9A2D-C2C45ACDFF7F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Receita Própria em Saúde </a:t>
          </a:r>
          <a:r>
            <a:rPr lang="en-US" sz="2400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Liquidada</a:t>
          </a:r>
          <a:r>
            <a: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18,13%</a:t>
          </a:r>
          <a:endParaRPr lang="pt-BR" sz="24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2F56769-399F-4904-A8FE-54A7ACD7D22E}" type="parTrans" cxnId="{C4C95A90-430B-42BA-80D6-FAB3E4F22B48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6DCAC5-B2F6-4B85-AD35-B84981C7A116}" type="sibTrans" cxnId="{C4C95A90-430B-42BA-80D6-FAB3E4F22B48}">
      <dgm:prSet/>
      <dgm:spPr/>
      <dgm:t>
        <a:bodyPr/>
        <a:lstStyle/>
        <a:p>
          <a:endParaRPr lang="pt-BR" sz="240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F42ADA-C800-4791-8C34-D5424A380E1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 rtl="0"/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R$893.191.694,71</a:t>
          </a:r>
          <a:endParaRPr lang="pt-BR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64087FA-E591-475C-A025-D5545B8FD9F0}" type="parTrans" cxnId="{0B0DE156-30D3-4C07-9D4A-2FF087EB0763}">
      <dgm:prSet/>
      <dgm:spPr/>
      <dgm:t>
        <a:bodyPr/>
        <a:lstStyle/>
        <a:p>
          <a:endParaRPr lang="pt-BR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2EAB18-DBB4-411A-83FC-BEA7DEE06A86}" type="sibTrans" cxnId="{0B0DE156-30D3-4C07-9D4A-2FF087EB0763}">
      <dgm:prSet/>
      <dgm:spPr/>
      <dgm:t>
        <a:bodyPr/>
        <a:lstStyle/>
        <a:p>
          <a:endParaRPr lang="pt-BR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F2E91E-B813-47F5-BCE6-2981EC13580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ctr"/>
          <a:r>
            <a:rPr lang="pt-BR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</a:t>
          </a:r>
          <a:r>
            <a:rPr lang="pt-BR" sz="2400" b="1" i="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1.346.843.188,39</a:t>
          </a:r>
          <a:endParaRPr lang="pt-BR" sz="2400" b="1" dirty="0">
            <a:solidFill>
              <a:srgbClr val="0000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3ADDF2-A805-4B4B-8C7C-431AFF97379E}" type="parTrans" cxnId="{868548E4-7CD5-4E1F-B010-F77CDCAE7B81}">
      <dgm:prSet/>
      <dgm:spPr/>
      <dgm:t>
        <a:bodyPr/>
        <a:lstStyle/>
        <a:p>
          <a:endParaRPr lang="pt-BR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466FAC-514B-4194-9E2C-68B24D15D197}" type="sibTrans" cxnId="{868548E4-7CD5-4E1F-B010-F77CDCAE7B81}">
      <dgm:prSet/>
      <dgm:spPr/>
      <dgm:t>
        <a:bodyPr/>
        <a:lstStyle/>
        <a:p>
          <a:endParaRPr lang="pt-BR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378521-E496-40BC-A0A0-24F0DBACB520}" type="pres">
      <dgm:prSet presAssocID="{435FEDC5-5230-41D0-A3D6-BD03C8A75296}" presName="Name0" presStyleCnt="0">
        <dgm:presLayoutVars>
          <dgm:dir/>
          <dgm:animLvl val="lvl"/>
          <dgm:resizeHandles val="exact"/>
        </dgm:presLayoutVars>
      </dgm:prSet>
      <dgm:spPr/>
    </dgm:pt>
    <dgm:pt modelId="{9BFDE5BF-3569-46AC-A507-9EE8B659A6FC}" type="pres">
      <dgm:prSet presAssocID="{3960D6AE-9106-4A34-B893-0AD28D1B4CB4}" presName="composite" presStyleCnt="0"/>
      <dgm:spPr/>
    </dgm:pt>
    <dgm:pt modelId="{A554AE51-56AF-4DA2-945F-C983B486976B}" type="pres">
      <dgm:prSet presAssocID="{3960D6AE-9106-4A34-B893-0AD28D1B4CB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3E81688-47A0-464C-B6EB-51D7EC7A8CC8}" type="pres">
      <dgm:prSet presAssocID="{3960D6AE-9106-4A34-B893-0AD28D1B4CB4}" presName="desTx" presStyleLbl="alignAccFollowNode1" presStyleIdx="0" presStyleCnt="2">
        <dgm:presLayoutVars>
          <dgm:bulletEnabled val="1"/>
        </dgm:presLayoutVars>
      </dgm:prSet>
      <dgm:spPr/>
    </dgm:pt>
    <dgm:pt modelId="{7439EB39-586C-4F5E-967F-3E7E3D9D88F6}" type="pres">
      <dgm:prSet presAssocID="{43DB1CF0-5937-4E2D-A4C2-12019960BD2B}" presName="space" presStyleCnt="0"/>
      <dgm:spPr/>
    </dgm:pt>
    <dgm:pt modelId="{14474ED0-C291-47FB-84A7-F028A311A7AE}" type="pres">
      <dgm:prSet presAssocID="{A171B680-A1E7-42DE-9A2D-C2C45ACDFF7F}" presName="composite" presStyleCnt="0"/>
      <dgm:spPr/>
    </dgm:pt>
    <dgm:pt modelId="{3D7AC7A9-C191-4D8F-A6C0-C6378A43B886}" type="pres">
      <dgm:prSet presAssocID="{A171B680-A1E7-42DE-9A2D-C2C45ACDFF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E8FD50B-86A2-4A33-88B4-29581AAF381F}" type="pres">
      <dgm:prSet presAssocID="{A171B680-A1E7-42DE-9A2D-C2C45ACDFF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B88DB21-7560-4666-86AD-0D0DD02C6432}" srcId="{435FEDC5-5230-41D0-A3D6-BD03C8A75296}" destId="{3960D6AE-9106-4A34-B893-0AD28D1B4CB4}" srcOrd="0" destOrd="0" parTransId="{23D2FCBD-4AFD-4B95-96E5-5BC7683982C2}" sibTransId="{43DB1CF0-5937-4E2D-A4C2-12019960BD2B}"/>
    <dgm:cxn modelId="{20EE8D44-3274-4DC1-A57A-061AB4A64FE9}" type="presOf" srcId="{A171B680-A1E7-42DE-9A2D-C2C45ACDFF7F}" destId="{3D7AC7A9-C191-4D8F-A6C0-C6378A43B886}" srcOrd="0" destOrd="0" presId="urn:microsoft.com/office/officeart/2005/8/layout/hList1"/>
    <dgm:cxn modelId="{E691E047-BDCB-4FB0-9295-97D270E849B2}" type="presOf" srcId="{435FEDC5-5230-41D0-A3D6-BD03C8A75296}" destId="{B8378521-E496-40BC-A0A0-24F0DBACB520}" srcOrd="0" destOrd="0" presId="urn:microsoft.com/office/officeart/2005/8/layout/hList1"/>
    <dgm:cxn modelId="{0B0DE156-30D3-4C07-9D4A-2FF087EB0763}" srcId="{3960D6AE-9106-4A34-B893-0AD28D1B4CB4}" destId="{64F42ADA-C800-4791-8C34-D5424A380E1D}" srcOrd="0" destOrd="0" parTransId="{364087FA-E591-475C-A025-D5545B8FD9F0}" sibTransId="{E22EAB18-DBB4-411A-83FC-BEA7DEE06A86}"/>
    <dgm:cxn modelId="{07382D8A-B592-4593-A467-7D9A84617B7E}" type="presOf" srcId="{64F42ADA-C800-4791-8C34-D5424A380E1D}" destId="{03E81688-47A0-464C-B6EB-51D7EC7A8CC8}" srcOrd="0" destOrd="0" presId="urn:microsoft.com/office/officeart/2005/8/layout/hList1"/>
    <dgm:cxn modelId="{C4C95A90-430B-42BA-80D6-FAB3E4F22B48}" srcId="{435FEDC5-5230-41D0-A3D6-BD03C8A75296}" destId="{A171B680-A1E7-42DE-9A2D-C2C45ACDFF7F}" srcOrd="1" destOrd="0" parTransId="{F2F56769-399F-4904-A8FE-54A7ACD7D22E}" sibTransId="{836DCAC5-B2F6-4B85-AD35-B84981C7A116}"/>
    <dgm:cxn modelId="{61A182A6-7C4E-4178-A79B-252FC4301264}" type="presOf" srcId="{3960D6AE-9106-4A34-B893-0AD28D1B4CB4}" destId="{A554AE51-56AF-4DA2-945F-C983B486976B}" srcOrd="0" destOrd="0" presId="urn:microsoft.com/office/officeart/2005/8/layout/hList1"/>
    <dgm:cxn modelId="{CA1E17D8-0F5C-4795-856A-F1667E27DA8A}" type="presOf" srcId="{3FF2E91E-B813-47F5-BCE6-2981EC135803}" destId="{7E8FD50B-86A2-4A33-88B4-29581AAF381F}" srcOrd="0" destOrd="0" presId="urn:microsoft.com/office/officeart/2005/8/layout/hList1"/>
    <dgm:cxn modelId="{868548E4-7CD5-4E1F-B010-F77CDCAE7B81}" srcId="{A171B680-A1E7-42DE-9A2D-C2C45ACDFF7F}" destId="{3FF2E91E-B813-47F5-BCE6-2981EC135803}" srcOrd="0" destOrd="0" parTransId="{883ADDF2-A805-4B4B-8C7C-431AFF97379E}" sibTransId="{F3466FAC-514B-4194-9E2C-68B24D15D197}"/>
    <dgm:cxn modelId="{AC28978E-9EBD-4C3A-8B63-94D8A219AF99}" type="presParOf" srcId="{B8378521-E496-40BC-A0A0-24F0DBACB520}" destId="{9BFDE5BF-3569-46AC-A507-9EE8B659A6FC}" srcOrd="0" destOrd="0" presId="urn:microsoft.com/office/officeart/2005/8/layout/hList1"/>
    <dgm:cxn modelId="{E62F4A50-1F33-4A51-A598-4BC18B737A56}" type="presParOf" srcId="{9BFDE5BF-3569-46AC-A507-9EE8B659A6FC}" destId="{A554AE51-56AF-4DA2-945F-C983B486976B}" srcOrd="0" destOrd="0" presId="urn:microsoft.com/office/officeart/2005/8/layout/hList1"/>
    <dgm:cxn modelId="{9B6C8482-A145-4281-BFCD-4C1D705E42BE}" type="presParOf" srcId="{9BFDE5BF-3569-46AC-A507-9EE8B659A6FC}" destId="{03E81688-47A0-464C-B6EB-51D7EC7A8CC8}" srcOrd="1" destOrd="0" presId="urn:microsoft.com/office/officeart/2005/8/layout/hList1"/>
    <dgm:cxn modelId="{9771059D-857F-45C7-810A-FFA5D37DAF46}" type="presParOf" srcId="{B8378521-E496-40BC-A0A0-24F0DBACB520}" destId="{7439EB39-586C-4F5E-967F-3E7E3D9D88F6}" srcOrd="1" destOrd="0" presId="urn:microsoft.com/office/officeart/2005/8/layout/hList1"/>
    <dgm:cxn modelId="{11275256-C43A-4408-882B-E99F412E4172}" type="presParOf" srcId="{B8378521-E496-40BC-A0A0-24F0DBACB520}" destId="{14474ED0-C291-47FB-84A7-F028A311A7AE}" srcOrd="2" destOrd="0" presId="urn:microsoft.com/office/officeart/2005/8/layout/hList1"/>
    <dgm:cxn modelId="{1ED5E01E-2E65-4776-90D6-9E1E8C3609F2}" type="presParOf" srcId="{14474ED0-C291-47FB-84A7-F028A311A7AE}" destId="{3D7AC7A9-C191-4D8F-A6C0-C6378A43B886}" srcOrd="0" destOrd="0" presId="urn:microsoft.com/office/officeart/2005/8/layout/hList1"/>
    <dgm:cxn modelId="{484E218A-DE06-4A95-B335-62537522F3EA}" type="presParOf" srcId="{14474ED0-C291-47FB-84A7-F028A311A7AE}" destId="{7E8FD50B-86A2-4A33-88B4-29581AAF381F}" srcOrd="1" destOrd="0" presId="urn:microsoft.com/office/officeart/2005/8/layout/hList1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1995-6960-4211-B058-5C6CA804793B}">
      <dsp:nvSpPr>
        <dsp:cNvPr id="0" name=""/>
        <dsp:cNvSpPr/>
      </dsp:nvSpPr>
      <dsp:spPr>
        <a:xfrm rot="4396374">
          <a:off x="6616762" y="134246"/>
          <a:ext cx="1082093" cy="2034588"/>
        </a:xfrm>
        <a:prstGeom prst="swooshArrow">
          <a:avLst>
            <a:gd name="adj1" fmla="val 16310"/>
            <a:gd name="adj2" fmla="val 31370"/>
          </a:avLst>
        </a:prstGeom>
        <a:solidFill>
          <a:srgbClr val="F68222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2042AA1A-68EF-4BD1-8F19-63BBB6954E14}">
      <dsp:nvSpPr>
        <dsp:cNvPr id="0" name=""/>
        <dsp:cNvSpPr/>
      </dsp:nvSpPr>
      <dsp:spPr>
        <a:xfrm>
          <a:off x="1080120" y="0"/>
          <a:ext cx="4836574" cy="162188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baseline="0" dirty="0"/>
            <a:t>Aumento de 3,98% de Repasses para os Municípios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/>
        </a:p>
      </dsp:txBody>
      <dsp:txXfrm>
        <a:off x="1080120" y="0"/>
        <a:ext cx="4836574" cy="1621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4AE51-56AF-4DA2-945F-C983B486976B}">
      <dsp:nvSpPr>
        <dsp:cNvPr id="0" name=""/>
        <dsp:cNvSpPr/>
      </dsp:nvSpPr>
      <dsp:spPr>
        <a:xfrm>
          <a:off x="48" y="8522"/>
          <a:ext cx="4613180" cy="13419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Receita Própria em Saúde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Obrigação Constitucional de 12%</a:t>
          </a:r>
          <a:endParaRPr lang="pt-BR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" y="8522"/>
        <a:ext cx="4613180" cy="1341906"/>
      </dsp:txXfrm>
    </dsp:sp>
    <dsp:sp modelId="{03E81688-47A0-464C-B6EB-51D7EC7A8CC8}">
      <dsp:nvSpPr>
        <dsp:cNvPr id="0" name=""/>
        <dsp:cNvSpPr/>
      </dsp:nvSpPr>
      <dsp:spPr>
        <a:xfrm>
          <a:off x="48" y="1350429"/>
          <a:ext cx="4613180" cy="144936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R$893.191.694,71</a:t>
          </a:r>
          <a:endParaRPr lang="pt-BR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" y="1350429"/>
        <a:ext cx="4613180" cy="1449360"/>
      </dsp:txXfrm>
    </dsp:sp>
    <dsp:sp modelId="{3D7AC7A9-C191-4D8F-A6C0-C6378A43B886}">
      <dsp:nvSpPr>
        <dsp:cNvPr id="0" name=""/>
        <dsp:cNvSpPr/>
      </dsp:nvSpPr>
      <dsp:spPr>
        <a:xfrm>
          <a:off x="5259073" y="8522"/>
          <a:ext cx="4613180" cy="134190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2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Receita Própria em Saúde </a:t>
          </a:r>
          <a:r>
            <a:rPr lang="en-US" sz="24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Liquidada</a:t>
          </a:r>
          <a:r>
            <a:rPr lang="en-US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18,13%</a:t>
          </a:r>
          <a:endParaRPr lang="pt-BR" sz="24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59073" y="8522"/>
        <a:ext cx="4613180" cy="1341906"/>
      </dsp:txXfrm>
    </dsp:sp>
    <dsp:sp modelId="{7E8FD50B-86A2-4A33-88B4-29581AAF381F}">
      <dsp:nvSpPr>
        <dsp:cNvPr id="0" name=""/>
        <dsp:cNvSpPr/>
      </dsp:nvSpPr>
      <dsp:spPr>
        <a:xfrm>
          <a:off x="5259073" y="1350429"/>
          <a:ext cx="4613180" cy="144936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R$</a:t>
          </a:r>
          <a:r>
            <a:rPr lang="pt-BR" sz="2400" b="1" i="0" u="none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1.346.843.188,39</a:t>
          </a:r>
          <a:endParaRPr lang="pt-BR" sz="2400" b="1" kern="1200" dirty="0">
            <a:solidFill>
              <a:srgbClr val="0000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59073" y="1350429"/>
        <a:ext cx="4613180" cy="144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1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F5F3C-1FA4-4FD8-A31D-4A9D2689E1E9}" type="datetimeFigureOut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E060D-B7DB-4EC3-9FEA-E50E4D26A9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6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9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2950"/>
            <a:ext cx="538162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Colocar ordem maior meta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D2CF2-BA2B-4685-B9FA-E584C5299913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2950"/>
            <a:ext cx="538162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27" tIns="45714" rIns="91427" bIns="4571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223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62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388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7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3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8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0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49" y="23167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845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389" tIns="45697" rIns="91389" bIns="45697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6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389" tIns="45697" rIns="91389" bIns="45697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89" tIns="45697" rIns="91389" bIns="45697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8673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6" indent="0" algn="ctr">
              <a:buNone/>
              <a:defRPr sz="2000"/>
            </a:lvl2pPr>
            <a:lvl3pPr marL="914272" indent="0" algn="ctr">
              <a:buNone/>
              <a:defRPr sz="1800"/>
            </a:lvl3pPr>
            <a:lvl4pPr marL="1371407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79" indent="0" algn="ctr">
              <a:buNone/>
              <a:defRPr sz="1600"/>
            </a:lvl6pPr>
            <a:lvl7pPr marL="2742815" indent="0" algn="ctr">
              <a:buNone/>
              <a:defRPr sz="1600"/>
            </a:lvl7pPr>
            <a:lvl8pPr marL="3199951" indent="0" algn="ctr">
              <a:buNone/>
              <a:defRPr sz="1600"/>
            </a:lvl8pPr>
            <a:lvl9pPr marL="365708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4"/>
            <a:ext cx="2228850" cy="5851525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4"/>
            <a:ext cx="6521450" cy="5851525"/>
          </a:xfrm>
          <a:prstGeom prst="rect">
            <a:avLst/>
          </a:prstGeom>
        </p:spPr>
        <p:txBody>
          <a:bodyPr vert="eaVert" lIns="91427" tIns="45714" rIns="91427" bIns="4571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36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2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1" y="170975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1" y="4589481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33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4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30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1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1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361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2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18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9" y="98744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7" indent="0">
              <a:buNone/>
              <a:defRPr sz="1000"/>
            </a:lvl4pPr>
            <a:lvl5pPr marL="1828544" indent="0">
              <a:buNone/>
              <a:defRPr sz="1000"/>
            </a:lvl5pPr>
            <a:lvl6pPr marL="2285679" indent="0">
              <a:buNone/>
              <a:defRPr sz="1000"/>
            </a:lvl6pPr>
            <a:lvl7pPr marL="2742815" indent="0">
              <a:buNone/>
              <a:defRPr sz="1000"/>
            </a:lvl7pPr>
            <a:lvl8pPr marL="3199951" indent="0">
              <a:buNone/>
              <a:defRPr sz="1000"/>
            </a:lvl8pPr>
            <a:lvl9pPr marL="365708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329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9" y="98744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7" indent="0">
              <a:buNone/>
              <a:defRPr sz="1000"/>
            </a:lvl4pPr>
            <a:lvl5pPr marL="1828544" indent="0">
              <a:buNone/>
              <a:defRPr sz="1000"/>
            </a:lvl5pPr>
            <a:lvl6pPr marL="2285679" indent="0">
              <a:buNone/>
              <a:defRPr sz="1000"/>
            </a:lvl6pPr>
            <a:lvl7pPr marL="2742815" indent="0">
              <a:buNone/>
              <a:defRPr sz="1000"/>
            </a:lvl7pPr>
            <a:lvl8pPr marL="3199951" indent="0">
              <a:buNone/>
              <a:defRPr sz="1000"/>
            </a:lvl8pPr>
            <a:lvl9pPr marL="365708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56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461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5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6" indent="0" algn="ctr">
              <a:buNone/>
              <a:defRPr sz="2000"/>
            </a:lvl2pPr>
            <a:lvl3pPr marL="914272" indent="0" algn="ctr">
              <a:buNone/>
              <a:defRPr sz="1800"/>
            </a:lvl3pPr>
            <a:lvl4pPr marL="1371407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79" indent="0" algn="ctr">
              <a:buNone/>
              <a:defRPr sz="1600"/>
            </a:lvl6pPr>
            <a:lvl7pPr marL="2742815" indent="0" algn="ctr">
              <a:buNone/>
              <a:defRPr sz="1600"/>
            </a:lvl7pPr>
            <a:lvl8pPr marL="3199951" indent="0" algn="ctr">
              <a:buNone/>
              <a:defRPr sz="1600"/>
            </a:lvl8pPr>
            <a:lvl9pPr marL="365708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07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3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06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88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94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50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8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7" indent="0">
              <a:buNone/>
              <a:defRPr sz="1000"/>
            </a:lvl4pPr>
            <a:lvl5pPr marL="1828544" indent="0">
              <a:buNone/>
              <a:defRPr sz="1000"/>
            </a:lvl5pPr>
            <a:lvl6pPr marL="2285679" indent="0">
              <a:buNone/>
              <a:defRPr sz="1000"/>
            </a:lvl6pPr>
            <a:lvl7pPr marL="2742815" indent="0">
              <a:buNone/>
              <a:defRPr sz="1000"/>
            </a:lvl7pPr>
            <a:lvl8pPr marL="3199951" indent="0">
              <a:buNone/>
              <a:defRPr sz="1000"/>
            </a:lvl8pPr>
            <a:lvl9pPr marL="365708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71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1" y="987427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6" indent="0">
              <a:buNone/>
              <a:defRPr sz="1400"/>
            </a:lvl2pPr>
            <a:lvl3pPr marL="914272" indent="0">
              <a:buNone/>
              <a:defRPr sz="1200"/>
            </a:lvl3pPr>
            <a:lvl4pPr marL="1371407" indent="0">
              <a:buNone/>
              <a:defRPr sz="1000"/>
            </a:lvl4pPr>
            <a:lvl5pPr marL="1828544" indent="0">
              <a:buNone/>
              <a:defRPr sz="1000"/>
            </a:lvl5pPr>
            <a:lvl6pPr marL="2285679" indent="0">
              <a:buNone/>
              <a:defRPr sz="1000"/>
            </a:lvl6pPr>
            <a:lvl7pPr marL="2742815" indent="0">
              <a:buNone/>
              <a:defRPr sz="1000"/>
            </a:lvl7pPr>
            <a:lvl8pPr marL="3199951" indent="0">
              <a:buNone/>
              <a:defRPr sz="1000"/>
            </a:lvl8pPr>
            <a:lvl9pPr marL="3657087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17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1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1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" y="6350"/>
            <a:ext cx="18556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551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65D0-A080-48AF-98D4-7D69350D5E4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C008-08CB-49F1-9E0C-DB41D8DE7E6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270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C3C8-341B-420E-BBEC-E596775D8F6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BA5-5146-4B80-A1C6-0ABC172DF7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83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70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A0C9-3D8D-4551-BAFC-89D822FF91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D846-DE55-4B1E-B144-2805CC4FC0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1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5A41-F8C7-496F-BB54-D6C0D2978A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C858-059B-4ECE-A14D-760434F080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96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BB25-6C7A-4CD6-B7A1-8E4406EC8E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8F-2415-4F23-897B-373FC98F34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77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E23F-75DB-4918-B24D-6F2BE4F70E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0EC9-47CB-46C3-9C45-DD691D1246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71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2CB-7A6F-48FB-96B9-2865E1287B0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3BDB-B489-48A9-AE68-23E796E3804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895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4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75C6-D5AC-4E8A-ADC3-A0EF2D77A0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A79-3A42-440B-833A-ECE9522A23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0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5296-7962-4BEE-BA79-E25B1C353F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F829-61B6-470E-A211-15C04DD2D28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9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407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53F-29F6-4EDC-88BA-C5DDD1EE3B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B56F-96B2-4634-A364-A042E3F438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41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28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28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04D8-BE76-4844-A656-19684453849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4073-1269-4AC5-ACC3-B053BD8BA8E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08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4396" y="19050"/>
            <a:ext cx="9859566" cy="661988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68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468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68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476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44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444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44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86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91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13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09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3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5" y="1066800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15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23409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5" y="1023409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5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136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624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150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5" y="182034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956734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29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0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5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314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68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5" y="183092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183092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64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4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60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214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96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3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427" tIns="45714" rIns="91427" bIns="45714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6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05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05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64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32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4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56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9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0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4"/>
            <a:ext cx="8420100" cy="1362075"/>
          </a:xfrm>
          <a:prstGeom prst="rect">
            <a:avLst/>
          </a:prstGeom>
        </p:spPr>
        <p:txBody>
          <a:bodyPr lIns="91427" tIns="45714" rIns="91427" bIns="45714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4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699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3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8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75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27" tIns="45714" rIns="91427" bIns="4571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47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8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19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67" indent="0">
              <a:buNone/>
              <a:defRPr sz="1600" b="1"/>
            </a:lvl6pPr>
            <a:lvl7pPr marL="2741841" indent="0">
              <a:buNone/>
              <a:defRPr sz="1600" b="1"/>
            </a:lvl7pPr>
            <a:lvl8pPr marL="3198815" indent="0">
              <a:buNone/>
              <a:defRPr sz="1600" b="1"/>
            </a:lvl8pPr>
            <a:lvl9pPr marL="365578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8" y="1535118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19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67" indent="0">
              <a:buNone/>
              <a:defRPr sz="1600" b="1"/>
            </a:lvl6pPr>
            <a:lvl7pPr marL="2741841" indent="0">
              <a:buNone/>
              <a:defRPr sz="1600" b="1"/>
            </a:lvl7pPr>
            <a:lvl8pPr marL="3198815" indent="0">
              <a:buNone/>
              <a:defRPr sz="1600" b="1"/>
            </a:lvl8pPr>
            <a:lvl9pPr marL="365578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8" y="217487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36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46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34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06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1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48" indent="0">
              <a:buNone/>
              <a:defRPr sz="1000"/>
            </a:lvl3pPr>
            <a:lvl4pPr marL="1370919" indent="0">
              <a:buNone/>
              <a:defRPr sz="900"/>
            </a:lvl4pPr>
            <a:lvl5pPr marL="1827893" indent="0">
              <a:buNone/>
              <a:defRPr sz="900"/>
            </a:lvl5pPr>
            <a:lvl6pPr marL="2284867" indent="0">
              <a:buNone/>
              <a:defRPr sz="900"/>
            </a:lvl6pPr>
            <a:lvl7pPr marL="2741841" indent="0">
              <a:buNone/>
              <a:defRPr sz="900"/>
            </a:lvl7pPr>
            <a:lvl8pPr marL="3198815" indent="0">
              <a:buNone/>
              <a:defRPr sz="900"/>
            </a:lvl8pPr>
            <a:lvl9pPr marL="365578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68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48" indent="0">
              <a:buNone/>
              <a:defRPr sz="2400"/>
            </a:lvl3pPr>
            <a:lvl4pPr marL="1370919" indent="0">
              <a:buNone/>
              <a:defRPr sz="2000"/>
            </a:lvl4pPr>
            <a:lvl5pPr marL="1827893" indent="0">
              <a:buNone/>
              <a:defRPr sz="2000"/>
            </a:lvl5pPr>
            <a:lvl6pPr marL="2284867" indent="0">
              <a:buNone/>
              <a:defRPr sz="2000"/>
            </a:lvl6pPr>
            <a:lvl7pPr marL="2741841" indent="0">
              <a:buNone/>
              <a:defRPr sz="2000"/>
            </a:lvl7pPr>
            <a:lvl8pPr marL="3198815" indent="0">
              <a:buNone/>
              <a:defRPr sz="2000"/>
            </a:lvl8pPr>
            <a:lvl9pPr marL="3655788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0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48" indent="0">
              <a:buNone/>
              <a:defRPr sz="1000"/>
            </a:lvl3pPr>
            <a:lvl4pPr marL="1370919" indent="0">
              <a:buNone/>
              <a:defRPr sz="900"/>
            </a:lvl4pPr>
            <a:lvl5pPr marL="1827893" indent="0">
              <a:buNone/>
              <a:defRPr sz="900"/>
            </a:lvl5pPr>
            <a:lvl6pPr marL="2284867" indent="0">
              <a:buNone/>
              <a:defRPr sz="900"/>
            </a:lvl6pPr>
            <a:lvl7pPr marL="2741841" indent="0">
              <a:buNone/>
              <a:defRPr sz="900"/>
            </a:lvl7pPr>
            <a:lvl8pPr marL="3198815" indent="0">
              <a:buNone/>
              <a:defRPr sz="900"/>
            </a:lvl8pPr>
            <a:lvl9pPr marL="365578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743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43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556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49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8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7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91427" tIns="45714" rIns="91427" bIns="45714"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78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8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19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67" indent="0">
              <a:buNone/>
              <a:defRPr sz="1600" b="1"/>
            </a:lvl6pPr>
            <a:lvl7pPr marL="2741841" indent="0">
              <a:buNone/>
              <a:defRPr sz="1600" b="1"/>
            </a:lvl7pPr>
            <a:lvl8pPr marL="3198815" indent="0">
              <a:buNone/>
              <a:defRPr sz="1600" b="1"/>
            </a:lvl8pPr>
            <a:lvl9pPr marL="365578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8" y="1535118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4" indent="0">
              <a:buNone/>
              <a:defRPr sz="2000" b="1"/>
            </a:lvl2pPr>
            <a:lvl3pPr marL="913948" indent="0">
              <a:buNone/>
              <a:defRPr sz="1800" b="1"/>
            </a:lvl3pPr>
            <a:lvl4pPr marL="1370919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67" indent="0">
              <a:buNone/>
              <a:defRPr sz="1600" b="1"/>
            </a:lvl6pPr>
            <a:lvl7pPr marL="2741841" indent="0">
              <a:buNone/>
              <a:defRPr sz="1600" b="1"/>
            </a:lvl7pPr>
            <a:lvl8pPr marL="3198815" indent="0">
              <a:buNone/>
              <a:defRPr sz="1600" b="1"/>
            </a:lvl8pPr>
            <a:lvl9pPr marL="365578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8" y="217487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89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3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997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06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1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48" indent="0">
              <a:buNone/>
              <a:defRPr sz="1000"/>
            </a:lvl3pPr>
            <a:lvl4pPr marL="1370919" indent="0">
              <a:buNone/>
              <a:defRPr sz="900"/>
            </a:lvl4pPr>
            <a:lvl5pPr marL="1827893" indent="0">
              <a:buNone/>
              <a:defRPr sz="900"/>
            </a:lvl5pPr>
            <a:lvl6pPr marL="2284867" indent="0">
              <a:buNone/>
              <a:defRPr sz="900"/>
            </a:lvl6pPr>
            <a:lvl7pPr marL="2741841" indent="0">
              <a:buNone/>
              <a:defRPr sz="900"/>
            </a:lvl7pPr>
            <a:lvl8pPr marL="3198815" indent="0">
              <a:buNone/>
              <a:defRPr sz="900"/>
            </a:lvl8pPr>
            <a:lvl9pPr marL="365578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7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68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74" indent="0">
              <a:buNone/>
              <a:defRPr sz="2800"/>
            </a:lvl2pPr>
            <a:lvl3pPr marL="913948" indent="0">
              <a:buNone/>
              <a:defRPr sz="2400"/>
            </a:lvl3pPr>
            <a:lvl4pPr marL="1370919" indent="0">
              <a:buNone/>
              <a:defRPr sz="2000"/>
            </a:lvl4pPr>
            <a:lvl5pPr marL="1827893" indent="0">
              <a:buNone/>
              <a:defRPr sz="2000"/>
            </a:lvl5pPr>
            <a:lvl6pPr marL="2284867" indent="0">
              <a:buNone/>
              <a:defRPr sz="2000"/>
            </a:lvl6pPr>
            <a:lvl7pPr marL="2741841" indent="0">
              <a:buNone/>
              <a:defRPr sz="2000"/>
            </a:lvl7pPr>
            <a:lvl8pPr marL="3198815" indent="0">
              <a:buNone/>
              <a:defRPr sz="2000"/>
            </a:lvl8pPr>
            <a:lvl9pPr marL="3655788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0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74" indent="0">
              <a:buNone/>
              <a:defRPr sz="1200"/>
            </a:lvl2pPr>
            <a:lvl3pPr marL="913948" indent="0">
              <a:buNone/>
              <a:defRPr sz="1000"/>
            </a:lvl3pPr>
            <a:lvl4pPr marL="1370919" indent="0">
              <a:buNone/>
              <a:defRPr sz="900"/>
            </a:lvl4pPr>
            <a:lvl5pPr marL="1827893" indent="0">
              <a:buNone/>
              <a:defRPr sz="900"/>
            </a:lvl5pPr>
            <a:lvl6pPr marL="2284867" indent="0">
              <a:buNone/>
              <a:defRPr sz="900"/>
            </a:lvl6pPr>
            <a:lvl7pPr marL="2741841" indent="0">
              <a:buNone/>
              <a:defRPr sz="900"/>
            </a:lvl7pPr>
            <a:lvl8pPr marL="3198815" indent="0">
              <a:buNone/>
              <a:defRPr sz="900"/>
            </a:lvl8pPr>
            <a:lvl9pPr marL="365578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58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4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6" indent="0" algn="ctr">
              <a:buNone/>
              <a:defRPr sz="2000"/>
            </a:lvl2pPr>
            <a:lvl3pPr marL="914272" indent="0" algn="ctr">
              <a:buNone/>
              <a:defRPr sz="1800"/>
            </a:lvl3pPr>
            <a:lvl4pPr marL="1371407" indent="0" algn="ctr">
              <a:buNone/>
              <a:defRPr sz="1600"/>
            </a:lvl4pPr>
            <a:lvl5pPr marL="1828544" indent="0" algn="ctr">
              <a:buNone/>
              <a:defRPr sz="1600"/>
            </a:lvl5pPr>
            <a:lvl6pPr marL="2285679" indent="0" algn="ctr">
              <a:buNone/>
              <a:defRPr sz="1600"/>
            </a:lvl6pPr>
            <a:lvl7pPr marL="2742815" indent="0" algn="ctr">
              <a:buNone/>
              <a:defRPr sz="1600"/>
            </a:lvl7pPr>
            <a:lvl8pPr marL="3199951" indent="0" algn="ctr">
              <a:buNone/>
              <a:defRPr sz="1600"/>
            </a:lvl8pPr>
            <a:lvl9pPr marL="3657087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619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2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39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27" tIns="45714" rIns="91427" bIns="45714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26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38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9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3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076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40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23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4" indent="0">
              <a:buNone/>
              <a:defRPr sz="2000" b="1"/>
            </a:lvl2pPr>
            <a:lvl3pPr marL="913892" indent="0">
              <a:buNone/>
              <a:defRPr sz="1800" b="1"/>
            </a:lvl3pPr>
            <a:lvl4pPr marL="1370831" indent="0">
              <a:buNone/>
              <a:defRPr sz="1600" b="1"/>
            </a:lvl4pPr>
            <a:lvl5pPr marL="1827780" indent="0">
              <a:buNone/>
              <a:defRPr sz="1600" b="1"/>
            </a:lvl5pPr>
            <a:lvl6pPr marL="2284721" indent="0">
              <a:buNone/>
              <a:defRPr sz="1600" b="1"/>
            </a:lvl6pPr>
            <a:lvl7pPr marL="2741665" indent="0">
              <a:buNone/>
              <a:defRPr sz="1600" b="1"/>
            </a:lvl7pPr>
            <a:lvl8pPr marL="3198611" indent="0">
              <a:buNone/>
              <a:defRPr sz="1600" b="1"/>
            </a:lvl8pPr>
            <a:lvl9pPr marL="365555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23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4" indent="0">
              <a:buNone/>
              <a:defRPr sz="2000" b="1"/>
            </a:lvl2pPr>
            <a:lvl3pPr marL="913892" indent="0">
              <a:buNone/>
              <a:defRPr sz="1800" b="1"/>
            </a:lvl3pPr>
            <a:lvl4pPr marL="1370831" indent="0">
              <a:buNone/>
              <a:defRPr sz="1600" b="1"/>
            </a:lvl4pPr>
            <a:lvl5pPr marL="1827780" indent="0">
              <a:buNone/>
              <a:defRPr sz="1600" b="1"/>
            </a:lvl5pPr>
            <a:lvl6pPr marL="2284721" indent="0">
              <a:buNone/>
              <a:defRPr sz="1600" b="1"/>
            </a:lvl6pPr>
            <a:lvl7pPr marL="2741665" indent="0">
              <a:buNone/>
              <a:defRPr sz="1600" b="1"/>
            </a:lvl7pPr>
            <a:lvl8pPr marL="3198611" indent="0">
              <a:buNone/>
              <a:defRPr sz="1600" b="1"/>
            </a:lvl8pPr>
            <a:lvl9pPr marL="3655556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2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4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06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1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4" indent="0">
              <a:buNone/>
              <a:defRPr sz="1200"/>
            </a:lvl2pPr>
            <a:lvl3pPr marL="913892" indent="0">
              <a:buNone/>
              <a:defRPr sz="1000"/>
            </a:lvl3pPr>
            <a:lvl4pPr marL="1370831" indent="0">
              <a:buNone/>
              <a:defRPr sz="900"/>
            </a:lvl4pPr>
            <a:lvl5pPr marL="1827780" indent="0">
              <a:buNone/>
              <a:defRPr sz="900"/>
            </a:lvl5pPr>
            <a:lvl6pPr marL="2284721" indent="0">
              <a:buNone/>
              <a:defRPr sz="900"/>
            </a:lvl6pPr>
            <a:lvl7pPr marL="2741665" indent="0">
              <a:buNone/>
              <a:defRPr sz="900"/>
            </a:lvl7pPr>
            <a:lvl8pPr marL="3198611" indent="0">
              <a:buNone/>
              <a:defRPr sz="900"/>
            </a:lvl8pPr>
            <a:lvl9pPr marL="365555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8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7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4" indent="0">
              <a:buNone/>
              <a:defRPr sz="2800"/>
            </a:lvl2pPr>
            <a:lvl3pPr marL="913892" indent="0">
              <a:buNone/>
              <a:defRPr sz="2400"/>
            </a:lvl3pPr>
            <a:lvl4pPr marL="1370831" indent="0">
              <a:buNone/>
              <a:defRPr sz="2000"/>
            </a:lvl4pPr>
            <a:lvl5pPr marL="1827780" indent="0">
              <a:buNone/>
              <a:defRPr sz="2000"/>
            </a:lvl5pPr>
            <a:lvl6pPr marL="2284721" indent="0">
              <a:buNone/>
              <a:defRPr sz="2000"/>
            </a:lvl6pPr>
            <a:lvl7pPr marL="2741665" indent="0">
              <a:buNone/>
              <a:defRPr sz="2000"/>
            </a:lvl7pPr>
            <a:lvl8pPr marL="3198611" indent="0">
              <a:buNone/>
              <a:defRPr sz="2000"/>
            </a:lvl8pPr>
            <a:lvl9pPr marL="3655556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1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44" indent="0">
              <a:buNone/>
              <a:defRPr sz="1200"/>
            </a:lvl2pPr>
            <a:lvl3pPr marL="913892" indent="0">
              <a:buNone/>
              <a:defRPr sz="1000"/>
            </a:lvl3pPr>
            <a:lvl4pPr marL="1370831" indent="0">
              <a:buNone/>
              <a:defRPr sz="900"/>
            </a:lvl4pPr>
            <a:lvl5pPr marL="1827780" indent="0">
              <a:buNone/>
              <a:defRPr sz="900"/>
            </a:lvl5pPr>
            <a:lvl6pPr marL="2284721" indent="0">
              <a:buNone/>
              <a:defRPr sz="900"/>
            </a:lvl6pPr>
            <a:lvl7pPr marL="2741665" indent="0">
              <a:buNone/>
              <a:defRPr sz="900"/>
            </a:lvl7pPr>
            <a:lvl8pPr marL="3198611" indent="0">
              <a:buNone/>
              <a:defRPr sz="900"/>
            </a:lvl8pPr>
            <a:lvl9pPr marL="3655556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6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9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024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7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05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54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7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5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9" indent="0">
              <a:buNone/>
              <a:defRPr sz="1600" b="1"/>
            </a:lvl5pPr>
            <a:lvl6pPr marL="2285533" indent="0">
              <a:buNone/>
              <a:defRPr sz="1600" b="1"/>
            </a:lvl6pPr>
            <a:lvl7pPr marL="2742639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5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6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6" indent="0">
              <a:buNone/>
              <a:defRPr sz="1800" b="1"/>
            </a:lvl3pPr>
            <a:lvl4pPr marL="1371319" indent="0">
              <a:buNone/>
              <a:defRPr sz="1600" b="1"/>
            </a:lvl4pPr>
            <a:lvl5pPr marL="1828429" indent="0">
              <a:buNone/>
              <a:defRPr sz="1600" b="1"/>
            </a:lvl5pPr>
            <a:lvl6pPr marL="2285533" indent="0">
              <a:buNone/>
              <a:defRPr sz="1600" b="1"/>
            </a:lvl6pPr>
            <a:lvl7pPr marL="2742639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5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6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1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9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7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6" indent="0">
              <a:buNone/>
              <a:defRPr sz="1000"/>
            </a:lvl3pPr>
            <a:lvl4pPr marL="1371319" indent="0">
              <a:buNone/>
              <a:defRPr sz="900"/>
            </a:lvl4pPr>
            <a:lvl5pPr marL="1828429" indent="0">
              <a:buNone/>
              <a:defRPr sz="900"/>
            </a:lvl5pPr>
            <a:lvl6pPr marL="2285533" indent="0">
              <a:buNone/>
              <a:defRPr sz="900"/>
            </a:lvl6pPr>
            <a:lvl7pPr marL="2742639" indent="0">
              <a:buNone/>
              <a:defRPr sz="900"/>
            </a:lvl7pPr>
            <a:lvl8pPr marL="3199744" indent="0">
              <a:buNone/>
              <a:defRPr sz="900"/>
            </a:lvl8pPr>
            <a:lvl9pPr marL="3656855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8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5" indent="0">
              <a:buNone/>
              <a:defRPr sz="2800"/>
            </a:lvl2pPr>
            <a:lvl3pPr marL="914216" indent="0">
              <a:buNone/>
              <a:defRPr sz="2400"/>
            </a:lvl3pPr>
            <a:lvl4pPr marL="1371319" indent="0">
              <a:buNone/>
              <a:defRPr sz="2000"/>
            </a:lvl4pPr>
            <a:lvl5pPr marL="1828429" indent="0">
              <a:buNone/>
              <a:defRPr sz="2000"/>
            </a:lvl5pPr>
            <a:lvl6pPr marL="2285533" indent="0">
              <a:buNone/>
              <a:defRPr sz="2000"/>
            </a:lvl6pPr>
            <a:lvl7pPr marL="2742639" indent="0">
              <a:buNone/>
              <a:defRPr sz="2000"/>
            </a:lvl7pPr>
            <a:lvl8pPr marL="3199744" indent="0">
              <a:buNone/>
              <a:defRPr sz="2000"/>
            </a:lvl8pPr>
            <a:lvl9pPr marL="3656855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5" indent="0">
              <a:buNone/>
              <a:defRPr sz="1200"/>
            </a:lvl2pPr>
            <a:lvl3pPr marL="914216" indent="0">
              <a:buNone/>
              <a:defRPr sz="1000"/>
            </a:lvl3pPr>
            <a:lvl4pPr marL="1371319" indent="0">
              <a:buNone/>
              <a:defRPr sz="900"/>
            </a:lvl4pPr>
            <a:lvl5pPr marL="1828429" indent="0">
              <a:buNone/>
              <a:defRPr sz="900"/>
            </a:lvl5pPr>
            <a:lvl6pPr marL="2285533" indent="0">
              <a:buNone/>
              <a:defRPr sz="900"/>
            </a:lvl6pPr>
            <a:lvl7pPr marL="2742639" indent="0">
              <a:buNone/>
              <a:defRPr sz="900"/>
            </a:lvl7pPr>
            <a:lvl8pPr marL="3199744" indent="0">
              <a:buNone/>
              <a:defRPr sz="900"/>
            </a:lvl8pPr>
            <a:lvl9pPr marL="3656855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91427" tIns="45714" rIns="91427" bIns="45714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4"/>
            <a:ext cx="5537729" cy="585311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6" cy="4691063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9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4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4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9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8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6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59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66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62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1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81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5" y="27310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427" tIns="45714" rIns="91427" bIns="45714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4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427" tIns="45714" rIns="91427" bIns="45714"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4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18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4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4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4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50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2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43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389" tIns="45697" rIns="91389" bIns="45697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0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lIns="91389" tIns="45697" rIns="91389" bIns="45697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89" tIns="45697" rIns="91389" bIns="45697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752996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7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1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81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7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4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14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5363" r:id="rId12"/>
    <p:sldLayoutId id="214748518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30"/>
            <a:ext cx="8543925" cy="1325563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9" y="1825626"/>
            <a:ext cx="8543925" cy="4351338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68"/>
            <a:ext cx="222885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4" y="6356368"/>
            <a:ext cx="3343275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68"/>
            <a:ext cx="222885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9" y="1825626"/>
            <a:ext cx="8543925" cy="4351338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4" y="6356352"/>
            <a:ext cx="3343275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l" defTabSz="9142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4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7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76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87C50A-555F-4835-9BF4-F0305DAD56A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76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76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266E94-AB7E-4FB3-A4EE-4CE4E2A588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  <p:sldLayoutId id="2147485424" r:id="rId12"/>
    <p:sldLayoutId id="2147485425" r:id="rId13"/>
    <p:sldLayoutId id="21474854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0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1/9/2024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7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  <p:sldLayoutId id="2147485476" r:id="rId12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7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/>
              <a:pPr>
                <a:defRPr/>
              </a:pPr>
              <a:t>09/01/2024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14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2" indent="-3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14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xStyles>
    <p:titleStyle>
      <a:lvl1pPr algn="ctr" defTabSz="9142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2" indent="-342852" algn="l" defTabSz="9142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defTabSz="9142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defTabSz="9142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17"/>
            <a:ext cx="8915400" cy="4525963"/>
          </a:xfrm>
          <a:prstGeom prst="rect">
            <a:avLst/>
          </a:prstGeom>
        </p:spPr>
        <p:txBody>
          <a:bodyPr vert="horz" lIns="91394" tIns="45697" rIns="91394" bIns="4569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28"/>
            <a:ext cx="23114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48"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28"/>
            <a:ext cx="31369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8"/>
            <a:ext cx="23114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948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25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defTabSz="9139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2" indent="-285610" algn="l" defTabSz="913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3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8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0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3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7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9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5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8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9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7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1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5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8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94" tIns="45697" rIns="91394" bIns="4569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17"/>
            <a:ext cx="8915400" cy="4525963"/>
          </a:xfrm>
          <a:prstGeom prst="rect">
            <a:avLst/>
          </a:prstGeom>
        </p:spPr>
        <p:txBody>
          <a:bodyPr vert="horz" lIns="91394" tIns="45697" rIns="91394" bIns="4569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28"/>
            <a:ext cx="23114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948"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28"/>
            <a:ext cx="31369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8"/>
            <a:ext cx="2311400" cy="365125"/>
          </a:xfrm>
          <a:prstGeom prst="rect">
            <a:avLst/>
          </a:prstGeom>
        </p:spPr>
        <p:txBody>
          <a:bodyPr vert="horz" lIns="91394" tIns="45697" rIns="91394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948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5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313" r:id="rId12"/>
  </p:sldLayoutIdLst>
  <p:txStyles>
    <p:titleStyle>
      <a:lvl1pPr algn="ctr" defTabSz="9139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1" indent="-342731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2" indent="-285610" algn="l" defTabSz="913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3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8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80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53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7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9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5" indent="-228486" algn="l" defTabSz="9139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4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8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9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7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1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5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8" algn="l" defTabSz="9139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89" tIns="45697" rIns="91389" bIns="45697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17"/>
            <a:ext cx="8915400" cy="4525963"/>
          </a:xfrm>
          <a:prstGeom prst="rect">
            <a:avLst/>
          </a:prstGeom>
        </p:spPr>
        <p:txBody>
          <a:bodyPr vert="horz" lIns="91389" tIns="45697" rIns="91389" bIns="45697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36"/>
            <a:ext cx="2311400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36"/>
            <a:ext cx="3136900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36"/>
            <a:ext cx="2311400" cy="365125"/>
          </a:xfrm>
          <a:prstGeom prst="rect">
            <a:avLst/>
          </a:prstGeom>
        </p:spPr>
        <p:txBody>
          <a:bodyPr vert="horz" lIns="91389" tIns="45697" rIns="91389" bIns="4569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xStyles>
    <p:titleStyle>
      <a:lvl1pPr algn="ctr" defTabSz="9138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7" indent="-342707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4" indent="-285592" algn="l" defTabSz="913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1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3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8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3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35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7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27" indent="-228470" algn="l" defTabSz="913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4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2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1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0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21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65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11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56" algn="l" defTabSz="9138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4" rIns="9141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7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14" rIns="9141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22"/>
            <a:ext cx="2311400" cy="365125"/>
          </a:xfrm>
          <a:prstGeom prst="rect">
            <a:avLst/>
          </a:prstGeom>
        </p:spPr>
        <p:txBody>
          <a:bodyPr vert="horz" lIns="91419" tIns="45714" rIns="91419" bIns="457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6">
              <a:defRPr/>
            </a:pPr>
            <a:fld id="{6AC6A901-766B-48F1-8546-9CDDD949A43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216">
                <a:defRPr/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22"/>
            <a:ext cx="3136900" cy="365125"/>
          </a:xfrm>
          <a:prstGeom prst="rect">
            <a:avLst/>
          </a:prstGeom>
        </p:spPr>
        <p:txBody>
          <a:bodyPr vert="horz" lIns="91419" tIns="45714" rIns="91419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6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2"/>
            <a:ext cx="2311400" cy="365125"/>
          </a:xfrm>
          <a:prstGeom prst="rect">
            <a:avLst/>
          </a:prstGeom>
        </p:spPr>
        <p:txBody>
          <a:bodyPr vert="horz" lIns="91419" tIns="45714" rIns="91419" bIns="457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6">
              <a:defRPr/>
            </a:pPr>
            <a:fld id="{42AA9416-611B-447D-98B1-BD996B0AA8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216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98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68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79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1" indent="-228552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5" indent="-228552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7" indent="-228552" algn="l" defTabSz="91421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14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4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82" r:id="rId13"/>
    <p:sldLayoutId id="2147485283" r:id="rId14"/>
  </p:sldLayoutIdLst>
  <p:txStyles>
    <p:titleStyle>
      <a:lvl1pPr algn="ctr" defTabSz="9142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2" indent="-342852" algn="l" defTabSz="9142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defTabSz="9142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defTabSz="9142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2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09/01/2024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412"/>
            <a:ext cx="31369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2"/>
            <a:ext cx="23114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2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89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30" r:id="rId13"/>
    <p:sldLayoutId id="2147485331" r:id="rId14"/>
  </p:sldLayoutIdLst>
  <p:txStyles>
    <p:titleStyle>
      <a:lvl1pPr algn="ctr" defTabSz="9142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2" indent="-342852" algn="l" defTabSz="9142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6" indent="-285710" algn="l" defTabSz="9142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0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6" indent="-228568" algn="l" defTabSz="9142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defTabSz="9142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7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gabsec@saude.to.gov.b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8000"/>
          </a:blip>
          <a:srcRect t="8630" r="2550" b="8630"/>
          <a:stretch>
            <a:fillRect/>
          </a:stretch>
        </p:blipFill>
        <p:spPr>
          <a:xfrm>
            <a:off x="350" y="15577"/>
            <a:ext cx="9906000" cy="6858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114426" y="5798608"/>
            <a:ext cx="8791575" cy="0"/>
          </a:xfrm>
          <a:prstGeom prst="line">
            <a:avLst/>
          </a:prstGeom>
          <a:ln w="47625" cap="flat">
            <a:solidFill>
              <a:srgbClr val="0154A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-5400000">
            <a:off x="-2157214" y="3429000"/>
            <a:ext cx="5454650" cy="0"/>
          </a:xfrm>
          <a:prstGeom prst="line">
            <a:avLst/>
          </a:prstGeom>
          <a:ln w="47625" cap="flat">
            <a:solidFill>
              <a:srgbClr val="0154A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5400000">
            <a:off x="4728436" y="2588352"/>
            <a:ext cx="2708910" cy="9097672"/>
          </a:xfrm>
          <a:custGeom>
            <a:avLst/>
            <a:gdLst/>
            <a:ahLst/>
            <a:cxnLst/>
            <a:rect l="l" t="t" r="r" b="b"/>
            <a:pathLst>
              <a:path w="4063365" h="16795702">
                <a:moveTo>
                  <a:pt x="0" y="0"/>
                </a:moveTo>
                <a:lnTo>
                  <a:pt x="4063365" y="0"/>
                </a:lnTo>
                <a:lnTo>
                  <a:pt x="4063365" y="16795703"/>
                </a:lnTo>
                <a:lnTo>
                  <a:pt x="0" y="16795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635" r="-3163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 rot="5400000">
            <a:off x="5233195" y="2185194"/>
            <a:ext cx="973667" cy="8371946"/>
          </a:xfrm>
          <a:custGeom>
            <a:avLst/>
            <a:gdLst/>
            <a:ahLst/>
            <a:cxnLst/>
            <a:rect l="l" t="t" r="r" b="b"/>
            <a:pathLst>
              <a:path w="1460500" h="15455900">
                <a:moveTo>
                  <a:pt x="0" y="0"/>
                </a:moveTo>
                <a:lnTo>
                  <a:pt x="1460500" y="0"/>
                </a:lnTo>
                <a:lnTo>
                  <a:pt x="1460500" y="15455900"/>
                </a:lnTo>
                <a:lnTo>
                  <a:pt x="0" y="1545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390" t="-9750" r="-26938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534054" cy="6858000"/>
            <a:chOff x="0" y="0"/>
            <a:chExt cx="745903" cy="2709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45903" cy="2709333"/>
            </a:xfrm>
            <a:custGeom>
              <a:avLst/>
              <a:gdLst/>
              <a:ahLst/>
              <a:cxnLst/>
              <a:rect l="l" t="t" r="r" b="b"/>
              <a:pathLst>
                <a:path w="745903" h="2709333">
                  <a:moveTo>
                    <a:pt x="0" y="0"/>
                  </a:moveTo>
                  <a:lnTo>
                    <a:pt x="745903" y="0"/>
                  </a:lnTo>
                  <a:lnTo>
                    <a:pt x="74590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" y="5782734"/>
            <a:ext cx="1544373" cy="1075267"/>
            <a:chOff x="0" y="0"/>
            <a:chExt cx="750920" cy="4247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0920" cy="424797"/>
            </a:xfrm>
            <a:custGeom>
              <a:avLst/>
              <a:gdLst/>
              <a:ahLst/>
              <a:cxnLst/>
              <a:rect l="l" t="t" r="r" b="b"/>
              <a:pathLst>
                <a:path w="750920" h="424797">
                  <a:moveTo>
                    <a:pt x="0" y="0"/>
                  </a:moveTo>
                  <a:lnTo>
                    <a:pt x="750920" y="0"/>
                  </a:lnTo>
                  <a:lnTo>
                    <a:pt x="750920" y="424797"/>
                  </a:lnTo>
                  <a:lnTo>
                    <a:pt x="0" y="424797"/>
                  </a:lnTo>
                  <a:close/>
                </a:path>
              </a:pathLst>
            </a:custGeom>
            <a:solidFill>
              <a:srgbClr val="0154A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1"/>
            <a:ext cx="1408504" cy="3444875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568624" y="6309320"/>
            <a:ext cx="842493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CARLOS FELINTO JÚNIOR</a:t>
            </a:r>
          </a:p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 SECRETÁRIO DE ESTADO DA SAÚDE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961112" y="68431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>
                <a:solidFill>
                  <a:srgbClr val="0066FF"/>
                </a:solidFill>
              </a:rPr>
              <a:t>Relatório Consolidado do Resultado da Execução Orçamentária e Financeira do Fundo Estadual de Saúde</a:t>
            </a:r>
          </a:p>
          <a:p>
            <a:pPr lvl="0" algn="ctr"/>
            <a:endParaRPr lang="pt-BR" sz="2400" b="1" dirty="0">
              <a:solidFill>
                <a:srgbClr val="0066FF"/>
              </a:solidFill>
            </a:endParaRPr>
          </a:p>
          <a:p>
            <a:pPr algn="ctr"/>
            <a:r>
              <a:rPr lang="pt-BR" sz="2400" b="1" dirty="0">
                <a:solidFill>
                  <a:srgbClr val="0066FF"/>
                </a:solidFill>
              </a:rPr>
              <a:t>2º  Quadrimestre de 2023</a:t>
            </a:r>
          </a:p>
        </p:txBody>
      </p:sp>
    </p:spTree>
    <p:extLst>
      <p:ext uri="{BB962C8B-B14F-4D97-AF65-F5344CB8AC3E}">
        <p14:creationId xmlns:p14="http://schemas.microsoft.com/office/powerpoint/2010/main" val="370898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32520" y="148583"/>
            <a:ext cx="9248329" cy="461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19" tIns="45714" rIns="91419" bIns="45714">
            <a:spAutoFit/>
          </a:bodyPr>
          <a:lstStyle/>
          <a:p>
            <a:pPr marL="0" marR="0" lvl="0" indent="0" algn="ctr" defTabSz="913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Aumento de </a:t>
            </a:r>
            <a:r>
              <a:rPr lang="pt-BR" sz="24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 da Receita Própria em Saúde no 2º Quad. de 2023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8464" y="6541884"/>
            <a:ext cx="8132614" cy="2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9" tIns="45714" rIns="91419" bIns="45714">
            <a:spAutoFit/>
          </a:bodyPr>
          <a:lstStyle/>
          <a:p>
            <a:pPr marL="0" marR="0" lvl="0" indent="0" algn="l" defTabSz="91389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FONTE: Siafem e Siafe - 2017-2023 (2º </a:t>
            </a:r>
            <a:r>
              <a:rPr kumimoji="0" lang="pt-B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quad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 2023 valores liquidados acesso em  </a:t>
            </a:r>
            <a:r>
              <a:rPr lang="pt-BR" sz="1100" dirty="0">
                <a:solidFill>
                  <a:prstClr val="black"/>
                </a:solidFill>
                <a:latin typeface="Calibri"/>
              </a:rPr>
              <a:t>27/09/</a:t>
            </a:r>
            <a:r>
              <a:rPr kumimoji="0" lang="pt-B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2023).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9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536312" rtl="0" eaLnBrk="1" fontAlgn="auto" latinLnBrk="0" hangingPunct="1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7" name="Freeform 14"/>
            <p:cNvSpPr/>
            <p:nvPr/>
          </p:nvSpPr>
          <p:spPr>
            <a:xfrm>
              <a:off x="0" y="1"/>
              <a:ext cx="835820" cy="134076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75780"/>
              </p:ext>
            </p:extLst>
          </p:nvPr>
        </p:nvGraphicFramePr>
        <p:xfrm>
          <a:off x="128464" y="415404"/>
          <a:ext cx="9145016" cy="612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626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9035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3" descr="X:\Planejamento\LOGOMARCAS\Logo SU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64096"/>
            <a:ext cx="1498260" cy="5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/>
          <p:nvPr/>
        </p:nvSpPr>
        <p:spPr>
          <a:xfrm>
            <a:off x="1" y="1988840"/>
            <a:ext cx="9849543" cy="1902498"/>
          </a:xfrm>
          <a:prstGeom prst="rect">
            <a:avLst/>
          </a:prstGeom>
        </p:spPr>
        <p:txBody>
          <a:bodyPr vert="horz" wrap="square" lIns="0" tIns="116259" rIns="0" bIns="0" rtlCol="0">
            <a:spAutoFit/>
          </a:bodyPr>
          <a:lstStyle/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Execução dos Recursos da Saúde por Objetivo e Ações Orçamentárias</a:t>
            </a:r>
          </a:p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2º Quad. </a:t>
            </a:r>
            <a:r>
              <a:rPr lang="en-US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3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7991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0512" y="44624"/>
            <a:ext cx="9361040" cy="8309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Execução dos Recursos da Saúde por Objetivo do Plano de Saúde </a:t>
            </a:r>
          </a:p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2º Quad. 2023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4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83390"/>
              </p:ext>
            </p:extLst>
          </p:nvPr>
        </p:nvGraphicFramePr>
        <p:xfrm>
          <a:off x="0" y="1052273"/>
          <a:ext cx="9902013" cy="5235644"/>
        </p:xfrm>
        <a:graphic>
          <a:graphicData uri="http://schemas.openxmlformats.org/drawingml/2006/table">
            <a:tbl>
              <a:tblPr/>
              <a:tblGrid>
                <a:gridCol w="70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0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7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3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48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8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43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17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1439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179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477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613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Objetivo do PES / PPA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Dotação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Inicial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Alterações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Autorizado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</a:t>
                      </a:r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Inicial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Autorizado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Autorizado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Pago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Saldo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Apoio </a:t>
                      </a:r>
                      <a:r>
                        <a:rPr lang="pt-BR" sz="800" b="0" i="0" u="none" strike="noStrike" dirty="0" err="1">
                          <a:effectLst/>
                          <a:latin typeface="Calibri"/>
                        </a:rPr>
                        <a:t>Adm</a:t>
                      </a:r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 e Folha de Salários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1.185.624.999,00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58,57%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84.196.209,00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28,80%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1.269.821.208,00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107,10%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54,81%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  1.019.527.031,34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80,29%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56,75%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1.015.620.274,66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61,20%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994.116.051,65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61,25%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250.294.176,66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Assistência Farmacêutica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20.101.229,00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0,99%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1.250.186,00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0,43%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21.351.415,00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106,22%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0,92%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14.615.633,72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68,45%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0,81%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8.156.874,11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7.804.711,53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6.735.781,28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Atenção a Pessoa com Deficiência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12.973.257,00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0,64%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   257.007,00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13.230.264,00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101,98%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0,57%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6.572.427,35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49,68%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0,37%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3.690.484,89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3.617.767,44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6.657.836,65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Atenção Especializada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638.684.367,00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31,55%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241.094.661,20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82,48%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879.779.028,20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137,75%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37,98%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669.690.771,04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76,12%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37,28%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568.298.288,18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34,25%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555.809.905,63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34,25%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210.088.257,16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Atenção Primária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10.329.229,00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0,51%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4.856.137,00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1,66%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15.185.366,00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147,01%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0,66%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12.199.161,54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80,33%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0,68%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5.932.010,58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0,36%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5.713.216,84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0,35%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2.986.204,46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Conselho e Ouvidoria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1.830.000,00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-219.221,00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-0,07%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1.610.779,00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88,02%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1.024.207,77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63,58%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1.009.274,44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1.009.274,44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586.571,23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Educação Permanente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1.887.000,00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   965.182,00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0,33%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2.852.182,00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151,15%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0,12%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727.702,08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25,51%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338.726,55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338.565,53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2.124.479,92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Hemorrede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27.924.000,00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1,38%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1.277.454,00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-0,44%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26.646.546,00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95,43%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1,15%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16.350.466,68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61,36%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0,91%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10.270.611,70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0,62%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10.207.124,41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0,63%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10.296.079,32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Rede de Urgência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89.373.916,00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4,42%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51.331.857,00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-17,56%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38.042.059,00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42,57%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1,64%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33.226.700,95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87,34%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1,85%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28.635.394,84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1,73%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27.412.275,37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1,69%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4.815.358,05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Coordenação Materno-Infantil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240.000,00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     740.600,00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0,25%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980.600,00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408,58%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244.176,34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24,90%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244.176,34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244.176,34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736.423,66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Regulação do Acesso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15.888.033,00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0,78%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    5.514.559,00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-1,89%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10.373.474,00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65,29%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9.344.294,32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90,08%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0,52%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9.109.683,93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0,55%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9.102.481,68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0,56%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1.029.179,68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6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Vigilância em Saúde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19.440.000,00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0,96%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  17.280.649,00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5,91%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36.720.649,00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188,89%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1,59%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12.945.982,60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35,26%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 dirty="0">
                          <a:effectLst/>
                          <a:latin typeface="Calibri"/>
                        </a:rPr>
                        <a:t>0,72%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8.141.042,59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0,49%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7.641.381,84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0,47%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23.774.666,40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14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Totais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2.024.296.030,00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  292.297.540,20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2.316.593.570,20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114,44%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1.796.468.555,73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77,55%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1.659.446.842,81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1.623.016.932,70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520.125.014,47 </a:t>
                      </a:r>
                    </a:p>
                  </a:txBody>
                  <a:tcPr marL="3974" marR="3974" marT="39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0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27691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1364" y="6608385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34253"/>
              </p:ext>
            </p:extLst>
          </p:nvPr>
        </p:nvGraphicFramePr>
        <p:xfrm>
          <a:off x="128464" y="470770"/>
          <a:ext cx="9712869" cy="6126582"/>
        </p:xfrm>
        <a:graphic>
          <a:graphicData uri="http://schemas.openxmlformats.org/drawingml/2006/table">
            <a:tbl>
              <a:tblPr/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1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Ação do Orçamento da Saúde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 (R$)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4152 - Manutenção de recursos humanos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967.953.972,97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effectLst/>
                          <a:latin typeface="Calibri"/>
                        </a:rPr>
                        <a:t>58,33%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4113 - Oferta de ações e serviços de MAC Ambulatorial e hospitalar nas unidades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358.284.072,66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21,59%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4352 - Organização e viabilização dos serviços de saúde, e do apoio ao diagnóstico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149.731.417,58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effectLst/>
                          <a:latin typeface="Calibri"/>
                        </a:rPr>
                        <a:t>9,02%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3099 - Ampliação e modernização da rede de serviços de saúde no Estado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41.298.715,04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2,49%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4345 - Implementação da rede de atenção às urgências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28.635.394,84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1,73%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4518 - Manutenção do plano de saúde dos servidores da Secretaria da saúde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27.558.765,54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1,66%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4354 - Apoio à manutenção dos serviços de MAC Ambulatorial e hospitalar na rede municipal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18.984.082,90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1,14%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4127 - Produção hemoterápica e hematológica na hemorrede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10.270.611,70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0,62%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4362 - Viabilização do acesso aos serviços de saúde de forma regulada e oportuna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9.109.683,93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0,55%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4200 - Coordenação e manutenção dos serviços administrativos gerais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8.920.153,17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0,54%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4356 - Assistência farmacêutica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8.156.874,11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0,49%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4353 - Fortalecimento do sistema estadual de vigilância em saúde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7.865.651,58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0,47%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6036 - Fornecimento de insumos e serviços de saúde por Sentenças Judiciais, Ação Civil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4.608.200,80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0,28%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4355 - Implementação da rede de atenção à pessoa com deficiência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3.690.484,89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4229 - Manutenção de serviços de infomática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3.630.782,08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4361 - Implementação da rede de atenção psicossocial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3.004.563,99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0,18%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4156 - Qualificação do processo de trabalho da atenção primária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2.927.446,59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0,18%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4253 - Manutenção de serviços de transporte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2.885.008,10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0,17%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4139 - Promoção do controle social no SUS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1.009.274,44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4307 - Formação dos trabalhadores do SUS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338.726,55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4078 - Gerenciamento do risco sanitário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275.391,01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4343 - Coordenação da Rede de Atenção Materna e Infantil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244.176,34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3108 - Articulação e cooperação interfederativa em gestão de saúde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63.392,00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4134 - Promoção da ouvidoria do SUS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9197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1.659.446.842,81 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974" marR="4974" marT="49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44624"/>
            <a:ext cx="9921552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Execução dos Recursos da Saúde por Ação Orçamentária - 2º Quad. 2023</a:t>
            </a:r>
          </a:p>
        </p:txBody>
      </p:sp>
    </p:spTree>
    <p:extLst>
      <p:ext uri="{BB962C8B-B14F-4D97-AF65-F5344CB8AC3E}">
        <p14:creationId xmlns:p14="http://schemas.microsoft.com/office/powerpoint/2010/main" val="53357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65032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9"/>
          <p:cNvSpPr txBox="1"/>
          <p:nvPr/>
        </p:nvSpPr>
        <p:spPr>
          <a:xfrm>
            <a:off x="4910223" y="1052736"/>
            <a:ext cx="1656184" cy="64631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dirty="0"/>
              <a:t>56,75%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APOIO ADMINISTRATIVO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1712577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APOIO ADMINISTRATIVO / GESTÃO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1310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084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00122"/>
              </p:ext>
            </p:extLst>
          </p:nvPr>
        </p:nvGraphicFramePr>
        <p:xfrm>
          <a:off x="138112" y="433387"/>
          <a:ext cx="9629775" cy="59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664968" y="1340768"/>
            <a:ext cx="1716365" cy="64631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dirty="0"/>
              <a:t>37,28%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ESPECIALIZADA 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ESPECIALIZADA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580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79677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47318" y="2912055"/>
            <a:ext cx="1512168" cy="584763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/>
              <a:t>1,85%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ORGANIZAR A REDE DE ATENÇÃO À URGÊNCIA E EMERGÊNCIA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98120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ORGANIZAR A REDE DE ATENÇÃO À URGÊNCIA E EMERGÊNCIA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14652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447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36818" y="6309320"/>
            <a:ext cx="1544373" cy="548681"/>
            <a:chOff x="0" y="0"/>
            <a:chExt cx="750920" cy="4247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50920" cy="424797"/>
            </a:xfrm>
            <a:custGeom>
              <a:avLst/>
              <a:gdLst/>
              <a:ahLst/>
              <a:cxnLst/>
              <a:rect l="l" t="t" r="r" b="b"/>
              <a:pathLst>
                <a:path w="750920" h="424797">
                  <a:moveTo>
                    <a:pt x="0" y="0"/>
                  </a:moveTo>
                  <a:lnTo>
                    <a:pt x="750920" y="0"/>
                  </a:lnTo>
                  <a:lnTo>
                    <a:pt x="750920" y="424797"/>
                  </a:lnTo>
                  <a:lnTo>
                    <a:pt x="0" y="424797"/>
                  </a:lnTo>
                  <a:close/>
                </a:path>
              </a:pathLst>
            </a:custGeom>
            <a:solidFill>
              <a:srgbClr val="0154A4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1"/>
            <a:ext cx="835820" cy="1722437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568624" y="6309320"/>
            <a:ext cx="842493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AFONSO PIVA DE SANTANA</a:t>
            </a:r>
          </a:p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 SECRETÁRIO DE ESTADO DA SAÚDE</a:t>
            </a:r>
          </a:p>
        </p:txBody>
      </p:sp>
      <p:sp>
        <p:nvSpPr>
          <p:cNvPr id="19" name="Retângulo 1"/>
          <p:cNvSpPr>
            <a:spLocks noChangeArrowheads="1"/>
          </p:cNvSpPr>
          <p:nvPr/>
        </p:nvSpPr>
        <p:spPr bwMode="auto">
          <a:xfrm>
            <a:off x="1496616" y="6580815"/>
            <a:ext cx="5631681" cy="26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fontAlgn="b"/>
            <a:r>
              <a:rPr lang="pt-BR" sz="1100" dirty="0">
                <a:solidFill>
                  <a:prstClr val="black"/>
                </a:solidFill>
              </a:rPr>
              <a:t>Fonte: SIAFE - Relorc, Orçamento Inicial.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124702"/>
              </p:ext>
            </p:extLst>
          </p:nvPr>
        </p:nvGraphicFramePr>
        <p:xfrm>
          <a:off x="-159568" y="0"/>
          <a:ext cx="11521280" cy="671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19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77794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9"/>
          <p:cNvSpPr txBox="1"/>
          <p:nvPr/>
        </p:nvSpPr>
        <p:spPr>
          <a:xfrm>
            <a:off x="4376936" y="1988840"/>
            <a:ext cx="1728193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0,91% do Empenho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9555" y="-27384"/>
            <a:ext cx="9938810" cy="369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HEMOTERÁPICA E HEMATOLÓGICA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3340899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9555" y="-27384"/>
            <a:ext cx="9938810" cy="3693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HEMOTERÁPICA E HEMATOLÓGICA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188539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33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44685"/>
              </p:ext>
            </p:extLst>
          </p:nvPr>
        </p:nvGraphicFramePr>
        <p:xfrm>
          <a:off x="138545" y="429491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9"/>
          <p:cNvSpPr txBox="1"/>
          <p:nvPr/>
        </p:nvSpPr>
        <p:spPr>
          <a:xfrm>
            <a:off x="4454756" y="3068960"/>
            <a:ext cx="172819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0,72% do Empenho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9555" y="-27378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EM SAÚDE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183378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BBC51DC-4BE5-B388-A20C-912D71C6AF2C}"/>
              </a:ext>
            </a:extLst>
          </p:cNvPr>
          <p:cNvSpPr/>
          <p:nvPr/>
        </p:nvSpPr>
        <p:spPr>
          <a:xfrm>
            <a:off x="-39555" y="-27378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EM SAÚDE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06584"/>
              </p:ext>
            </p:extLst>
          </p:nvPr>
        </p:nvGraphicFramePr>
        <p:xfrm>
          <a:off x="138545" y="429491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72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14342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Retângulo 7"/>
          <p:cNvSpPr>
            <a:spLocks noChangeArrowheads="1"/>
          </p:cNvSpPr>
          <p:nvPr/>
        </p:nvSpPr>
        <p:spPr bwMode="auto">
          <a:xfrm flipH="1">
            <a:off x="5343395" y="3789367"/>
            <a:ext cx="148246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36707" y="1700808"/>
            <a:ext cx="172819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0,81% do </a:t>
            </a:r>
          </a:p>
          <a:p>
            <a:pPr algn="ctr"/>
            <a:r>
              <a:rPr lang="pt-BR" sz="2000" dirty="0"/>
              <a:t>Empenho Total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4D558A5-E355-CAC4-C64C-2E8A097FFFC3}"/>
              </a:ext>
            </a:extLst>
          </p:cNvPr>
          <p:cNvSpPr/>
          <p:nvPr/>
        </p:nvSpPr>
        <p:spPr>
          <a:xfrm>
            <a:off x="-39555" y="-27378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FARMACÊUTICA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1769875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38112" y="433387"/>
          <a:ext cx="9629775" cy="59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64D558A5-E355-CAC4-C64C-2E8A097FFFC3}"/>
              </a:ext>
            </a:extLst>
          </p:cNvPr>
          <p:cNvSpPr/>
          <p:nvPr/>
        </p:nvSpPr>
        <p:spPr>
          <a:xfrm>
            <a:off x="-39555" y="-27378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FARMACÊUTICA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5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472400"/>
              </p:ext>
            </p:extLst>
          </p:nvPr>
        </p:nvGraphicFramePr>
        <p:xfrm>
          <a:off x="131233" y="423333"/>
          <a:ext cx="9643533" cy="60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560235" y="1916832"/>
            <a:ext cx="172819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sz="2000" dirty="0"/>
              <a:t>0,52%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DO ACESSO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USUÁRIO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95695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DO ACESSO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USUÁRIO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id="{9200D584-A18D-4A06-B2DD-BFF6EA92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556" y="6577620"/>
            <a:ext cx="708078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fontAlgn="b"/>
            <a:r>
              <a:rPr lang="pt-BR" sz="1400" dirty="0">
                <a:solidFill>
                  <a:prstClr val="black"/>
                </a:solidFill>
                <a:latin typeface="+mj-lt"/>
              </a:rPr>
              <a:t>FONTE: </a:t>
            </a:r>
            <a:r>
              <a:rPr lang="pt-BR" sz="1400" dirty="0" err="1">
                <a:solidFill>
                  <a:prstClr val="black"/>
                </a:solidFill>
                <a:latin typeface="+mj-lt"/>
              </a:rPr>
              <a:t>Siafe</a:t>
            </a:r>
            <a:r>
              <a:rPr lang="pt-BR" sz="1400" dirty="0">
                <a:solidFill>
                  <a:prstClr val="black"/>
                </a:solidFill>
                <a:latin typeface="+mj-lt"/>
              </a:rPr>
              <a:t>, </a:t>
            </a:r>
            <a:r>
              <a:rPr lang="pt-BR" sz="1400" dirty="0" err="1">
                <a:solidFill>
                  <a:prstClr val="black"/>
                </a:solidFill>
                <a:latin typeface="+mj-lt"/>
              </a:rPr>
              <a:t>Progfonte</a:t>
            </a:r>
            <a:r>
              <a:rPr lang="pt-BR" sz="1400" dirty="0">
                <a:solidFill>
                  <a:prstClr val="black"/>
                </a:solidFill>
                <a:latin typeface="+mj-lt"/>
              </a:rPr>
              <a:t> FES 2023 -  15/05/2023</a:t>
            </a:r>
            <a:endParaRPr lang="pt-BR" sz="14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34199"/>
              </p:ext>
            </p:extLst>
          </p:nvPr>
        </p:nvGraphicFramePr>
        <p:xfrm>
          <a:off x="138545" y="429491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91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46962"/>
              </p:ext>
            </p:extLst>
          </p:nvPr>
        </p:nvGraphicFramePr>
        <p:xfrm>
          <a:off x="138545" y="429491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86962" y="928744"/>
            <a:ext cx="9054703" cy="714375"/>
          </a:xfrm>
          <a:prstGeom prst="rect">
            <a:avLst/>
          </a:prstGeom>
        </p:spPr>
        <p:txBody>
          <a:bodyPr lIns="91427" tIns="45714" rIns="91427" bIns="45714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pt-BR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 flipH="1">
            <a:off x="5420785" y="3213105"/>
            <a:ext cx="148246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CaixaDeTexto 9"/>
          <p:cNvSpPr txBox="1"/>
          <p:nvPr/>
        </p:nvSpPr>
        <p:spPr>
          <a:xfrm>
            <a:off x="4411256" y="935245"/>
            <a:ext cx="1785079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0,68%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tenção primária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en-US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tenção primária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03593"/>
              </p:ext>
            </p:extLst>
          </p:nvPr>
        </p:nvGraphicFramePr>
        <p:xfrm>
          <a:off x="134815" y="427892"/>
          <a:ext cx="9636369" cy="600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47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1"/>
            <a:ext cx="835820" cy="908719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63668"/>
              </p:ext>
            </p:extLst>
          </p:nvPr>
        </p:nvGraphicFramePr>
        <p:xfrm>
          <a:off x="128464" y="612676"/>
          <a:ext cx="9577065" cy="5630175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16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Arrecadação de Recursos da Saúde no 2º Quad. 2023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4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/Origem da Receita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Prevista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(Atualizada) 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Arrecadada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(Acumulada) 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ROYALTS DO PETROLEO - FEP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10.000.000,00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4.151.903,94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63">
                <a:tc rowSpan="8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</a:t>
                      </a:r>
                    </a:p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(CUSTEIO)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0000247 - Atenção Primária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0000247 - Atenção Primária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80.000,00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693">
                <a:tc vMerge="1"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0000250 - Atenção Especializada - MAC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363.000.000,00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216.143.330,79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0000250 - Atenção Especializada - MAC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18.293.000,00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0000251 - Vigilância em Saúde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8.500.000,00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6.081.192,20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72%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0000246 - Assistência Farmacêutica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1.098.000,00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747.579,87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0000248 - Gestão do SUS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0000248 - Gestão do SUS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18.314.171,00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CONVÊNIOS MS 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3.500.000,00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69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CORRENTES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404.854.732,00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245.438.177,80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61%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3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IMPOSTOS, TAXAS E CONTRIBUICOES DE MELHORIA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2.904.000,00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151.900,00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3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PATRIMONIAL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19.535.000,00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16.507.951,50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3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RECEITAS CORRENTES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1.927.520,94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69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427.293.732,00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264.025.550,24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62%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3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DE CAPITAL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23.900.000,00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2.046.098,58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36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23.900.000,00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2.046.098,58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669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451.193.732,00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266.071.648,82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59%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6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102 -  Computa EC 29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1.443.426.971,00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1.338.415.309,39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363">
                <a:tc vMerge="1">
                  <a:txBody>
                    <a:bodyPr/>
                    <a:lstStyle/>
                    <a:p>
                      <a:pPr algn="l" fontAlgn="ctr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104 -  Emenda Parlamentar Estadual 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35.117.139,00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8.427.879,00 </a:t>
                      </a:r>
                    </a:p>
                  </a:txBody>
                  <a:tcPr marL="2316" marR="2316" marT="231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36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ICMS - FECOEP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238 - ICMS Combate e Erradicação da Pobreza </a:t>
                      </a:r>
                    </a:p>
                  </a:txBody>
                  <a:tcPr marL="2316" marR="2316" marT="23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         2.617.564,81 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6693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  1.929.737.842,00 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>
                          <a:effectLst/>
                          <a:latin typeface="Calibri"/>
                        </a:rPr>
                        <a:t>  1.615.532.402,02 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2316" marR="2316" marT="23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6456" y="6382489"/>
            <a:ext cx="9721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pt-BR" sz="1050" dirty="0">
                <a:latin typeface="Calibri"/>
              </a:rPr>
              <a:t>Fonte: SIAFE - SEFAZ-TO - Anexo 10 e Anexo 11 FES 2023 - Acesso 27/09/2023 -  Nota: Nas Fontes 500 e 761 considera-se Receita Prevista o valor do Orçamento Autorizado na respectiva Fonte, e como Receita Arrecadada o valor Liquidado no período.</a:t>
            </a:r>
          </a:p>
        </p:txBody>
      </p:sp>
    </p:spTree>
    <p:extLst>
      <p:ext uri="{BB962C8B-B14F-4D97-AF65-F5344CB8AC3E}">
        <p14:creationId xmlns:p14="http://schemas.microsoft.com/office/powerpoint/2010/main" val="3066148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75401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tângulo 5"/>
          <p:cNvSpPr>
            <a:spLocks noChangeArrowheads="1"/>
          </p:cNvSpPr>
          <p:nvPr/>
        </p:nvSpPr>
        <p:spPr bwMode="auto">
          <a:xfrm flipH="1">
            <a:off x="5420785" y="2474977"/>
            <a:ext cx="1482460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49058" y="2351866"/>
            <a:ext cx="1584176" cy="646319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pt-BR" dirty="0"/>
              <a:t>0,37% do Empenho Total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À </a:t>
            </a:r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 COM DEFICIÊNCIA 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539137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À </a:t>
            </a:r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 COM DEFICIÊNCIA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6052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47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29211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448943" y="3322054"/>
            <a:ext cx="1728191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0,04%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permanente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permanente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758122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780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11085"/>
              </p:ext>
            </p:extLst>
          </p:nvPr>
        </p:nvGraphicFramePr>
        <p:xfrm>
          <a:off x="138545" y="429491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560321" y="1916832"/>
            <a:ext cx="172819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0,06%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social e a ouvidoria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3408134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social e a ouvidoria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297215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1303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37686"/>
              </p:ext>
            </p:extLst>
          </p:nvPr>
        </p:nvGraphicFramePr>
        <p:xfrm>
          <a:off x="137160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428795" y="3507111"/>
            <a:ext cx="1728192" cy="707874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0,01 %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COORDENAÇÃO</a:t>
            </a:r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REDE MATERNO-INFANTIL 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2309981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9555" y="-27384"/>
            <a:ext cx="9938810" cy="4000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COORDENAÇÃO</a:t>
            </a:r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REDE MATERNO-INFANTIL 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4"/>
            <a:ext cx="6126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jan-ago</a:t>
            </a:r>
            <a:r>
              <a:rPr lang="pt-BR" sz="1200" dirty="0"/>
              <a:t>/2023 - acesso em 27/09/2023.</a:t>
            </a:r>
          </a:p>
        </p:txBody>
      </p:sp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62005"/>
              </p:ext>
            </p:extLst>
          </p:nvPr>
        </p:nvGraphicFramePr>
        <p:xfrm>
          <a:off x="133350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705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22826" y="298"/>
            <a:ext cx="9938810" cy="369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Orçamento da SES-TO - Execução dos  Recurso Totais por Fonte de Recursos - 2º Quad. 2023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383005"/>
            <a:ext cx="9858585" cy="621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8465" y="6608385"/>
            <a:ext cx="3169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Siafe</a:t>
            </a:r>
            <a:r>
              <a:rPr lang="pt-BR" sz="1200" dirty="0"/>
              <a:t>, </a:t>
            </a:r>
            <a:r>
              <a:rPr lang="pt-BR" sz="1200" dirty="0" err="1"/>
              <a:t>Progfonte</a:t>
            </a:r>
            <a:r>
              <a:rPr lang="pt-BR" sz="1200" dirty="0"/>
              <a:t> FES 2023 -  27/09/2023</a:t>
            </a:r>
          </a:p>
        </p:txBody>
      </p:sp>
    </p:spTree>
    <p:extLst>
      <p:ext uri="{BB962C8B-B14F-4D97-AF65-F5344CB8AC3E}">
        <p14:creationId xmlns:p14="http://schemas.microsoft.com/office/powerpoint/2010/main" val="42698375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867293"/>
              </p:ext>
            </p:extLst>
          </p:nvPr>
        </p:nvGraphicFramePr>
        <p:xfrm>
          <a:off x="56456" y="116632"/>
          <a:ext cx="9793090" cy="6480721"/>
        </p:xfrm>
        <a:graphic>
          <a:graphicData uri="http://schemas.openxmlformats.org/drawingml/2006/table">
            <a:tbl>
              <a:tblPr/>
              <a:tblGrid>
                <a:gridCol w="35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3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61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199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617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ND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Execução dos Recursos TOTAIS por Natureza da Despesa - SES-TO - 2º Quad. 2023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Dotação Inicial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Orçamento Autorizado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Bloqueado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Liquidado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Pago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A Liquidar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Saldo Orçamentário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319004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CONTRATACAO POR TEMPO DETERMINADO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238.000.000,00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342.958.718,00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214.566.387,21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213.803.163,44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211.842.270,14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763.223,77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128.392.330,79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319011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VENCIMENTOS E VANTAGENS FIXAS - PESSOAL CIVIL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647.835.426,00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600.366.976,00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536.199.578,92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536.013.999,49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525.262.983,10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185.579,43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64.167.397,08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319013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OBRIGACOES PATRONAIS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43.582.732,49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43.582.732,49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38.675.928,28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4.417.267,51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319016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DESPESAS VARIAVEIS-PESSOAL CIVL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2.997.471,36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2.997.471,36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2.997.471,36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4.502.528,64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37.000.000,00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59.300.000,00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57.729.834,13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57.721.735,34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57.688.905,34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8.098,79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1.570.165,87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319094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INDENIZACOES E RESTITUICOES TRABALHISTAS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18.800.000,00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17.875.540,36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17.875.540,36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17.872.613,65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924.459,64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319096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RESSARCIMENTO DE DESPESAS DE PESSOAL REQUISITADO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319113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OBRIGACOES PATRONAIS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138.355.000,00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138.355.000,00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123.518.096,03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123.518.096,03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119.912.786,74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14.836.903,97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319192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25.985.573,00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25.985.573,00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25.985.573,00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PESSOAL E ENCARGOS SOCIAIS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1.153.999.999,00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1.241.290.267,00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996.469.640,50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995.512.738,51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974.252.958,61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  956.901,99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244.820.626,50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334041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16.106.219,00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3.573.417,00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1.741.729,00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1.049.229,00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1.049.229,00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692.500,00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1.831.688,00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334092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675.000,00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334141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36.283.089,00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55.926.157,00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54.442.134,50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35.897.093,05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34.004.248,87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18.545.041,45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1.484.022,50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334192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1.365.000,00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1.292.395,00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1.292.394,62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1.292.394,62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1.292.394,62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0,38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335041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200.000,00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4.733.188,00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4.137.187,66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4.137.187,66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4.137.187,66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596.000,34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335043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SUBVENCOES SOCIAIS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8.381.679,00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9.181.679,00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1.878.500,00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1.220.000,00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1.220.000,00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658.500,00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7.303.179,00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337170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RATEIO PELA PARTICIPACAO EM CONSORCIO PUBLICO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4.000.000,00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840,00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840,00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339008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BENEFICIOS ASSISTENCIAIS DO SERVIDOR E DO MILITAR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159.245,00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123.693,38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119.733,38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119.733,38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3.960,00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35.551,62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339014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DIARIAS - CIVIL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7.391.433,00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7.660.682,00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2.390.441,70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2.390.441,70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2.382.472,70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5.270.240,30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DE CONSUMO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153.652.482,00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171.647.436,50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344.159,76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126.636.158,91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71.693.675,39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68.312.583,71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54.942.483,52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44.667.117,83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94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MATERIAL, BEM OU SERVICO PARA DISTRIBUICAO GRATUITA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10.053.694,00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12.480.042,00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7.889.610,76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2.881.899,00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2.809.181,55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5.007.711,76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4.590.431,24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PASSAGENS E DESPESAS COM LOCOMOCAO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10.419.893,00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8.105.593,00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6.648.993,43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6.531.696,79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6.531.696,79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117.296,64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1.456.599,57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339035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 DE CONSULTORIA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1.440,00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1.440,00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1.440,00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339036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SERVICOS DE TERCEIROS - PESSOA FISICA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2.480.726,00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4.180.333,00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1.907.266,25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1.397.899,23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1.367.888,96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509.367,02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2.273.066,75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339037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LOCACAO DE MAO-DE-OBRA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4.531.120,00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16.136.679,00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12.012.831,52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10.363.933,54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10.363.933,54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1.648.897,98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4.123.847,48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339039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SERVICOS DE TERCEIROS - PESSOA JURIDICA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471.384.756,00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460.510.066,51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43.074,99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345.345.031,97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303.522.599,27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298.118.193,22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41.822.432,70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115.121.959,55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617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339040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SERVICOS DE TECNOLOGIA DA INFORMACAO E COMUNICACAO ? PESSOA JURIDICA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7.187.945,00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10.061.178,00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63.423,82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9.373.976,97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9.138.171,16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9.138.010,14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235.805,81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623.777,21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339047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OBRIGACOES TRIBUTARIAS E CONTRIBUTIVAS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244.000,00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631.603,00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483.420,22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419.613,60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415.905,86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63.806,62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148.182,78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339048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AUXILIOS FINANCEIROS A PESSOAS FISICAS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2.817.684,00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620.565,00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561.563,82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561.563,82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555.722,82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59.001,18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339049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AUXILIO-TRANSPORTE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800.000,00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10,00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10,00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339091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SENTENCAS JUDICIAIS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3.500.000,00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6.315.605,00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4.800.579,07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3.675.630,28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3.443.274,17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1.124.948,79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1.515.025,93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36.475.233,00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164.730.660,19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163.124.330,61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161.096.482,63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159.710.231,89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2.027.847,98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1.606.329,58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339093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INDENIZACOES E RESTITUICOES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1.172.543,00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1.074.847,83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1.074.847,83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1.074.622,66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97.695,17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DESPESAS CORRENTES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777.951.393,00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939.121.357,20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41%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450.658,57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745.864.692,22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618.464.091,95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606.046.511,54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127.400.600,27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192.806.006,41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444042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AUXILIOS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9.870.691,00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2.380.460,00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298.500,00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298.500,00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2.081.960,00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444142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AUXILIOS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6.893.029,00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6.317.729,00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2.400.000,00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2.400.000,00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3.917.729,00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575.300,00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445042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AUXILIOS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805.000,00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1.255.000,00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1.254.650,00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49.650,00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49.650,00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1.205.000,00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350,00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449051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E INSTALACOES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55.196.129,00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62.619.808,00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24.508.516,06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22.937.289,44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22.937.289,44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1.571.226,62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38.111.291,94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449052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EQUIPAMENTOS E MATERIAL PERMANENTE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26.362.818,00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46.275.371,00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73.669,94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5.023.525,75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3.351.770,71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599.220,91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1.671.755,04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41.178.175,31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449091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SENTENCAS JUDICIAIS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50.000,00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449092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DESPESAS DE EXERCICIOS ANTERIORES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60.000,00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16.746.060,00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16.719.084,43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16.719.084,43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16.719.084,43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26.975,57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449093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INDENIZACOES E RESTITUICOES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12.218,00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12.217,77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12.217,77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12.217,77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-  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effectLst/>
                          <a:latin typeface="Calibri"/>
                        </a:rPr>
                        <a:t>                          0,23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INVESTIMENTOS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  92.344.638,00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136.181.946,00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73.669,94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54.134.223,01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45.470.012,35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42.717.462,55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8.664.210,66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    81.974.053,05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325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  2.024.296.030,00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 2.316.593.570,20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524.328,51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1.796.468.555,73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1.659.446.842,81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1.623.016.932,70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Calibri"/>
                        </a:rPr>
                        <a:t> 137.021.712,92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effectLst/>
                          <a:latin typeface="Calibri"/>
                        </a:rPr>
                        <a:t>     519.600.685,96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28464" y="6581001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Fonte: SIAFE - IMPBY - 19/10/2023</a:t>
            </a:r>
          </a:p>
        </p:txBody>
      </p:sp>
    </p:spTree>
    <p:extLst>
      <p:ext uri="{BB962C8B-B14F-4D97-AF65-F5344CB8AC3E}">
        <p14:creationId xmlns:p14="http://schemas.microsoft.com/office/powerpoint/2010/main" val="38311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1"/>
            <a:ext cx="835820" cy="1722437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35368" y="-57001"/>
            <a:ext cx="918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prstClr val="black"/>
                </a:solidFill>
              </a:rPr>
              <a:t>Orçamento da Saúde Executado – 2º Quadrimestre 2023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608978"/>
            <a:ext cx="81354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SIAFE - IMPBY - 19/10/2023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3F1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516224"/>
              </p:ext>
            </p:extLst>
          </p:nvPr>
        </p:nvGraphicFramePr>
        <p:xfrm>
          <a:off x="169570" y="980728"/>
          <a:ext cx="9566860" cy="562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8694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08992"/>
              </p:ext>
            </p:extLst>
          </p:nvPr>
        </p:nvGraphicFramePr>
        <p:xfrm>
          <a:off x="34702" y="13592"/>
          <a:ext cx="9837320" cy="6578040"/>
        </p:xfrm>
        <a:graphic>
          <a:graphicData uri="http://schemas.openxmlformats.org/drawingml/2006/table">
            <a:tbl>
              <a:tblPr/>
              <a:tblGrid>
                <a:gridCol w="41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97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77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477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09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19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ND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Execução dos Recursos TESOURO por Natureza da Despesa - SES-TO - 2º Quad. 2023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Dotação Inicial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 Orçamento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Autorizado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%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Bloqueado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Empenhado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%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Liquidado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 Pago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 Saldo </a:t>
                      </a:r>
                    </a:p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Orçamentário 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319004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CONTRATACAO POR TEMPO DETERMINADO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238.000.000,00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342.958.718,00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19,7%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214.566.387,21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14,9%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213.803.163,44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211.842.270,14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128.392.330,79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VENCIMENTOS E VANTAGENS FIXAS - PESSOAL CIVIL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647.835.426,00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600.366.976,00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34,4%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536.199.578,92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37,3%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536.013.999,49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525.262.983,10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64.167.397,08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PATRONAIS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2,8%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43.582.732,49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3,0%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43.582.732,49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38.675.928,28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4.417.267,51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319016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VARIAVEISPESSOAL CIVL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7.500.000,00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2.997.471,36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2.997.471,36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2.997.471,36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4.502.528,64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59.300.000,00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3,4%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57.729.834,13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4,0%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57.721.735,34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57.688.905,34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1.570.165,87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 TRABALHISTAS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14.800.000,00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18.800.000,00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17.875.540,36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17.875.540,36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17.872.613,65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924.459,64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319096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RESSARCIMENTO DE DESP DE PESSOAL REQUISITA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319113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OBRIGACOES PATRONAIS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37.355.000,00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37.355.000,00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2,1%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27.558.765,54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27.558.765,54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23.953.456,25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9.796.234,46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319113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OBRIGACOES PATRONAIS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101.000.000,00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101.000.000,00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5,8%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95.959.330,49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6,7%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95.959.330,49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95.959.330,49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5.040.669,51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25.955.573,00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25.955.573,00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1,5%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25.955.573,00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319192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PESSOAL E ENCARGOS SOCIAIS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1.153.999.999,00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1.241.290.267,00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71,2%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996.469.640,50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69,4%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995.512.738,51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974.252.958,61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244.820.626,50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334041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CONTRIBUICOES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16.106.219,00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3.573.417,00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1.741.729,00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1.049.229,00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1.049.229,00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1.831.688,00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334092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334141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35.783.089,00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42.182.289,00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2,4%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41.283.266,50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2,9%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31.761.175,62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29.868.331,44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899.022,50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334141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13.255.463,00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0,8%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12.670.463,00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3.855.000,00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3.855.000,00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1.285.000,00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1.200.800,00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1.200.800,00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1.200.800,00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1.200.800,00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1.670.000,00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1.074.000,00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1.074.000,00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1.074.000,00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596.000,00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SUBVENCOES SOCIAIS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SUBVENCOES SOCIAIS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98.500,00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3.101.500,00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337170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RATEIO PELA PART EM CONSORCIO PUBLICO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4.000.000,00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840,00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840,00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339008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BENEFICIOS ASSIST SERVIDOR E DO MIL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159.245,00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123.693,38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119.733,38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119.733,38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35.551,62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339014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DIARIAS - CIVIL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1.312.000,00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1.297.279,00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585.646,90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585.646,90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585.552,40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711.632,10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20.527.671,00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14.844.573,00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9.924.840,56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6.623.631,52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6.153.245,15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4.919.732,44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2.455.229,00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38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MATERIAL, BEM OU SERVICO PARA DISTR GRATU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5.642.598,00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5.296.400,00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4.472.916,74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1.758.657,03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1.758.657,03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823.483,26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PASSAGENS E DESPESAS COM LOCOMOCAO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3.307.600,00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5.996.164,00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5.765.181,83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5.647.885,19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5.647.885,19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230.982,17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PF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1.828.520,00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681.309,00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409.473,60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297.774,28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274.604,51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271.835,40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LOCACAO DE MAO-DE-OBRA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2.449.043,00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11.863.318,00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9.273.614,28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0,6%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8.393.585,16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8.393.585,16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2.589.703,72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PJ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231.345.820,00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232.613.075,00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13,3%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21.600,00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213.910.885,62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14,9%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188.872.410,01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187.094.710,83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18.702.189,38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SERVICOS DE TI</a:t>
                      </a:r>
                      <a:r>
                        <a:rPr lang="pt-BR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 COMUNICACAO  PJ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5.180.345,00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7.132.672,00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6.856,31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6.696.792,59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0,5%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6.660.796,32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6.660.796,32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435.879,41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OBRIGACOES TRIBUTARIAS E CONTRIBUTIVAS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244.000,00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442.603,00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398.420,22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383.620,20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379.912,46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44.182,78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AUXILIOS FINANC A PESSOAS FISICAS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2.400,22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2.400,22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2.400,22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9.599,78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AUXILIO-TRANSPORTE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SENTENCAS JUDICIAIS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3.500.000,00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6.315.605,00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4.800.579,07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3.675.630,28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3.443.274,17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1.515.025,93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20.428.259,00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111.829.233,00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6,4%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111.240.493,44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7,7%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109.226.484,46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109.225.168,04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588.739,56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978.709,00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977.931,72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977.931,72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977.706,55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777,28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OUTRAS DESPESAS CORRENTES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359.920.393,00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464.995.004,00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26,7%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28.456,31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426.751.628,67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29,7%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372.266.391,29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367.864.591,85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38.243.375,33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444042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9.870.691,00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2.380.460,00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298.500,00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2.081.960,00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444142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6.893.029,00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6.317.729,00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2.400.000,00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575.300,00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445042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AUXILIOS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1.255.000,00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1.254.650,00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49.650,00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49.650,00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350,00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449051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OBRAS E INSTALACOES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11.508.256,00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13.116.323,00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0,8%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3.523.392,29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3.253.514,49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3.253.514,49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9.592.930,71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449052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EQUIPAMENTOS E MATERIAL PERMANENTE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2.460.344,00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13.387.126,00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0,8%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47.545,76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956.125,66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711.758,84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590.470,91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12.431.000,34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449052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EQUIPAMENTOS E MATERIAL PERMANENTE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3.180.000,00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570.000,00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449091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SENTENCAS JUDICIAIS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60.000,00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221.933,00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195.683,03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195.683,03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195.683,03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26.249,97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449093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INDENIZACOES E RESTITUICOES</a:t>
                      </a:r>
                    </a:p>
                  </a:txBody>
                  <a:tcPr marL="4764" marR="4764" marT="47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12.218,00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12.217,77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12.217,77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12.217,77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0,23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15971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INVESTIMENTOS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27.934.291,00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37.836.089,00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2,2%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47.545,76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12.558.297,75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0,9%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6.622.824,13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6.501.536,20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effectLst/>
                          <a:latin typeface="Tahoma"/>
                        </a:rPr>
                        <a:t>25.277.791,25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GERAL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1.541.854.683,00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1.744.121.360,00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76.002,07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1.435.779.566,92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1.374.401.953,93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1.348.619.086,66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308.341.793,08</a:t>
                      </a:r>
                    </a:p>
                  </a:txBody>
                  <a:tcPr marL="4764" marR="4764" marT="47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28464" y="6581001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Fonte: SIAFE - IMPBY - 19/10/2023</a:t>
            </a:r>
          </a:p>
        </p:txBody>
      </p:sp>
    </p:spTree>
    <p:extLst>
      <p:ext uri="{BB962C8B-B14F-4D97-AF65-F5344CB8AC3E}">
        <p14:creationId xmlns:p14="http://schemas.microsoft.com/office/powerpoint/2010/main" val="2870197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1737"/>
              </p:ext>
            </p:extLst>
          </p:nvPr>
        </p:nvGraphicFramePr>
        <p:xfrm>
          <a:off x="128464" y="742120"/>
          <a:ext cx="9691451" cy="5783224"/>
        </p:xfrm>
        <a:graphic>
          <a:graphicData uri="http://schemas.openxmlformats.org/drawingml/2006/table">
            <a:tbl>
              <a:tblPr/>
              <a:tblGrid>
                <a:gridCol w="47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0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9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03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96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Natureza</a:t>
                      </a:r>
                      <a:r>
                        <a:rPr lang="pt-BR" sz="950" b="1" i="0" u="none" strike="noStrike" baseline="0" dirty="0">
                          <a:effectLst/>
                          <a:latin typeface="Tahoma"/>
                        </a:rPr>
                        <a:t> da Despesa</a:t>
                      </a:r>
                      <a:endParaRPr lang="pt-BR" sz="950" b="1" i="0" u="none" strike="noStrike" dirty="0">
                        <a:effectLst/>
                        <a:latin typeface="Tahoma"/>
                      </a:endParaRP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950" b="1" i="0" u="none" strike="noStrike" dirty="0">
                        <a:effectLst/>
                        <a:latin typeface="Tahoma"/>
                      </a:endParaRP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 Dotação </a:t>
                      </a:r>
                    </a:p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Inicial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 Orçamento</a:t>
                      </a:r>
                    </a:p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Autorizado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>
                          <a:effectLst/>
                          <a:latin typeface="Tahoma"/>
                        </a:rPr>
                        <a:t> %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>
                          <a:effectLst/>
                          <a:latin typeface="Tahoma"/>
                        </a:rPr>
                        <a:t> Bloqueado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>
                          <a:effectLst/>
                          <a:latin typeface="Tahoma"/>
                        </a:rPr>
                        <a:t> Empenhado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>
                          <a:effectLst/>
                          <a:latin typeface="Tahoma"/>
                        </a:rPr>
                        <a:t> %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 Liquidado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>
                          <a:effectLst/>
                          <a:latin typeface="Tahoma"/>
                        </a:rPr>
                        <a:t> Pago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 Saldo</a:t>
                      </a:r>
                    </a:p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Orçamentário 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334141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488.405,00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488.405,00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280.917,43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280.917,43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334192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91.595,00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91.594,62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0,0%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91.594,62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91.594,62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0,38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335041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CONTRIBUICOES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3.063.188,00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0,8%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3.063.187,66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1,1%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3.063.187,66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3.063.187,66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0,34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335043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SUBVENCOES SOCIAIS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5.531.679,00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5.531.679,00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1,4%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1.680.000,00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0,6%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1.120.000,00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1.120.000,00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3.851.679,00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339014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DIARIAS - CIVIL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4.782.912,00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3.812.712,00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1,0%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1.039.172,55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1.039.172,55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1.033.071,05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2.773.539,45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 DE CONSUMO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122.598.232,00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147.933.608,50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37,7%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208.505,42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114.256.898,26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40,2%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64.200.656,35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61.709.986,04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33.676.710,24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6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MATERIAL, BEM OU SERVICO PARA DISTRIBUICAO GRATUITA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3.306.096,00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3.282.479,00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0,8%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1.713.002,02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0,6%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232.241,97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159.524,52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1.569.476,98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PASSAGENS E DESPESAS COM LOCOMOCAO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6.799.043,00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1.675.829,00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0,4%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883.811,60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883.811,60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883.811,60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792.017,40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FISICA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121.669,00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2.032.569,00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0,5%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866.983,14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0,3%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789.697,81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789.697,81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1.165.585,86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LOCACAO DE MAO-DE-OBRA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950.077,00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220.077,00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203.768,80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0,1%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144.846,52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144.846,52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16.308,20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339039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SERVICOS DE TERCEIROS - PESSOA JURIDICA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206.930.034,00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171.021.185,50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43,6%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13.500,00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107.542.926,43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37,9%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93.237.885,93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92.147.632,95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63.478.259,07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47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SERVICOS DE TECNOLOGIA DA INFORMACAO E COMUNICACAO ? PESSOA JURIDICA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2.007.600,00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2.752.671,00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0,7%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2.658.101,38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0,9%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2.465.681,44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2.465.681,44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94.569,62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50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339048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AUXILIOS FINANCEIROS A PESSOAS FISICAS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2.817.684,00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608.565,00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559.163,60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0,2%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559.163,60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553.322,60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49.401,40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339092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DESPESAS DE EXERCICIOS ANTERIORES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15.574.974,00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49.727.382,00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 dirty="0">
                          <a:effectLst/>
                          <a:latin typeface="Tahoma"/>
                        </a:rPr>
                        <a:t>12,7%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49.055.779,17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0" i="0" u="none" strike="noStrike">
                          <a:effectLst/>
                          <a:latin typeface="Tahoma"/>
                        </a:rPr>
                        <a:t>17,3%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49.042.535,17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49.032.745,04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671.602,83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GERAL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372.000.000,00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392.241.945,00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222.005,42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284.102.794,23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50" b="1" i="0" u="none" strike="noStrike" dirty="0"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217.151.392,65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213.476.019,28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108.139.150,77</a:t>
                      </a:r>
                    </a:p>
                  </a:txBody>
                  <a:tcPr marL="6476" marR="6476" marT="6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28464" y="6581001"/>
            <a:ext cx="21723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Fonte: SIAFE - IMPBY - 19/10/2023</a:t>
            </a:r>
          </a:p>
        </p:txBody>
      </p:sp>
      <p:sp>
        <p:nvSpPr>
          <p:cNvPr id="2" name="Retângulo 1"/>
          <p:cNvSpPr/>
          <p:nvPr/>
        </p:nvSpPr>
        <p:spPr>
          <a:xfrm>
            <a:off x="25360" y="0"/>
            <a:ext cx="9752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latin typeface="+mn-lt"/>
              </a:rPr>
              <a:t>Execução dos Recursos da Atenção Especializada repassado pelo MS </a:t>
            </a:r>
          </a:p>
          <a:p>
            <a:pPr algn="ctr" fontAlgn="ctr"/>
            <a:r>
              <a:rPr lang="pt-BR" sz="2400" b="1" dirty="0">
                <a:latin typeface="+mn-lt"/>
              </a:rPr>
              <a:t>SES-TO - 2º Quad. 2023</a:t>
            </a:r>
          </a:p>
        </p:txBody>
      </p:sp>
    </p:spTree>
    <p:extLst>
      <p:ext uri="{BB962C8B-B14F-4D97-AF65-F5344CB8AC3E}">
        <p14:creationId xmlns:p14="http://schemas.microsoft.com/office/powerpoint/2010/main" val="8908866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2A8D795-63B4-1FF6-B250-F03D1AEBA2C9}"/>
              </a:ext>
            </a:extLst>
          </p:cNvPr>
          <p:cNvSpPr/>
          <p:nvPr/>
        </p:nvSpPr>
        <p:spPr>
          <a:xfrm>
            <a:off x="216024" y="44624"/>
            <a:ext cx="9705528" cy="4616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Execução de Recursos Covid-19 - 2º Quad. 2023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1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45817"/>
              </p:ext>
            </p:extLst>
          </p:nvPr>
        </p:nvGraphicFramePr>
        <p:xfrm>
          <a:off x="344487" y="476672"/>
          <a:ext cx="9433047" cy="6015974"/>
        </p:xfrm>
        <a:graphic>
          <a:graphicData uri="http://schemas.openxmlformats.org/drawingml/2006/table">
            <a:tbl>
              <a:tblPr/>
              <a:tblGrid>
                <a:gridCol w="172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7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5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058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Execução Covid-19 por Fonte e Grupo de Despesa - 2º Quad 2023</a:t>
                      </a:r>
                    </a:p>
                  </a:txBody>
                  <a:tcPr marL="5232" marR="5232" marT="5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7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Fonte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Grupo de 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Despesa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Natureza </a:t>
                      </a:r>
                    </a:p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Despesa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Empenhado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Liquidado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Pago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Não Pago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A Liquidar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Tesouro Estadual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Pessoal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319004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463.611,78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463.176,40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461.354,70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1.821,70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435,38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319013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93.957,17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93.957,17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89.672,08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4.285,09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319092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125.367,70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125.367,70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125.367,70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319094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204.153,46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       204.153,46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204.153,46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   887.090,11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   886.654,73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880.547,94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6.106,79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435,38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Tesouro Estadual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Custeio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2.444.969,24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2.305.516,45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1.498.640,74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806.875,71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139.452,79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339092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2.834.546,40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2.834.546,40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2.834.546,40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339093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55.248,00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55.248,00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55.022,83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225,17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5.334.763,64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5.195.310,85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4.388.209,97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807.100,88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139.452,79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1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Bloco de Manutenção </a:t>
                      </a:r>
                    </a:p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(MS)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Custeio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339030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455.939,72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14.880,00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14.880,00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441.059,72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339039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4.749.697,06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4.749.697,06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4.749.697,06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339092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1.132.828,52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1.132.828,52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1.132.828,52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5.205.636,78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4.764.577,06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4.764.577,06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441.059,72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Bloco de Estruturação </a:t>
                      </a:r>
                    </a:p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(MS)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Investimento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3.727.354,79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2.472.100,00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2.472.100,00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1.255.254,79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3.727.354,79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2.472.100,00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2.472.100,00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1.255.254,79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Recurso Decisão Judicial </a:t>
                      </a:r>
                    </a:p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para Covid-19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Investimento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449052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99.360,34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         48.011,87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48.011,87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51.348,47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1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     99.360,34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       48.011,87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48.011,87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51.348,47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Total Geral</a:t>
                      </a:r>
                    </a:p>
                  </a:txBody>
                  <a:tcPr marL="5232" marR="5232" marT="52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15.254.205,66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13.366.654,51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10.033.334,97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3.333.319,54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1.887.551,15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5125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232" marR="5232" marT="52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058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Execução Covid-19 por Grupo de Despesa - 2º Quad 2023</a:t>
                      </a:r>
                    </a:p>
                  </a:txBody>
                  <a:tcPr marL="5232" marR="5232" marT="5232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5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Grupo de Despesa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Empenhado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Liquidado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Pago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 Não Pago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 A Liquidar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5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Pessoal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887.090,11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886.654,73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880.547,94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6.106,79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435,38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5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Custeio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10.540.400,42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9.959.887,91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9.152.787,03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807.100,88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580.512,51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5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Investimento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3.826.715,13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2.520.111,87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-  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2.520.111,87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0" i="0" u="none" strike="noStrike" dirty="0">
                          <a:effectLst/>
                          <a:latin typeface="Arial"/>
                        </a:rPr>
                        <a:t>1.306.603,26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51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effectLst/>
                          <a:latin typeface="Arial"/>
                        </a:rPr>
                        <a:t>Total Geral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15.254.205,66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13.366.654,51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10.033.334,97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3.333.319,54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i="0" u="none" strike="noStrike" dirty="0">
                          <a:effectLst/>
                          <a:latin typeface="Arial"/>
                        </a:rPr>
                        <a:t>1.887.551,15 </a:t>
                      </a:r>
                    </a:p>
                  </a:txBody>
                  <a:tcPr marL="5232" marR="5232" marT="52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-15552" y="6551766"/>
            <a:ext cx="76386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SIAFE – </a:t>
            </a:r>
            <a:r>
              <a:rPr lang="pt-BR" sz="1100" dirty="0" err="1"/>
              <a:t>Relpdug</a:t>
            </a:r>
            <a:r>
              <a:rPr lang="pt-BR" sz="1100" dirty="0"/>
              <a:t> 2023 - Emitido em  27/09/2023.</a:t>
            </a:r>
          </a:p>
        </p:txBody>
      </p:sp>
    </p:spTree>
    <p:extLst>
      <p:ext uri="{BB962C8B-B14F-4D97-AF65-F5344CB8AC3E}">
        <p14:creationId xmlns:p14="http://schemas.microsoft.com/office/powerpoint/2010/main" val="3090217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2A8D795-63B4-1FF6-B250-F03D1AEBA2C9}"/>
              </a:ext>
            </a:extLst>
          </p:cNvPr>
          <p:cNvSpPr/>
          <p:nvPr/>
        </p:nvSpPr>
        <p:spPr>
          <a:xfrm>
            <a:off x="81383" y="1211749"/>
            <a:ext cx="9705528" cy="5232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Execução de Emenda Parlamentar Estadual - 2º Quad. 2023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1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15802"/>
              </p:ext>
            </p:extLst>
          </p:nvPr>
        </p:nvGraphicFramePr>
        <p:xfrm>
          <a:off x="56456" y="1844813"/>
          <a:ext cx="9803011" cy="4392499"/>
        </p:xfrm>
        <a:graphic>
          <a:graphicData uri="http://schemas.openxmlformats.org/drawingml/2006/table">
            <a:tbl>
              <a:tblPr/>
              <a:tblGrid>
                <a:gridCol w="250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1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1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34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14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effectLst/>
                          <a:latin typeface="Calibri"/>
                        </a:rPr>
                        <a:t>Execução de Emenda Parlamentar Estadual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Dotação Inicial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Orçamento 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Autorizado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Liquidado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Pago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Saldo</a:t>
                      </a:r>
                    </a:p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Orçamentário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334041 - CONTRIBUICOES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16.106.219,00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3.573.417,00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1.741.729,00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1.049.229,00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1.049.229,00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1.831.688,00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334141 - CONTRIBUICOES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13.255.463,00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12.670.463,00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3.855.000,00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3.855.000,00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335041 - CONTRIBUICOES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200.000,00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1.074.000,00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1.074.000,00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1.074.000,00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335043 - SUBVENCOES SOCIAIS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2.500.000,00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98.500,00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3.101.500,00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8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339030 - MATERIAL DE CONSUMO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2.455.229,00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OUTRAS DESPESAS CORRENTES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21.261.448,00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21.698.880,00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15.584.692,00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>
                          <a:effectLst/>
                          <a:latin typeface="Calibri"/>
                        </a:rPr>
                        <a:t>66%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5.978.229,00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5.978.229,00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6.114.188,00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444042 - AUXILIOS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9.870.691,00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2.380.460,00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298.500,00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2.081.960,00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444141 - CONTRIBUICOES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444142 - AUXILIOS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6.893.029,00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6.317.729,00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2.400.000,00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2.400.000,00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575.300,00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445042 - AUXILIOS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805.000,00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1.255.000,00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1.254.650,00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49.650,00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49.650,00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1482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449052 - EQUIPAMENTOS E MATERIAL PERMANENTE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3.180.000,00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-  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570.000,00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INVESTIMENTOS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13.855.691,00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11.098.489,00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7.870.879,00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2.449.650,00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2.449.650,00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3.227.610,00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823"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Total</a:t>
                      </a:r>
                    </a:p>
                  </a:txBody>
                  <a:tcPr marL="6920" marR="6920" marT="69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35.117.139,00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32.797.369,00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23.455.571,00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8.427.879,00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8.427.879,00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9.341.798,00 </a:t>
                      </a:r>
                    </a:p>
                  </a:txBody>
                  <a:tcPr marL="6920" marR="6920" marT="69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0" y="6581001"/>
            <a:ext cx="75666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IMPBY - 27/09/2023.</a:t>
            </a:r>
          </a:p>
        </p:txBody>
      </p:sp>
    </p:spTree>
    <p:extLst>
      <p:ext uri="{BB962C8B-B14F-4D97-AF65-F5344CB8AC3E}">
        <p14:creationId xmlns:p14="http://schemas.microsoft.com/office/powerpoint/2010/main" val="2786821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6DBC1-3D6F-7113-30E4-ABCD9283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42" y="1573160"/>
            <a:ext cx="6147026" cy="91973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Carlos </a:t>
            </a:r>
            <a:r>
              <a:rPr lang="pt-BR" sz="2800" b="1" dirty="0" err="1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Felinto</a:t>
            </a:r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 Júnior</a:t>
            </a:r>
            <a:br>
              <a:rPr lang="pt-BR" sz="2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Estado da Saúde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1D65829D-F854-8635-5A6D-91637399B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1" y="116633"/>
            <a:ext cx="4119231" cy="12241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544" y="5802275"/>
            <a:ext cx="9678065" cy="79507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1972" fontAlgn="auto">
              <a:spcBef>
                <a:spcPts val="64"/>
              </a:spcBef>
              <a:spcAft>
                <a:spcPts val="0"/>
              </a:spcAft>
            </a:pPr>
            <a:r>
              <a:rPr lang="pt-BR" sz="2000" spc="104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Palmas-TO, 27 de outubro de 2023</a:t>
            </a:r>
          </a:p>
          <a:p>
            <a:pPr algn="ctr" defTabSz="511972" fontAlgn="auto">
              <a:spcBef>
                <a:spcPts val="64"/>
              </a:spcBef>
              <a:spcAft>
                <a:spcPts val="0"/>
              </a:spcAft>
            </a:pPr>
            <a:r>
              <a:rPr lang="pt-BR" sz="1200" spc="104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Anexo ao SGD 2023/30559/281954</a:t>
            </a:r>
          </a:p>
          <a:p>
            <a:pPr algn="ctr" defTabSz="511972" fontAlgn="auto">
              <a:spcBef>
                <a:spcPts val="64"/>
              </a:spcBef>
              <a:spcAft>
                <a:spcPts val="0"/>
              </a:spcAft>
            </a:pPr>
            <a:r>
              <a:rPr lang="pt-BR" sz="1200" spc="104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OFÍCIO - 7116/2023/SES/GASEC</a:t>
            </a:r>
          </a:p>
        </p:txBody>
      </p:sp>
      <p:sp>
        <p:nvSpPr>
          <p:cNvPr id="6" name="Retângulo 11"/>
          <p:cNvSpPr>
            <a:spLocks noChangeArrowheads="1"/>
          </p:cNvSpPr>
          <p:nvPr/>
        </p:nvSpPr>
        <p:spPr bwMode="auto">
          <a:xfrm>
            <a:off x="-15544" y="3702557"/>
            <a:ext cx="4368485" cy="95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7" rIns="91389" bIns="45697">
            <a:spAutoFit/>
          </a:bodyPr>
          <a:lstStyle/>
          <a:p>
            <a:pPr algn="just" defTabSz="913892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Contatos: </a:t>
            </a:r>
          </a:p>
          <a:p>
            <a:pPr algn="just" defTabSz="913892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Gabinete do Secretário da Saúde</a:t>
            </a:r>
          </a:p>
          <a:p>
            <a:pPr algn="just" defTabSz="913892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Telefones: (63) 3218-1757</a:t>
            </a:r>
          </a:p>
          <a:p>
            <a:pPr algn="just" defTabSz="913892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gabsec@saude.to.gov.br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8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1"/>
            <a:ext cx="835820" cy="1722437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8203775"/>
              </p:ext>
            </p:extLst>
          </p:nvPr>
        </p:nvGraphicFramePr>
        <p:xfrm>
          <a:off x="560512" y="332657"/>
          <a:ext cx="9186184" cy="1621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69311"/>
              </p:ext>
            </p:extLst>
          </p:nvPr>
        </p:nvGraphicFramePr>
        <p:xfrm>
          <a:off x="56456" y="2132856"/>
          <a:ext cx="9688980" cy="4049794"/>
        </p:xfrm>
        <a:graphic>
          <a:graphicData uri="http://schemas.openxmlformats.org/drawingml/2006/table">
            <a:tbl>
              <a:tblPr/>
              <a:tblGrid>
                <a:gridCol w="369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315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Modalidade de Aplicação dos Recursos da SES-TO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Valor Empenhado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effectLst/>
                          <a:latin typeface="Calibri"/>
                        </a:rPr>
                        <a:t>2º Quad. 2022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effectLst/>
                          <a:latin typeface="Calibri"/>
                        </a:rPr>
                        <a:t>2º Quad. 2023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Variação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>
                          <a:effectLst/>
                          <a:latin typeface="Calibri"/>
                        </a:rPr>
                        <a:t>Nominal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 Variação %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Aplicações Diretas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1.609.705.011,67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1.725.105.730,95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115.400.719,28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7,17%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15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Transferências Municípios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61.637.926,06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64.092.487,12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2.454.561,06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3,98%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Transferências Entidades Privadas Sem Fins Lucrativos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2.450.000,00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7.270.337,66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4.820.337,66 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196,75%</a:t>
                      </a:r>
                    </a:p>
                  </a:txBody>
                  <a:tcPr marL="4245" marR="4245" marT="4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42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Transferências a Consórcios Públicos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813.530,31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- 813.530,31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-100,00%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1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effectLst/>
                          <a:latin typeface="Calibri"/>
                        </a:rPr>
                        <a:t> 1.674.606.468,04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effectLst/>
                          <a:latin typeface="Calibri"/>
                        </a:rPr>
                        <a:t> 1.796.468.555,73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121.862.087,69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44016" y="6444044"/>
            <a:ext cx="93454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 SIAFE - Despesa por modalidade de aplicação - acesso em 27/09/2023.</a:t>
            </a:r>
          </a:p>
        </p:txBody>
      </p:sp>
    </p:spTree>
    <p:extLst>
      <p:ext uri="{BB962C8B-B14F-4D97-AF65-F5344CB8AC3E}">
        <p14:creationId xmlns:p14="http://schemas.microsoft.com/office/powerpoint/2010/main" val="374223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1"/>
            <a:ext cx="835820" cy="1722437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568624" y="6309320"/>
            <a:ext cx="842493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AFONSO PIVA DE SANTANA</a:t>
            </a:r>
          </a:p>
          <a:p>
            <a:pPr algn="ctr" defTabSz="536312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 SECRETÁRIO DE ESTADO DA SAÚDE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0" y="6453336"/>
            <a:ext cx="9905999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7" tIns="45714" rIns="91427" bIns="45714">
            <a:spAutoFit/>
          </a:bodyPr>
          <a:lstStyle/>
          <a:p>
            <a:pPr defTabSz="913948" fontAlgn="b">
              <a:spcBef>
                <a:spcPts val="0"/>
              </a:spcBef>
              <a:spcAft>
                <a:spcPts val="0"/>
              </a:spcAft>
            </a:pPr>
            <a:r>
              <a:rPr lang="pt-BR" sz="1100" dirty="0">
                <a:latin typeface="Calibri"/>
                <a:cs typeface="+mn-cs"/>
              </a:rPr>
              <a:t>Fonte: SIAFE – Relorc  - 2023. Nota: No valor total de Pessoal e Encargos, R$27.558.765,54 refere-se  ao Plano de Saúde dos  Servidores que não é computado como gasto em Saúde. Portanto a Receita Própria em Saúde Liquidada </a:t>
            </a:r>
            <a:r>
              <a:rPr lang="pt-BR" sz="1100" b="1" u="sng" dirty="0">
                <a:latin typeface="Calibri"/>
                <a:cs typeface="+mn-cs"/>
              </a:rPr>
              <a:t> é R$ 1.346.843.188,39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35368" y="35732"/>
            <a:ext cx="918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prstClr val="black"/>
                </a:solidFill>
              </a:rPr>
              <a:t>Orçamento da Saúde Liquidado 2º Quad.: R$1.659.446.842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8509104"/>
              </p:ext>
            </p:extLst>
          </p:nvPr>
        </p:nvGraphicFramePr>
        <p:xfrm>
          <a:off x="0" y="702968"/>
          <a:ext cx="9905999" cy="560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638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8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735368" y="35732"/>
            <a:ext cx="918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prstClr val="black"/>
                </a:solidFill>
              </a:rPr>
              <a:t>Orçamento da Saúde Liquidado </a:t>
            </a:r>
            <a:r>
              <a:rPr lang="pt-BR" sz="2800" b="1" u="sng" dirty="0">
                <a:solidFill>
                  <a:prstClr val="black"/>
                </a:solidFill>
              </a:rPr>
              <a:t>Tesouro Estadual  </a:t>
            </a:r>
            <a:r>
              <a:rPr lang="pt-BR" sz="2800" b="1" dirty="0">
                <a:solidFill>
                  <a:prstClr val="black"/>
                </a:solidFill>
              </a:rPr>
              <a:t>R$1.374.401.953,93 </a:t>
            </a:r>
          </a:p>
        </p:txBody>
      </p:sp>
      <p:sp>
        <p:nvSpPr>
          <p:cNvPr id="13" name="Retângulo 13"/>
          <p:cNvSpPr>
            <a:spLocks noChangeArrowheads="1"/>
          </p:cNvSpPr>
          <p:nvPr/>
        </p:nvSpPr>
        <p:spPr bwMode="auto">
          <a:xfrm>
            <a:off x="-15552" y="6597352"/>
            <a:ext cx="499943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defTabSz="913948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SIAFE- Anexo 11  - Acesso em 15/05/2023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1" name="Gráfic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88986"/>
              </p:ext>
            </p:extLst>
          </p:nvPr>
        </p:nvGraphicFramePr>
        <p:xfrm>
          <a:off x="34957" y="477897"/>
          <a:ext cx="9633857" cy="60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758234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968C7-341F-11E8-8A43-7BCDBAE0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39" y="260648"/>
            <a:ext cx="9388205" cy="72007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Tocantins supera em 6,13% o índice obrigatório de investimentos na Saúde no 2º Quad. de 2023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15239193"/>
              </p:ext>
            </p:extLst>
          </p:nvPr>
        </p:nvGraphicFramePr>
        <p:xfrm>
          <a:off x="33698" y="1916832"/>
          <a:ext cx="987230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33698" y="6551778"/>
            <a:ext cx="9743838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defTabSz="913948" fontAlgn="auto">
              <a:spcBef>
                <a:spcPts val="0"/>
              </a:spcBef>
              <a:spcAft>
                <a:spcPts val="0"/>
              </a:spcAft>
            </a:pPr>
            <a:r>
              <a:rPr lang="pt-BR" sz="1100" dirty="0">
                <a:solidFill>
                  <a:schemeClr val="bg1"/>
                </a:solidFill>
                <a:latin typeface="Calibri"/>
              </a:rPr>
              <a:t>Fonte: </a:t>
            </a:r>
            <a:r>
              <a:rPr lang="en-US" sz="1100" dirty="0">
                <a:solidFill>
                  <a:schemeClr val="bg1"/>
                </a:solidFill>
                <a:latin typeface="Calibri"/>
              </a:rPr>
              <a:t>SIOPS</a:t>
            </a:r>
            <a:endParaRPr lang="pt-BR" sz="1100" dirty="0">
              <a:solidFill>
                <a:schemeClr val="bg1"/>
              </a:solidFill>
              <a:latin typeface="Calibr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1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tângulo 13"/>
          <p:cNvSpPr>
            <a:spLocks noChangeArrowheads="1"/>
          </p:cNvSpPr>
          <p:nvPr/>
        </p:nvSpPr>
        <p:spPr bwMode="auto">
          <a:xfrm>
            <a:off x="-29586" y="4762350"/>
            <a:ext cx="4999435" cy="24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 defTabSz="913948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RREO – SEFAZ-TO.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CCEA0AF3-A143-DC31-F2CE-F82C8CCF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74317"/>
              </p:ext>
            </p:extLst>
          </p:nvPr>
        </p:nvGraphicFramePr>
        <p:xfrm>
          <a:off x="1928664" y="5157190"/>
          <a:ext cx="6461570" cy="16561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00870">
                  <a:extLst>
                    <a:ext uri="{9D8B030D-6E8A-4147-A177-3AD203B41FA5}">
                      <a16:colId xmlns:a16="http://schemas.microsoft.com/office/drawing/2014/main" val="3582635317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144538941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782295871"/>
                    </a:ext>
                  </a:extLst>
                </a:gridCol>
              </a:tblGrid>
              <a:tr h="3284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RECEITA PRÓPRIA TOCANTINS 2023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Valor (R$)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Variação 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44809"/>
                  </a:ext>
                </a:extLst>
              </a:tr>
              <a:tr h="328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Previsão Anual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9.756.517.895,00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93892"/>
                  </a:ext>
                </a:extLst>
              </a:tr>
              <a:tr h="328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Previsão 2º Quadrimestre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6.504.345.263,33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66,66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045160"/>
                  </a:ext>
                </a:extLst>
              </a:tr>
              <a:tr h="328442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Arrecadada no 2º Quadrimestre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7.443.264.122,57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76,29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691779"/>
                  </a:ext>
                </a:extLst>
              </a:tr>
              <a:tr h="34241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Variação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        938.918.859,24 </a:t>
                      </a:r>
                      <a:endParaRPr lang="pt-BR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14,44</a:t>
                      </a:r>
                      <a:endParaRPr lang="pt-BR" sz="18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5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2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34088" y="6460774"/>
            <a:ext cx="8285491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defTabSz="91394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</a:rPr>
              <a:t>Fonte: SIOPS anos de 2016-2023 e RREO SEFAZ  2º </a:t>
            </a:r>
            <a:r>
              <a:rPr lang="pt-BR" sz="1400" dirty="0" err="1">
                <a:solidFill>
                  <a:prstClr val="black"/>
                </a:solidFill>
              </a:rPr>
              <a:t>quad</a:t>
            </a:r>
            <a:r>
              <a:rPr lang="pt-BR" sz="1400" dirty="0">
                <a:solidFill>
                  <a:prstClr val="black"/>
                </a:solidFill>
              </a:rPr>
              <a:t>. 2023.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-36818" y="1"/>
            <a:ext cx="1671638" cy="7359157"/>
            <a:chOff x="-36818" y="1"/>
            <a:chExt cx="1671638" cy="7359157"/>
          </a:xfrm>
        </p:grpSpPr>
        <p:sp>
          <p:nvSpPr>
            <p:cNvPr id="11" name="TextBox 12"/>
            <p:cNvSpPr txBox="1"/>
            <p:nvPr/>
          </p:nvSpPr>
          <p:spPr>
            <a:xfrm>
              <a:off x="-36818" y="6247806"/>
              <a:ext cx="1671638" cy="1111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428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0" y="1"/>
              <a:ext cx="835820" cy="1722437"/>
            </a:xfrm>
            <a:custGeom>
              <a:avLst/>
              <a:gdLst/>
              <a:ahLst/>
              <a:cxnLst/>
              <a:rect l="l" t="t" r="r" b="b"/>
              <a:pathLst>
                <a:path w="2600315" h="5167312">
                  <a:moveTo>
                    <a:pt x="0" y="0"/>
                  </a:moveTo>
                  <a:lnTo>
                    <a:pt x="2600315" y="0"/>
                  </a:lnTo>
                  <a:lnTo>
                    <a:pt x="2600315" y="5167312"/>
                  </a:lnTo>
                  <a:lnTo>
                    <a:pt x="0" y="5167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53715" t="-37860" r="-43002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735368" y="35732"/>
            <a:ext cx="9186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% Receita Própria em Saúde 2</a:t>
            </a:r>
            <a:r>
              <a:rPr lang="de-DE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º Quad. </a:t>
            </a:r>
          </a:p>
          <a:p>
            <a:pPr algn="ctr" defTabSz="913892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Dados Comparativos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282141"/>
              </p:ext>
            </p:extLst>
          </p:nvPr>
        </p:nvGraphicFramePr>
        <p:xfrm>
          <a:off x="128464" y="1628800"/>
          <a:ext cx="9649072" cy="461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014151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41957</TotalTime>
  <Words>4867</Words>
  <Application>Microsoft Office PowerPoint</Application>
  <PresentationFormat>Papel A4 (210 x 297 mm)</PresentationFormat>
  <Paragraphs>2180</Paragraphs>
  <Slides>44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13</vt:i4>
      </vt:variant>
      <vt:variant>
        <vt:lpstr>Títulos de slides</vt:lpstr>
      </vt:variant>
      <vt:variant>
        <vt:i4>44</vt:i4>
      </vt:variant>
    </vt:vector>
  </HeadingPairs>
  <TitlesOfParts>
    <vt:vector size="63" baseType="lpstr">
      <vt:lpstr>Arial</vt:lpstr>
      <vt:lpstr>Calibri</vt:lpstr>
      <vt:lpstr>Calibri Light</vt:lpstr>
      <vt:lpstr>Poppins Bold</vt:lpstr>
      <vt:lpstr>Tahoma</vt:lpstr>
      <vt:lpstr>Times New Roman</vt:lpstr>
      <vt:lpstr>Tema do Office</vt:lpstr>
      <vt:lpstr>Personalizar design</vt:lpstr>
      <vt:lpstr>1_Personalizar design</vt:lpstr>
      <vt:lpstr>6_Tema do Office</vt:lpstr>
      <vt:lpstr>5_Tema do Office</vt:lpstr>
      <vt:lpstr>4_Tema do Office</vt:lpstr>
      <vt:lpstr>5_Personalizar design</vt:lpstr>
      <vt:lpstr>4_Personalizar design</vt:lpstr>
      <vt:lpstr>7_Personalizar design</vt:lpstr>
      <vt:lpstr>3_Tema do Office</vt:lpstr>
      <vt:lpstr>8_Tema do Office</vt:lpstr>
      <vt:lpstr>8_Personalizar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Tocantins supera em 6,13% o índice obrigatório de investimentos na Saúde no 2º Quad. de 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Carlos Felinto Júnior Secretário de Estado da Saúde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</cp:lastModifiedBy>
  <cp:revision>3010</cp:revision>
  <cp:lastPrinted>2023-10-20T13:12:30Z</cp:lastPrinted>
  <dcterms:created xsi:type="dcterms:W3CDTF">2013-05-14T18:22:21Z</dcterms:created>
  <dcterms:modified xsi:type="dcterms:W3CDTF">2024-01-09T07:20:18Z</dcterms:modified>
</cp:coreProperties>
</file>