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719" r:id="rId2"/>
    <p:sldMasterId id="2147483744" r:id="rId3"/>
    <p:sldMasterId id="2147483887" r:id="rId4"/>
  </p:sldMasterIdLst>
  <p:notesMasterIdLst>
    <p:notesMasterId r:id="rId11"/>
  </p:notesMasterIdLst>
  <p:handoutMasterIdLst>
    <p:handoutMasterId r:id="rId12"/>
  </p:handoutMasterIdLst>
  <p:sldIdLst>
    <p:sldId id="350" r:id="rId5"/>
    <p:sldId id="357" r:id="rId6"/>
    <p:sldId id="365" r:id="rId7"/>
    <p:sldId id="363" r:id="rId8"/>
    <p:sldId id="364" r:id="rId9"/>
    <p:sldId id="362" r:id="rId10"/>
  </p:sldIdLst>
  <p:sldSz cx="9144000" cy="6477000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6956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3911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0865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7823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4773" algn="l" defTabSz="913911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1732" algn="l" defTabSz="913911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198682" algn="l" defTabSz="913911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5644" algn="l" defTabSz="913911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0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 autoAdjust="0"/>
  </p:normalViewPr>
  <p:slideViewPr>
    <p:cSldViewPr>
      <p:cViewPr>
        <p:scale>
          <a:sx n="70" d="100"/>
          <a:sy n="70" d="100"/>
        </p:scale>
        <p:origin x="-1084" y="-32"/>
      </p:cViewPr>
      <p:guideLst>
        <p:guide orient="horz" pos="20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64312-1E60-4034-8107-3E4731BA05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8B55535-9F5E-4C0D-B9DA-5D6398F3D6C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3600" b="1" u="none" dirty="0" smtClean="0">
              <a:solidFill>
                <a:schemeClr val="tx1"/>
              </a:solidFill>
              <a:latin typeface="Berlin Sans FB Demi" pitchFamily="34" charset="0"/>
            </a:rPr>
            <a:t>PLANO DE SAÚDE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 Diretrizes, objetivos, metas e indicadores – situação de saúde.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Elaborado de 4 em 4 anos e revisado anualmente.</a:t>
          </a:r>
          <a:endParaRPr lang="pt-BR" sz="2600" dirty="0">
            <a:solidFill>
              <a:schemeClr val="tx1"/>
            </a:solidFill>
          </a:endParaRPr>
        </a:p>
      </dgm:t>
    </dgm:pt>
    <dgm:pt modelId="{85A25A58-74BB-4E5D-A32C-319986A060B3}" type="parTrans" cxnId="{7383783A-841E-4918-8D64-63E3358013B1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AFD90D81-DCC6-4FFF-A4A2-324AEDC37496}" type="sibTrans" cxnId="{7383783A-841E-4918-8D64-63E3358013B1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A0D32886-9293-4ECB-927C-046A7E265216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3600" b="1" u="none" dirty="0" smtClean="0">
              <a:solidFill>
                <a:schemeClr val="tx1"/>
              </a:solidFill>
              <a:latin typeface="Berlin Sans FB Demi" pitchFamily="34" charset="0"/>
            </a:rPr>
            <a:t>PROGRAMAÇÃO ANUAL DE SAÚDE - PAS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Anualização das metas do Plano.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Ações anuais e orçamento.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Elaborada anualmente.</a:t>
          </a:r>
          <a:endParaRPr lang="pt-BR" sz="2600" dirty="0">
            <a:solidFill>
              <a:schemeClr val="tx1"/>
            </a:solidFill>
          </a:endParaRPr>
        </a:p>
      </dgm:t>
    </dgm:pt>
    <dgm:pt modelId="{DCEE192F-2788-4276-A176-8E6B7DC03778}" type="parTrans" cxnId="{86818667-F151-4C13-9B3E-E3AC92EC1087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F69F3A82-BBB8-486C-B3E9-36E03ABB2F37}" type="sibTrans" cxnId="{86818667-F151-4C13-9B3E-E3AC92EC1087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BD651D5C-2C8A-4962-B7F8-E0550303816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90000"/>
            </a:lnSpc>
            <a:spcAft>
              <a:spcPct val="35000"/>
            </a:spcAft>
          </a:pPr>
          <a:endParaRPr lang="pt-BR" sz="1400" b="1" u="none" dirty="0" smtClean="0">
            <a:solidFill>
              <a:schemeClr val="tx1"/>
            </a:solidFill>
          </a:endParaRP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3600" b="1" u="none" dirty="0" smtClean="0">
              <a:solidFill>
                <a:schemeClr val="tx1"/>
              </a:solidFill>
              <a:latin typeface="Berlin Sans FB Demi" pitchFamily="34" charset="0"/>
            </a:rPr>
            <a:t>RELATÓRIOS DE GESTÃO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600" dirty="0" smtClean="0">
              <a:solidFill>
                <a:schemeClr val="tx1"/>
              </a:solidFill>
            </a:rPr>
            <a:t>Resultados alcançados com a execução da PAS. Deve demonstrar os resultados da aplicação dos recursos.</a:t>
          </a:r>
        </a:p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400" dirty="0" smtClean="0">
              <a:solidFill>
                <a:schemeClr val="tx1"/>
              </a:solidFill>
            </a:rPr>
            <a:t>Elaborado a cada quadrimestre  (RDQA) e ao fim do exercício (RAG).</a:t>
          </a:r>
          <a:endParaRPr lang="pt-BR" sz="2400" dirty="0">
            <a:solidFill>
              <a:schemeClr val="tx1"/>
            </a:solidFill>
          </a:endParaRPr>
        </a:p>
      </dgm:t>
    </dgm:pt>
    <dgm:pt modelId="{F5CF61F0-34C8-49F7-AD17-A8079BBDFE85}" type="parTrans" cxnId="{0C226431-4ABA-4B57-807E-CFDBBBE29B72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B6A9F3A9-76A7-4F8D-8C01-A4562EEE595D}" type="sibTrans" cxnId="{0C226431-4ABA-4B57-807E-CFDBBBE29B72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91CA2DD7-5A38-4662-A4FA-C62DA2B8A28C}">
      <dgm:prSet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ctr" rtl="0"/>
          <a:r>
            <a:rPr lang="pt-BR" sz="3800" b="1" dirty="0" smtClean="0">
              <a:solidFill>
                <a:schemeClr val="tx1"/>
              </a:solidFill>
              <a:latin typeface="Berlin Sans FB Demi" pitchFamily="34" charset="0"/>
            </a:rPr>
            <a:t>Instrumentos de Planejamento para a Gestão do SUS</a:t>
          </a:r>
          <a:endParaRPr lang="pt-BR" sz="3800" b="1" dirty="0">
            <a:solidFill>
              <a:schemeClr val="tx1"/>
            </a:solidFill>
            <a:latin typeface="Berlin Sans FB Demi" pitchFamily="34" charset="0"/>
          </a:endParaRPr>
        </a:p>
      </dgm:t>
    </dgm:pt>
    <dgm:pt modelId="{4BB50ED9-0E22-4D0F-8B2C-AF45B2DB2FCC}" type="parTrans" cxnId="{DA7B8053-DA01-4F08-A3D6-0A3CA7C49FC3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760BC3D8-A2B3-420C-AFDA-508D289AD456}" type="sibTrans" cxnId="{DA7B8053-DA01-4F08-A3D6-0A3CA7C49FC3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F3BBD74B-5145-4CE7-8B39-FD60900AFECE}" type="pres">
      <dgm:prSet presAssocID="{D9664312-1E60-4034-8107-3E4731BA05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3C8B04F-E8F4-41C0-8A4D-EA5041D0946C}" type="pres">
      <dgm:prSet presAssocID="{91CA2DD7-5A38-4662-A4FA-C62DA2B8A28C}" presName="parentText" presStyleLbl="node1" presStyleIdx="0" presStyleCnt="4" custScaleY="52098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40281B4-479A-4807-A729-718334DB0C6E}" type="pres">
      <dgm:prSet presAssocID="{760BC3D8-A2B3-420C-AFDA-508D289AD456}" presName="spacer" presStyleCnt="0"/>
      <dgm:spPr/>
    </dgm:pt>
    <dgm:pt modelId="{1E46ED3D-E76E-4D83-BE8D-B8B712F823E4}" type="pres">
      <dgm:prSet presAssocID="{C8B55535-9F5E-4C0D-B9DA-5D6398F3D6C5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638BA67-5A09-48DD-B590-5216A161BFAF}" type="pres">
      <dgm:prSet presAssocID="{AFD90D81-DCC6-4FFF-A4A2-324AEDC37496}" presName="spacer" presStyleCnt="0"/>
      <dgm:spPr/>
    </dgm:pt>
    <dgm:pt modelId="{CA0A869C-A11F-4614-8FFA-31A02676500C}" type="pres">
      <dgm:prSet presAssocID="{A0D32886-9293-4ECB-927C-046A7E26521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B8A5C83-632A-49C7-B6BC-6683BCDBD068}" type="pres">
      <dgm:prSet presAssocID="{F69F3A82-BBB8-486C-B3E9-36E03ABB2F37}" presName="spacer" presStyleCnt="0"/>
      <dgm:spPr/>
    </dgm:pt>
    <dgm:pt modelId="{B9E4F955-DD55-44F8-8058-6C3B673E92EF}" type="pres">
      <dgm:prSet presAssocID="{BD651D5C-2C8A-4962-B7F8-E05503038165}" presName="parentText" presStyleLbl="node1" presStyleIdx="3" presStyleCnt="4" custLinFactY="-513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C226431-4ABA-4B57-807E-CFDBBBE29B72}" srcId="{D9664312-1E60-4034-8107-3E4731BA0516}" destId="{BD651D5C-2C8A-4962-B7F8-E05503038165}" srcOrd="3" destOrd="0" parTransId="{F5CF61F0-34C8-49F7-AD17-A8079BBDFE85}" sibTransId="{B6A9F3A9-76A7-4F8D-8C01-A4562EEE595D}"/>
    <dgm:cxn modelId="{86818667-F151-4C13-9B3E-E3AC92EC1087}" srcId="{D9664312-1E60-4034-8107-3E4731BA0516}" destId="{A0D32886-9293-4ECB-927C-046A7E265216}" srcOrd="2" destOrd="0" parTransId="{DCEE192F-2788-4276-A176-8E6B7DC03778}" sibTransId="{F69F3A82-BBB8-486C-B3E9-36E03ABB2F37}"/>
    <dgm:cxn modelId="{DA7B8053-DA01-4F08-A3D6-0A3CA7C49FC3}" srcId="{D9664312-1E60-4034-8107-3E4731BA0516}" destId="{91CA2DD7-5A38-4662-A4FA-C62DA2B8A28C}" srcOrd="0" destOrd="0" parTransId="{4BB50ED9-0E22-4D0F-8B2C-AF45B2DB2FCC}" sibTransId="{760BC3D8-A2B3-420C-AFDA-508D289AD456}"/>
    <dgm:cxn modelId="{6C8D9243-0365-48CE-A5B5-F983530D73E6}" type="presOf" srcId="{D9664312-1E60-4034-8107-3E4731BA0516}" destId="{F3BBD74B-5145-4CE7-8B39-FD60900AFECE}" srcOrd="0" destOrd="0" presId="urn:microsoft.com/office/officeart/2005/8/layout/vList2"/>
    <dgm:cxn modelId="{43958D03-37F2-4759-841B-E5F8B5FB6977}" type="presOf" srcId="{BD651D5C-2C8A-4962-B7F8-E05503038165}" destId="{B9E4F955-DD55-44F8-8058-6C3B673E92EF}" srcOrd="0" destOrd="0" presId="urn:microsoft.com/office/officeart/2005/8/layout/vList2"/>
    <dgm:cxn modelId="{7383783A-841E-4918-8D64-63E3358013B1}" srcId="{D9664312-1E60-4034-8107-3E4731BA0516}" destId="{C8B55535-9F5E-4C0D-B9DA-5D6398F3D6C5}" srcOrd="1" destOrd="0" parTransId="{85A25A58-74BB-4E5D-A32C-319986A060B3}" sibTransId="{AFD90D81-DCC6-4FFF-A4A2-324AEDC37496}"/>
    <dgm:cxn modelId="{3F68F671-4970-4D59-B0FB-102B429F6CD5}" type="presOf" srcId="{A0D32886-9293-4ECB-927C-046A7E265216}" destId="{CA0A869C-A11F-4614-8FFA-31A02676500C}" srcOrd="0" destOrd="0" presId="urn:microsoft.com/office/officeart/2005/8/layout/vList2"/>
    <dgm:cxn modelId="{EB241BF1-6DDF-4AD7-A192-71C5077E0E92}" type="presOf" srcId="{C8B55535-9F5E-4C0D-B9DA-5D6398F3D6C5}" destId="{1E46ED3D-E76E-4D83-BE8D-B8B712F823E4}" srcOrd="0" destOrd="0" presId="urn:microsoft.com/office/officeart/2005/8/layout/vList2"/>
    <dgm:cxn modelId="{5355A898-EA35-46AA-9E49-A60C0BFB8761}" type="presOf" srcId="{91CA2DD7-5A38-4662-A4FA-C62DA2B8A28C}" destId="{23C8B04F-E8F4-41C0-8A4D-EA5041D0946C}" srcOrd="0" destOrd="0" presId="urn:microsoft.com/office/officeart/2005/8/layout/vList2"/>
    <dgm:cxn modelId="{7C77A22A-745D-4254-A860-6950871238A7}" type="presParOf" srcId="{F3BBD74B-5145-4CE7-8B39-FD60900AFECE}" destId="{23C8B04F-E8F4-41C0-8A4D-EA5041D0946C}" srcOrd="0" destOrd="0" presId="urn:microsoft.com/office/officeart/2005/8/layout/vList2"/>
    <dgm:cxn modelId="{49ADBDE1-7F6B-4456-B7F0-DE9431C84824}" type="presParOf" srcId="{F3BBD74B-5145-4CE7-8B39-FD60900AFECE}" destId="{840281B4-479A-4807-A729-718334DB0C6E}" srcOrd="1" destOrd="0" presId="urn:microsoft.com/office/officeart/2005/8/layout/vList2"/>
    <dgm:cxn modelId="{1A07DF44-E7FD-463C-AD76-7A463BB52FA7}" type="presParOf" srcId="{F3BBD74B-5145-4CE7-8B39-FD60900AFECE}" destId="{1E46ED3D-E76E-4D83-BE8D-B8B712F823E4}" srcOrd="2" destOrd="0" presId="urn:microsoft.com/office/officeart/2005/8/layout/vList2"/>
    <dgm:cxn modelId="{E035B1F1-3BCB-4FDA-9D4C-B0FB67D3CC1A}" type="presParOf" srcId="{F3BBD74B-5145-4CE7-8B39-FD60900AFECE}" destId="{0638BA67-5A09-48DD-B590-5216A161BFAF}" srcOrd="3" destOrd="0" presId="urn:microsoft.com/office/officeart/2005/8/layout/vList2"/>
    <dgm:cxn modelId="{BEE91DDE-FC69-42C6-AE32-1F0B3FF45017}" type="presParOf" srcId="{F3BBD74B-5145-4CE7-8B39-FD60900AFECE}" destId="{CA0A869C-A11F-4614-8FFA-31A02676500C}" srcOrd="4" destOrd="0" presId="urn:microsoft.com/office/officeart/2005/8/layout/vList2"/>
    <dgm:cxn modelId="{3F3A859A-142D-49A1-8BDC-01C3B3B56414}" type="presParOf" srcId="{F3BBD74B-5145-4CE7-8B39-FD60900AFECE}" destId="{AB8A5C83-632A-49C7-B6BC-6683BCDBD068}" srcOrd="5" destOrd="0" presId="urn:microsoft.com/office/officeart/2005/8/layout/vList2"/>
    <dgm:cxn modelId="{6626221D-B05C-4939-9F00-BD15362A404F}" type="presParOf" srcId="{F3BBD74B-5145-4CE7-8B39-FD60900AFECE}" destId="{B9E4F955-DD55-44F8-8058-6C3B673E92EF}" srcOrd="6" destOrd="0" presId="urn:microsoft.com/office/officeart/2005/8/layout/vList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9664312-1E60-4034-8107-3E4731BA051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D651D5C-2C8A-4962-B7F8-E05503038165}">
      <dgm:prSet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algn="ctr" rtl="0">
            <a:lnSpc>
              <a:spcPct val="100000"/>
            </a:lnSpc>
            <a:spcAft>
              <a:spcPts val="0"/>
            </a:spcAft>
          </a:pPr>
          <a:r>
            <a:rPr lang="pt-BR" sz="2400" b="1" u="none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RELATÓRIOS DE GESTÃO</a:t>
          </a:r>
        </a:p>
        <a:p>
          <a:pPr algn="just" rtl="0">
            <a:lnSpc>
              <a:spcPct val="100000"/>
            </a:lnSpc>
            <a:spcAft>
              <a:spcPts val="0"/>
            </a:spcAft>
          </a:pPr>
          <a:endParaRPr lang="pt-BR" sz="2400" b="1" u="none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just" rtl="0">
            <a:lnSpc>
              <a:spcPct val="100000"/>
            </a:lnSpc>
            <a:spcAft>
              <a:spcPts val="0"/>
            </a:spcAft>
          </a:pPr>
          <a:r>
            <a:rPr lang="pt-BR" sz="2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Deve observar o modelo padronizado previsto na Resolução do Conselho Nacional de Saúde nº 459, de 2012.</a:t>
          </a:r>
        </a:p>
        <a:p>
          <a:pPr algn="just" rtl="0">
            <a:lnSpc>
              <a:spcPct val="100000"/>
            </a:lnSpc>
            <a:spcAft>
              <a:spcPts val="0"/>
            </a:spcAft>
          </a:pPr>
          <a:endParaRPr lang="pt-BR" sz="2400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just" rtl="0">
            <a:lnSpc>
              <a:spcPct val="100000"/>
            </a:lnSpc>
            <a:spcAft>
              <a:spcPts val="0"/>
            </a:spcAft>
          </a:pPr>
          <a:r>
            <a:rPr lang="pt-BR" sz="2400" b="1" u="sng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Conteúdo mínimo: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pt-BR" sz="2400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pt-BR" sz="24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 Montante</a:t>
          </a:r>
          <a:r>
            <a:rPr lang="pt-BR" sz="2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e fonte dos recursos aplicados no período;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pt-BR" sz="1050" b="1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pt-BR" sz="24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 Auditorias</a:t>
          </a:r>
          <a:r>
            <a:rPr lang="pt-BR" sz="2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realizadas ou em fase de execução no período e suas recomendações e determinações;</a:t>
          </a:r>
        </a:p>
        <a:p>
          <a:pPr algn="just">
            <a:lnSpc>
              <a:spcPct val="100000"/>
            </a:lnSpc>
            <a:spcAft>
              <a:spcPts val="0"/>
            </a:spcAft>
          </a:pPr>
          <a:endParaRPr lang="pt-BR" sz="1400" b="1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algn="just">
            <a:lnSpc>
              <a:spcPct val="100000"/>
            </a:lnSpc>
            <a:spcAft>
              <a:spcPts val="0"/>
            </a:spcAft>
          </a:pPr>
          <a:r>
            <a:rPr lang="pt-BR" sz="2400" b="1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 Oferta</a:t>
          </a:r>
          <a:r>
            <a:rPr lang="pt-BR" sz="24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e produção de serviços públicos na rede assistencial própria, contratada e conveniada, cotejando esses dados com os indicadores de saúde da população em seu âmbito de atuação.</a:t>
          </a:r>
          <a:endParaRPr lang="pt-BR" sz="24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5CF61F0-34C8-49F7-AD17-A8079BBDFE85}" type="parTrans" cxnId="{0C226431-4ABA-4B57-807E-CFDBBBE29B72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B6A9F3A9-76A7-4F8D-8C01-A4562EEE595D}" type="sibTrans" cxnId="{0C226431-4ABA-4B57-807E-CFDBBBE29B72}">
      <dgm:prSet/>
      <dgm:spPr/>
      <dgm:t>
        <a:bodyPr/>
        <a:lstStyle/>
        <a:p>
          <a:endParaRPr lang="pt-BR" sz="2200">
            <a:solidFill>
              <a:schemeClr val="tx1"/>
            </a:solidFill>
          </a:endParaRPr>
        </a:p>
      </dgm:t>
    </dgm:pt>
    <dgm:pt modelId="{F3BBD74B-5145-4CE7-8B39-FD60900AFECE}" type="pres">
      <dgm:prSet presAssocID="{D9664312-1E60-4034-8107-3E4731BA05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B9E4F955-DD55-44F8-8058-6C3B673E92EF}" type="pres">
      <dgm:prSet presAssocID="{BD651D5C-2C8A-4962-B7F8-E05503038165}" presName="parentText" presStyleLbl="node1" presStyleIdx="0" presStyleCnt="1" custScaleY="72279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FF49A04-635A-4014-8D76-E99D3B5D80D9}" type="presOf" srcId="{D9664312-1E60-4034-8107-3E4731BA0516}" destId="{F3BBD74B-5145-4CE7-8B39-FD60900AFECE}" srcOrd="0" destOrd="0" presId="urn:microsoft.com/office/officeart/2005/8/layout/vList2"/>
    <dgm:cxn modelId="{0C226431-4ABA-4B57-807E-CFDBBBE29B72}" srcId="{D9664312-1E60-4034-8107-3E4731BA0516}" destId="{BD651D5C-2C8A-4962-B7F8-E05503038165}" srcOrd="0" destOrd="0" parTransId="{F5CF61F0-34C8-49F7-AD17-A8079BBDFE85}" sibTransId="{B6A9F3A9-76A7-4F8D-8C01-A4562EEE595D}"/>
    <dgm:cxn modelId="{9DCEE7F0-0945-4FB6-86F1-06F30F54D263}" type="presOf" srcId="{BD651D5C-2C8A-4962-B7F8-E05503038165}" destId="{B9E4F955-DD55-44F8-8058-6C3B673E92EF}" srcOrd="0" destOrd="0" presId="urn:microsoft.com/office/officeart/2005/8/layout/vList2"/>
    <dgm:cxn modelId="{261CF8E0-50E3-4CEF-B500-D0B9EABB8956}" type="presParOf" srcId="{F3BBD74B-5145-4CE7-8B39-FD60900AFECE}" destId="{B9E4F955-DD55-44F8-8058-6C3B673E92EF}" srcOrd="0" destOrd="0" presId="urn:microsoft.com/office/officeart/2005/8/layout/vList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8B04F-E8F4-41C0-8A4D-EA5041D0946C}">
      <dsp:nvSpPr>
        <dsp:cNvPr id="0" name=""/>
        <dsp:cNvSpPr/>
      </dsp:nvSpPr>
      <dsp:spPr>
        <a:xfrm>
          <a:off x="0" y="2091"/>
          <a:ext cx="9176658" cy="95190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800" b="1" kern="1200" dirty="0" smtClean="0">
              <a:solidFill>
                <a:schemeClr val="tx1"/>
              </a:solidFill>
              <a:latin typeface="Berlin Sans FB Demi" pitchFamily="34" charset="0"/>
            </a:rPr>
            <a:t>Instrumentos de Planejamento para a Gestão do SUS</a:t>
          </a:r>
          <a:endParaRPr lang="pt-BR" sz="3800" b="1" kern="1200" dirty="0">
            <a:solidFill>
              <a:schemeClr val="tx1"/>
            </a:solidFill>
            <a:latin typeface="Berlin Sans FB Demi" pitchFamily="34" charset="0"/>
          </a:endParaRPr>
        </a:p>
      </dsp:txBody>
      <dsp:txXfrm>
        <a:off x="46468" y="48559"/>
        <a:ext cx="9083722" cy="858965"/>
      </dsp:txXfrm>
    </dsp:sp>
    <dsp:sp modelId="{1E46ED3D-E76E-4D83-BE8D-B8B712F823E4}">
      <dsp:nvSpPr>
        <dsp:cNvPr id="0" name=""/>
        <dsp:cNvSpPr/>
      </dsp:nvSpPr>
      <dsp:spPr>
        <a:xfrm>
          <a:off x="0" y="964075"/>
          <a:ext cx="9176658" cy="182713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3600" b="1" u="none" kern="1200" dirty="0" smtClean="0">
              <a:solidFill>
                <a:schemeClr val="tx1"/>
              </a:solidFill>
              <a:latin typeface="Berlin Sans FB Demi" pitchFamily="34" charset="0"/>
            </a:rPr>
            <a:t>PLANO DE SAÚDE</a:t>
          </a: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 Diretrizes, objetivos, metas e indicadores – situação de saúde.</a:t>
          </a: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Elaborado de 4 em 4 anos e revisado anualmente.</a:t>
          </a:r>
          <a:endParaRPr lang="pt-BR" sz="2600" kern="1200" dirty="0">
            <a:solidFill>
              <a:schemeClr val="tx1"/>
            </a:solidFill>
          </a:endParaRPr>
        </a:p>
      </dsp:txBody>
      <dsp:txXfrm>
        <a:off x="89193" y="1053268"/>
        <a:ext cx="8998272" cy="1648749"/>
      </dsp:txXfrm>
    </dsp:sp>
    <dsp:sp modelId="{CA0A869C-A11F-4614-8FFA-31A02676500C}">
      <dsp:nvSpPr>
        <dsp:cNvPr id="0" name=""/>
        <dsp:cNvSpPr/>
      </dsp:nvSpPr>
      <dsp:spPr>
        <a:xfrm>
          <a:off x="0" y="2801293"/>
          <a:ext cx="9176658" cy="182713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3600" b="1" u="none" kern="1200" dirty="0" smtClean="0">
              <a:solidFill>
                <a:schemeClr val="tx1"/>
              </a:solidFill>
              <a:latin typeface="Berlin Sans FB Demi" pitchFamily="34" charset="0"/>
            </a:rPr>
            <a:t>PROGRAMAÇÃO ANUAL DE SAÚDE - PAS</a:t>
          </a: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Anualização das metas do Plano.</a:t>
          </a: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Ações anuais e orçamento.</a:t>
          </a:r>
        </a:p>
        <a:p>
          <a:pPr lvl="0" algn="ctr" defTabSz="16002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Elaborada anualmente.</a:t>
          </a:r>
          <a:endParaRPr lang="pt-BR" sz="2600" kern="1200" dirty="0">
            <a:solidFill>
              <a:schemeClr val="tx1"/>
            </a:solidFill>
          </a:endParaRPr>
        </a:p>
      </dsp:txBody>
      <dsp:txXfrm>
        <a:off x="89193" y="2890486"/>
        <a:ext cx="8998272" cy="1648749"/>
      </dsp:txXfrm>
    </dsp:sp>
    <dsp:sp modelId="{B9E4F955-DD55-44F8-8058-6C3B673E92EF}">
      <dsp:nvSpPr>
        <dsp:cNvPr id="0" name=""/>
        <dsp:cNvSpPr/>
      </dsp:nvSpPr>
      <dsp:spPr>
        <a:xfrm>
          <a:off x="0" y="4534605"/>
          <a:ext cx="9176658" cy="1827135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400" b="1" u="none" kern="1200" dirty="0" smtClean="0">
            <a:solidFill>
              <a:schemeClr val="tx1"/>
            </a:solidFill>
          </a:endParaRP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3600" b="1" u="none" kern="1200" dirty="0" smtClean="0">
              <a:solidFill>
                <a:schemeClr val="tx1"/>
              </a:solidFill>
              <a:latin typeface="Berlin Sans FB Demi" pitchFamily="34" charset="0"/>
            </a:rPr>
            <a:t>RELATÓRIOS DE GESTÃO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600" kern="1200" dirty="0" smtClean="0">
              <a:solidFill>
                <a:schemeClr val="tx1"/>
              </a:solidFill>
            </a:rPr>
            <a:t>Resultados alcançados com a execução da PAS. Deve demonstrar os resultados da aplicação dos recursos.</a:t>
          </a:r>
        </a:p>
        <a:p>
          <a:pPr lvl="0" algn="ctr" defTabSz="6223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kern="1200" dirty="0" smtClean="0">
              <a:solidFill>
                <a:schemeClr val="tx1"/>
              </a:solidFill>
            </a:rPr>
            <a:t>Elaborado a cada quadrimestre  (RDQA) e ao fim do exercício (RAG).</a:t>
          </a:r>
          <a:endParaRPr lang="pt-BR" sz="2400" kern="1200" dirty="0">
            <a:solidFill>
              <a:schemeClr val="tx1"/>
            </a:solidFill>
          </a:endParaRPr>
        </a:p>
      </dsp:txBody>
      <dsp:txXfrm>
        <a:off x="89193" y="4623798"/>
        <a:ext cx="8998272" cy="16487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E4F955-DD55-44F8-8058-6C3B673E92EF}">
      <dsp:nvSpPr>
        <dsp:cNvPr id="0" name=""/>
        <dsp:cNvSpPr/>
      </dsp:nvSpPr>
      <dsp:spPr>
        <a:xfrm>
          <a:off x="0" y="3158"/>
          <a:ext cx="9176658" cy="646142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u="none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RELATÓRIOS DE GESTÃO</a:t>
          </a:r>
        </a:p>
        <a:p>
          <a:pPr lvl="0" algn="just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pt-BR" sz="2400" b="1" u="none" kern="1200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just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Deve observar o modelo padronizado previsto na Resolução do Conselho Nacional de Saúde nº 459, de 2012.</a:t>
          </a:r>
        </a:p>
        <a:p>
          <a:pPr lvl="0" algn="just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pt-BR" sz="2400" kern="1200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just" defTabSz="106680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u="sng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Conteúdo mínimo: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pt-BR" sz="2400" kern="1200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 Montante</a:t>
          </a:r>
          <a:r>
            <a:rPr lang="pt-BR" sz="24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e fonte dos recursos aplicados no período;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pt-BR" sz="1050" b="1" kern="1200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 Auditorias</a:t>
          </a:r>
          <a:r>
            <a:rPr lang="pt-BR" sz="24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realizadas ou em fase de execução no período e suas recomendações e determinações;</a:t>
          </a: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pt-BR" sz="1400" b="1" kern="1200" dirty="0" smtClean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lvl="0" algn="just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pt-BR" sz="2400" b="1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- Oferta</a:t>
          </a:r>
          <a:r>
            <a:rPr lang="pt-BR" sz="24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e produção de serviços públicos na rede assistencial própria, contratada e conveniada, cotejando esses dados com os indicadores de saúde da população em seu âmbito de atuação.</a:t>
          </a:r>
          <a:endParaRPr lang="pt-BR" sz="24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15421" y="318579"/>
        <a:ext cx="8545816" cy="5830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0" cy="49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6" y="0"/>
            <a:ext cx="2945449" cy="496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468"/>
            <a:ext cx="2945450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6" y="9430468"/>
            <a:ext cx="2945449" cy="4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E9086A65-1556-43E0-A4FD-F35CB2E07C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3249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50" cy="4961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652" y="0"/>
            <a:ext cx="2945450" cy="4961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F8011-823E-44B6-803C-A46E813DB615}" type="datetimeFigureOut">
              <a:rPr lang="pt-BR" smtClean="0"/>
              <a:t>07/03/2024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771525" y="744538"/>
            <a:ext cx="52546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083" y="4714426"/>
            <a:ext cx="5437510" cy="44671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852"/>
            <a:ext cx="2945450" cy="4961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652" y="9428852"/>
            <a:ext cx="2945450" cy="4961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16C09-63DE-4C3E-A2BE-FBB19B6693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8830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956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911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865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823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4773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732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682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644" algn="l" defTabSz="9139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41325"/>
            <a:ext cx="6781800" cy="2014538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pt-BR" altLang="en-US"/>
              <a:t>Clique para editar o estilo do título mestre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2879814"/>
            <a:ext cx="6248400" cy="2232025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pt-BR" altLang="en-US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78839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5883CCF5-98B3-464A-9EF6-D04B265F757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7190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15888"/>
            <a:ext cx="2057400" cy="56737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5888"/>
            <a:ext cx="6019800" cy="56737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C2BF2666-74D2-4FC8-8B98-7A41B734489B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203173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012158"/>
            <a:ext cx="7772400" cy="138835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670300"/>
            <a:ext cx="6400800" cy="16552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11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463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162078"/>
            <a:ext cx="7772400" cy="128640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745247"/>
            <a:ext cx="7772400" cy="141684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1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8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8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7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7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6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6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59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511358"/>
            <a:ext cx="4038600" cy="42745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511358"/>
            <a:ext cx="4038600" cy="427452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071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449829"/>
            <a:ext cx="4040188" cy="6042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6" indent="0">
              <a:buNone/>
              <a:defRPr sz="2000" b="1"/>
            </a:lvl2pPr>
            <a:lvl3pPr marL="913911" indent="0">
              <a:buNone/>
              <a:defRPr sz="1800" b="1"/>
            </a:lvl3pPr>
            <a:lvl4pPr marL="1370865" indent="0">
              <a:buNone/>
              <a:defRPr sz="1600" b="1"/>
            </a:lvl4pPr>
            <a:lvl5pPr marL="1827823" indent="0">
              <a:buNone/>
              <a:defRPr sz="1600" b="1"/>
            </a:lvl5pPr>
            <a:lvl6pPr marL="2284773" indent="0">
              <a:buNone/>
              <a:defRPr sz="1600" b="1"/>
            </a:lvl6pPr>
            <a:lvl7pPr marL="2741732" indent="0">
              <a:buNone/>
              <a:defRPr sz="1600" b="1"/>
            </a:lvl7pPr>
            <a:lvl8pPr marL="3198682" indent="0">
              <a:buNone/>
              <a:defRPr sz="1600" b="1"/>
            </a:lvl8pPr>
            <a:lvl9pPr marL="3655644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054049"/>
            <a:ext cx="4040188" cy="37317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63" y="1449829"/>
            <a:ext cx="4041775" cy="6042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6" indent="0">
              <a:buNone/>
              <a:defRPr sz="2000" b="1"/>
            </a:lvl2pPr>
            <a:lvl3pPr marL="913911" indent="0">
              <a:buNone/>
              <a:defRPr sz="1800" b="1"/>
            </a:lvl3pPr>
            <a:lvl4pPr marL="1370865" indent="0">
              <a:buNone/>
              <a:defRPr sz="1600" b="1"/>
            </a:lvl4pPr>
            <a:lvl5pPr marL="1827823" indent="0">
              <a:buNone/>
              <a:defRPr sz="1600" b="1"/>
            </a:lvl5pPr>
            <a:lvl6pPr marL="2284773" indent="0">
              <a:buNone/>
              <a:defRPr sz="1600" b="1"/>
            </a:lvl6pPr>
            <a:lvl7pPr marL="2741732" indent="0">
              <a:buNone/>
              <a:defRPr sz="1600" b="1"/>
            </a:lvl7pPr>
            <a:lvl8pPr marL="3198682" indent="0">
              <a:buNone/>
              <a:defRPr sz="1600" b="1"/>
            </a:lvl8pPr>
            <a:lvl9pPr marL="3655644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63" y="2054049"/>
            <a:ext cx="4041775" cy="37317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656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710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790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57880"/>
            <a:ext cx="3008313" cy="109749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3" y="257881"/>
            <a:ext cx="5111750" cy="55279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19" y="1355380"/>
            <a:ext cx="3008313" cy="4430448"/>
          </a:xfrm>
        </p:spPr>
        <p:txBody>
          <a:bodyPr/>
          <a:lstStyle>
            <a:lvl1pPr marL="0" indent="0">
              <a:buNone/>
              <a:defRPr sz="1400"/>
            </a:lvl1pPr>
            <a:lvl2pPr marL="456956" indent="0">
              <a:buNone/>
              <a:defRPr sz="1200"/>
            </a:lvl2pPr>
            <a:lvl3pPr marL="913911" indent="0">
              <a:buNone/>
              <a:defRPr sz="1000"/>
            </a:lvl3pPr>
            <a:lvl4pPr marL="1370865" indent="0">
              <a:buNone/>
              <a:defRPr sz="900"/>
            </a:lvl4pPr>
            <a:lvl5pPr marL="1827823" indent="0">
              <a:buNone/>
              <a:defRPr sz="900"/>
            </a:lvl5pPr>
            <a:lvl6pPr marL="2284773" indent="0">
              <a:buNone/>
              <a:defRPr sz="900"/>
            </a:lvl6pPr>
            <a:lvl7pPr marL="2741732" indent="0">
              <a:buNone/>
              <a:defRPr sz="900"/>
            </a:lvl7pPr>
            <a:lvl8pPr marL="3198682" indent="0">
              <a:buNone/>
              <a:defRPr sz="900"/>
            </a:lvl8pPr>
            <a:lvl9pPr marL="3655644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4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8DB59FA5-FCA4-40C3-A99E-8DE8F03E105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919767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33905"/>
            <a:ext cx="5486400" cy="5352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78732"/>
            <a:ext cx="5486400" cy="3886200"/>
          </a:xfrm>
        </p:spPr>
        <p:txBody>
          <a:bodyPr/>
          <a:lstStyle>
            <a:lvl1pPr marL="0" indent="0">
              <a:buNone/>
              <a:defRPr sz="3200"/>
            </a:lvl1pPr>
            <a:lvl2pPr marL="456956" indent="0">
              <a:buNone/>
              <a:defRPr sz="2800"/>
            </a:lvl2pPr>
            <a:lvl3pPr marL="913911" indent="0">
              <a:buNone/>
              <a:defRPr sz="2400"/>
            </a:lvl3pPr>
            <a:lvl4pPr marL="1370865" indent="0">
              <a:buNone/>
              <a:defRPr sz="2000"/>
            </a:lvl4pPr>
            <a:lvl5pPr marL="1827823" indent="0">
              <a:buNone/>
              <a:defRPr sz="2000"/>
            </a:lvl5pPr>
            <a:lvl6pPr marL="2284773" indent="0">
              <a:buNone/>
              <a:defRPr sz="2000"/>
            </a:lvl6pPr>
            <a:lvl7pPr marL="2741732" indent="0">
              <a:buNone/>
              <a:defRPr sz="2000"/>
            </a:lvl7pPr>
            <a:lvl8pPr marL="3198682" indent="0">
              <a:buNone/>
              <a:defRPr sz="2000"/>
            </a:lvl8pPr>
            <a:lvl9pPr marL="3655644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069158"/>
            <a:ext cx="5486400" cy="760147"/>
          </a:xfrm>
        </p:spPr>
        <p:txBody>
          <a:bodyPr/>
          <a:lstStyle>
            <a:lvl1pPr marL="0" indent="0">
              <a:buNone/>
              <a:defRPr sz="1400"/>
            </a:lvl1pPr>
            <a:lvl2pPr marL="456956" indent="0">
              <a:buNone/>
              <a:defRPr sz="1200"/>
            </a:lvl2pPr>
            <a:lvl3pPr marL="913911" indent="0">
              <a:buNone/>
              <a:defRPr sz="1000"/>
            </a:lvl3pPr>
            <a:lvl4pPr marL="1370865" indent="0">
              <a:buNone/>
              <a:defRPr sz="900"/>
            </a:lvl4pPr>
            <a:lvl5pPr marL="1827823" indent="0">
              <a:buNone/>
              <a:defRPr sz="900"/>
            </a:lvl5pPr>
            <a:lvl6pPr marL="2284773" indent="0">
              <a:buNone/>
              <a:defRPr sz="900"/>
            </a:lvl6pPr>
            <a:lvl7pPr marL="2741732" indent="0">
              <a:buNone/>
              <a:defRPr sz="900"/>
            </a:lvl7pPr>
            <a:lvl8pPr marL="3198682" indent="0">
              <a:buNone/>
              <a:defRPr sz="900"/>
            </a:lvl8pPr>
            <a:lvl9pPr marL="3655644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795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513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59389"/>
            <a:ext cx="2057400" cy="55264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59389"/>
            <a:ext cx="6019800" cy="55264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9226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012166"/>
            <a:ext cx="7772400" cy="138835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670300"/>
            <a:ext cx="6400800" cy="16552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58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51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7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03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9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54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80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066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4520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975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162082"/>
            <a:ext cx="7772400" cy="1286404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745247"/>
            <a:ext cx="7772400" cy="1416843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2581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516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7748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0330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291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549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807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0661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74943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511358"/>
            <a:ext cx="4038600" cy="427452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511358"/>
            <a:ext cx="4038600" cy="4274521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7721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449829"/>
            <a:ext cx="4040188" cy="60422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5819" indent="0">
              <a:buNone/>
              <a:defRPr sz="1900" b="1"/>
            </a:lvl2pPr>
            <a:lvl3pPr marL="851645" indent="0">
              <a:buNone/>
              <a:defRPr sz="1700" b="1"/>
            </a:lvl3pPr>
            <a:lvl4pPr marL="1277481" indent="0">
              <a:buNone/>
              <a:defRPr sz="1500" b="1"/>
            </a:lvl4pPr>
            <a:lvl5pPr marL="1703308" indent="0">
              <a:buNone/>
              <a:defRPr sz="1500" b="1"/>
            </a:lvl5pPr>
            <a:lvl6pPr marL="2129132" indent="0">
              <a:buNone/>
              <a:defRPr sz="1500" b="1"/>
            </a:lvl6pPr>
            <a:lvl7pPr marL="2554960" indent="0">
              <a:buNone/>
              <a:defRPr sz="1500" b="1"/>
            </a:lvl7pPr>
            <a:lvl8pPr marL="2980789" indent="0">
              <a:buNone/>
              <a:defRPr sz="1500" b="1"/>
            </a:lvl8pPr>
            <a:lvl9pPr marL="3406618" indent="0">
              <a:buNone/>
              <a:defRPr sz="15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054049"/>
            <a:ext cx="4040188" cy="3731772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3" y="1449829"/>
            <a:ext cx="4041774" cy="60422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25819" indent="0">
              <a:buNone/>
              <a:defRPr sz="1900" b="1"/>
            </a:lvl2pPr>
            <a:lvl3pPr marL="851645" indent="0">
              <a:buNone/>
              <a:defRPr sz="1700" b="1"/>
            </a:lvl3pPr>
            <a:lvl4pPr marL="1277481" indent="0">
              <a:buNone/>
              <a:defRPr sz="1500" b="1"/>
            </a:lvl4pPr>
            <a:lvl5pPr marL="1703308" indent="0">
              <a:buNone/>
              <a:defRPr sz="1500" b="1"/>
            </a:lvl5pPr>
            <a:lvl6pPr marL="2129132" indent="0">
              <a:buNone/>
              <a:defRPr sz="1500" b="1"/>
            </a:lvl6pPr>
            <a:lvl7pPr marL="2554960" indent="0">
              <a:buNone/>
              <a:defRPr sz="1500" b="1"/>
            </a:lvl7pPr>
            <a:lvl8pPr marL="2980789" indent="0">
              <a:buNone/>
              <a:defRPr sz="1500" b="1"/>
            </a:lvl8pPr>
            <a:lvl9pPr marL="3406618" indent="0">
              <a:buNone/>
              <a:defRPr sz="15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3" y="2054049"/>
            <a:ext cx="4041774" cy="3731772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1323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27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96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162514"/>
            <a:ext cx="7772400" cy="12858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744850"/>
            <a:ext cx="7772400" cy="14176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956" indent="0">
              <a:buNone/>
              <a:defRPr sz="1800"/>
            </a:lvl2pPr>
            <a:lvl3pPr marL="913911" indent="0">
              <a:buNone/>
              <a:defRPr sz="1600"/>
            </a:lvl3pPr>
            <a:lvl4pPr marL="1370865" indent="0">
              <a:buNone/>
              <a:defRPr sz="1400"/>
            </a:lvl4pPr>
            <a:lvl5pPr marL="1827823" indent="0">
              <a:buNone/>
              <a:defRPr sz="1400"/>
            </a:lvl5pPr>
            <a:lvl6pPr marL="2284773" indent="0">
              <a:buNone/>
              <a:defRPr sz="1400"/>
            </a:lvl6pPr>
            <a:lvl7pPr marL="2741732" indent="0">
              <a:buNone/>
              <a:defRPr sz="1400"/>
            </a:lvl7pPr>
            <a:lvl8pPr marL="3198682" indent="0">
              <a:buNone/>
              <a:defRPr sz="1400"/>
            </a:lvl8pPr>
            <a:lvl9pPr marL="3655644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0911DFCA-03B3-4059-8C3C-97346C931A4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2062018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57880"/>
            <a:ext cx="3008313" cy="1097492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3" y="257891"/>
            <a:ext cx="5111750" cy="552794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19" y="1355380"/>
            <a:ext cx="3008313" cy="4430448"/>
          </a:xfrm>
        </p:spPr>
        <p:txBody>
          <a:bodyPr/>
          <a:lstStyle>
            <a:lvl1pPr marL="0" indent="0">
              <a:buNone/>
              <a:defRPr sz="1300"/>
            </a:lvl1pPr>
            <a:lvl2pPr marL="425819" indent="0">
              <a:buNone/>
              <a:defRPr sz="1100"/>
            </a:lvl2pPr>
            <a:lvl3pPr marL="851645" indent="0">
              <a:buNone/>
              <a:defRPr sz="900"/>
            </a:lvl3pPr>
            <a:lvl4pPr marL="1277481" indent="0">
              <a:buNone/>
              <a:defRPr sz="800"/>
            </a:lvl4pPr>
            <a:lvl5pPr marL="1703308" indent="0">
              <a:buNone/>
              <a:defRPr sz="800"/>
            </a:lvl5pPr>
            <a:lvl6pPr marL="2129132" indent="0">
              <a:buNone/>
              <a:defRPr sz="800"/>
            </a:lvl6pPr>
            <a:lvl7pPr marL="2554960" indent="0">
              <a:buNone/>
              <a:defRPr sz="800"/>
            </a:lvl7pPr>
            <a:lvl8pPr marL="2980789" indent="0">
              <a:buNone/>
              <a:defRPr sz="800"/>
            </a:lvl8pPr>
            <a:lvl9pPr marL="3406618" indent="0">
              <a:buNone/>
              <a:defRPr sz="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3180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33905"/>
            <a:ext cx="5486400" cy="535253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78732"/>
            <a:ext cx="5486400" cy="3886200"/>
          </a:xfrm>
        </p:spPr>
        <p:txBody>
          <a:bodyPr/>
          <a:lstStyle>
            <a:lvl1pPr marL="0" indent="0">
              <a:buNone/>
              <a:defRPr sz="3000"/>
            </a:lvl1pPr>
            <a:lvl2pPr marL="425819" indent="0">
              <a:buNone/>
              <a:defRPr sz="2600"/>
            </a:lvl2pPr>
            <a:lvl3pPr marL="851645" indent="0">
              <a:buNone/>
              <a:defRPr sz="2200"/>
            </a:lvl3pPr>
            <a:lvl4pPr marL="1277481" indent="0">
              <a:buNone/>
              <a:defRPr sz="1900"/>
            </a:lvl4pPr>
            <a:lvl5pPr marL="1703308" indent="0">
              <a:buNone/>
              <a:defRPr sz="1900"/>
            </a:lvl5pPr>
            <a:lvl6pPr marL="2129132" indent="0">
              <a:buNone/>
              <a:defRPr sz="1900"/>
            </a:lvl6pPr>
            <a:lvl7pPr marL="2554960" indent="0">
              <a:buNone/>
              <a:defRPr sz="1900"/>
            </a:lvl7pPr>
            <a:lvl8pPr marL="2980789" indent="0">
              <a:buNone/>
              <a:defRPr sz="1900"/>
            </a:lvl8pPr>
            <a:lvl9pPr marL="3406618" indent="0">
              <a:buNone/>
              <a:defRPr sz="19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069158"/>
            <a:ext cx="5486400" cy="760147"/>
          </a:xfrm>
        </p:spPr>
        <p:txBody>
          <a:bodyPr/>
          <a:lstStyle>
            <a:lvl1pPr marL="0" indent="0">
              <a:buNone/>
              <a:defRPr sz="1300"/>
            </a:lvl1pPr>
            <a:lvl2pPr marL="425819" indent="0">
              <a:buNone/>
              <a:defRPr sz="1100"/>
            </a:lvl2pPr>
            <a:lvl3pPr marL="851645" indent="0">
              <a:buNone/>
              <a:defRPr sz="900"/>
            </a:lvl3pPr>
            <a:lvl4pPr marL="1277481" indent="0">
              <a:buNone/>
              <a:defRPr sz="800"/>
            </a:lvl4pPr>
            <a:lvl5pPr marL="1703308" indent="0">
              <a:buNone/>
              <a:defRPr sz="800"/>
            </a:lvl5pPr>
            <a:lvl6pPr marL="2129132" indent="0">
              <a:buNone/>
              <a:defRPr sz="800"/>
            </a:lvl6pPr>
            <a:lvl7pPr marL="2554960" indent="0">
              <a:buNone/>
              <a:defRPr sz="800"/>
            </a:lvl7pPr>
            <a:lvl8pPr marL="2980789" indent="0">
              <a:buNone/>
              <a:defRPr sz="800"/>
            </a:lvl8pPr>
            <a:lvl9pPr marL="3406618" indent="0">
              <a:buNone/>
              <a:defRPr sz="8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4941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75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59390"/>
            <a:ext cx="2057400" cy="552644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59390"/>
            <a:ext cx="6019800" cy="552644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07/03/2024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309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6687" y="21830"/>
            <a:ext cx="1901825" cy="636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67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012069"/>
            <a:ext cx="7772400" cy="1388357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670300"/>
            <a:ext cx="6400800" cy="16552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A8331E2-344D-4EC3-9D01-E2C299C92D69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EF84BC0-FE1F-401F-968C-BD6651F96F28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812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1"/>
          <p:cNvGrpSpPr>
            <a:grpSpLocks/>
          </p:cNvGrpSpPr>
          <p:nvPr userDrawn="1"/>
        </p:nvGrpSpPr>
        <p:grpSpPr bwMode="auto">
          <a:xfrm>
            <a:off x="31750" y="17992"/>
            <a:ext cx="9101138" cy="625211"/>
            <a:chOff x="31651" y="18455"/>
            <a:chExt cx="9101237" cy="662583"/>
          </a:xfrm>
        </p:grpSpPr>
        <p:pic>
          <p:nvPicPr>
            <p:cNvPr id="5" name="Imagem 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08925" y="19050"/>
              <a:ext cx="1223963" cy="661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Imagem 7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651" y="18455"/>
              <a:ext cx="2505075" cy="492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11300"/>
            <a:ext cx="8229600" cy="42745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746DB0D-7A20-42CE-BE71-895D7F5B5E40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5E57DC5-EE11-4674-98F6-9BE194661712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15578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162073"/>
            <a:ext cx="7772400" cy="1286404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745230"/>
            <a:ext cx="7772400" cy="141684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76B05EC-E53C-4F1F-9424-F59C5EC2448D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544E533-AC52-4D13-BB04-2E1044F18644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7198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9380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511300"/>
            <a:ext cx="4038600" cy="427452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511300"/>
            <a:ext cx="4038600" cy="4274521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0675883-FD92-42DA-91E0-438ED4849795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260A36D-B848-43F9-BE25-DC6FCB3BDFD0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709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9380"/>
            <a:ext cx="8229600" cy="1079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449829"/>
            <a:ext cx="4040188" cy="6042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054049"/>
            <a:ext cx="4040188" cy="373177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449829"/>
            <a:ext cx="4041775" cy="60422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054049"/>
            <a:ext cx="4041775" cy="3731772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666333A-136B-4001-B2CE-739E150C9864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3EA712-5E50-492E-80FC-13CEC537C1EB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6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24013"/>
            <a:ext cx="4038600" cy="416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24013"/>
            <a:ext cx="4038600" cy="416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BAB2240A-B3E8-4394-9490-E03D408B9642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987978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9380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5302519-C0EB-4650-B3C5-F162B5BD664C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4F0977B-3E5A-4FCC-8577-C64EE112BCBD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6781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ABD7DA-6590-43E9-82A6-E6A45A8A4AC8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 dirty="0">
              <a:solidFill>
                <a:prstClr val="black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3F6975B1-F201-4A00-B9D7-9058FC1506A3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7588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57880"/>
            <a:ext cx="3008313" cy="109749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57881"/>
            <a:ext cx="5111750" cy="552794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355373"/>
            <a:ext cx="3008313" cy="4430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61A2446-85F0-480D-B00D-7A6E3A3FAB23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9A91633-F860-4186-A083-A0C7C64CD04D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856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33900"/>
            <a:ext cx="5486400" cy="53525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78732"/>
            <a:ext cx="5486400" cy="3886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069153"/>
            <a:ext cx="5486400" cy="7601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395288" y="6027209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972DCCF-9568-477E-9710-354D72D1C6A2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4190BC9-E62D-48A4-92A9-66F69BD8C224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513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9380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11300"/>
            <a:ext cx="8229600" cy="427452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0E30111-C639-4788-AEEE-8A04C9EB1BA5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8646277-E125-45F8-84EF-63B93F43C5FA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0161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59381"/>
            <a:ext cx="2057400" cy="5526440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59381"/>
            <a:ext cx="6019800" cy="552644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8D33B72-F87C-45AD-A29C-324F09D65E50}" type="datetimeFigureOut">
              <a:rPr lang="pt-BR" sz="1800">
                <a:solidFill>
                  <a:prstClr val="black"/>
                </a:solidFill>
              </a:rPr>
              <a:pPr>
                <a:defRPr/>
              </a:pPr>
              <a:t>07/03/2024</a:t>
            </a:fld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 sz="1800">
              <a:solidFill>
                <a:prstClr val="black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837CFB-C604-4921-8931-7919E2E179EE}" type="slidenum">
              <a:rPr lang="pt-BR" sz="1800">
                <a:solidFill>
                  <a:prstClr val="black"/>
                </a:solidFill>
              </a:rPr>
              <a:pPr>
                <a:defRPr/>
              </a:pPr>
              <a:t>‹nº›</a:t>
            </a:fld>
            <a:endParaRPr lang="pt-BR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6671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conteúdo padr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Mestre-Fundo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7235"/>
            <a:ext cx="8229600" cy="82465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F9E79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x-none" smtClean="0"/>
              <a:t>Click to edit Master title style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6863"/>
            <a:ext cx="8229600" cy="482924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 baseline="0">
                <a:latin typeface="Arial"/>
                <a:cs typeface="Arial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57200" y="116685"/>
            <a:ext cx="6369179" cy="24291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x-non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91816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radecim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estre-Fundo-0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5750" cy="6506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7"/>
          <p:cNvSpPr txBox="1">
            <a:spLocks noChangeArrowheads="1"/>
          </p:cNvSpPr>
          <p:nvPr userDrawn="1"/>
        </p:nvSpPr>
        <p:spPr bwMode="auto">
          <a:xfrm>
            <a:off x="3095625" y="5904266"/>
            <a:ext cx="2984500" cy="30777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>
              <a:defRPr/>
            </a:pPr>
            <a:r>
              <a:rPr lang="pt-BR" altLang="pt-BR" sz="1400" i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Local, data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85800" y="2012069"/>
            <a:ext cx="7772400" cy="138835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x-none" smtClean="0"/>
              <a:t>Click to edit Master title style</a:t>
            </a:r>
            <a:endParaRPr lang="pt-BR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670300"/>
            <a:ext cx="6400800" cy="16552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909470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6687" y="21830"/>
            <a:ext cx="1901825" cy="636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8110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10795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449388"/>
            <a:ext cx="4040188" cy="6048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6" indent="0">
              <a:buNone/>
              <a:defRPr sz="2000" b="1"/>
            </a:lvl2pPr>
            <a:lvl3pPr marL="913911" indent="0">
              <a:buNone/>
              <a:defRPr sz="1800" b="1"/>
            </a:lvl3pPr>
            <a:lvl4pPr marL="1370865" indent="0">
              <a:buNone/>
              <a:defRPr sz="1600" b="1"/>
            </a:lvl4pPr>
            <a:lvl5pPr marL="1827823" indent="0">
              <a:buNone/>
              <a:defRPr sz="1600" b="1"/>
            </a:lvl5pPr>
            <a:lvl6pPr marL="2284773" indent="0">
              <a:buNone/>
              <a:defRPr sz="1600" b="1"/>
            </a:lvl6pPr>
            <a:lvl7pPr marL="2741732" indent="0">
              <a:buNone/>
              <a:defRPr sz="1600" b="1"/>
            </a:lvl7pPr>
            <a:lvl8pPr marL="3198682" indent="0">
              <a:buNone/>
              <a:defRPr sz="1600" b="1"/>
            </a:lvl8pPr>
            <a:lvl9pPr marL="3655644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054246"/>
            <a:ext cx="4040188" cy="3732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63" y="1449388"/>
            <a:ext cx="4041775" cy="6048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56" indent="0">
              <a:buNone/>
              <a:defRPr sz="2000" b="1"/>
            </a:lvl2pPr>
            <a:lvl3pPr marL="913911" indent="0">
              <a:buNone/>
              <a:defRPr sz="1800" b="1"/>
            </a:lvl3pPr>
            <a:lvl4pPr marL="1370865" indent="0">
              <a:buNone/>
              <a:defRPr sz="1600" b="1"/>
            </a:lvl4pPr>
            <a:lvl5pPr marL="1827823" indent="0">
              <a:buNone/>
              <a:defRPr sz="1600" b="1"/>
            </a:lvl5pPr>
            <a:lvl6pPr marL="2284773" indent="0">
              <a:buNone/>
              <a:defRPr sz="1600" b="1"/>
            </a:lvl6pPr>
            <a:lvl7pPr marL="2741732" indent="0">
              <a:buNone/>
              <a:defRPr sz="1600" b="1"/>
            </a:lvl7pPr>
            <a:lvl8pPr marL="3198682" indent="0">
              <a:buNone/>
              <a:defRPr sz="1600" b="1"/>
            </a:lvl8pPr>
            <a:lvl9pPr marL="3655644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63" y="2054246"/>
            <a:ext cx="4041775" cy="37322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237FB3C7-281E-4094-A636-B2CA25C4E06E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20901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CBDCD335-223C-49A0-B577-B30FA8565A98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63308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9D7379D4-9F7F-4270-9935-0A7B904EEAF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26470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9" y="257180"/>
            <a:ext cx="3008313" cy="10985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3" y="257175"/>
            <a:ext cx="5111750" cy="55292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19" y="1355782"/>
            <a:ext cx="3008313" cy="4430713"/>
          </a:xfrm>
        </p:spPr>
        <p:txBody>
          <a:bodyPr/>
          <a:lstStyle>
            <a:lvl1pPr marL="0" indent="0">
              <a:buNone/>
              <a:defRPr sz="1400"/>
            </a:lvl1pPr>
            <a:lvl2pPr marL="456956" indent="0">
              <a:buNone/>
              <a:defRPr sz="1200"/>
            </a:lvl2pPr>
            <a:lvl3pPr marL="913911" indent="0">
              <a:buNone/>
              <a:defRPr sz="1000"/>
            </a:lvl3pPr>
            <a:lvl4pPr marL="1370865" indent="0">
              <a:buNone/>
              <a:defRPr sz="900"/>
            </a:lvl4pPr>
            <a:lvl5pPr marL="1827823" indent="0">
              <a:buNone/>
              <a:defRPr sz="900"/>
            </a:lvl5pPr>
            <a:lvl6pPr marL="2284773" indent="0">
              <a:buNone/>
              <a:defRPr sz="900"/>
            </a:lvl6pPr>
            <a:lvl7pPr marL="2741732" indent="0">
              <a:buNone/>
              <a:defRPr sz="900"/>
            </a:lvl7pPr>
            <a:lvl8pPr marL="3198682" indent="0">
              <a:buNone/>
              <a:defRPr sz="900"/>
            </a:lvl8pPr>
            <a:lvl9pPr marL="3655644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F5AE252E-63C8-49B7-A223-C7D46DC30E0F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923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533900"/>
            <a:ext cx="5486400" cy="53498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579438"/>
            <a:ext cx="5486400" cy="3886200"/>
          </a:xfrm>
        </p:spPr>
        <p:txBody>
          <a:bodyPr/>
          <a:lstStyle>
            <a:lvl1pPr marL="0" indent="0">
              <a:buNone/>
              <a:defRPr sz="3200"/>
            </a:lvl1pPr>
            <a:lvl2pPr marL="456956" indent="0">
              <a:buNone/>
              <a:defRPr sz="2800"/>
            </a:lvl2pPr>
            <a:lvl3pPr marL="913911" indent="0">
              <a:buNone/>
              <a:defRPr sz="2400"/>
            </a:lvl3pPr>
            <a:lvl4pPr marL="1370865" indent="0">
              <a:buNone/>
              <a:defRPr sz="2000"/>
            </a:lvl4pPr>
            <a:lvl5pPr marL="1827823" indent="0">
              <a:buNone/>
              <a:defRPr sz="2000"/>
            </a:lvl5pPr>
            <a:lvl6pPr marL="2284773" indent="0">
              <a:buNone/>
              <a:defRPr sz="2000"/>
            </a:lvl6pPr>
            <a:lvl7pPr marL="2741732" indent="0">
              <a:buNone/>
              <a:defRPr sz="2000"/>
            </a:lvl7pPr>
            <a:lvl8pPr marL="3198682" indent="0">
              <a:buNone/>
              <a:defRPr sz="2000"/>
            </a:lvl8pPr>
            <a:lvl9pPr marL="3655644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068888"/>
            <a:ext cx="5486400" cy="760412"/>
          </a:xfrm>
        </p:spPr>
        <p:txBody>
          <a:bodyPr/>
          <a:lstStyle>
            <a:lvl1pPr marL="0" indent="0">
              <a:buNone/>
              <a:defRPr sz="1400"/>
            </a:lvl1pPr>
            <a:lvl2pPr marL="456956" indent="0">
              <a:buNone/>
              <a:defRPr sz="1200"/>
            </a:lvl2pPr>
            <a:lvl3pPr marL="913911" indent="0">
              <a:buNone/>
              <a:defRPr sz="1000"/>
            </a:lvl3pPr>
            <a:lvl4pPr marL="1370865" indent="0">
              <a:buNone/>
              <a:defRPr sz="900"/>
            </a:lvl4pPr>
            <a:lvl5pPr marL="1827823" indent="0">
              <a:buNone/>
              <a:defRPr sz="900"/>
            </a:lvl5pPr>
            <a:lvl6pPr marL="2284773" indent="0">
              <a:buNone/>
              <a:defRPr sz="900"/>
            </a:lvl6pPr>
            <a:lvl7pPr marL="2741732" indent="0">
              <a:buNone/>
              <a:defRPr sz="900"/>
            </a:lvl7pPr>
            <a:lvl8pPr marL="3198682" indent="0">
              <a:buNone/>
              <a:defRPr sz="900"/>
            </a:lvl8pPr>
            <a:lvl9pPr marL="3655644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900738"/>
            <a:ext cx="2895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endParaRPr lang="pt-BR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5900738"/>
            <a:ext cx="2133600" cy="431800"/>
          </a:xfrm>
          <a:prstGeom prst="rect">
            <a:avLst/>
          </a:prstGeom>
        </p:spPr>
        <p:txBody>
          <a:bodyPr lIns="91388" tIns="45708" rIns="91388" bIns="45708"/>
          <a:lstStyle>
            <a:lvl1pPr>
              <a:defRPr/>
            </a:lvl1pPr>
          </a:lstStyle>
          <a:p>
            <a:pPr>
              <a:defRPr/>
            </a:pPr>
            <a:fld id="{3A7799C9-8513-45DC-96BD-409BF31352D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75234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5977"/>
            <a:ext cx="7543800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708" rIns="91388" bIns="4570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24013"/>
            <a:ext cx="82296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88" tIns="45708" rIns="91388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6956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3911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0865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7823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713" indent="-34271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1777" indent="-347474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6894" indent="-293529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0424" indent="-291942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7757" indent="-315746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4710" indent="-3157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1669" indent="-3157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68623" indent="-3157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5578" indent="-315746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6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1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65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23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73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32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82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44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59380"/>
            <a:ext cx="8229600" cy="1079500"/>
          </a:xfrm>
          <a:prstGeom prst="rect">
            <a:avLst/>
          </a:prstGeom>
        </p:spPr>
        <p:txBody>
          <a:bodyPr vert="horz" lIns="91388" tIns="45708" rIns="91388" bIns="45708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11358"/>
            <a:ext cx="8229600" cy="4274521"/>
          </a:xfrm>
          <a:prstGeom prst="rect">
            <a:avLst/>
          </a:prstGeom>
        </p:spPr>
        <p:txBody>
          <a:bodyPr vert="horz" lIns="91388" tIns="45708" rIns="91388" bIns="45708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003220"/>
            <a:ext cx="2133600" cy="344840"/>
          </a:xfrm>
          <a:prstGeom prst="rect">
            <a:avLst/>
          </a:prstGeom>
        </p:spPr>
        <p:txBody>
          <a:bodyPr vert="horz" lIns="91388" tIns="45708" rIns="91388" bIns="4570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70AEFB3-1CC6-4675-8CD9-10265E453E17}" type="datetimeFigureOut">
              <a:rPr lang="pt-B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07/03/2024</a:t>
            </a:fld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003220"/>
            <a:ext cx="2895600" cy="344840"/>
          </a:xfrm>
          <a:prstGeom prst="rect">
            <a:avLst/>
          </a:prstGeom>
        </p:spPr>
        <p:txBody>
          <a:bodyPr vert="horz" lIns="91388" tIns="45708" rIns="91388" bIns="4570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003220"/>
            <a:ext cx="2133600" cy="344840"/>
          </a:xfrm>
          <a:prstGeom prst="rect">
            <a:avLst/>
          </a:prstGeom>
        </p:spPr>
        <p:txBody>
          <a:bodyPr vert="horz" lIns="91388" tIns="45708" rIns="91388" bIns="4570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B87C3BBB-B7B8-4EEC-8DB2-FF02441338D8}" type="slidenum">
              <a:rPr lang="pt-B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5365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defTabSz="91391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13" indent="-342713" algn="l" defTabSz="91391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552" indent="-285595" algn="l" defTabSz="91391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85" indent="-228480" algn="l" defTabSz="91391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344" indent="-228480" algn="l" defTabSz="91391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298" indent="-228480" algn="l" defTabSz="91391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255" indent="-228480" algn="l" defTabSz="9139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211" indent="-228480" algn="l" defTabSz="9139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165" indent="-228480" algn="l" defTabSz="9139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115" indent="-228480" algn="l" defTabSz="9139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56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11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65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823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73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732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682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644" algn="l" defTabSz="9139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59380"/>
            <a:ext cx="8229600" cy="1079500"/>
          </a:xfrm>
          <a:prstGeom prst="rect">
            <a:avLst/>
          </a:prstGeom>
        </p:spPr>
        <p:txBody>
          <a:bodyPr vert="horz" lIns="85187" tIns="42592" rIns="85187" bIns="42592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11358"/>
            <a:ext cx="8229600" cy="4274521"/>
          </a:xfrm>
          <a:prstGeom prst="rect">
            <a:avLst/>
          </a:prstGeom>
        </p:spPr>
        <p:txBody>
          <a:bodyPr vert="horz" lIns="85187" tIns="42592" rIns="85187" bIns="42592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003230"/>
            <a:ext cx="2133600" cy="344840"/>
          </a:xfrm>
          <a:prstGeom prst="rect">
            <a:avLst/>
          </a:prstGeom>
        </p:spPr>
        <p:txBody>
          <a:bodyPr vert="horz" lIns="85187" tIns="42592" rIns="85187" bIns="42592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1645" fontAlgn="auto">
              <a:spcBef>
                <a:spcPts val="0"/>
              </a:spcBef>
              <a:spcAft>
                <a:spcPts val="0"/>
              </a:spcAft>
            </a:pPr>
            <a:fld id="{CEA3D5EB-3011-4C85-AA15-981DA9154BE1}" type="datetimeFigureOut">
              <a:rPr lang="pt-B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851645" fontAlgn="auto">
                <a:spcBef>
                  <a:spcPts val="0"/>
                </a:spcBef>
                <a:spcAft>
                  <a:spcPts val="0"/>
                </a:spcAft>
              </a:pPr>
              <a:t>07/03/2024</a:t>
            </a:fld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003230"/>
            <a:ext cx="2895600" cy="344840"/>
          </a:xfrm>
          <a:prstGeom prst="rect">
            <a:avLst/>
          </a:prstGeom>
        </p:spPr>
        <p:txBody>
          <a:bodyPr vert="horz" lIns="85187" tIns="42592" rIns="85187" bIns="42592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1645" fontAlgn="auto">
              <a:spcBef>
                <a:spcPts val="0"/>
              </a:spcBef>
              <a:spcAft>
                <a:spcPts val="0"/>
              </a:spcAft>
            </a:pPr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003230"/>
            <a:ext cx="2133600" cy="344840"/>
          </a:xfrm>
          <a:prstGeom prst="rect">
            <a:avLst/>
          </a:prstGeom>
        </p:spPr>
        <p:txBody>
          <a:bodyPr vert="horz" lIns="85187" tIns="42592" rIns="85187" bIns="42592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51645" fontAlgn="auto">
              <a:spcBef>
                <a:spcPts val="0"/>
              </a:spcBef>
              <a:spcAft>
                <a:spcPts val="0"/>
              </a:spcAft>
            </a:pPr>
            <a:fld id="{5FBE391D-28AA-4DF6-9CEB-F65DD3FB9D4A}" type="slidenum">
              <a:rPr lang="pt-B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851645" fontAlgn="auto">
                <a:spcBef>
                  <a:spcPts val="0"/>
                </a:spcBef>
                <a:spcAft>
                  <a:spcPts val="0"/>
                </a:spcAft>
              </a:pPr>
              <a:t>‹nº›</a:t>
            </a:fld>
            <a:endParaRPr lang="pt-B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1124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902" r:id="rId12"/>
  </p:sldLayoutIdLst>
  <p:txStyles>
    <p:titleStyle>
      <a:lvl1pPr algn="ctr" defTabSz="851645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9373" indent="-319373" algn="l" defTabSz="851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1966" indent="-266144" algn="l" defTabSz="851645" rtl="0" eaLnBrk="1" latinLnBrk="0" hangingPunct="1">
        <a:spcBef>
          <a:spcPct val="20000"/>
        </a:spcBef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64565" indent="-212916" algn="l" defTabSz="851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90393" indent="-212916" algn="l" defTabSz="851645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6224" indent="-212916" algn="l" defTabSz="851645" rtl="0" eaLnBrk="1" latinLnBrk="0" hangingPunct="1">
        <a:spcBef>
          <a:spcPct val="20000"/>
        </a:spcBef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42054" indent="-212916" algn="l" defTabSz="851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67885" indent="-212916" algn="l" defTabSz="851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3700" indent="-212916" algn="l" defTabSz="851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19523" indent="-212916" algn="l" defTabSz="851645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5819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1645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7481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03308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9132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54960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80789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06618" algn="l" defTabSz="85164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855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planejamento.saude.to@gmail.com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99745"/>
              </p:ext>
            </p:extLst>
          </p:nvPr>
        </p:nvGraphicFramePr>
        <p:xfrm>
          <a:off x="11596" y="1078260"/>
          <a:ext cx="9024903" cy="1680210"/>
        </p:xfrm>
        <a:graphic>
          <a:graphicData uri="http://schemas.openxmlformats.org/drawingml/2006/table">
            <a:tbl>
              <a:tblPr firstRow="1" firstCol="1" bandRow="1"/>
              <a:tblGrid>
                <a:gridCol w="9024903"/>
              </a:tblGrid>
              <a:tr h="360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PLANO </a:t>
                      </a: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SAÚDE</a:t>
                      </a:r>
                      <a:endParaRPr lang="pt-BR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1320165">
                <a:tc>
                  <a:txBody>
                    <a:bodyPr/>
                    <a:lstStyle/>
                    <a:p>
                      <a:pPr algn="ctr"/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 Plano de Saúde observará os </a:t>
                      </a:r>
                      <a:r>
                        <a:rPr lang="pt-BR" sz="2000" b="1" u="none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prazos</a:t>
                      </a:r>
                      <a:r>
                        <a:rPr lang="pt-BR" sz="2000" b="1" kern="120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do PPA, conforme definido nas Leis Orgânicas dos entes federados.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</a:t>
                      </a: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Portaria GM/MS Nº 2.135, de </a:t>
                      </a:r>
                      <a:r>
                        <a:rPr lang="pt-BR" sz="2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25/09/2013 – Art. 3º)</a:t>
                      </a:r>
                      <a:endParaRPr lang="pt-BR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0" y="-1854"/>
            <a:ext cx="9144000" cy="584775"/>
          </a:xfrm>
          <a:prstGeom prst="rect">
            <a:avLst/>
          </a:prstGeom>
          <a:solidFill>
            <a:srgbClr val="5C8A8A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12" tIns="45720" rIns="91412" bIns="45720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PRAZOS DOS INSTRUMENTOS BÁSICOS DE GESTÃO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867159"/>
              </p:ext>
            </p:extLst>
          </p:nvPr>
        </p:nvGraphicFramePr>
        <p:xfrm>
          <a:off x="81747" y="3588312"/>
          <a:ext cx="9036496" cy="2495392"/>
        </p:xfrm>
        <a:graphic>
          <a:graphicData uri="http://schemas.openxmlformats.org/drawingml/2006/table">
            <a:tbl>
              <a:tblPr firstRow="1" firstCol="1" bandRow="1"/>
              <a:tblGrid>
                <a:gridCol w="9036496"/>
              </a:tblGrid>
              <a:tr h="4528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PROGRAMAÇÃO ANUAL DE SAÚDE - PAS</a:t>
                      </a:r>
                      <a:endParaRPr lang="pt-BR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20425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Elaboração e envio para Aprovação no Conselho de Saúde antes da data de encaminhamento da LDO do exercício correspondente ao </a:t>
                      </a:r>
                      <a:r>
                        <a:rPr lang="pt-BR" sz="20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Legislativo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20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(LC Nº </a:t>
                      </a:r>
                      <a:r>
                        <a:rPr lang="pt-BR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141, de </a:t>
                      </a: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13/01/2012 – Art. 36;</a:t>
                      </a:r>
                      <a:r>
                        <a:rPr lang="pt-BR" sz="18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Portaria </a:t>
                      </a:r>
                      <a:r>
                        <a:rPr lang="pt-BR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GM/MS </a:t>
                      </a: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Nº 2.135/2013</a:t>
                      </a:r>
                      <a:r>
                        <a:rPr lang="pt-BR" sz="18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– Art. 5º)</a:t>
                      </a:r>
                      <a:endParaRPr lang="pt-B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7651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854"/>
            <a:ext cx="9144000" cy="584775"/>
          </a:xfrm>
          <a:prstGeom prst="rect">
            <a:avLst/>
          </a:prstGeom>
          <a:solidFill>
            <a:srgbClr val="5C8A8A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lIns="91412" tIns="45720" rIns="91412" bIns="45720">
            <a:spAutoFit/>
          </a:bodyPr>
          <a:lstStyle/>
          <a:p>
            <a:pPr algn="ctr">
              <a:defRPr/>
            </a:pPr>
            <a:r>
              <a:rPr lang="pt-BR" sz="32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PRAZOS DOS INSTRUMENTOS BÁSICOS DE GESTÃO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04932"/>
              </p:ext>
            </p:extLst>
          </p:nvPr>
        </p:nvGraphicFramePr>
        <p:xfrm>
          <a:off x="81748" y="1006252"/>
          <a:ext cx="8954751" cy="2807208"/>
        </p:xfrm>
        <a:graphic>
          <a:graphicData uri="http://schemas.openxmlformats.org/drawingml/2006/table">
            <a:tbl>
              <a:tblPr firstRow="1" firstCol="1" bandRow="1"/>
              <a:tblGrid>
                <a:gridCol w="3022503"/>
                <a:gridCol w="3068334"/>
                <a:gridCol w="2863914"/>
              </a:tblGrid>
              <a:tr h="71056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RELATÓRIO DETALHADO DO QUADRIMESTRE ANTERIOR – RDQA</a:t>
                      </a:r>
                      <a:endParaRPr lang="pt-BR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0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RDQA - 1º </a:t>
                      </a: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Quad.</a:t>
                      </a:r>
                      <a:endParaRPr lang="pt-BR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RDQA - 2º </a:t>
                      </a: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Quad.</a:t>
                      </a:r>
                      <a:endParaRPr lang="pt-BR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51733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RDQA – </a:t>
                      </a: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3ºQuad</a:t>
                      </a:r>
                      <a:r>
                        <a:rPr lang="pt-BR" sz="2000" b="1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</a:tr>
              <a:tr h="360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31 maio </a:t>
                      </a: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 setembro</a:t>
                      </a: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28 fevereiro</a:t>
                      </a: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6553">
                <a:tc gridSpan="3"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Enviar e realizar Audiência Pública no Legislativo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Apresentar ao Conselho de Saúde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"/>
                      </a:pPr>
                      <a:r>
                        <a:rPr lang="pt-BR" sz="20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Alimentar no DIGISUS</a:t>
                      </a: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(LC Nº </a:t>
                      </a:r>
                      <a:r>
                        <a:rPr lang="pt-BR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141/2012 – Art. </a:t>
                      </a: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36)</a:t>
                      </a:r>
                      <a:endParaRPr lang="pt-BR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162214"/>
              </p:ext>
            </p:extLst>
          </p:nvPr>
        </p:nvGraphicFramePr>
        <p:xfrm>
          <a:off x="107506" y="3958580"/>
          <a:ext cx="8964488" cy="2420176"/>
        </p:xfrm>
        <a:graphic>
          <a:graphicData uri="http://schemas.openxmlformats.org/drawingml/2006/table">
            <a:tbl>
              <a:tblPr firstRow="1" firstCol="1" bandRow="1"/>
              <a:tblGrid>
                <a:gridCol w="4702682"/>
                <a:gridCol w="4261806"/>
              </a:tblGrid>
              <a:tr h="21602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1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RELATÓRIO ANUAL DE GESTÃO – RAG</a:t>
                      </a:r>
                      <a:endParaRPr lang="pt-BR" sz="2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951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Município</a:t>
                      </a:r>
                      <a:r>
                        <a:rPr lang="pt-BR" sz="18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(IN </a:t>
                      </a:r>
                      <a:r>
                        <a:rPr lang="pt-BR" sz="18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TCE-TO Nº </a:t>
                      </a:r>
                      <a:r>
                        <a:rPr lang="pt-BR" sz="18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02/2019)</a:t>
                      </a:r>
                      <a:r>
                        <a:rPr lang="pt-BR" sz="18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</a:t>
                      </a:r>
                      <a:endParaRPr lang="pt-BR" sz="1800" dirty="0" smtClean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 </a:t>
                      </a:r>
                      <a:r>
                        <a:rPr lang="pt-BR" sz="1400" b="1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abril para a </a:t>
                      </a:r>
                      <a:r>
                        <a:rPr lang="pt-BR" sz="140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Prestação Contas Consolidada contendo parecer do CMS sobre aplicação de recursos pelo FMS.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Estado: 28 fevereiro</a:t>
                      </a: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0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Estados</a:t>
                      </a:r>
                      <a:r>
                        <a:rPr lang="pt-BR" sz="2000" b="0" baseline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DF e Municípios: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 </a:t>
                      </a:r>
                      <a:r>
                        <a:rPr lang="pt-BR" sz="1400" b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março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Enviar ao Conselho de Saúde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Alimentar no </a:t>
                      </a:r>
                      <a:r>
                        <a:rPr lang="pt-BR" sz="14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DIGISUS</a:t>
                      </a:r>
                      <a:endParaRPr lang="pt-BR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2286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(LC Nº 141/2012 – Art. 36</a:t>
                      </a:r>
                      <a:r>
                        <a:rPr lang="pt-BR" sz="1600" u="non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150" marR="5715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7698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X:\Planejamento\LOGOMARCAS\Logo SU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3" y="121151"/>
            <a:ext cx="1383009" cy="52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tângulo 7"/>
          <p:cNvSpPr/>
          <p:nvPr/>
        </p:nvSpPr>
        <p:spPr>
          <a:xfrm>
            <a:off x="-36512" y="1318086"/>
            <a:ext cx="91085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No </a:t>
            </a:r>
            <a:r>
              <a:rPr lang="pt-BR" sz="2000" dirty="0"/>
              <a:t>Estado do Tocantins a Lei Complementar Nº 78, de 11 de abril de 2012 (Publicada no Diário Oficial nº 3.607) - Dispõe sobre prazos para encaminhamento das normas referentes às Diretrizes Orçamentárias, ao Plano Plurianual e ao Orçamento Anual.</a:t>
            </a:r>
          </a:p>
          <a:p>
            <a:r>
              <a:rPr lang="pt-BR" sz="2000" b="1" dirty="0"/>
              <a:t> </a:t>
            </a:r>
            <a:endParaRPr lang="pt-BR" sz="2000" dirty="0"/>
          </a:p>
          <a:p>
            <a:pPr marL="992188" algn="just"/>
            <a:r>
              <a:rPr lang="pt-BR" sz="2000" b="1" dirty="0"/>
              <a:t>“(...)</a:t>
            </a:r>
            <a:endParaRPr lang="pt-BR" sz="2000" dirty="0"/>
          </a:p>
          <a:p>
            <a:pPr marL="992188" algn="just"/>
            <a:r>
              <a:rPr lang="pt-BR" sz="2000" b="1" dirty="0"/>
              <a:t>Art. 1º Incumbe ao Chefe do Poder Executivo protocolizar na Assembleia Legislativa: </a:t>
            </a:r>
            <a:endParaRPr lang="pt-BR" sz="2000" dirty="0"/>
          </a:p>
          <a:p>
            <a:pPr marL="992188" algn="just"/>
            <a:r>
              <a:rPr lang="pt-BR" sz="2000" b="1" dirty="0"/>
              <a:t>I - até 15 de setembro, o Projeto de Lei de Diretrizes Orçamentárias; </a:t>
            </a:r>
            <a:endParaRPr lang="pt-BR" sz="2000" dirty="0"/>
          </a:p>
          <a:p>
            <a:pPr marL="992188" algn="just"/>
            <a:r>
              <a:rPr lang="pt-BR" sz="2000" b="1" dirty="0"/>
              <a:t>II - até 15 de novembro, o Projeto de Lei do Plano Plurianual e o da Lei Orçamentária Anual. </a:t>
            </a:r>
            <a:endParaRPr lang="pt-BR" sz="2000" dirty="0"/>
          </a:p>
          <a:p>
            <a:pPr marL="992188" algn="just"/>
            <a:r>
              <a:rPr lang="pt-BR" sz="2000" b="1" dirty="0"/>
              <a:t>Parágrafo único. No primeiro e no último ano do exercício do mandato, as datas fixadas neste artigo são prorrogadas, respectivamente, para 15 de outubro e 30 de novembro.</a:t>
            </a:r>
            <a:endParaRPr lang="pt-BR" sz="2000" dirty="0"/>
          </a:p>
          <a:p>
            <a:pPr marL="992188" algn="just"/>
            <a:r>
              <a:rPr lang="pt-BR" sz="2000" b="1" dirty="0"/>
              <a:t>(...)”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426306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795098901"/>
              </p:ext>
            </p:extLst>
          </p:nvPr>
        </p:nvGraphicFramePr>
        <p:xfrm>
          <a:off x="-32658" y="7"/>
          <a:ext cx="9176658" cy="6467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273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3609178202"/>
              </p:ext>
            </p:extLst>
          </p:nvPr>
        </p:nvGraphicFramePr>
        <p:xfrm>
          <a:off x="-32658" y="7"/>
          <a:ext cx="9176658" cy="64677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983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X:\Planejamento\LOGOMARCAS\Logo SUS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2156"/>
            <a:ext cx="1383009" cy="522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 de texto 4"/>
          <p:cNvSpPr txBox="1">
            <a:spLocks noChangeArrowheads="1"/>
          </p:cNvSpPr>
          <p:nvPr/>
        </p:nvSpPr>
        <p:spPr bwMode="auto">
          <a:xfrm>
            <a:off x="6301804" y="718220"/>
            <a:ext cx="2806700" cy="601222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Pra</a:t>
            </a:r>
            <a:r>
              <a:rPr lang="pt-BR" altLang="pt-BR" sz="900" dirty="0" smtClean="0">
                <a:solidFill>
                  <a:prstClr val="black"/>
                </a:solidFill>
                <a:latin typeface="Calibri"/>
                <a:ea typeface="Calibri" pitchFamily="34" charset="0"/>
                <a:cs typeface="Tahoma" pitchFamily="34" charset="0"/>
              </a:rPr>
              <a:t>ç</a:t>
            </a:r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 dos Girass</a:t>
            </a:r>
            <a:r>
              <a:rPr lang="pt-BR" altLang="pt-BR" sz="900" dirty="0" smtClean="0">
                <a:solidFill>
                  <a:prstClr val="black"/>
                </a:solidFill>
                <a:latin typeface="Calibri"/>
                <a:ea typeface="Calibri" pitchFamily="34" charset="0"/>
                <a:cs typeface="Tahoma" pitchFamily="34" charset="0"/>
              </a:rPr>
              <a:t>ó</a:t>
            </a:r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is, Esplanada das Secretarias, S/N</a:t>
            </a:r>
            <a:endParaRPr lang="pt-BR" altLang="pt-BR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Palmas </a:t>
            </a:r>
            <a:r>
              <a:rPr lang="pt-BR" altLang="pt-BR" sz="900" dirty="0" smtClean="0">
                <a:solidFill>
                  <a:prstClr val="black"/>
                </a:solidFill>
                <a:latin typeface="Calibri"/>
                <a:ea typeface="Calibri" pitchFamily="34" charset="0"/>
                <a:cs typeface="Tahoma" pitchFamily="34" charset="0"/>
              </a:rPr>
              <a:t>–</a:t>
            </a:r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Tocantins </a:t>
            </a:r>
            <a:r>
              <a:rPr lang="pt-BR" altLang="pt-BR" sz="900" dirty="0" smtClean="0">
                <a:solidFill>
                  <a:prstClr val="black"/>
                </a:solidFill>
                <a:latin typeface="Calibri"/>
                <a:ea typeface="Calibri" pitchFamily="34" charset="0"/>
                <a:cs typeface="Tahoma" pitchFamily="34" charset="0"/>
              </a:rPr>
              <a:t>–</a:t>
            </a:r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CEP: 77.015-007</a:t>
            </a:r>
            <a:endParaRPr lang="pt-BR" altLang="pt-BR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Tel.: +55 63 3218-1700</a:t>
            </a:r>
            <a:endParaRPr lang="pt-BR" altLang="pt-BR" sz="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/>
            <a:r>
              <a:rPr lang="pt-BR" altLang="pt-BR" sz="900" dirty="0" smtClean="0">
                <a:solidFill>
                  <a:prstClr val="black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saude.to.gov.br </a:t>
            </a:r>
            <a:endParaRPr lang="pt-BR" altLang="pt-BR" sz="1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8013" y="2446412"/>
            <a:ext cx="885647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pt-BR" sz="1600" dirty="0" smtClean="0">
                <a:solidFill>
                  <a:prstClr val="black"/>
                </a:solidFill>
                <a:latin typeface="+mj-lt"/>
                <a:cs typeface="Times New Roman" pitchFamily="18" charset="0"/>
              </a:rPr>
              <a:t>Superintendência </a:t>
            </a:r>
            <a:r>
              <a:rPr lang="pt-BR" sz="16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de Gestão e Acompanhamento Estratégico - SGAE</a:t>
            </a:r>
          </a:p>
          <a:p>
            <a:pPr eaLnBrk="0" hangingPunct="0"/>
            <a:r>
              <a:rPr lang="pt-BR" sz="16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Telefones: (63) 3218-3265 / 1737 / 2806 </a:t>
            </a:r>
          </a:p>
          <a:p>
            <a:pPr eaLnBrk="0" hangingPunct="0"/>
            <a:r>
              <a:rPr lang="pt-BR" sz="16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Cel. 9243-7653</a:t>
            </a:r>
          </a:p>
          <a:p>
            <a:pPr eaLnBrk="0" hangingPunct="0"/>
            <a:r>
              <a:rPr lang="pt-BR" sz="1600" dirty="0">
                <a:solidFill>
                  <a:prstClr val="black"/>
                </a:solidFill>
                <a:latin typeface="+mj-lt"/>
                <a:cs typeface="Times New Roman" pitchFamily="18" charset="0"/>
              </a:rPr>
              <a:t>e-mail:   </a:t>
            </a:r>
            <a:r>
              <a:rPr lang="pt-BR" sz="1600" dirty="0">
                <a:solidFill>
                  <a:prstClr val="black"/>
                </a:solidFill>
                <a:latin typeface="+mj-lt"/>
                <a:cs typeface="Times New Roman" pitchFamily="18" charset="0"/>
                <a:hlinkClick r:id="rId3"/>
              </a:rPr>
              <a:t>planejamento.saude.to@gmail.com</a:t>
            </a:r>
            <a:endParaRPr lang="pt-BR" sz="1600" dirty="0">
              <a:solidFill>
                <a:prstClr val="black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24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de">
  <a:themeElements>
    <a:clrScheme name="Red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Re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d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0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1211</TotalTime>
  <Words>470</Words>
  <Application>Microsoft Office PowerPoint</Application>
  <PresentationFormat>Personalizar</PresentationFormat>
  <Paragraphs>70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Rede</vt:lpstr>
      <vt:lpstr>Personalizar design</vt:lpstr>
      <vt:lpstr>1_Tema do Office</vt:lpstr>
      <vt:lpstr>10_Tema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Geraf</dc:creator>
  <cp:lastModifiedBy>Luiza Regina Dias Noleto</cp:lastModifiedBy>
  <cp:revision>144</cp:revision>
  <cp:lastPrinted>2021-02-23T00:36:34Z</cp:lastPrinted>
  <dcterms:created xsi:type="dcterms:W3CDTF">2005-02-23T16:00:59Z</dcterms:created>
  <dcterms:modified xsi:type="dcterms:W3CDTF">2024-03-07T14:07:59Z</dcterms:modified>
</cp:coreProperties>
</file>