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3" r:id="rId23"/>
  </p:sldIdLst>
  <p:sldSz cx="18288000" cy="10287000"/>
  <p:notesSz cx="6858000" cy="9144000"/>
  <p:embeddedFontLst>
    <p:embeddedFont>
      <p:font typeface="Poppins Semi-Bold" panose="020B0604020202020204" charset="0"/>
      <p:regular r:id="rId24"/>
    </p:embeddedFont>
    <p:embeddedFont>
      <p:font typeface="Poppins Bold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Poppins Medium" panose="020B0604020202020204" charset="0"/>
      <p:regular r:id="rId30"/>
    </p:embeddedFont>
    <p:embeddedFont>
      <p:font typeface="Poppins" panose="020B060402020202020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3" d="100"/>
          <a:sy n="43" d="100"/>
        </p:scale>
        <p:origin x="-624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24818516773635E-2"/>
          <c:y val="3.1023002064426906E-2"/>
          <c:w val="0.95751817080557233"/>
          <c:h val="0.62055683382934301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'Impby geral-grafico'!$A$5</c:f>
              <c:strCache>
                <c:ptCount val="1"/>
                <c:pt idx="0">
                  <c:v>PESSOAL E ENCARGOS SOCIAIS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('Impby geral-grafico'!$B$4:$C$4,'Impby geral-grafico'!$E$4,'Impby geral-grafico'!$G$4,'Impby geral-grafico'!$I$4)</c:f>
              <c:strCache>
                <c:ptCount val="5"/>
                <c:pt idx="0">
                  <c:v>APROVADO (R$2.024.296.030,00)</c:v>
                </c:pt>
                <c:pt idx="1">
                  <c:v>AUTORIZADO (R$2.316.593.570,20)
14% do Aprovado</c:v>
                </c:pt>
                <c:pt idx="2">
                  <c:v>EMPENHADO (R$1.796.468.555,73)
78% do Autorizado</c:v>
                </c:pt>
                <c:pt idx="3">
                  <c:v>LIQUIDADO (R$1.659.446.842,81)
92% do  Empenhado
83% Tesouro Estadual 
17% Outras Fontes</c:v>
                </c:pt>
                <c:pt idx="4">
                  <c:v>PAGO
 (R$1.623.016.932,70)
98% do Liquidado
90% do Empenhado</c:v>
                </c:pt>
              </c:strCache>
            </c:strRef>
          </c:cat>
          <c:val>
            <c:numRef>
              <c:f>('Impby geral-grafico'!$B$5:$C$5,'Impby geral-grafico'!$E$5,'Impby geral-grafico'!$G$5,'Impby geral-grafico'!$I$5)</c:f>
              <c:numCache>
                <c:formatCode>_(* #,##0.00_);_(* \(#,##0.00\);_(* "-"??_);_(@_)</c:formatCode>
                <c:ptCount val="5"/>
                <c:pt idx="0">
                  <c:v>1153999999</c:v>
                </c:pt>
                <c:pt idx="1">
                  <c:v>1241290267</c:v>
                </c:pt>
                <c:pt idx="2">
                  <c:v>996469640.5</c:v>
                </c:pt>
                <c:pt idx="3">
                  <c:v>995512738.51000011</c:v>
                </c:pt>
                <c:pt idx="4">
                  <c:v>974252958.61000001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192-4E5B-9356-25890C471712}"/>
            </c:ext>
          </c:extLst>
        </c:ser>
        <c:ser>
          <c:idx val="1"/>
          <c:order val="1"/>
          <c:tx>
            <c:strRef>
              <c:f>'Impby geral-grafico'!$A$6</c:f>
              <c:strCache>
                <c:ptCount val="1"/>
                <c:pt idx="0">
                  <c:v>OUTRAS DESPESAS CORRENTES (Custeio)</c:v>
                </c:pt>
              </c:strCache>
            </c:strRef>
          </c:tx>
          <c:spPr>
            <a:solidFill>
              <a:srgbClr val="FF00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('Impby geral-grafico'!$B$4:$C$4,'Impby geral-grafico'!$E$4,'Impby geral-grafico'!$G$4,'Impby geral-grafico'!$I$4)</c:f>
              <c:strCache>
                <c:ptCount val="5"/>
                <c:pt idx="0">
                  <c:v>APROVADO (R$2.024.296.030,00)</c:v>
                </c:pt>
                <c:pt idx="1">
                  <c:v>AUTORIZADO (R$2.316.593.570,20)
14% do Aprovado</c:v>
                </c:pt>
                <c:pt idx="2">
                  <c:v>EMPENHADO (R$1.796.468.555,73)
78% do Autorizado</c:v>
                </c:pt>
                <c:pt idx="3">
                  <c:v>LIQUIDADO (R$1.659.446.842,81)
92% do  Empenhado
83% Tesouro Estadual 
17% Outras Fontes</c:v>
                </c:pt>
                <c:pt idx="4">
                  <c:v>PAGO
 (R$1.623.016.932,70)
98% do Liquidado
90% do Empenhado</c:v>
                </c:pt>
              </c:strCache>
            </c:strRef>
          </c:cat>
          <c:val>
            <c:numRef>
              <c:f>('Impby geral-grafico'!$B$6:$C$6,'Impby geral-grafico'!$E$6,'Impby geral-grafico'!$G$6,'Impby geral-grafico'!$I$6)</c:f>
              <c:numCache>
                <c:formatCode>_(* #,##0.00_);_(* \(#,##0.00\);_(* "-"??_);_(@_)</c:formatCode>
                <c:ptCount val="5"/>
                <c:pt idx="0">
                  <c:v>777951393</c:v>
                </c:pt>
                <c:pt idx="1">
                  <c:v>939121357.20000005</c:v>
                </c:pt>
                <c:pt idx="2">
                  <c:v>745864692.22000027</c:v>
                </c:pt>
                <c:pt idx="3">
                  <c:v>618464091.95000005</c:v>
                </c:pt>
                <c:pt idx="4">
                  <c:v>606046511.53999996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192-4E5B-9356-25890C471712}"/>
            </c:ext>
          </c:extLst>
        </c:ser>
        <c:ser>
          <c:idx val="2"/>
          <c:order val="2"/>
          <c:tx>
            <c:strRef>
              <c:f>'Impby geral-grafico'!$A$7</c:f>
              <c:strCache>
                <c:ptCount val="1"/>
                <c:pt idx="0">
                  <c:v>INVESTIMENTOS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7.6922067433878461E-3"/>
                  <c:y val="-5.64115602666820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192-4E5B-9356-25890C471712}"/>
                </c:ext>
              </c:extLst>
            </c:dLbl>
            <c:dLbl>
              <c:idx val="1"/>
              <c:layout>
                <c:manualLayout>
                  <c:x val="8.9742580254391271E-3"/>
                  <c:y val="-7.7356688688059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192-4E5B-9356-25890C471712}"/>
                </c:ext>
              </c:extLst>
            </c:dLbl>
            <c:dLbl>
              <c:idx val="2"/>
              <c:layout>
                <c:manualLayout>
                  <c:x val="-4.7008003968073819E-17"/>
                  <c:y val="-5.0407182171215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192-4E5B-9356-25890C471712}"/>
                </c:ext>
              </c:extLst>
            </c:dLbl>
            <c:dLbl>
              <c:idx val="3"/>
              <c:layout>
                <c:manualLayout>
                  <c:x val="1.2820512820512821E-3"/>
                  <c:y val="-6.13455305391796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192-4E5B-9356-25890C471712}"/>
                </c:ext>
              </c:extLst>
            </c:dLbl>
            <c:dLbl>
              <c:idx val="4"/>
              <c:layout>
                <c:manualLayout>
                  <c:x val="2.3076923076923172E-2"/>
                  <c:y val="-5.75291666322151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192-4E5B-9356-25890C4717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('Impby geral-grafico'!$B$4:$C$4,'Impby geral-grafico'!$E$4,'Impby geral-grafico'!$G$4,'Impby geral-grafico'!$I$4)</c:f>
              <c:strCache>
                <c:ptCount val="5"/>
                <c:pt idx="0">
                  <c:v>APROVADO (R$2.024.296.030,00)</c:v>
                </c:pt>
                <c:pt idx="1">
                  <c:v>AUTORIZADO (R$2.316.593.570,20)
14% do Aprovado</c:v>
                </c:pt>
                <c:pt idx="2">
                  <c:v>EMPENHADO (R$1.796.468.555,73)
78% do Autorizado</c:v>
                </c:pt>
                <c:pt idx="3">
                  <c:v>LIQUIDADO (R$1.659.446.842,81)
92% do  Empenhado
83% Tesouro Estadual 
17% Outras Fontes</c:v>
                </c:pt>
                <c:pt idx="4">
                  <c:v>PAGO
 (R$1.623.016.932,70)
98% do Liquidado
90% do Empenhado</c:v>
                </c:pt>
              </c:strCache>
            </c:strRef>
          </c:cat>
          <c:val>
            <c:numRef>
              <c:f>('Impby geral-grafico'!$B$7:$C$7,'Impby geral-grafico'!$E$7,'Impby geral-grafico'!$G$7,'Impby geral-grafico'!$I$7)</c:f>
              <c:numCache>
                <c:formatCode>_(* #,##0.00_);_(* \(#,##0.00\);_(* "-"??_);_(@_)</c:formatCode>
                <c:ptCount val="5"/>
                <c:pt idx="0">
                  <c:v>92344638</c:v>
                </c:pt>
                <c:pt idx="1">
                  <c:v>136181946</c:v>
                </c:pt>
                <c:pt idx="2">
                  <c:v>54134223.010000005</c:v>
                </c:pt>
                <c:pt idx="3">
                  <c:v>45470012.350000001</c:v>
                </c:pt>
                <c:pt idx="4">
                  <c:v>42717462.550000004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1192-4E5B-9356-25890C4717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5534848"/>
        <c:axId val="482671360"/>
        <c:axId val="0"/>
      </c:bar3DChart>
      <c:catAx>
        <c:axId val="1955348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80975" cap="rnd" cmpd="sng">
            <a:solidFill>
              <a:sysClr val="windowText" lastClr="000000"/>
            </a:solidFill>
          </a:ln>
          <a:effectLst/>
        </c:spPr>
        <c:crossAx val="482671360"/>
        <c:crosses val="autoZero"/>
        <c:auto val="1"/>
        <c:lblAlgn val="ctr"/>
        <c:lblOffset val="100"/>
        <c:noMultiLvlLbl val="0"/>
      </c:catAx>
      <c:valAx>
        <c:axId val="482671360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crossAx val="195534848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0"/>
          <c:y val="0.86999617998489776"/>
          <c:w val="0.30328847842916296"/>
          <c:h val="0.1194353484653311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0"/>
      <c:rotY val="10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991550957104807"/>
          <c:y val="4.93647222668595E-2"/>
          <c:w val="0.81597030243996593"/>
          <c:h val="0.623818897637795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'RELORC Gráf Exec Liquidado'!$F$32</c:f>
              <c:strCache>
                <c:ptCount val="1"/>
                <c:pt idx="0">
                  <c:v>Pessoal e Encargos  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'RELORC Gráf Exec Liquidado'!$E$33:$E$40</c:f>
              <c:strCache>
                <c:ptCount val="7"/>
                <c:pt idx="0">
                  <c:v>Rec. Próprio em Saúde (83%)</c:v>
                </c:pt>
                <c:pt idx="1">
                  <c:v>Rec Transferência SUS (14%)</c:v>
                </c:pt>
                <c:pt idx="2">
                  <c:v>Outras Fontes (0,1%)</c:v>
                </c:pt>
                <c:pt idx="3">
                  <c:v>Covid-19 (0,50%)</c:v>
                </c:pt>
                <c:pt idx="4">
                  <c:v>Rec Conv MS (0,02%)</c:v>
                </c:pt>
                <c:pt idx="5">
                  <c:v>Operação Crédito Int (2%)</c:v>
                </c:pt>
                <c:pt idx="6">
                  <c:v>TOTAL</c:v>
                </c:pt>
              </c:strCache>
            </c:strRef>
          </c:cat>
          <c:val>
            <c:numRef>
              <c:f>'RELORC Gráf Exec Liquidado'!$F$33:$F$40</c:f>
              <c:numCache>
                <c:formatCode>_(* #,##0.00_);_(* \(#,##0.00\);_(* "-"??_);_(@_)</c:formatCode>
                <c:ptCount val="8"/>
                <c:pt idx="0">
                  <c:v>995512738.50999999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995512738.50999999</c:v>
                </c:pt>
                <c:pt idx="7" formatCode="0%">
                  <c:v>0.59990637411696957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CA5-437B-B4B3-8FDDF8614169}"/>
            </c:ext>
          </c:extLst>
        </c:ser>
        <c:ser>
          <c:idx val="1"/>
          <c:order val="1"/>
          <c:tx>
            <c:strRef>
              <c:f>'RELORC Gráf Exec Liquidado'!$G$32</c:f>
              <c:strCache>
                <c:ptCount val="1"/>
                <c:pt idx="0">
                  <c:v> Outras Despesas Correntes 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'RELORC Gráf Exec Liquidado'!$E$33:$E$40</c:f>
              <c:strCache>
                <c:ptCount val="7"/>
                <c:pt idx="0">
                  <c:v>Rec. Próprio em Saúde (83%)</c:v>
                </c:pt>
                <c:pt idx="1">
                  <c:v>Rec Transferência SUS (14%)</c:v>
                </c:pt>
                <c:pt idx="2">
                  <c:v>Outras Fontes (0,1%)</c:v>
                </c:pt>
                <c:pt idx="3">
                  <c:v>Covid-19 (0,50%)</c:v>
                </c:pt>
                <c:pt idx="4">
                  <c:v>Rec Conv MS (0,02%)</c:v>
                </c:pt>
                <c:pt idx="5">
                  <c:v>Operação Crédito Int (2%)</c:v>
                </c:pt>
                <c:pt idx="6">
                  <c:v>TOTAL</c:v>
                </c:pt>
              </c:strCache>
            </c:strRef>
          </c:cat>
          <c:val>
            <c:numRef>
              <c:f>'RELORC Gráf Exec Liquidado'!$G$33:$G$40</c:f>
              <c:numCache>
                <c:formatCode>_(* #,##0.00_);_(* \(#,##0.00\);_(* "-"??_);_(@_)</c:formatCode>
                <c:ptCount val="8"/>
                <c:pt idx="0">
                  <c:v>372266391.29000002</c:v>
                </c:pt>
                <c:pt idx="1">
                  <c:v>224834361.20000002</c:v>
                </c:pt>
                <c:pt idx="2">
                  <c:v>15465933.880000001</c:v>
                </c:pt>
                <c:pt idx="3">
                  <c:v>5897405.5800000001</c:v>
                </c:pt>
                <c:pt idx="4">
                  <c:v>0</c:v>
                </c:pt>
                <c:pt idx="5">
                  <c:v>0</c:v>
                </c:pt>
                <c:pt idx="6">
                  <c:v>618464091.95000005</c:v>
                </c:pt>
                <c:pt idx="7" formatCode="0%">
                  <c:v>0.37269292151759009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CA5-437B-B4B3-8FDDF8614169}"/>
            </c:ext>
          </c:extLst>
        </c:ser>
        <c:ser>
          <c:idx val="2"/>
          <c:order val="2"/>
          <c:tx>
            <c:strRef>
              <c:f>'RELORC Gráf Exec Liquidado'!$H$32</c:f>
              <c:strCache>
                <c:ptCount val="1"/>
                <c:pt idx="0">
                  <c:v>Investimentos 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'RELORC Gráf Exec Liquidado'!$E$33:$E$40</c:f>
              <c:strCache>
                <c:ptCount val="7"/>
                <c:pt idx="0">
                  <c:v>Rec. Próprio em Saúde (83%)</c:v>
                </c:pt>
                <c:pt idx="1">
                  <c:v>Rec Transferência SUS (14%)</c:v>
                </c:pt>
                <c:pt idx="2">
                  <c:v>Outras Fontes (0,1%)</c:v>
                </c:pt>
                <c:pt idx="3">
                  <c:v>Covid-19 (0,50%)</c:v>
                </c:pt>
                <c:pt idx="4">
                  <c:v>Rec Conv MS (0,02%)</c:v>
                </c:pt>
                <c:pt idx="5">
                  <c:v>Operação Crédito Int (2%)</c:v>
                </c:pt>
                <c:pt idx="6">
                  <c:v>TOTAL</c:v>
                </c:pt>
              </c:strCache>
            </c:strRef>
          </c:cat>
          <c:val>
            <c:numRef>
              <c:f>'RELORC Gráf Exec Liquidado'!$H$33:$H$40</c:f>
              <c:numCache>
                <c:formatCode>_(* #,##0.00_);_(* \(#,##0.00\);_(* "-"??_);_(@_)</c:formatCode>
                <c:ptCount val="8"/>
                <c:pt idx="0">
                  <c:v>6622824.1299999999</c:v>
                </c:pt>
                <c:pt idx="1">
                  <c:v>65420.19</c:v>
                </c:pt>
                <c:pt idx="2">
                  <c:v>206186.41999999998</c:v>
                </c:pt>
                <c:pt idx="3">
                  <c:v>2472100</c:v>
                </c:pt>
                <c:pt idx="4">
                  <c:v>414494.64</c:v>
                </c:pt>
                <c:pt idx="5">
                  <c:v>35688986.969999999</c:v>
                </c:pt>
                <c:pt idx="6">
                  <c:v>45470012.350000001</c:v>
                </c:pt>
                <c:pt idx="7" formatCode="0%">
                  <c:v>2.7400704365440242E-2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CA5-437B-B4B3-8FDDF8614169}"/>
            </c:ext>
          </c:extLst>
        </c:ser>
        <c:ser>
          <c:idx val="3"/>
          <c:order val="3"/>
          <c:tx>
            <c:strRef>
              <c:f>'RELORC Gráf Exec Liquidado'!$I$32</c:f>
              <c:strCache>
                <c:ptCount val="1"/>
                <c:pt idx="0">
                  <c:v>TOTAL</c:v>
                </c:pt>
              </c:strCache>
            </c:strRef>
          </c:tx>
          <c:spPr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cat>
            <c:strRef>
              <c:f>'RELORC Gráf Exec Liquidado'!$E$33:$E$40</c:f>
              <c:strCache>
                <c:ptCount val="7"/>
                <c:pt idx="0">
                  <c:v>Rec. Próprio em Saúde (83%)</c:v>
                </c:pt>
                <c:pt idx="1">
                  <c:v>Rec Transferência SUS (14%)</c:v>
                </c:pt>
                <c:pt idx="2">
                  <c:v>Outras Fontes (0,1%)</c:v>
                </c:pt>
                <c:pt idx="3">
                  <c:v>Covid-19 (0,50%)</c:v>
                </c:pt>
                <c:pt idx="4">
                  <c:v>Rec Conv MS (0,02%)</c:v>
                </c:pt>
                <c:pt idx="5">
                  <c:v>Operação Crédito Int (2%)</c:v>
                </c:pt>
                <c:pt idx="6">
                  <c:v>TOTAL</c:v>
                </c:pt>
              </c:strCache>
            </c:strRef>
          </c:cat>
          <c:val>
            <c:numRef>
              <c:f>'RELORC Gráf Exec Liquidado'!$I$33:$I$40</c:f>
              <c:numCache>
                <c:formatCode>_(* #,##0.00_);_(* \(#,##0.00\);_(* "-"??_);_(@_)</c:formatCode>
                <c:ptCount val="8"/>
                <c:pt idx="0">
                  <c:v>1374401953.9300001</c:v>
                </c:pt>
                <c:pt idx="1">
                  <c:v>224899781.39000002</c:v>
                </c:pt>
                <c:pt idx="2">
                  <c:v>15672120.300000001</c:v>
                </c:pt>
                <c:pt idx="3">
                  <c:v>8369505.5800000001</c:v>
                </c:pt>
                <c:pt idx="4">
                  <c:v>414494.64</c:v>
                </c:pt>
                <c:pt idx="5">
                  <c:v>35688986.969999999</c:v>
                </c:pt>
                <c:pt idx="6">
                  <c:v>1659446842.8100002</c:v>
                </c:pt>
                <c:pt idx="7" formatCode="0%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CA5-437B-B4B3-8FDDF86141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41486336"/>
        <c:axId val="418892608"/>
        <c:axId val="0"/>
      </c:bar3DChart>
      <c:catAx>
        <c:axId val="4414863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418892608"/>
        <c:crosses val="autoZero"/>
        <c:auto val="1"/>
        <c:lblAlgn val="ctr"/>
        <c:lblOffset val="100"/>
        <c:noMultiLvlLbl val="0"/>
      </c:catAx>
      <c:valAx>
        <c:axId val="418892608"/>
        <c:scaling>
          <c:orientation val="minMax"/>
        </c:scaling>
        <c:delete val="0"/>
        <c:axPos val="l"/>
        <c:numFmt formatCode="_(* #,##0.00_);_(* \(#,##0.00\);_(* &quot;-&quot;??_);_(@_)" sourceLinked="1"/>
        <c:majorTickMark val="none"/>
        <c:minorTickMark val="none"/>
        <c:tickLblPos val="nextTo"/>
        <c:crossAx val="44148633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30748646134423069"/>
          <c:y val="0.18096200124086359"/>
          <c:w val="0.58623819174501923"/>
          <c:h val="9.8736904657820396E-2"/>
        </c:manualLayout>
      </c:layout>
      <c:overlay val="0"/>
      <c:txPr>
        <a:bodyPr/>
        <a:lstStyle/>
        <a:p>
          <a:pPr>
            <a:defRPr sz="2400"/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scene3d>
      <a:camera prst="orthographicFront"/>
      <a:lightRig rig="threePt" dir="t"/>
    </a:scene3d>
    <a:sp3d>
      <a:bevelT prst="angle"/>
      <a:bevelB prst="relaxedInset"/>
    </a:sp3d>
  </c:spPr>
  <c:txPr>
    <a:bodyPr/>
    <a:lstStyle/>
    <a:p>
      <a:pPr>
        <a:defRPr sz="1800"/>
      </a:pPr>
      <a:endParaRPr lang="pt-BR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217585419976639E-2"/>
          <c:y val="4.5806652173422197E-2"/>
          <c:w val="0.44076124848906562"/>
          <c:h val="0.92463113280662146"/>
        </c:manualLayout>
      </c:layout>
      <c:pie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gradFill flip="none" rotWithShape="1">
                <a:gsLst>
                  <a:gs pos="0">
                    <a:srgbClr val="FF822D">
                      <a:shade val="30000"/>
                      <a:satMod val="115000"/>
                    </a:srgbClr>
                  </a:gs>
                  <a:gs pos="50000">
                    <a:srgbClr val="FF822D">
                      <a:shade val="67500"/>
                      <a:satMod val="115000"/>
                    </a:srgbClr>
                  </a:gs>
                  <a:gs pos="100000">
                    <a:srgbClr val="FF822D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69D-4CFE-9FB5-A942262F9176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rgbClr val="00E200">
                      <a:shade val="30000"/>
                      <a:satMod val="115000"/>
                    </a:srgbClr>
                  </a:gs>
                  <a:gs pos="50000">
                    <a:srgbClr val="00E200">
                      <a:shade val="67500"/>
                      <a:satMod val="115000"/>
                    </a:srgbClr>
                  </a:gs>
                  <a:gs pos="100000">
                    <a:srgbClr val="00E200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69D-4CFE-9FB5-A942262F9176}"/>
              </c:ext>
            </c:extLst>
          </c:dPt>
          <c:dPt>
            <c:idx val="2"/>
            <c:bubble3D val="0"/>
            <c:spPr>
              <a:gradFill flip="none" rotWithShape="1">
                <a:gsLst>
                  <a:gs pos="0">
                    <a:srgbClr val="0000FF">
                      <a:shade val="30000"/>
                      <a:satMod val="115000"/>
                    </a:srgbClr>
                  </a:gs>
                  <a:gs pos="50000">
                    <a:srgbClr val="0000FF">
                      <a:shade val="67500"/>
                      <a:satMod val="115000"/>
                    </a:srgbClr>
                  </a:gs>
                  <a:gs pos="100000">
                    <a:srgbClr val="0000FF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69D-4CFE-9FB5-A942262F9176}"/>
              </c:ext>
            </c:extLst>
          </c:dPt>
          <c:dLbls>
            <c:dLbl>
              <c:idx val="2"/>
              <c:layout>
                <c:manualLayout>
                  <c:x val="9.0609607346258097E-3"/>
                  <c:y val="5.522786935332702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69D-4CFE-9FB5-A942262F9176}"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'RELORC Gráf Exec Liquidado'!$M$40:$M$42</c:f>
              <c:strCache>
                <c:ptCount val="3"/>
                <c:pt idx="0">
                  <c:v>Pessoal e Encargos  </c:v>
                </c:pt>
                <c:pt idx="1">
                  <c:v>Outras Despesas Correntes </c:v>
                </c:pt>
                <c:pt idx="2">
                  <c:v>Investimentos </c:v>
                </c:pt>
              </c:strCache>
            </c:strRef>
          </c:cat>
          <c:val>
            <c:numRef>
              <c:f>'RELORC Gráf Exec Liquidado'!$N$40:$N$42</c:f>
              <c:numCache>
                <c:formatCode>_(* #,##0.00_);_(* \(#,##0.00\);_(* "-"??_);_(@_)</c:formatCode>
                <c:ptCount val="3"/>
                <c:pt idx="0">
                  <c:v>995512738.50999999</c:v>
                </c:pt>
                <c:pt idx="1">
                  <c:v>372266391.29000002</c:v>
                </c:pt>
                <c:pt idx="2">
                  <c:v>6622824.1299999999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69D-4CFE-9FB5-A942262F917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51"/>
      </c:pieChart>
    </c:plotArea>
    <c:legend>
      <c:legendPos val="r"/>
      <c:layout>
        <c:manualLayout>
          <c:xMode val="edge"/>
          <c:yMode val="edge"/>
          <c:x val="0.66618763198396758"/>
          <c:y val="0.74830788325345909"/>
          <c:w val="0.27673986260825262"/>
          <c:h val="0.14220475403940164"/>
        </c:manualLayout>
      </c:layout>
      <c:overlay val="0"/>
    </c:legend>
    <c:plotVisOnly val="1"/>
    <c:dispBlanksAs val="gap"/>
    <c:showDLblsOverMax val="0"/>
  </c:chart>
  <c:spPr>
    <a:scene3d>
      <a:camera prst="orthographicFront"/>
      <a:lightRig rig="threePt" dir="t"/>
    </a:scene3d>
    <a:sp3d prstMaterial="matte">
      <a:bevelT/>
    </a:sp3d>
  </c:spPr>
  <c:txPr>
    <a:bodyPr/>
    <a:lstStyle/>
    <a:p>
      <a:pPr>
        <a:defRPr sz="3200"/>
      </a:pPr>
      <a:endParaRPr lang="pt-BR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B995D4-1CB9-4823-8E7B-A8EC629A05E3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1077D5D8-6B08-4FCC-AF45-D73F0342CAEB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pt-BR" sz="3200" kern="1200" dirty="0">
              <a:solidFill>
                <a:srgbClr val="0153A5"/>
              </a:solidFill>
              <a:latin typeface="Poppins Semi-Bold"/>
              <a:ea typeface="+mn-ea"/>
              <a:cs typeface="+mn-cs"/>
            </a:rPr>
            <a:t>Aumento de 3,98% de Repasses para os Municípios</a:t>
          </a:r>
        </a:p>
        <a:p>
          <a:pPr algn="ctr" rtl="0"/>
          <a:endParaRPr lang="pt-BR" sz="1400" kern="1200" dirty="0"/>
        </a:p>
      </dgm:t>
    </dgm:pt>
    <dgm:pt modelId="{B0BEBD05-3407-4F3A-9B17-CEB51EF1C964}" type="parTrans" cxnId="{D5A8A07D-9AE8-4F92-8F83-5F1612A71AD3}">
      <dgm:prSet/>
      <dgm:spPr/>
      <dgm:t>
        <a:bodyPr/>
        <a:lstStyle/>
        <a:p>
          <a:endParaRPr lang="pt-BR" sz="2000"/>
        </a:p>
      </dgm:t>
    </dgm:pt>
    <dgm:pt modelId="{D961E266-496E-46BF-867F-4591E984BF99}" type="sibTrans" cxnId="{D5A8A07D-9AE8-4F92-8F83-5F1612A71AD3}">
      <dgm:prSet/>
      <dgm:spPr/>
      <dgm:t>
        <a:bodyPr/>
        <a:lstStyle/>
        <a:p>
          <a:endParaRPr lang="pt-BR" sz="2000"/>
        </a:p>
      </dgm:t>
    </dgm:pt>
    <dgm:pt modelId="{1752BB93-4262-419D-8EC7-8E755956DB07}" type="pres">
      <dgm:prSet presAssocID="{A3B995D4-1CB9-4823-8E7B-A8EC629A05E3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pt-BR"/>
        </a:p>
      </dgm:t>
    </dgm:pt>
    <dgm:pt modelId="{BD2A1995-6960-4211-B058-5C6CA804793B}" type="pres">
      <dgm:prSet presAssocID="{A3B995D4-1CB9-4823-8E7B-A8EC629A05E3}" presName="arrowNode" presStyleLbl="node1" presStyleIdx="0" presStyleCnt="1" custScaleX="168897" custLinFactX="57008" custLinFactNeighborX="100000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F68222"/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pt-BR"/>
        </a:p>
      </dgm:t>
    </dgm:pt>
    <dgm:pt modelId="{2042AA1A-68EF-4BD1-8F19-63BBB6954E14}" type="pres">
      <dgm:prSet presAssocID="{1077D5D8-6B08-4FCC-AF45-D73F0342CAEB}" presName="txNode1" presStyleLbl="revTx" presStyleIdx="0" presStyleCnt="1" custScaleX="732694" custScaleY="625000" custLinFactX="-100000" custLinFactNeighborX="-104620" custLinFactNeighborY="1983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19E60BA-B466-47F3-B983-EFF31A036F3B}" type="presOf" srcId="{1077D5D8-6B08-4FCC-AF45-D73F0342CAEB}" destId="{2042AA1A-68EF-4BD1-8F19-63BBB6954E14}" srcOrd="0" destOrd="0" presId="urn:microsoft.com/office/officeart/2009/3/layout/DescendingProcess"/>
    <dgm:cxn modelId="{D5A8A07D-9AE8-4F92-8F83-5F1612A71AD3}" srcId="{A3B995D4-1CB9-4823-8E7B-A8EC629A05E3}" destId="{1077D5D8-6B08-4FCC-AF45-D73F0342CAEB}" srcOrd="0" destOrd="0" parTransId="{B0BEBD05-3407-4F3A-9B17-CEB51EF1C964}" sibTransId="{D961E266-496E-46BF-867F-4591E984BF99}"/>
    <dgm:cxn modelId="{8C37C415-092A-441B-9D32-180DB3E234CE}" type="presOf" srcId="{A3B995D4-1CB9-4823-8E7B-A8EC629A05E3}" destId="{1752BB93-4262-419D-8EC7-8E755956DB07}" srcOrd="0" destOrd="0" presId="urn:microsoft.com/office/officeart/2009/3/layout/DescendingProcess"/>
    <dgm:cxn modelId="{62F074B8-6AD0-4961-AF3F-C9B09BF160B5}" type="presParOf" srcId="{1752BB93-4262-419D-8EC7-8E755956DB07}" destId="{BD2A1995-6960-4211-B058-5C6CA804793B}" srcOrd="0" destOrd="0" presId="urn:microsoft.com/office/officeart/2009/3/layout/DescendingProcess"/>
    <dgm:cxn modelId="{6937D557-732F-451C-97DC-20FD5B0C3197}" type="presParOf" srcId="{1752BB93-4262-419D-8EC7-8E755956DB07}" destId="{2042AA1A-68EF-4BD1-8F19-63BBB6954E14}" srcOrd="1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2A1995-6960-4211-B058-5C6CA804793B}">
      <dsp:nvSpPr>
        <dsp:cNvPr id="0" name=""/>
        <dsp:cNvSpPr/>
      </dsp:nvSpPr>
      <dsp:spPr>
        <a:xfrm rot="4396374">
          <a:off x="7014664" y="174455"/>
          <a:ext cx="1406202" cy="2643990"/>
        </a:xfrm>
        <a:prstGeom prst="swooshArrow">
          <a:avLst>
            <a:gd name="adj1" fmla="val 16310"/>
            <a:gd name="adj2" fmla="val 31370"/>
          </a:avLst>
        </a:prstGeom>
        <a:solidFill>
          <a:srgbClr val="F68222"/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  <dsp:sp modelId="{2042AA1A-68EF-4BD1-8F19-63BBB6954E14}">
      <dsp:nvSpPr>
        <dsp:cNvPr id="0" name=""/>
        <dsp:cNvSpPr/>
      </dsp:nvSpPr>
      <dsp:spPr>
        <a:xfrm>
          <a:off x="0" y="-375719"/>
          <a:ext cx="6285228" cy="2107677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b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>
              <a:solidFill>
                <a:srgbClr val="0153A5"/>
              </a:solidFill>
              <a:latin typeface="Poppins Semi-Bold"/>
              <a:ea typeface="+mn-ea"/>
              <a:cs typeface="+mn-cs"/>
            </a:rPr>
            <a:t>Aumento de 3,98% de Repasses para os Municípios</a:t>
          </a:r>
        </a:p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400" kern="1200" dirty="0"/>
        </a:p>
      </dsp:txBody>
      <dsp:txXfrm>
        <a:off x="0" y="-375719"/>
        <a:ext cx="6285228" cy="21076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sv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2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4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8815840"/>
            <a:ext cx="681596" cy="442460"/>
          </a:xfrm>
          <a:custGeom>
            <a:avLst/>
            <a:gdLst/>
            <a:ahLst/>
            <a:cxnLst/>
            <a:rect l="l" t="t" r="r" b="b"/>
            <a:pathLst>
              <a:path w="681596" h="442460">
                <a:moveTo>
                  <a:pt x="0" y="0"/>
                </a:moveTo>
                <a:lnTo>
                  <a:pt x="681596" y="0"/>
                </a:lnTo>
                <a:lnTo>
                  <a:pt x="681596" y="442460"/>
                </a:lnTo>
                <a:lnTo>
                  <a:pt x="0" y="442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127908" y="8771234"/>
            <a:ext cx="531672" cy="531672"/>
          </a:xfrm>
          <a:custGeom>
            <a:avLst/>
            <a:gdLst/>
            <a:ahLst/>
            <a:cxnLst/>
            <a:rect l="l" t="t" r="r" b="b"/>
            <a:pathLst>
              <a:path w="531672" h="531672">
                <a:moveTo>
                  <a:pt x="0" y="0"/>
                </a:moveTo>
                <a:lnTo>
                  <a:pt x="531672" y="0"/>
                </a:lnTo>
                <a:lnTo>
                  <a:pt x="531672" y="531672"/>
                </a:lnTo>
                <a:lnTo>
                  <a:pt x="0" y="531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227794" y="0"/>
            <a:ext cx="7060206" cy="10287000"/>
            <a:chOff x="0" y="0"/>
            <a:chExt cx="7095071" cy="10337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095109" cy="10337800"/>
            </a:xfrm>
            <a:custGeom>
              <a:avLst/>
              <a:gdLst/>
              <a:ahLst/>
              <a:cxnLst/>
              <a:rect l="l" t="t" r="r" b="b"/>
              <a:pathLst>
                <a:path w="7095109" h="10337800">
                  <a:moveTo>
                    <a:pt x="2370709" y="0"/>
                  </a:moveTo>
                  <a:lnTo>
                    <a:pt x="0" y="4292600"/>
                  </a:lnTo>
                  <a:lnTo>
                    <a:pt x="3776091" y="9084691"/>
                  </a:lnTo>
                  <a:lnTo>
                    <a:pt x="2590800" y="10337800"/>
                  </a:lnTo>
                  <a:lnTo>
                    <a:pt x="7095109" y="10337800"/>
                  </a:lnTo>
                  <a:lnTo>
                    <a:pt x="7095109" y="0"/>
                  </a:lnTo>
                  <a:close/>
                </a:path>
              </a:pathLst>
            </a:custGeom>
            <a:blipFill>
              <a:blip r:embed="rId6"/>
              <a:stretch>
                <a:fillRect l="-103167" r="-21134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-2292491">
            <a:off x="11971514" y="3358915"/>
            <a:ext cx="1062487" cy="6734838"/>
            <a:chOff x="0" y="0"/>
            <a:chExt cx="279832" cy="17737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9832" cy="1773784"/>
            </a:xfrm>
            <a:custGeom>
              <a:avLst/>
              <a:gdLst/>
              <a:ahLst/>
              <a:cxnLst/>
              <a:rect l="l" t="t" r="r" b="b"/>
              <a:pathLst>
                <a:path w="279832" h="1773784">
                  <a:moveTo>
                    <a:pt x="0" y="0"/>
                  </a:moveTo>
                  <a:lnTo>
                    <a:pt x="279832" y="0"/>
                  </a:lnTo>
                  <a:lnTo>
                    <a:pt x="279832" y="1773784"/>
                  </a:lnTo>
                  <a:lnTo>
                    <a:pt x="0" y="1773784"/>
                  </a:ln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279832" cy="1840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7221385">
            <a:off x="13101531" y="9401040"/>
            <a:ext cx="2523952" cy="953058"/>
            <a:chOff x="0" y="0"/>
            <a:chExt cx="1614384" cy="609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14384" cy="609600"/>
            </a:xfrm>
            <a:custGeom>
              <a:avLst/>
              <a:gdLst/>
              <a:ahLst/>
              <a:cxnLst/>
              <a:rect l="l" t="t" r="r" b="b"/>
              <a:pathLst>
                <a:path w="1614384" h="609600">
                  <a:moveTo>
                    <a:pt x="203200" y="0"/>
                  </a:moveTo>
                  <a:lnTo>
                    <a:pt x="1614384" y="0"/>
                  </a:lnTo>
                  <a:lnTo>
                    <a:pt x="141118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-66675"/>
              <a:ext cx="1411184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7221385">
            <a:off x="11304292" y="9582671"/>
            <a:ext cx="3837666" cy="589796"/>
            <a:chOff x="0" y="0"/>
            <a:chExt cx="2454669" cy="37724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54669" cy="377249"/>
            </a:xfrm>
            <a:custGeom>
              <a:avLst/>
              <a:gdLst/>
              <a:ahLst/>
              <a:cxnLst/>
              <a:rect l="l" t="t" r="r" b="b"/>
              <a:pathLst>
                <a:path w="2454669" h="377249">
                  <a:moveTo>
                    <a:pt x="203200" y="0"/>
                  </a:moveTo>
                  <a:lnTo>
                    <a:pt x="2454669" y="0"/>
                  </a:lnTo>
                  <a:lnTo>
                    <a:pt x="2251469" y="377249"/>
                  </a:lnTo>
                  <a:lnTo>
                    <a:pt x="0" y="37724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01600" y="-66675"/>
              <a:ext cx="2251469" cy="443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7091654">
            <a:off x="9086695" y="955891"/>
            <a:ext cx="4138086" cy="589796"/>
            <a:chOff x="0" y="0"/>
            <a:chExt cx="2646825" cy="37724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646825" cy="377249"/>
            </a:xfrm>
            <a:custGeom>
              <a:avLst/>
              <a:gdLst/>
              <a:ahLst/>
              <a:cxnLst/>
              <a:rect l="l" t="t" r="r" b="b"/>
              <a:pathLst>
                <a:path w="2646825" h="377249">
                  <a:moveTo>
                    <a:pt x="203200" y="0"/>
                  </a:moveTo>
                  <a:lnTo>
                    <a:pt x="2646825" y="0"/>
                  </a:lnTo>
                  <a:lnTo>
                    <a:pt x="2443625" y="377249"/>
                  </a:lnTo>
                  <a:lnTo>
                    <a:pt x="0" y="37724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01600" y="-66675"/>
              <a:ext cx="2443625" cy="443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1710481">
            <a:off x="11533776" y="-1617267"/>
            <a:ext cx="1062487" cy="6686550"/>
            <a:chOff x="0" y="0"/>
            <a:chExt cx="279832" cy="176106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79832" cy="1761067"/>
            </a:xfrm>
            <a:custGeom>
              <a:avLst/>
              <a:gdLst/>
              <a:ahLst/>
              <a:cxnLst/>
              <a:rect l="l" t="t" r="r" b="b"/>
              <a:pathLst>
                <a:path w="279832" h="1761067">
                  <a:moveTo>
                    <a:pt x="0" y="0"/>
                  </a:moveTo>
                  <a:lnTo>
                    <a:pt x="279832" y="0"/>
                  </a:lnTo>
                  <a:lnTo>
                    <a:pt x="279832" y="1761067"/>
                  </a:lnTo>
                  <a:lnTo>
                    <a:pt x="0" y="1761067"/>
                  </a:ln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66675"/>
              <a:ext cx="279832" cy="18277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1744249">
            <a:off x="17183645" y="2226736"/>
            <a:ext cx="2208710" cy="14588015"/>
            <a:chOff x="0" y="0"/>
            <a:chExt cx="581718" cy="384211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81718" cy="3842111"/>
            </a:xfrm>
            <a:custGeom>
              <a:avLst/>
              <a:gdLst/>
              <a:ahLst/>
              <a:cxnLst/>
              <a:rect l="l" t="t" r="r" b="b"/>
              <a:pathLst>
                <a:path w="581718" h="3842111">
                  <a:moveTo>
                    <a:pt x="0" y="0"/>
                  </a:moveTo>
                  <a:lnTo>
                    <a:pt x="581718" y="0"/>
                  </a:lnTo>
                  <a:lnTo>
                    <a:pt x="581718" y="3842111"/>
                  </a:lnTo>
                  <a:lnTo>
                    <a:pt x="0" y="3842111"/>
                  </a:ln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66675"/>
              <a:ext cx="581718" cy="3908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4247229" y="8764728"/>
            <a:ext cx="531672" cy="531672"/>
          </a:xfrm>
          <a:custGeom>
            <a:avLst/>
            <a:gdLst/>
            <a:ahLst/>
            <a:cxnLst/>
            <a:rect l="l" t="t" r="r" b="b"/>
            <a:pathLst>
              <a:path w="531672" h="531672">
                <a:moveTo>
                  <a:pt x="0" y="0"/>
                </a:moveTo>
                <a:lnTo>
                  <a:pt x="531672" y="0"/>
                </a:lnTo>
                <a:lnTo>
                  <a:pt x="531672" y="531672"/>
                </a:lnTo>
                <a:lnTo>
                  <a:pt x="0" y="5316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028700" y="6012295"/>
            <a:ext cx="7098867" cy="566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69"/>
              </a:lnSpc>
              <a:spcBef>
                <a:spcPct val="0"/>
              </a:spcBef>
            </a:pPr>
            <a:r>
              <a:rPr lang="en-US" sz="3121" spc="686">
                <a:solidFill>
                  <a:srgbClr val="2E2768"/>
                </a:solidFill>
                <a:latin typeface="Poppins Medium"/>
              </a:rPr>
              <a:t>2º Quadrimestre de 2023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824529" y="8819583"/>
            <a:ext cx="2498605" cy="368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 Medium"/>
              </a:rPr>
              <a:t>63 3218-1730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893201" y="8819583"/>
            <a:ext cx="3692032" cy="368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 Medium"/>
              </a:rPr>
              <a:t>@saudeto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819380" y="8813077"/>
            <a:ext cx="2918826" cy="368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 Medium"/>
              </a:rPr>
              <a:t>www.to.gov.br/saude</a:t>
            </a:r>
          </a:p>
        </p:txBody>
      </p:sp>
      <p:sp>
        <p:nvSpPr>
          <p:cNvPr id="30" name="Freeform 30"/>
          <p:cNvSpPr/>
          <p:nvPr/>
        </p:nvSpPr>
        <p:spPr>
          <a:xfrm>
            <a:off x="1028700" y="632491"/>
            <a:ext cx="2971408" cy="1006955"/>
          </a:xfrm>
          <a:custGeom>
            <a:avLst/>
            <a:gdLst/>
            <a:ahLst/>
            <a:cxnLst/>
            <a:rect l="l" t="t" r="r" b="b"/>
            <a:pathLst>
              <a:path w="2971408" h="1006955">
                <a:moveTo>
                  <a:pt x="0" y="0"/>
                </a:moveTo>
                <a:lnTo>
                  <a:pt x="2971408" y="0"/>
                </a:lnTo>
                <a:lnTo>
                  <a:pt x="2971408" y="1006955"/>
                </a:lnTo>
                <a:lnTo>
                  <a:pt x="0" y="10069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9319"/>
            </a:stretch>
          </a:blipFill>
        </p:spPr>
      </p:sp>
      <p:sp>
        <p:nvSpPr>
          <p:cNvPr id="31" name="TextBox 26"/>
          <p:cNvSpPr txBox="1"/>
          <p:nvPr/>
        </p:nvSpPr>
        <p:spPr>
          <a:xfrm>
            <a:off x="304800" y="1614777"/>
            <a:ext cx="9324776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dirty="0" smtClean="0">
                <a:solidFill>
                  <a:srgbClr val="0153A5"/>
                </a:solidFill>
                <a:latin typeface="Poppins Bold"/>
              </a:rPr>
              <a:t>Prestação de Contas da </a:t>
            </a:r>
            <a:r>
              <a:rPr lang="en-US" sz="5400" dirty="0" err="1" smtClean="0">
                <a:solidFill>
                  <a:srgbClr val="0153A5"/>
                </a:solidFill>
                <a:latin typeface="Poppins Bold"/>
              </a:rPr>
              <a:t>Saúde</a:t>
            </a:r>
            <a:endParaRPr lang="en-US" sz="5400" dirty="0" smtClean="0">
              <a:solidFill>
                <a:srgbClr val="0153A5"/>
              </a:solidFill>
              <a:latin typeface="Poppins Bold"/>
            </a:endParaRPr>
          </a:p>
          <a:p>
            <a:pPr algn="ctr"/>
            <a:r>
              <a:rPr lang="en-US" sz="5400" dirty="0" err="1" smtClean="0">
                <a:solidFill>
                  <a:srgbClr val="0153A5"/>
                </a:solidFill>
                <a:latin typeface="Poppins Bold"/>
              </a:rPr>
              <a:t>Relatório</a:t>
            </a:r>
            <a:r>
              <a:rPr lang="en-US" sz="5400" dirty="0" smtClean="0">
                <a:solidFill>
                  <a:srgbClr val="0153A5"/>
                </a:solidFill>
                <a:latin typeface="Poppins Bold"/>
              </a:rPr>
              <a:t> </a:t>
            </a:r>
            <a:r>
              <a:rPr lang="en-US" sz="5400" dirty="0" err="1" smtClean="0">
                <a:solidFill>
                  <a:srgbClr val="0153A5"/>
                </a:solidFill>
                <a:latin typeface="Poppins Bold"/>
              </a:rPr>
              <a:t>Detalhado</a:t>
            </a:r>
            <a:r>
              <a:rPr lang="en-US" sz="5400" dirty="0" smtClean="0">
                <a:solidFill>
                  <a:srgbClr val="0153A5"/>
                </a:solidFill>
                <a:latin typeface="Poppins Bold"/>
              </a:rPr>
              <a:t> do </a:t>
            </a:r>
            <a:r>
              <a:rPr lang="en-US" sz="5400" dirty="0" err="1" smtClean="0">
                <a:solidFill>
                  <a:srgbClr val="0153A5"/>
                </a:solidFill>
                <a:latin typeface="Poppins Bold"/>
              </a:rPr>
              <a:t>Quadrimestre</a:t>
            </a:r>
            <a:r>
              <a:rPr lang="en-US" sz="5400" dirty="0" smtClean="0">
                <a:solidFill>
                  <a:srgbClr val="0153A5"/>
                </a:solidFill>
                <a:latin typeface="Poppins Bold"/>
              </a:rPr>
              <a:t> Anterior - RDQA</a:t>
            </a:r>
            <a:endParaRPr lang="en-US" sz="5400" dirty="0">
              <a:solidFill>
                <a:srgbClr val="0153A5"/>
              </a:solidFill>
              <a:latin typeface="Poppi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99579" y="2246909"/>
            <a:ext cx="3967043" cy="1041524"/>
            <a:chOff x="0" y="0"/>
            <a:chExt cx="2660504" cy="698500"/>
          </a:xfrm>
        </p:grpSpPr>
        <p:sp>
          <p:nvSpPr>
            <p:cNvPr id="3" name="Freeform 3"/>
            <p:cNvSpPr/>
            <p:nvPr/>
          </p:nvSpPr>
          <p:spPr>
            <a:xfrm>
              <a:off x="4122" y="0"/>
              <a:ext cx="2652260" cy="698500"/>
            </a:xfrm>
            <a:custGeom>
              <a:avLst/>
              <a:gdLst/>
              <a:ahLst/>
              <a:cxnLst/>
              <a:rect l="l" t="t" r="r" b="b"/>
              <a:pathLst>
                <a:path w="2652260" h="698500">
                  <a:moveTo>
                    <a:pt x="2645586" y="367805"/>
                  </a:moveTo>
                  <a:lnTo>
                    <a:pt x="2463978" y="679945"/>
                  </a:lnTo>
                  <a:cubicBezTo>
                    <a:pt x="2457294" y="691433"/>
                    <a:pt x="2445006" y="698500"/>
                    <a:pt x="2431715" y="698500"/>
                  </a:cubicBezTo>
                  <a:lnTo>
                    <a:pt x="220545" y="698500"/>
                  </a:lnTo>
                  <a:cubicBezTo>
                    <a:pt x="207254" y="698500"/>
                    <a:pt x="194966" y="691433"/>
                    <a:pt x="188282" y="679945"/>
                  </a:cubicBezTo>
                  <a:lnTo>
                    <a:pt x="6674" y="367805"/>
                  </a:lnTo>
                  <a:cubicBezTo>
                    <a:pt x="0" y="356335"/>
                    <a:pt x="0" y="342165"/>
                    <a:pt x="6674" y="330695"/>
                  </a:cubicBezTo>
                  <a:lnTo>
                    <a:pt x="188282" y="18555"/>
                  </a:lnTo>
                  <a:cubicBezTo>
                    <a:pt x="194966" y="7067"/>
                    <a:pt x="207254" y="0"/>
                    <a:pt x="220545" y="0"/>
                  </a:cubicBezTo>
                  <a:lnTo>
                    <a:pt x="2431715" y="0"/>
                  </a:lnTo>
                  <a:cubicBezTo>
                    <a:pt x="2445006" y="0"/>
                    <a:pt x="2457294" y="7067"/>
                    <a:pt x="2463978" y="18555"/>
                  </a:cubicBezTo>
                  <a:lnTo>
                    <a:pt x="2645586" y="330695"/>
                  </a:lnTo>
                  <a:cubicBezTo>
                    <a:pt x="2652260" y="342165"/>
                    <a:pt x="2652260" y="356335"/>
                    <a:pt x="2645586" y="367805"/>
                  </a:cubicBezTo>
                  <a:close/>
                </a:path>
              </a:pathLst>
            </a:custGeom>
            <a:solidFill>
              <a:srgbClr val="0153A5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14300" y="19050"/>
              <a:ext cx="2431904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400097" y="2294522"/>
            <a:ext cx="3226793" cy="137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Poppins"/>
              </a:rPr>
              <a:t>RODA HANS</a:t>
            </a:r>
          </a:p>
          <a:p>
            <a:pPr>
              <a:lnSpc>
                <a:spcPts val="3640"/>
              </a:lnSpc>
            </a:pPr>
            <a:endParaRPr lang="en-US" sz="2600">
              <a:solidFill>
                <a:srgbClr val="FFFFFF"/>
              </a:solidFill>
              <a:latin typeface="Poppins"/>
            </a:endParaRPr>
          </a:p>
          <a:p>
            <a:pPr>
              <a:lnSpc>
                <a:spcPts val="3640"/>
              </a:lnSpc>
            </a:pPr>
            <a:endParaRPr lang="en-US" sz="2600">
              <a:solidFill>
                <a:srgbClr val="FFFFFF"/>
              </a:solidFill>
              <a:latin typeface="Poppin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266720" y="2820937"/>
            <a:ext cx="6435366" cy="2944048"/>
            <a:chOff x="0" y="0"/>
            <a:chExt cx="1710979" cy="782738"/>
          </a:xfrm>
        </p:grpSpPr>
        <p:sp>
          <p:nvSpPr>
            <p:cNvPr id="7" name="Freeform 7"/>
            <p:cNvSpPr/>
            <p:nvPr/>
          </p:nvSpPr>
          <p:spPr>
            <a:xfrm>
              <a:off x="2275" y="0"/>
              <a:ext cx="1706430" cy="782738"/>
            </a:xfrm>
            <a:custGeom>
              <a:avLst/>
              <a:gdLst/>
              <a:ahLst/>
              <a:cxnLst/>
              <a:rect l="l" t="t" r="r" b="b"/>
              <a:pathLst>
                <a:path w="1706430" h="782738">
                  <a:moveTo>
                    <a:pt x="1702607" y="403114"/>
                  </a:moveTo>
                  <a:lnTo>
                    <a:pt x="1511602" y="770993"/>
                  </a:lnTo>
                  <a:cubicBezTo>
                    <a:pt x="1507856" y="778210"/>
                    <a:pt x="1500402" y="782738"/>
                    <a:pt x="1492271" y="782738"/>
                  </a:cubicBezTo>
                  <a:lnTo>
                    <a:pt x="214158" y="782738"/>
                  </a:lnTo>
                  <a:cubicBezTo>
                    <a:pt x="206028" y="782738"/>
                    <a:pt x="198574" y="778210"/>
                    <a:pt x="194827" y="770993"/>
                  </a:cubicBezTo>
                  <a:lnTo>
                    <a:pt x="3823" y="403114"/>
                  </a:lnTo>
                  <a:cubicBezTo>
                    <a:pt x="0" y="395751"/>
                    <a:pt x="0" y="386988"/>
                    <a:pt x="3823" y="379624"/>
                  </a:cubicBezTo>
                  <a:lnTo>
                    <a:pt x="194827" y="11745"/>
                  </a:lnTo>
                  <a:cubicBezTo>
                    <a:pt x="198574" y="4529"/>
                    <a:pt x="206028" y="0"/>
                    <a:pt x="214158" y="0"/>
                  </a:cubicBezTo>
                  <a:lnTo>
                    <a:pt x="1492271" y="0"/>
                  </a:lnTo>
                  <a:cubicBezTo>
                    <a:pt x="1500402" y="0"/>
                    <a:pt x="1507856" y="4529"/>
                    <a:pt x="1511602" y="11745"/>
                  </a:cubicBezTo>
                  <a:lnTo>
                    <a:pt x="1702607" y="379624"/>
                  </a:lnTo>
                  <a:cubicBezTo>
                    <a:pt x="1706430" y="386988"/>
                    <a:pt x="1706430" y="395751"/>
                    <a:pt x="1702607" y="403114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0153A5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114300" y="19050"/>
              <a:ext cx="1482379" cy="763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2219794"/>
            <a:ext cx="3886041" cy="3339566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4208" y="0"/>
              <a:ext cx="804384" cy="698500"/>
            </a:xfrm>
            <a:custGeom>
              <a:avLst/>
              <a:gdLst/>
              <a:ahLst/>
              <a:cxnLst/>
              <a:rect l="l" t="t" r="r" b="b"/>
              <a:pathLst>
                <a:path w="804384" h="698500">
                  <a:moveTo>
                    <a:pt x="797571" y="368192"/>
                  </a:moveTo>
                  <a:lnTo>
                    <a:pt x="616413" y="679558"/>
                  </a:lnTo>
                  <a:cubicBezTo>
                    <a:pt x="609590" y="691285"/>
                    <a:pt x="597045" y="698500"/>
                    <a:pt x="583477" y="698500"/>
                  </a:cubicBezTo>
                  <a:lnTo>
                    <a:pt x="220907" y="698500"/>
                  </a:lnTo>
                  <a:cubicBezTo>
                    <a:pt x="207339" y="698500"/>
                    <a:pt x="194794" y="691285"/>
                    <a:pt x="187971" y="679558"/>
                  </a:cubicBezTo>
                  <a:lnTo>
                    <a:pt x="6813" y="368192"/>
                  </a:lnTo>
                  <a:cubicBezTo>
                    <a:pt x="0" y="356483"/>
                    <a:pt x="0" y="342017"/>
                    <a:pt x="6813" y="330308"/>
                  </a:cubicBezTo>
                  <a:lnTo>
                    <a:pt x="187971" y="18942"/>
                  </a:lnTo>
                  <a:cubicBezTo>
                    <a:pt x="194794" y="7215"/>
                    <a:pt x="207339" y="0"/>
                    <a:pt x="220907" y="0"/>
                  </a:cubicBezTo>
                  <a:lnTo>
                    <a:pt x="583477" y="0"/>
                  </a:lnTo>
                  <a:cubicBezTo>
                    <a:pt x="597045" y="0"/>
                    <a:pt x="609590" y="7215"/>
                    <a:pt x="616413" y="18942"/>
                  </a:cubicBezTo>
                  <a:lnTo>
                    <a:pt x="797571" y="330308"/>
                  </a:lnTo>
                  <a:cubicBezTo>
                    <a:pt x="804384" y="342017"/>
                    <a:pt x="804384" y="356483"/>
                    <a:pt x="797571" y="368192"/>
                  </a:cubicBez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7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14169" y="2293244"/>
            <a:ext cx="3715103" cy="3192666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4402" y="0"/>
              <a:ext cx="803996" cy="698500"/>
            </a:xfrm>
            <a:custGeom>
              <a:avLst/>
              <a:gdLst/>
              <a:ahLst/>
              <a:cxnLst/>
              <a:rect l="l" t="t" r="r" b="b"/>
              <a:pathLst>
                <a:path w="803996" h="698500">
                  <a:moveTo>
                    <a:pt x="796870" y="369063"/>
                  </a:moveTo>
                  <a:lnTo>
                    <a:pt x="616726" y="678687"/>
                  </a:lnTo>
                  <a:cubicBezTo>
                    <a:pt x="609589" y="690954"/>
                    <a:pt x="596467" y="698500"/>
                    <a:pt x="582275" y="698500"/>
                  </a:cubicBezTo>
                  <a:lnTo>
                    <a:pt x="221721" y="698500"/>
                  </a:lnTo>
                  <a:cubicBezTo>
                    <a:pt x="207529" y="698500"/>
                    <a:pt x="194407" y="690954"/>
                    <a:pt x="187270" y="678687"/>
                  </a:cubicBezTo>
                  <a:lnTo>
                    <a:pt x="7126" y="369063"/>
                  </a:lnTo>
                  <a:cubicBezTo>
                    <a:pt x="0" y="356816"/>
                    <a:pt x="0" y="341684"/>
                    <a:pt x="7126" y="329437"/>
                  </a:cubicBezTo>
                  <a:lnTo>
                    <a:pt x="187270" y="19813"/>
                  </a:lnTo>
                  <a:cubicBezTo>
                    <a:pt x="194407" y="7546"/>
                    <a:pt x="207529" y="0"/>
                    <a:pt x="221721" y="0"/>
                  </a:cubicBezTo>
                  <a:lnTo>
                    <a:pt x="582275" y="0"/>
                  </a:lnTo>
                  <a:cubicBezTo>
                    <a:pt x="596467" y="0"/>
                    <a:pt x="609589" y="7546"/>
                    <a:pt x="616726" y="19813"/>
                  </a:cubicBezTo>
                  <a:lnTo>
                    <a:pt x="796870" y="329437"/>
                  </a:lnTo>
                  <a:cubicBezTo>
                    <a:pt x="803996" y="341684"/>
                    <a:pt x="803996" y="356816"/>
                    <a:pt x="796870" y="3690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7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26471" y="2378270"/>
            <a:ext cx="3490498" cy="3022614"/>
            <a:chOff x="0" y="0"/>
            <a:chExt cx="4282440" cy="3708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53947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3497770" y="6589223"/>
            <a:ext cx="3967043" cy="1041524"/>
            <a:chOff x="0" y="0"/>
            <a:chExt cx="2660504" cy="698500"/>
          </a:xfrm>
        </p:grpSpPr>
        <p:sp>
          <p:nvSpPr>
            <p:cNvPr id="18" name="Freeform 18"/>
            <p:cNvSpPr/>
            <p:nvPr/>
          </p:nvSpPr>
          <p:spPr>
            <a:xfrm>
              <a:off x="4122" y="0"/>
              <a:ext cx="2652260" cy="698500"/>
            </a:xfrm>
            <a:custGeom>
              <a:avLst/>
              <a:gdLst/>
              <a:ahLst/>
              <a:cxnLst/>
              <a:rect l="l" t="t" r="r" b="b"/>
              <a:pathLst>
                <a:path w="2652260" h="698500">
                  <a:moveTo>
                    <a:pt x="2645586" y="367805"/>
                  </a:moveTo>
                  <a:lnTo>
                    <a:pt x="2463978" y="679945"/>
                  </a:lnTo>
                  <a:cubicBezTo>
                    <a:pt x="2457294" y="691433"/>
                    <a:pt x="2445006" y="698500"/>
                    <a:pt x="2431715" y="698500"/>
                  </a:cubicBezTo>
                  <a:lnTo>
                    <a:pt x="220545" y="698500"/>
                  </a:lnTo>
                  <a:cubicBezTo>
                    <a:pt x="207254" y="698500"/>
                    <a:pt x="194966" y="691433"/>
                    <a:pt x="188282" y="679945"/>
                  </a:cubicBezTo>
                  <a:lnTo>
                    <a:pt x="6674" y="367805"/>
                  </a:lnTo>
                  <a:cubicBezTo>
                    <a:pt x="0" y="356335"/>
                    <a:pt x="0" y="342165"/>
                    <a:pt x="6674" y="330695"/>
                  </a:cubicBezTo>
                  <a:lnTo>
                    <a:pt x="188282" y="18555"/>
                  </a:lnTo>
                  <a:cubicBezTo>
                    <a:pt x="194966" y="7067"/>
                    <a:pt x="207254" y="0"/>
                    <a:pt x="220545" y="0"/>
                  </a:cubicBezTo>
                  <a:lnTo>
                    <a:pt x="2431715" y="0"/>
                  </a:lnTo>
                  <a:cubicBezTo>
                    <a:pt x="2445006" y="0"/>
                    <a:pt x="2457294" y="7067"/>
                    <a:pt x="2463978" y="18555"/>
                  </a:cubicBezTo>
                  <a:lnTo>
                    <a:pt x="2645586" y="330695"/>
                  </a:lnTo>
                  <a:cubicBezTo>
                    <a:pt x="2652260" y="342165"/>
                    <a:pt x="2652260" y="356335"/>
                    <a:pt x="2645586" y="367805"/>
                  </a:cubicBezTo>
                  <a:close/>
                </a:path>
              </a:pathLst>
            </a:custGeom>
            <a:solidFill>
              <a:srgbClr val="0153A5"/>
            </a:solidFill>
            <a:ln cap="sq">
              <a:noFill/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14300" y="19050"/>
              <a:ext cx="2431904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4505235" y="6646764"/>
            <a:ext cx="2546028" cy="1473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24"/>
              </a:lnSpc>
            </a:pPr>
            <a:r>
              <a:rPr lang="en-US" sz="2731">
                <a:solidFill>
                  <a:srgbClr val="FFFFFF"/>
                </a:solidFill>
                <a:latin typeface="Poppins"/>
              </a:rPr>
              <a:t>JULHO VERDE</a:t>
            </a:r>
          </a:p>
          <a:p>
            <a:pPr>
              <a:lnSpc>
                <a:spcPts val="3824"/>
              </a:lnSpc>
            </a:pPr>
            <a:endParaRPr lang="en-US" sz="2731">
              <a:solidFill>
                <a:srgbClr val="FFFFFF"/>
              </a:solidFill>
              <a:latin typeface="Poppins"/>
            </a:endParaRPr>
          </a:p>
          <a:p>
            <a:pPr>
              <a:lnSpc>
                <a:spcPts val="3824"/>
              </a:lnSpc>
            </a:pPr>
            <a:endParaRPr lang="en-US" sz="2731">
              <a:solidFill>
                <a:srgbClr val="FFFFFF"/>
              </a:solidFill>
              <a:latin typeface="Poppins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3264911" y="7163250"/>
            <a:ext cx="6018011" cy="2522326"/>
            <a:chOff x="0" y="0"/>
            <a:chExt cx="1710979" cy="717122"/>
          </a:xfrm>
        </p:grpSpPr>
        <p:sp>
          <p:nvSpPr>
            <p:cNvPr id="22" name="Freeform 22"/>
            <p:cNvSpPr/>
            <p:nvPr/>
          </p:nvSpPr>
          <p:spPr>
            <a:xfrm>
              <a:off x="2649" y="0"/>
              <a:ext cx="1705681" cy="717122"/>
            </a:xfrm>
            <a:custGeom>
              <a:avLst/>
              <a:gdLst/>
              <a:ahLst/>
              <a:cxnLst/>
              <a:rect l="l" t="t" r="r" b="b"/>
              <a:pathLst>
                <a:path w="1705681" h="717122">
                  <a:moveTo>
                    <a:pt x="1701353" y="370873"/>
                  </a:moveTo>
                  <a:lnTo>
                    <a:pt x="1512107" y="704811"/>
                  </a:lnTo>
                  <a:cubicBezTo>
                    <a:pt x="1507796" y="712419"/>
                    <a:pt x="1499725" y="717122"/>
                    <a:pt x="1490979" y="717122"/>
                  </a:cubicBezTo>
                  <a:lnTo>
                    <a:pt x="214702" y="717122"/>
                  </a:lnTo>
                  <a:cubicBezTo>
                    <a:pt x="205956" y="717122"/>
                    <a:pt x="197886" y="712419"/>
                    <a:pt x="193574" y="704811"/>
                  </a:cubicBezTo>
                  <a:lnTo>
                    <a:pt x="4328" y="370873"/>
                  </a:lnTo>
                  <a:cubicBezTo>
                    <a:pt x="0" y="363235"/>
                    <a:pt x="0" y="353887"/>
                    <a:pt x="4328" y="346250"/>
                  </a:cubicBezTo>
                  <a:lnTo>
                    <a:pt x="193574" y="12311"/>
                  </a:lnTo>
                  <a:cubicBezTo>
                    <a:pt x="197886" y="4703"/>
                    <a:pt x="205956" y="0"/>
                    <a:pt x="214702" y="0"/>
                  </a:cubicBezTo>
                  <a:lnTo>
                    <a:pt x="1490979" y="0"/>
                  </a:lnTo>
                  <a:cubicBezTo>
                    <a:pt x="1499725" y="0"/>
                    <a:pt x="1507796" y="4703"/>
                    <a:pt x="1512107" y="12311"/>
                  </a:cubicBezTo>
                  <a:lnTo>
                    <a:pt x="1701353" y="346250"/>
                  </a:lnTo>
                  <a:cubicBezTo>
                    <a:pt x="1705681" y="353887"/>
                    <a:pt x="1705681" y="363235"/>
                    <a:pt x="1701353" y="370873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0153A5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114300" y="19050"/>
              <a:ext cx="1482379" cy="69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28700" y="6524956"/>
            <a:ext cx="3886041" cy="3339566"/>
            <a:chOff x="0" y="0"/>
            <a:chExt cx="812800" cy="698500"/>
          </a:xfrm>
        </p:grpSpPr>
        <p:sp>
          <p:nvSpPr>
            <p:cNvPr id="25" name="Freeform 25"/>
            <p:cNvSpPr/>
            <p:nvPr/>
          </p:nvSpPr>
          <p:spPr>
            <a:xfrm>
              <a:off x="4208" y="0"/>
              <a:ext cx="804384" cy="698500"/>
            </a:xfrm>
            <a:custGeom>
              <a:avLst/>
              <a:gdLst/>
              <a:ahLst/>
              <a:cxnLst/>
              <a:rect l="l" t="t" r="r" b="b"/>
              <a:pathLst>
                <a:path w="804384" h="698500">
                  <a:moveTo>
                    <a:pt x="797571" y="368192"/>
                  </a:moveTo>
                  <a:lnTo>
                    <a:pt x="616413" y="679558"/>
                  </a:lnTo>
                  <a:cubicBezTo>
                    <a:pt x="609590" y="691285"/>
                    <a:pt x="597045" y="698500"/>
                    <a:pt x="583477" y="698500"/>
                  </a:cubicBezTo>
                  <a:lnTo>
                    <a:pt x="220907" y="698500"/>
                  </a:lnTo>
                  <a:cubicBezTo>
                    <a:pt x="207339" y="698500"/>
                    <a:pt x="194794" y="691285"/>
                    <a:pt x="187971" y="679558"/>
                  </a:cubicBezTo>
                  <a:lnTo>
                    <a:pt x="6813" y="368192"/>
                  </a:lnTo>
                  <a:cubicBezTo>
                    <a:pt x="0" y="356483"/>
                    <a:pt x="0" y="342017"/>
                    <a:pt x="6813" y="330308"/>
                  </a:cubicBezTo>
                  <a:lnTo>
                    <a:pt x="187971" y="18942"/>
                  </a:lnTo>
                  <a:cubicBezTo>
                    <a:pt x="194794" y="7215"/>
                    <a:pt x="207339" y="0"/>
                    <a:pt x="220907" y="0"/>
                  </a:cubicBezTo>
                  <a:lnTo>
                    <a:pt x="583477" y="0"/>
                  </a:lnTo>
                  <a:cubicBezTo>
                    <a:pt x="597045" y="0"/>
                    <a:pt x="609590" y="7215"/>
                    <a:pt x="616413" y="18942"/>
                  </a:cubicBezTo>
                  <a:lnTo>
                    <a:pt x="797571" y="330308"/>
                  </a:lnTo>
                  <a:cubicBezTo>
                    <a:pt x="804384" y="342017"/>
                    <a:pt x="804384" y="356483"/>
                    <a:pt x="797571" y="368192"/>
                  </a:cubicBez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7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114169" y="6598406"/>
            <a:ext cx="3715103" cy="3192666"/>
            <a:chOff x="0" y="0"/>
            <a:chExt cx="812800" cy="698500"/>
          </a:xfrm>
        </p:grpSpPr>
        <p:sp>
          <p:nvSpPr>
            <p:cNvPr id="28" name="Freeform 28"/>
            <p:cNvSpPr/>
            <p:nvPr/>
          </p:nvSpPr>
          <p:spPr>
            <a:xfrm>
              <a:off x="4402" y="0"/>
              <a:ext cx="803996" cy="698500"/>
            </a:xfrm>
            <a:custGeom>
              <a:avLst/>
              <a:gdLst/>
              <a:ahLst/>
              <a:cxnLst/>
              <a:rect l="l" t="t" r="r" b="b"/>
              <a:pathLst>
                <a:path w="803996" h="698500">
                  <a:moveTo>
                    <a:pt x="796870" y="369063"/>
                  </a:moveTo>
                  <a:lnTo>
                    <a:pt x="616726" y="678687"/>
                  </a:lnTo>
                  <a:cubicBezTo>
                    <a:pt x="609589" y="690954"/>
                    <a:pt x="596467" y="698500"/>
                    <a:pt x="582275" y="698500"/>
                  </a:cubicBezTo>
                  <a:lnTo>
                    <a:pt x="221721" y="698500"/>
                  </a:lnTo>
                  <a:cubicBezTo>
                    <a:pt x="207529" y="698500"/>
                    <a:pt x="194407" y="690954"/>
                    <a:pt x="187270" y="678687"/>
                  </a:cubicBezTo>
                  <a:lnTo>
                    <a:pt x="7126" y="369063"/>
                  </a:lnTo>
                  <a:cubicBezTo>
                    <a:pt x="0" y="356816"/>
                    <a:pt x="0" y="341684"/>
                    <a:pt x="7126" y="329437"/>
                  </a:cubicBezTo>
                  <a:lnTo>
                    <a:pt x="187270" y="19813"/>
                  </a:lnTo>
                  <a:cubicBezTo>
                    <a:pt x="194407" y="7546"/>
                    <a:pt x="207529" y="0"/>
                    <a:pt x="221721" y="0"/>
                  </a:cubicBezTo>
                  <a:lnTo>
                    <a:pt x="582275" y="0"/>
                  </a:lnTo>
                  <a:cubicBezTo>
                    <a:pt x="596467" y="0"/>
                    <a:pt x="609589" y="7546"/>
                    <a:pt x="616726" y="19813"/>
                  </a:cubicBezTo>
                  <a:lnTo>
                    <a:pt x="796870" y="329437"/>
                  </a:lnTo>
                  <a:cubicBezTo>
                    <a:pt x="803996" y="341684"/>
                    <a:pt x="803996" y="356816"/>
                    <a:pt x="796870" y="3690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7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226471" y="6683432"/>
            <a:ext cx="3490498" cy="3022614"/>
            <a:chOff x="0" y="0"/>
            <a:chExt cx="4282440" cy="37084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4583" r="-14583"/>
              </a:stretch>
            </a:blipFill>
          </p:spPr>
        </p:sp>
      </p:grpSp>
      <p:grpSp>
        <p:nvGrpSpPr>
          <p:cNvPr id="32" name="Group 32"/>
          <p:cNvGrpSpPr/>
          <p:nvPr/>
        </p:nvGrpSpPr>
        <p:grpSpPr>
          <a:xfrm>
            <a:off x="12650065" y="1999859"/>
            <a:ext cx="3967043" cy="1041524"/>
            <a:chOff x="0" y="0"/>
            <a:chExt cx="2660504" cy="698500"/>
          </a:xfrm>
        </p:grpSpPr>
        <p:sp>
          <p:nvSpPr>
            <p:cNvPr id="33" name="Freeform 33"/>
            <p:cNvSpPr/>
            <p:nvPr/>
          </p:nvSpPr>
          <p:spPr>
            <a:xfrm>
              <a:off x="4122" y="0"/>
              <a:ext cx="2652260" cy="698500"/>
            </a:xfrm>
            <a:custGeom>
              <a:avLst/>
              <a:gdLst/>
              <a:ahLst/>
              <a:cxnLst/>
              <a:rect l="l" t="t" r="r" b="b"/>
              <a:pathLst>
                <a:path w="2652260" h="698500">
                  <a:moveTo>
                    <a:pt x="2645586" y="367805"/>
                  </a:moveTo>
                  <a:lnTo>
                    <a:pt x="2463978" y="679945"/>
                  </a:lnTo>
                  <a:cubicBezTo>
                    <a:pt x="2457294" y="691433"/>
                    <a:pt x="2445006" y="698500"/>
                    <a:pt x="2431715" y="698500"/>
                  </a:cubicBezTo>
                  <a:lnTo>
                    <a:pt x="220545" y="698500"/>
                  </a:lnTo>
                  <a:cubicBezTo>
                    <a:pt x="207254" y="698500"/>
                    <a:pt x="194966" y="691433"/>
                    <a:pt x="188282" y="679945"/>
                  </a:cubicBezTo>
                  <a:lnTo>
                    <a:pt x="6674" y="367805"/>
                  </a:lnTo>
                  <a:cubicBezTo>
                    <a:pt x="0" y="356335"/>
                    <a:pt x="0" y="342165"/>
                    <a:pt x="6674" y="330695"/>
                  </a:cubicBezTo>
                  <a:lnTo>
                    <a:pt x="188282" y="18555"/>
                  </a:lnTo>
                  <a:cubicBezTo>
                    <a:pt x="194966" y="7067"/>
                    <a:pt x="207254" y="0"/>
                    <a:pt x="220545" y="0"/>
                  </a:cubicBezTo>
                  <a:lnTo>
                    <a:pt x="2431715" y="0"/>
                  </a:lnTo>
                  <a:cubicBezTo>
                    <a:pt x="2445006" y="0"/>
                    <a:pt x="2457294" y="7067"/>
                    <a:pt x="2463978" y="18555"/>
                  </a:cubicBezTo>
                  <a:lnTo>
                    <a:pt x="2645586" y="330695"/>
                  </a:lnTo>
                  <a:cubicBezTo>
                    <a:pt x="2652260" y="342165"/>
                    <a:pt x="2652260" y="356335"/>
                    <a:pt x="2645586" y="367805"/>
                  </a:cubicBezTo>
                  <a:close/>
                </a:path>
              </a:pathLst>
            </a:custGeom>
            <a:solidFill>
              <a:srgbClr val="0153A5"/>
            </a:solidFill>
            <a:ln cap="sq">
              <a:noFill/>
              <a:prstDash val="solid"/>
              <a:miter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114300" y="19050"/>
              <a:ext cx="2431904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2738704" y="6431508"/>
            <a:ext cx="3967043" cy="1041524"/>
            <a:chOff x="0" y="0"/>
            <a:chExt cx="2660504" cy="698500"/>
          </a:xfrm>
        </p:grpSpPr>
        <p:sp>
          <p:nvSpPr>
            <p:cNvPr id="36" name="Freeform 36"/>
            <p:cNvSpPr/>
            <p:nvPr/>
          </p:nvSpPr>
          <p:spPr>
            <a:xfrm>
              <a:off x="4122" y="0"/>
              <a:ext cx="2652260" cy="698500"/>
            </a:xfrm>
            <a:custGeom>
              <a:avLst/>
              <a:gdLst/>
              <a:ahLst/>
              <a:cxnLst/>
              <a:rect l="l" t="t" r="r" b="b"/>
              <a:pathLst>
                <a:path w="2652260" h="698500">
                  <a:moveTo>
                    <a:pt x="2645586" y="367805"/>
                  </a:moveTo>
                  <a:lnTo>
                    <a:pt x="2463978" y="679945"/>
                  </a:lnTo>
                  <a:cubicBezTo>
                    <a:pt x="2457294" y="691433"/>
                    <a:pt x="2445006" y="698500"/>
                    <a:pt x="2431715" y="698500"/>
                  </a:cubicBezTo>
                  <a:lnTo>
                    <a:pt x="220545" y="698500"/>
                  </a:lnTo>
                  <a:cubicBezTo>
                    <a:pt x="207254" y="698500"/>
                    <a:pt x="194966" y="691433"/>
                    <a:pt x="188282" y="679945"/>
                  </a:cubicBezTo>
                  <a:lnTo>
                    <a:pt x="6674" y="367805"/>
                  </a:lnTo>
                  <a:cubicBezTo>
                    <a:pt x="0" y="356335"/>
                    <a:pt x="0" y="342165"/>
                    <a:pt x="6674" y="330695"/>
                  </a:cubicBezTo>
                  <a:lnTo>
                    <a:pt x="188282" y="18555"/>
                  </a:lnTo>
                  <a:cubicBezTo>
                    <a:pt x="194966" y="7067"/>
                    <a:pt x="207254" y="0"/>
                    <a:pt x="220545" y="0"/>
                  </a:cubicBezTo>
                  <a:lnTo>
                    <a:pt x="2431715" y="0"/>
                  </a:lnTo>
                  <a:cubicBezTo>
                    <a:pt x="2445006" y="0"/>
                    <a:pt x="2457294" y="7067"/>
                    <a:pt x="2463978" y="18555"/>
                  </a:cubicBezTo>
                  <a:lnTo>
                    <a:pt x="2645586" y="330695"/>
                  </a:lnTo>
                  <a:cubicBezTo>
                    <a:pt x="2652260" y="342165"/>
                    <a:pt x="2652260" y="356335"/>
                    <a:pt x="2645586" y="367805"/>
                  </a:cubicBezTo>
                  <a:close/>
                </a:path>
              </a:pathLst>
            </a:custGeom>
            <a:solidFill>
              <a:srgbClr val="0153A5"/>
            </a:solidFill>
            <a:ln cap="sq">
              <a:noFill/>
              <a:prstDash val="solid"/>
              <a:miter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114300" y="19050"/>
              <a:ext cx="2431904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9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3608089" y="2047499"/>
            <a:ext cx="3315199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Poppins"/>
              </a:rPr>
              <a:t>JULHO AMARELO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897146" y="6458281"/>
            <a:ext cx="3251718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Poppins"/>
              </a:rPr>
              <a:t> AGOSTO LILÁS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12417206" y="2573887"/>
            <a:ext cx="5235278" cy="2569613"/>
            <a:chOff x="0" y="0"/>
            <a:chExt cx="1710979" cy="839794"/>
          </a:xfrm>
        </p:grpSpPr>
        <p:sp>
          <p:nvSpPr>
            <p:cNvPr id="41" name="Freeform 41"/>
            <p:cNvSpPr/>
            <p:nvPr/>
          </p:nvSpPr>
          <p:spPr>
            <a:xfrm>
              <a:off x="2610" y="0"/>
              <a:ext cx="1705759" cy="839794"/>
            </a:xfrm>
            <a:custGeom>
              <a:avLst/>
              <a:gdLst/>
              <a:ahLst/>
              <a:cxnLst/>
              <a:rect l="l" t="t" r="r" b="b"/>
              <a:pathLst>
                <a:path w="1705759" h="839794">
                  <a:moveTo>
                    <a:pt x="1701284" y="434539"/>
                  </a:moveTo>
                  <a:lnTo>
                    <a:pt x="1512255" y="825152"/>
                  </a:lnTo>
                  <a:cubicBezTo>
                    <a:pt x="1507922" y="834106"/>
                    <a:pt x="1498850" y="839794"/>
                    <a:pt x="1488903" y="839794"/>
                  </a:cubicBezTo>
                  <a:lnTo>
                    <a:pt x="216857" y="839794"/>
                  </a:lnTo>
                  <a:cubicBezTo>
                    <a:pt x="206909" y="839794"/>
                    <a:pt x="197837" y="834106"/>
                    <a:pt x="193504" y="825152"/>
                  </a:cubicBezTo>
                  <a:lnTo>
                    <a:pt x="4476" y="434539"/>
                  </a:lnTo>
                  <a:cubicBezTo>
                    <a:pt x="0" y="425291"/>
                    <a:pt x="0" y="414503"/>
                    <a:pt x="4476" y="405255"/>
                  </a:cubicBezTo>
                  <a:lnTo>
                    <a:pt x="193504" y="14642"/>
                  </a:lnTo>
                  <a:cubicBezTo>
                    <a:pt x="197837" y="5688"/>
                    <a:pt x="206909" y="0"/>
                    <a:pt x="216857" y="0"/>
                  </a:cubicBezTo>
                  <a:lnTo>
                    <a:pt x="1488903" y="0"/>
                  </a:lnTo>
                  <a:cubicBezTo>
                    <a:pt x="1498850" y="0"/>
                    <a:pt x="1507922" y="5688"/>
                    <a:pt x="1512255" y="14642"/>
                  </a:cubicBezTo>
                  <a:lnTo>
                    <a:pt x="1701284" y="405255"/>
                  </a:lnTo>
                  <a:cubicBezTo>
                    <a:pt x="1705759" y="414503"/>
                    <a:pt x="1705759" y="425291"/>
                    <a:pt x="1701284" y="434539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0153A5"/>
              </a:solidFill>
              <a:prstDash val="solid"/>
              <a:miter/>
            </a:ln>
          </p:spPr>
        </p:sp>
        <p:sp>
          <p:nvSpPr>
            <p:cNvPr id="42" name="TextBox 42"/>
            <p:cNvSpPr txBox="1"/>
            <p:nvPr/>
          </p:nvSpPr>
          <p:spPr>
            <a:xfrm>
              <a:off x="114300" y="19050"/>
              <a:ext cx="1482379" cy="820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9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2505845" y="7005536"/>
            <a:ext cx="5235278" cy="2137280"/>
            <a:chOff x="0" y="0"/>
            <a:chExt cx="1710979" cy="698500"/>
          </a:xfrm>
        </p:grpSpPr>
        <p:sp>
          <p:nvSpPr>
            <p:cNvPr id="44" name="Freeform 44"/>
            <p:cNvSpPr/>
            <p:nvPr/>
          </p:nvSpPr>
          <p:spPr>
            <a:xfrm>
              <a:off x="3124" y="0"/>
              <a:ext cx="1704732" cy="698500"/>
            </a:xfrm>
            <a:custGeom>
              <a:avLst/>
              <a:gdLst/>
              <a:ahLst/>
              <a:cxnLst/>
              <a:rect l="l" t="t" r="r" b="b"/>
              <a:pathLst>
                <a:path w="1704732" h="698500">
                  <a:moveTo>
                    <a:pt x="1699675" y="363310"/>
                  </a:moveTo>
                  <a:lnTo>
                    <a:pt x="1512836" y="684440"/>
                  </a:lnTo>
                  <a:cubicBezTo>
                    <a:pt x="1507771" y="693145"/>
                    <a:pt x="1498460" y="698500"/>
                    <a:pt x="1488389" y="698500"/>
                  </a:cubicBezTo>
                  <a:lnTo>
                    <a:pt x="216343" y="698500"/>
                  </a:lnTo>
                  <a:cubicBezTo>
                    <a:pt x="206272" y="698500"/>
                    <a:pt x="196960" y="693145"/>
                    <a:pt x="191896" y="684440"/>
                  </a:cubicBezTo>
                  <a:lnTo>
                    <a:pt x="5056" y="363310"/>
                  </a:lnTo>
                  <a:cubicBezTo>
                    <a:pt x="0" y="354619"/>
                    <a:pt x="0" y="343881"/>
                    <a:pt x="5056" y="335190"/>
                  </a:cubicBezTo>
                  <a:lnTo>
                    <a:pt x="191896" y="14060"/>
                  </a:lnTo>
                  <a:cubicBezTo>
                    <a:pt x="196960" y="5355"/>
                    <a:pt x="206272" y="0"/>
                    <a:pt x="216343" y="0"/>
                  </a:cubicBezTo>
                  <a:lnTo>
                    <a:pt x="1488389" y="0"/>
                  </a:lnTo>
                  <a:cubicBezTo>
                    <a:pt x="1498460" y="0"/>
                    <a:pt x="1507771" y="5355"/>
                    <a:pt x="1512836" y="14060"/>
                  </a:cubicBezTo>
                  <a:lnTo>
                    <a:pt x="1699675" y="335190"/>
                  </a:lnTo>
                  <a:cubicBezTo>
                    <a:pt x="1704732" y="343881"/>
                    <a:pt x="1704732" y="354619"/>
                    <a:pt x="1699675" y="36331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0153A5"/>
              </a:solidFill>
              <a:prstDash val="solid"/>
              <a:miter/>
            </a:ln>
          </p:spPr>
        </p:sp>
        <p:sp>
          <p:nvSpPr>
            <p:cNvPr id="45" name="TextBox 45"/>
            <p:cNvSpPr txBox="1"/>
            <p:nvPr/>
          </p:nvSpPr>
          <p:spPr>
            <a:xfrm>
              <a:off x="114300" y="19050"/>
              <a:ext cx="148237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9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0228620" y="1996974"/>
            <a:ext cx="3886041" cy="3339566"/>
            <a:chOff x="0" y="0"/>
            <a:chExt cx="812800" cy="698500"/>
          </a:xfrm>
        </p:grpSpPr>
        <p:sp>
          <p:nvSpPr>
            <p:cNvPr id="47" name="Freeform 47"/>
            <p:cNvSpPr/>
            <p:nvPr/>
          </p:nvSpPr>
          <p:spPr>
            <a:xfrm>
              <a:off x="4208" y="0"/>
              <a:ext cx="804384" cy="698500"/>
            </a:xfrm>
            <a:custGeom>
              <a:avLst/>
              <a:gdLst/>
              <a:ahLst/>
              <a:cxnLst/>
              <a:rect l="l" t="t" r="r" b="b"/>
              <a:pathLst>
                <a:path w="804384" h="698500">
                  <a:moveTo>
                    <a:pt x="797571" y="368192"/>
                  </a:moveTo>
                  <a:lnTo>
                    <a:pt x="616413" y="679558"/>
                  </a:lnTo>
                  <a:cubicBezTo>
                    <a:pt x="609590" y="691285"/>
                    <a:pt x="597045" y="698500"/>
                    <a:pt x="583477" y="698500"/>
                  </a:cubicBezTo>
                  <a:lnTo>
                    <a:pt x="220907" y="698500"/>
                  </a:lnTo>
                  <a:cubicBezTo>
                    <a:pt x="207339" y="698500"/>
                    <a:pt x="194794" y="691285"/>
                    <a:pt x="187971" y="679558"/>
                  </a:cubicBezTo>
                  <a:lnTo>
                    <a:pt x="6813" y="368192"/>
                  </a:lnTo>
                  <a:cubicBezTo>
                    <a:pt x="0" y="356483"/>
                    <a:pt x="0" y="342017"/>
                    <a:pt x="6813" y="330308"/>
                  </a:cubicBezTo>
                  <a:lnTo>
                    <a:pt x="187971" y="18942"/>
                  </a:lnTo>
                  <a:cubicBezTo>
                    <a:pt x="194794" y="7215"/>
                    <a:pt x="207339" y="0"/>
                    <a:pt x="220907" y="0"/>
                  </a:cubicBezTo>
                  <a:lnTo>
                    <a:pt x="583477" y="0"/>
                  </a:lnTo>
                  <a:cubicBezTo>
                    <a:pt x="597045" y="0"/>
                    <a:pt x="609590" y="7215"/>
                    <a:pt x="616413" y="18942"/>
                  </a:cubicBezTo>
                  <a:lnTo>
                    <a:pt x="797571" y="330308"/>
                  </a:lnTo>
                  <a:cubicBezTo>
                    <a:pt x="804384" y="342017"/>
                    <a:pt x="804384" y="356483"/>
                    <a:pt x="797571" y="368192"/>
                  </a:cubicBez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7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0317259" y="5803249"/>
            <a:ext cx="3886041" cy="3339566"/>
            <a:chOff x="0" y="0"/>
            <a:chExt cx="812800" cy="698500"/>
          </a:xfrm>
        </p:grpSpPr>
        <p:sp>
          <p:nvSpPr>
            <p:cNvPr id="50" name="Freeform 50"/>
            <p:cNvSpPr/>
            <p:nvPr/>
          </p:nvSpPr>
          <p:spPr>
            <a:xfrm>
              <a:off x="4208" y="0"/>
              <a:ext cx="804384" cy="698500"/>
            </a:xfrm>
            <a:custGeom>
              <a:avLst/>
              <a:gdLst/>
              <a:ahLst/>
              <a:cxnLst/>
              <a:rect l="l" t="t" r="r" b="b"/>
              <a:pathLst>
                <a:path w="804384" h="698500">
                  <a:moveTo>
                    <a:pt x="797571" y="368192"/>
                  </a:moveTo>
                  <a:lnTo>
                    <a:pt x="616413" y="679558"/>
                  </a:lnTo>
                  <a:cubicBezTo>
                    <a:pt x="609590" y="691285"/>
                    <a:pt x="597045" y="698500"/>
                    <a:pt x="583477" y="698500"/>
                  </a:cubicBezTo>
                  <a:lnTo>
                    <a:pt x="220907" y="698500"/>
                  </a:lnTo>
                  <a:cubicBezTo>
                    <a:pt x="207339" y="698500"/>
                    <a:pt x="194794" y="691285"/>
                    <a:pt x="187971" y="679558"/>
                  </a:cubicBezTo>
                  <a:lnTo>
                    <a:pt x="6813" y="368192"/>
                  </a:lnTo>
                  <a:cubicBezTo>
                    <a:pt x="0" y="356483"/>
                    <a:pt x="0" y="342017"/>
                    <a:pt x="6813" y="330308"/>
                  </a:cubicBezTo>
                  <a:lnTo>
                    <a:pt x="187971" y="18942"/>
                  </a:lnTo>
                  <a:cubicBezTo>
                    <a:pt x="194794" y="7215"/>
                    <a:pt x="207339" y="0"/>
                    <a:pt x="220907" y="0"/>
                  </a:cubicBezTo>
                  <a:lnTo>
                    <a:pt x="583477" y="0"/>
                  </a:lnTo>
                  <a:cubicBezTo>
                    <a:pt x="597045" y="0"/>
                    <a:pt x="609590" y="7215"/>
                    <a:pt x="616413" y="18942"/>
                  </a:cubicBezTo>
                  <a:lnTo>
                    <a:pt x="797571" y="330308"/>
                  </a:lnTo>
                  <a:cubicBezTo>
                    <a:pt x="804384" y="342017"/>
                    <a:pt x="804384" y="356483"/>
                    <a:pt x="797571" y="368192"/>
                  </a:cubicBez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51" name="TextBox 51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7"/>
                </a:lnSpc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0314089" y="2070424"/>
            <a:ext cx="3715103" cy="3192666"/>
            <a:chOff x="0" y="0"/>
            <a:chExt cx="812800" cy="698500"/>
          </a:xfrm>
        </p:grpSpPr>
        <p:sp>
          <p:nvSpPr>
            <p:cNvPr id="53" name="Freeform 53"/>
            <p:cNvSpPr/>
            <p:nvPr/>
          </p:nvSpPr>
          <p:spPr>
            <a:xfrm>
              <a:off x="4402" y="0"/>
              <a:ext cx="803996" cy="698500"/>
            </a:xfrm>
            <a:custGeom>
              <a:avLst/>
              <a:gdLst/>
              <a:ahLst/>
              <a:cxnLst/>
              <a:rect l="l" t="t" r="r" b="b"/>
              <a:pathLst>
                <a:path w="803996" h="698500">
                  <a:moveTo>
                    <a:pt x="796870" y="369063"/>
                  </a:moveTo>
                  <a:lnTo>
                    <a:pt x="616726" y="678687"/>
                  </a:lnTo>
                  <a:cubicBezTo>
                    <a:pt x="609589" y="690954"/>
                    <a:pt x="596467" y="698500"/>
                    <a:pt x="582275" y="698500"/>
                  </a:cubicBezTo>
                  <a:lnTo>
                    <a:pt x="221721" y="698500"/>
                  </a:lnTo>
                  <a:cubicBezTo>
                    <a:pt x="207529" y="698500"/>
                    <a:pt x="194407" y="690954"/>
                    <a:pt x="187270" y="678687"/>
                  </a:cubicBezTo>
                  <a:lnTo>
                    <a:pt x="7126" y="369063"/>
                  </a:lnTo>
                  <a:cubicBezTo>
                    <a:pt x="0" y="356816"/>
                    <a:pt x="0" y="341684"/>
                    <a:pt x="7126" y="329437"/>
                  </a:cubicBezTo>
                  <a:lnTo>
                    <a:pt x="187270" y="19813"/>
                  </a:lnTo>
                  <a:cubicBezTo>
                    <a:pt x="194407" y="7546"/>
                    <a:pt x="207529" y="0"/>
                    <a:pt x="221721" y="0"/>
                  </a:cubicBezTo>
                  <a:lnTo>
                    <a:pt x="582275" y="0"/>
                  </a:lnTo>
                  <a:cubicBezTo>
                    <a:pt x="596467" y="0"/>
                    <a:pt x="609589" y="7546"/>
                    <a:pt x="616726" y="19813"/>
                  </a:cubicBezTo>
                  <a:lnTo>
                    <a:pt x="796870" y="329437"/>
                  </a:lnTo>
                  <a:cubicBezTo>
                    <a:pt x="803996" y="341684"/>
                    <a:pt x="803996" y="356816"/>
                    <a:pt x="796870" y="3690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4" name="TextBox 54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7"/>
                </a:lnSpc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10402729" y="5876699"/>
            <a:ext cx="3715103" cy="3192666"/>
            <a:chOff x="0" y="0"/>
            <a:chExt cx="812800" cy="698500"/>
          </a:xfrm>
        </p:grpSpPr>
        <p:sp>
          <p:nvSpPr>
            <p:cNvPr id="56" name="Freeform 56"/>
            <p:cNvSpPr/>
            <p:nvPr/>
          </p:nvSpPr>
          <p:spPr>
            <a:xfrm>
              <a:off x="4402" y="0"/>
              <a:ext cx="803996" cy="698500"/>
            </a:xfrm>
            <a:custGeom>
              <a:avLst/>
              <a:gdLst/>
              <a:ahLst/>
              <a:cxnLst/>
              <a:rect l="l" t="t" r="r" b="b"/>
              <a:pathLst>
                <a:path w="803996" h="698500">
                  <a:moveTo>
                    <a:pt x="796870" y="369063"/>
                  </a:moveTo>
                  <a:lnTo>
                    <a:pt x="616726" y="678687"/>
                  </a:lnTo>
                  <a:cubicBezTo>
                    <a:pt x="609589" y="690954"/>
                    <a:pt x="596467" y="698500"/>
                    <a:pt x="582275" y="698500"/>
                  </a:cubicBezTo>
                  <a:lnTo>
                    <a:pt x="221721" y="698500"/>
                  </a:lnTo>
                  <a:cubicBezTo>
                    <a:pt x="207529" y="698500"/>
                    <a:pt x="194407" y="690954"/>
                    <a:pt x="187270" y="678687"/>
                  </a:cubicBezTo>
                  <a:lnTo>
                    <a:pt x="7126" y="369063"/>
                  </a:lnTo>
                  <a:cubicBezTo>
                    <a:pt x="0" y="356816"/>
                    <a:pt x="0" y="341684"/>
                    <a:pt x="7126" y="329437"/>
                  </a:cubicBezTo>
                  <a:lnTo>
                    <a:pt x="187270" y="19813"/>
                  </a:lnTo>
                  <a:cubicBezTo>
                    <a:pt x="194407" y="7546"/>
                    <a:pt x="207529" y="0"/>
                    <a:pt x="221721" y="0"/>
                  </a:cubicBezTo>
                  <a:lnTo>
                    <a:pt x="582275" y="0"/>
                  </a:lnTo>
                  <a:cubicBezTo>
                    <a:pt x="596467" y="0"/>
                    <a:pt x="609589" y="7546"/>
                    <a:pt x="616726" y="19813"/>
                  </a:cubicBezTo>
                  <a:lnTo>
                    <a:pt x="796870" y="329437"/>
                  </a:lnTo>
                  <a:cubicBezTo>
                    <a:pt x="803996" y="341684"/>
                    <a:pt x="803996" y="356816"/>
                    <a:pt x="796870" y="3690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7" name="TextBox 57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7"/>
                </a:lnSpc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0426391" y="2155450"/>
            <a:ext cx="3490498" cy="3022614"/>
            <a:chOff x="0" y="0"/>
            <a:chExt cx="4282440" cy="37084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14946" r="-14946"/>
              </a:stretch>
            </a:blipFill>
          </p:spPr>
        </p:sp>
      </p:grpSp>
      <p:grpSp>
        <p:nvGrpSpPr>
          <p:cNvPr id="60" name="Group 60"/>
          <p:cNvGrpSpPr/>
          <p:nvPr/>
        </p:nvGrpSpPr>
        <p:grpSpPr>
          <a:xfrm>
            <a:off x="10515031" y="5961725"/>
            <a:ext cx="3490498" cy="3022614"/>
            <a:chOff x="0" y="0"/>
            <a:chExt cx="4282440" cy="3708400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/>
              <a:stretch>
                <a:fillRect l="-14946" r="-14946"/>
              </a:stretch>
            </a:blipFill>
          </p:spPr>
        </p:sp>
      </p:grpSp>
      <p:grpSp>
        <p:nvGrpSpPr>
          <p:cNvPr id="62" name="Group 62"/>
          <p:cNvGrpSpPr/>
          <p:nvPr/>
        </p:nvGrpSpPr>
        <p:grpSpPr>
          <a:xfrm>
            <a:off x="15523005" y="9609524"/>
            <a:ext cx="4185210" cy="2172476"/>
            <a:chOff x="0" y="0"/>
            <a:chExt cx="1345639" cy="698500"/>
          </a:xfrm>
        </p:grpSpPr>
        <p:sp>
          <p:nvSpPr>
            <p:cNvPr id="63" name="Freeform 63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FFC508"/>
            </a:solidFill>
          </p:spPr>
        </p:sp>
        <p:sp>
          <p:nvSpPr>
            <p:cNvPr id="64" name="TextBox 64"/>
            <p:cNvSpPr txBox="1"/>
            <p:nvPr/>
          </p:nvSpPr>
          <p:spPr>
            <a:xfrm>
              <a:off x="114300" y="19050"/>
              <a:ext cx="111703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2024022" y="9871150"/>
            <a:ext cx="8141223" cy="1553840"/>
            <a:chOff x="0" y="0"/>
            <a:chExt cx="3659737" cy="698500"/>
          </a:xfrm>
        </p:grpSpPr>
        <p:sp>
          <p:nvSpPr>
            <p:cNvPr id="66" name="Freeform 66"/>
            <p:cNvSpPr/>
            <p:nvPr/>
          </p:nvSpPr>
          <p:spPr>
            <a:xfrm>
              <a:off x="2009" y="0"/>
              <a:ext cx="3655720" cy="698500"/>
            </a:xfrm>
            <a:custGeom>
              <a:avLst/>
              <a:gdLst/>
              <a:ahLst/>
              <a:cxnLst/>
              <a:rect l="l" t="t" r="r" b="b"/>
              <a:pathLst>
                <a:path w="3655720" h="698500">
                  <a:moveTo>
                    <a:pt x="3652468" y="358292"/>
                  </a:moveTo>
                  <a:lnTo>
                    <a:pt x="3459789" y="689458"/>
                  </a:lnTo>
                  <a:cubicBezTo>
                    <a:pt x="3456532" y="695056"/>
                    <a:pt x="3450544" y="698500"/>
                    <a:pt x="3444067" y="698500"/>
                  </a:cubicBezTo>
                  <a:lnTo>
                    <a:pt x="211651" y="698500"/>
                  </a:lnTo>
                  <a:cubicBezTo>
                    <a:pt x="205175" y="698500"/>
                    <a:pt x="199187" y="695056"/>
                    <a:pt x="195930" y="689458"/>
                  </a:cubicBezTo>
                  <a:lnTo>
                    <a:pt x="3252" y="358292"/>
                  </a:lnTo>
                  <a:cubicBezTo>
                    <a:pt x="0" y="352702"/>
                    <a:pt x="0" y="345798"/>
                    <a:pt x="3252" y="340208"/>
                  </a:cubicBezTo>
                  <a:lnTo>
                    <a:pt x="195930" y="9042"/>
                  </a:lnTo>
                  <a:cubicBezTo>
                    <a:pt x="199187" y="3444"/>
                    <a:pt x="205175" y="0"/>
                    <a:pt x="211651" y="0"/>
                  </a:cubicBezTo>
                  <a:lnTo>
                    <a:pt x="3444067" y="0"/>
                  </a:lnTo>
                  <a:cubicBezTo>
                    <a:pt x="3450544" y="0"/>
                    <a:pt x="3456532" y="3444"/>
                    <a:pt x="3459789" y="9042"/>
                  </a:cubicBezTo>
                  <a:lnTo>
                    <a:pt x="3652468" y="340208"/>
                  </a:lnTo>
                  <a:cubicBezTo>
                    <a:pt x="3655719" y="345798"/>
                    <a:pt x="3655719" y="352702"/>
                    <a:pt x="3652468" y="358292"/>
                  </a:cubicBez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67" name="TextBox 67"/>
            <p:cNvSpPr txBox="1"/>
            <p:nvPr/>
          </p:nvSpPr>
          <p:spPr>
            <a:xfrm>
              <a:off x="114300" y="19050"/>
              <a:ext cx="3431137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68" name="TextBox 68"/>
          <p:cNvSpPr txBox="1"/>
          <p:nvPr/>
        </p:nvSpPr>
        <p:spPr>
          <a:xfrm>
            <a:off x="1028700" y="1066800"/>
            <a:ext cx="7048321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>
                <a:solidFill>
                  <a:srgbClr val="0153A5"/>
                </a:solidFill>
                <a:latin typeface="Poppins Semi-Bold"/>
              </a:rPr>
              <a:t>CAMPANHAS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4964175" y="3012536"/>
            <a:ext cx="3963900" cy="2638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28"/>
              </a:lnSpc>
            </a:pPr>
            <a:r>
              <a:rPr lang="en-US" sz="1440" spc="-50">
                <a:solidFill>
                  <a:srgbClr val="000B5D"/>
                </a:solidFill>
                <a:latin typeface="Poppins"/>
              </a:rPr>
              <a:t>Com o objetivo de ofertar um diagnóstico precoce e qualificação para os profissionais de saúde da Atenção Primária, com serviços e profissionais de qualidade, a carreta do Projeto Roda-Hans iniciou os atendimentos à comunidade e profissionais de saúde que atuam no Sistema Único de Saúde (SUS) tocantinense. A iniciativa é desenvolvida pela Secretaria de Estado da Saúde (SES-TO), em parceria com o Ministério da Saúde (MS), a rede de laboratórios Novartis.</a:t>
            </a:r>
          </a:p>
          <a:p>
            <a:pPr algn="just">
              <a:lnSpc>
                <a:spcPts val="1728"/>
              </a:lnSpc>
            </a:pPr>
            <a:endParaRPr lang="en-US" sz="1440" spc="-50">
              <a:solidFill>
                <a:srgbClr val="000B5D"/>
              </a:solidFill>
              <a:latin typeface="Poppins"/>
            </a:endParaRPr>
          </a:p>
        </p:txBody>
      </p:sp>
      <p:sp>
        <p:nvSpPr>
          <p:cNvPr id="70" name="TextBox 70"/>
          <p:cNvSpPr txBox="1"/>
          <p:nvPr/>
        </p:nvSpPr>
        <p:spPr>
          <a:xfrm>
            <a:off x="4964175" y="7416809"/>
            <a:ext cx="3660845" cy="2395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28"/>
              </a:lnSpc>
            </a:pPr>
            <a:r>
              <a:rPr lang="en-US" sz="1440">
                <a:solidFill>
                  <a:srgbClr val="000B5D"/>
                </a:solidFill>
                <a:latin typeface="Poppins"/>
              </a:rPr>
              <a:t>O Julho Verde é uma campanha criada pela Associação de Câncer de Boca e Garganta (ACBG Brasil) e apoiada pela OMS (Organização Mundial da Saúde), que tem o objetivo de conscientizar a população sobre a importância do diagnóstico precoce do Câncer de Cabeça e Pescoço, visto que quanto antes descoberto, maior eficácia no tratamento. </a:t>
            </a:r>
          </a:p>
          <a:p>
            <a:pPr algn="just">
              <a:lnSpc>
                <a:spcPts val="1728"/>
              </a:lnSpc>
            </a:pPr>
            <a:endParaRPr lang="en-US" sz="1440">
              <a:solidFill>
                <a:srgbClr val="000B5D"/>
              </a:solidFill>
              <a:latin typeface="Poppins"/>
            </a:endParaRPr>
          </a:p>
        </p:txBody>
      </p:sp>
      <p:sp>
        <p:nvSpPr>
          <p:cNvPr id="71" name="TextBox 71"/>
          <p:cNvSpPr txBox="1"/>
          <p:nvPr/>
        </p:nvSpPr>
        <p:spPr>
          <a:xfrm>
            <a:off x="14114661" y="2758147"/>
            <a:ext cx="2943319" cy="2419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28"/>
              </a:lnSpc>
            </a:pPr>
            <a:r>
              <a:rPr lang="en-US" sz="1440" spc="-112">
                <a:solidFill>
                  <a:srgbClr val="000B5D"/>
                </a:solidFill>
                <a:latin typeface="Poppins"/>
              </a:rPr>
              <a:t>Com o objetivo de evitar a disseminação dos vírus das hepatites, a SES-TO todos os anos realiza a campanha Julho Amarelo com o foco em realizar atividades e mobilizações direcionadas ao enfrentamento das hepatites virais, promovendo a prevenção e controle contra a doença, conforme a Lei nº Lei nº 13.802/2019.</a:t>
            </a:r>
          </a:p>
          <a:p>
            <a:pPr algn="just">
              <a:lnSpc>
                <a:spcPts val="1728"/>
              </a:lnSpc>
            </a:pPr>
            <a:endParaRPr lang="en-US" sz="1440" spc="-112">
              <a:solidFill>
                <a:srgbClr val="000B5D"/>
              </a:solidFill>
              <a:latin typeface="Poppins"/>
            </a:endParaRPr>
          </a:p>
        </p:txBody>
      </p:sp>
      <p:sp>
        <p:nvSpPr>
          <p:cNvPr id="72" name="TextBox 72"/>
          <p:cNvSpPr txBox="1"/>
          <p:nvPr/>
        </p:nvSpPr>
        <p:spPr>
          <a:xfrm>
            <a:off x="14203300" y="7305574"/>
            <a:ext cx="2940574" cy="152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28"/>
              </a:lnSpc>
            </a:pPr>
            <a:r>
              <a:rPr lang="en-US" sz="1440">
                <a:solidFill>
                  <a:srgbClr val="000B5D"/>
                </a:solidFill>
                <a:latin typeface="Poppins"/>
              </a:rPr>
              <a:t>A SES-TO promoveu em todas as suas unidades a Campanha Agosto Lilás, com o  objetivo de levar à conscientização sobre a violência contra a mulher no Brasil.</a:t>
            </a:r>
          </a:p>
          <a:p>
            <a:pPr algn="just">
              <a:lnSpc>
                <a:spcPts val="1728"/>
              </a:lnSpc>
            </a:pPr>
            <a:endParaRPr lang="en-US" sz="1440">
              <a:solidFill>
                <a:srgbClr val="000B5D"/>
              </a:solidFill>
              <a:latin typeface="Poppi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72844" y="2902182"/>
            <a:ext cx="6233321" cy="1636522"/>
            <a:chOff x="0" y="0"/>
            <a:chExt cx="2660504" cy="698500"/>
          </a:xfrm>
        </p:grpSpPr>
        <p:sp>
          <p:nvSpPr>
            <p:cNvPr id="3" name="Freeform 3"/>
            <p:cNvSpPr/>
            <p:nvPr/>
          </p:nvSpPr>
          <p:spPr>
            <a:xfrm>
              <a:off x="2623" y="0"/>
              <a:ext cx="2655257" cy="698500"/>
            </a:xfrm>
            <a:custGeom>
              <a:avLst/>
              <a:gdLst/>
              <a:ahLst/>
              <a:cxnLst/>
              <a:rect l="l" t="t" r="r" b="b"/>
              <a:pathLst>
                <a:path w="2655257" h="698500">
                  <a:moveTo>
                    <a:pt x="2651010" y="361059"/>
                  </a:moveTo>
                  <a:lnTo>
                    <a:pt x="2461552" y="686691"/>
                  </a:lnTo>
                  <a:cubicBezTo>
                    <a:pt x="2457298" y="694002"/>
                    <a:pt x="2449478" y="698500"/>
                    <a:pt x="2441019" y="698500"/>
                  </a:cubicBezTo>
                  <a:lnTo>
                    <a:pt x="214239" y="698500"/>
                  </a:lnTo>
                  <a:cubicBezTo>
                    <a:pt x="205781" y="698500"/>
                    <a:pt x="197960" y="694002"/>
                    <a:pt x="193706" y="686691"/>
                  </a:cubicBezTo>
                  <a:lnTo>
                    <a:pt x="4248" y="361059"/>
                  </a:lnTo>
                  <a:cubicBezTo>
                    <a:pt x="0" y="353759"/>
                    <a:pt x="0" y="344741"/>
                    <a:pt x="4248" y="337441"/>
                  </a:cubicBezTo>
                  <a:lnTo>
                    <a:pt x="193706" y="11809"/>
                  </a:lnTo>
                  <a:cubicBezTo>
                    <a:pt x="197960" y="4498"/>
                    <a:pt x="205781" y="0"/>
                    <a:pt x="214239" y="0"/>
                  </a:cubicBezTo>
                  <a:lnTo>
                    <a:pt x="2441019" y="0"/>
                  </a:lnTo>
                  <a:cubicBezTo>
                    <a:pt x="2449478" y="0"/>
                    <a:pt x="2457298" y="4498"/>
                    <a:pt x="2461552" y="11809"/>
                  </a:cubicBezTo>
                  <a:lnTo>
                    <a:pt x="2651010" y="337441"/>
                  </a:lnTo>
                  <a:cubicBezTo>
                    <a:pt x="2655258" y="344741"/>
                    <a:pt x="2655258" y="353759"/>
                    <a:pt x="2651010" y="361059"/>
                  </a:cubicBezTo>
                  <a:close/>
                </a:path>
              </a:pathLst>
            </a:custGeom>
            <a:solidFill>
              <a:srgbClr val="0153A5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14300" y="19050"/>
              <a:ext cx="2431904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117406" y="3022861"/>
            <a:ext cx="6465275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Poppins"/>
              </a:rPr>
              <a:t>COMBATE AO TABAGISMO</a:t>
            </a:r>
          </a:p>
          <a:p>
            <a:pPr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Poppin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5706958" y="3804139"/>
            <a:ext cx="10111737" cy="4625913"/>
            <a:chOff x="0" y="0"/>
            <a:chExt cx="1710979" cy="782738"/>
          </a:xfrm>
        </p:grpSpPr>
        <p:sp>
          <p:nvSpPr>
            <p:cNvPr id="7" name="Freeform 7"/>
            <p:cNvSpPr/>
            <p:nvPr/>
          </p:nvSpPr>
          <p:spPr>
            <a:xfrm>
              <a:off x="1448" y="0"/>
              <a:ext cx="1708084" cy="782738"/>
            </a:xfrm>
            <a:custGeom>
              <a:avLst/>
              <a:gdLst/>
              <a:ahLst/>
              <a:cxnLst/>
              <a:rect l="l" t="t" r="r" b="b"/>
              <a:pathLst>
                <a:path w="1708084" h="782738">
                  <a:moveTo>
                    <a:pt x="1705651" y="398844"/>
                  </a:moveTo>
                  <a:lnTo>
                    <a:pt x="1510212" y="775264"/>
                  </a:lnTo>
                  <a:cubicBezTo>
                    <a:pt x="1507828" y="779856"/>
                    <a:pt x="1503084" y="782738"/>
                    <a:pt x="1497910" y="782738"/>
                  </a:cubicBezTo>
                  <a:lnTo>
                    <a:pt x="210174" y="782738"/>
                  </a:lnTo>
                  <a:cubicBezTo>
                    <a:pt x="204999" y="782738"/>
                    <a:pt x="200256" y="779856"/>
                    <a:pt x="197871" y="775264"/>
                  </a:cubicBezTo>
                  <a:lnTo>
                    <a:pt x="2433" y="398844"/>
                  </a:lnTo>
                  <a:cubicBezTo>
                    <a:pt x="0" y="394158"/>
                    <a:pt x="0" y="388581"/>
                    <a:pt x="2433" y="383894"/>
                  </a:cubicBezTo>
                  <a:lnTo>
                    <a:pt x="197871" y="7475"/>
                  </a:lnTo>
                  <a:cubicBezTo>
                    <a:pt x="200256" y="2882"/>
                    <a:pt x="204999" y="0"/>
                    <a:pt x="210174" y="0"/>
                  </a:cubicBezTo>
                  <a:lnTo>
                    <a:pt x="1497910" y="0"/>
                  </a:lnTo>
                  <a:cubicBezTo>
                    <a:pt x="1503084" y="0"/>
                    <a:pt x="1507828" y="2882"/>
                    <a:pt x="1510212" y="7475"/>
                  </a:cubicBezTo>
                  <a:lnTo>
                    <a:pt x="1705651" y="383894"/>
                  </a:lnTo>
                  <a:cubicBezTo>
                    <a:pt x="1708084" y="388581"/>
                    <a:pt x="1708084" y="394158"/>
                    <a:pt x="1705651" y="398844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0153A5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114300" y="19050"/>
              <a:ext cx="1482379" cy="763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190411" y="2859577"/>
            <a:ext cx="6106043" cy="5247381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2678" y="0"/>
              <a:ext cx="807444" cy="698500"/>
            </a:xfrm>
            <a:custGeom>
              <a:avLst/>
              <a:gdLst/>
              <a:ahLst/>
              <a:cxnLst/>
              <a:rect l="l" t="t" r="r" b="b"/>
              <a:pathLst>
                <a:path w="807444" h="698500">
                  <a:moveTo>
                    <a:pt x="803108" y="361305"/>
                  </a:moveTo>
                  <a:lnTo>
                    <a:pt x="613936" y="686445"/>
                  </a:lnTo>
                  <a:cubicBezTo>
                    <a:pt x="609593" y="693908"/>
                    <a:pt x="601610" y="698500"/>
                    <a:pt x="592975" y="698500"/>
                  </a:cubicBezTo>
                  <a:lnTo>
                    <a:pt x="214469" y="698500"/>
                  </a:lnTo>
                  <a:cubicBezTo>
                    <a:pt x="205834" y="698500"/>
                    <a:pt x="197851" y="693908"/>
                    <a:pt x="193508" y="686445"/>
                  </a:cubicBezTo>
                  <a:lnTo>
                    <a:pt x="4336" y="361305"/>
                  </a:lnTo>
                  <a:cubicBezTo>
                    <a:pt x="0" y="353853"/>
                    <a:pt x="0" y="344647"/>
                    <a:pt x="4336" y="337195"/>
                  </a:cubicBezTo>
                  <a:lnTo>
                    <a:pt x="193508" y="12055"/>
                  </a:lnTo>
                  <a:cubicBezTo>
                    <a:pt x="197851" y="4592"/>
                    <a:pt x="205834" y="0"/>
                    <a:pt x="214469" y="0"/>
                  </a:cubicBezTo>
                  <a:lnTo>
                    <a:pt x="592975" y="0"/>
                  </a:lnTo>
                  <a:cubicBezTo>
                    <a:pt x="601610" y="0"/>
                    <a:pt x="609593" y="4592"/>
                    <a:pt x="613936" y="12055"/>
                  </a:cubicBezTo>
                  <a:lnTo>
                    <a:pt x="803108" y="337195"/>
                  </a:lnTo>
                  <a:cubicBezTo>
                    <a:pt x="807444" y="344647"/>
                    <a:pt x="807444" y="353853"/>
                    <a:pt x="803108" y="361305"/>
                  </a:cubicBez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7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324706" y="2974987"/>
            <a:ext cx="5837452" cy="5016560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2801" y="0"/>
              <a:ext cx="807197" cy="698500"/>
            </a:xfrm>
            <a:custGeom>
              <a:avLst/>
              <a:gdLst/>
              <a:ahLst/>
              <a:cxnLst/>
              <a:rect l="l" t="t" r="r" b="b"/>
              <a:pathLst>
                <a:path w="807197" h="698500">
                  <a:moveTo>
                    <a:pt x="802662" y="361860"/>
                  </a:moveTo>
                  <a:lnTo>
                    <a:pt x="614136" y="685890"/>
                  </a:lnTo>
                  <a:cubicBezTo>
                    <a:pt x="609593" y="693697"/>
                    <a:pt x="601242" y="698500"/>
                    <a:pt x="592210" y="698500"/>
                  </a:cubicBezTo>
                  <a:lnTo>
                    <a:pt x="214988" y="698500"/>
                  </a:lnTo>
                  <a:cubicBezTo>
                    <a:pt x="205956" y="698500"/>
                    <a:pt x="197605" y="693697"/>
                    <a:pt x="193062" y="685890"/>
                  </a:cubicBezTo>
                  <a:lnTo>
                    <a:pt x="4536" y="361860"/>
                  </a:lnTo>
                  <a:cubicBezTo>
                    <a:pt x="0" y="354065"/>
                    <a:pt x="0" y="344435"/>
                    <a:pt x="4536" y="336640"/>
                  </a:cubicBezTo>
                  <a:lnTo>
                    <a:pt x="193062" y="12610"/>
                  </a:lnTo>
                  <a:cubicBezTo>
                    <a:pt x="197605" y="4803"/>
                    <a:pt x="205956" y="0"/>
                    <a:pt x="214988" y="0"/>
                  </a:cubicBezTo>
                  <a:lnTo>
                    <a:pt x="592210" y="0"/>
                  </a:lnTo>
                  <a:cubicBezTo>
                    <a:pt x="601242" y="0"/>
                    <a:pt x="609593" y="4803"/>
                    <a:pt x="614136" y="12610"/>
                  </a:cubicBezTo>
                  <a:lnTo>
                    <a:pt x="802662" y="336640"/>
                  </a:lnTo>
                  <a:cubicBezTo>
                    <a:pt x="807198" y="344435"/>
                    <a:pt x="807198" y="354065"/>
                    <a:pt x="802662" y="3618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7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501164" y="3108586"/>
            <a:ext cx="5484537" cy="4749362"/>
            <a:chOff x="0" y="0"/>
            <a:chExt cx="4282440" cy="3708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4906" r="-14906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1028700" y="1066800"/>
            <a:ext cx="7048321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>
                <a:solidFill>
                  <a:srgbClr val="0153A5"/>
                </a:solidFill>
                <a:latin typeface="Poppins Semi-Bold"/>
              </a:rPr>
              <a:t>CAMPANHAS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374129" y="4101110"/>
            <a:ext cx="6228382" cy="3686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39"/>
              </a:lnSpc>
            </a:pPr>
            <a:r>
              <a:rPr lang="en-US" sz="2199" dirty="0">
                <a:solidFill>
                  <a:srgbClr val="000B5D"/>
                </a:solidFill>
                <a:latin typeface="Poppins"/>
              </a:rPr>
              <a:t>A SES-TO </a:t>
            </a:r>
            <a:r>
              <a:rPr lang="en-US" sz="2199" dirty="0" err="1">
                <a:solidFill>
                  <a:srgbClr val="000B5D"/>
                </a:solidFill>
                <a:latin typeface="Poppins"/>
              </a:rPr>
              <a:t>realizou</a:t>
            </a:r>
            <a:r>
              <a:rPr lang="en-US" sz="2199" dirty="0">
                <a:solidFill>
                  <a:srgbClr val="000B5D"/>
                </a:solidFill>
                <a:latin typeface="Poppins"/>
              </a:rPr>
              <a:t> o ‘II </a:t>
            </a:r>
            <a:r>
              <a:rPr lang="en-US" sz="2199" dirty="0" err="1">
                <a:solidFill>
                  <a:srgbClr val="000B5D"/>
                </a:solidFill>
                <a:latin typeface="Poppins"/>
              </a:rPr>
              <a:t>Encontro</a:t>
            </a:r>
            <a:r>
              <a:rPr lang="en-US" sz="2199" dirty="0">
                <a:solidFill>
                  <a:srgbClr val="000B5D"/>
                </a:solidFill>
                <a:latin typeface="Poppins"/>
              </a:rPr>
              <a:t> dos </a:t>
            </a:r>
            <a:r>
              <a:rPr lang="en-US" sz="2199" dirty="0" err="1">
                <a:solidFill>
                  <a:srgbClr val="000B5D"/>
                </a:solidFill>
                <a:latin typeface="Poppins"/>
              </a:rPr>
              <a:t>Coordenadores</a:t>
            </a:r>
            <a:r>
              <a:rPr lang="en-US" sz="2199" dirty="0">
                <a:solidFill>
                  <a:srgbClr val="000B5D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0B5D"/>
                </a:solidFill>
                <a:latin typeface="Poppins"/>
              </a:rPr>
              <a:t>Municipais</a:t>
            </a:r>
            <a:r>
              <a:rPr lang="en-US" sz="2199" dirty="0">
                <a:solidFill>
                  <a:srgbClr val="000B5D"/>
                </a:solidFill>
                <a:latin typeface="Poppins"/>
              </a:rPr>
              <a:t> de </a:t>
            </a:r>
            <a:r>
              <a:rPr lang="en-US" sz="2199" dirty="0" err="1">
                <a:solidFill>
                  <a:srgbClr val="000B5D"/>
                </a:solidFill>
                <a:latin typeface="Poppins"/>
              </a:rPr>
              <a:t>Controle</a:t>
            </a:r>
            <a:r>
              <a:rPr lang="en-US" sz="2199" dirty="0">
                <a:solidFill>
                  <a:srgbClr val="000B5D"/>
                </a:solidFill>
                <a:latin typeface="Poppins"/>
              </a:rPr>
              <a:t> do </a:t>
            </a:r>
            <a:r>
              <a:rPr lang="en-US" sz="2199" dirty="0" err="1">
                <a:solidFill>
                  <a:srgbClr val="000B5D"/>
                </a:solidFill>
                <a:latin typeface="Poppins"/>
              </a:rPr>
              <a:t>Tabagismo</a:t>
            </a:r>
            <a:r>
              <a:rPr lang="en-US" sz="2199" dirty="0">
                <a:solidFill>
                  <a:srgbClr val="000B5D"/>
                </a:solidFill>
                <a:latin typeface="Poppins"/>
              </a:rPr>
              <a:t> e </a:t>
            </a:r>
            <a:r>
              <a:rPr lang="en-US" sz="2199" dirty="0" err="1">
                <a:solidFill>
                  <a:srgbClr val="000B5D"/>
                </a:solidFill>
                <a:latin typeface="Poppins"/>
              </a:rPr>
              <a:t>Exposição</a:t>
            </a:r>
            <a:r>
              <a:rPr lang="en-US" sz="2199" dirty="0">
                <a:solidFill>
                  <a:srgbClr val="000B5D"/>
                </a:solidFill>
                <a:latin typeface="Poppins"/>
              </a:rPr>
              <a:t> de </a:t>
            </a:r>
            <a:r>
              <a:rPr lang="en-US" sz="2199" dirty="0" err="1">
                <a:solidFill>
                  <a:srgbClr val="000B5D"/>
                </a:solidFill>
                <a:latin typeface="Poppins"/>
              </a:rPr>
              <a:t>Experiências</a:t>
            </a:r>
            <a:r>
              <a:rPr lang="en-US" sz="2199" dirty="0">
                <a:solidFill>
                  <a:srgbClr val="000B5D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0B5D"/>
                </a:solidFill>
                <a:latin typeface="Poppins"/>
              </a:rPr>
              <a:t>Municipais</a:t>
            </a:r>
            <a:r>
              <a:rPr lang="en-US" sz="2199" dirty="0">
                <a:solidFill>
                  <a:srgbClr val="000B5D"/>
                </a:solidFill>
                <a:latin typeface="Poppins"/>
              </a:rPr>
              <a:t> do </a:t>
            </a:r>
            <a:r>
              <a:rPr lang="en-US" sz="2199" dirty="0" err="1">
                <a:solidFill>
                  <a:srgbClr val="000B5D"/>
                </a:solidFill>
                <a:latin typeface="Poppins"/>
              </a:rPr>
              <a:t>Programa</a:t>
            </a:r>
            <a:r>
              <a:rPr lang="en-US" sz="2199" dirty="0">
                <a:solidFill>
                  <a:srgbClr val="000B5D"/>
                </a:solidFill>
                <a:latin typeface="Poppins"/>
              </a:rPr>
              <a:t> Nacional de </a:t>
            </a:r>
            <a:r>
              <a:rPr lang="en-US" sz="2199" dirty="0" err="1">
                <a:solidFill>
                  <a:srgbClr val="000B5D"/>
                </a:solidFill>
                <a:latin typeface="Poppins"/>
              </a:rPr>
              <a:t>Controle</a:t>
            </a:r>
            <a:r>
              <a:rPr lang="en-US" sz="2199" dirty="0">
                <a:solidFill>
                  <a:srgbClr val="000B5D"/>
                </a:solidFill>
                <a:latin typeface="Poppins"/>
              </a:rPr>
              <a:t> do </a:t>
            </a:r>
            <a:r>
              <a:rPr lang="en-US" sz="2199" dirty="0" err="1">
                <a:solidFill>
                  <a:srgbClr val="000B5D"/>
                </a:solidFill>
                <a:latin typeface="Poppins"/>
              </a:rPr>
              <a:t>Tabagismo</a:t>
            </a:r>
            <a:r>
              <a:rPr lang="en-US" sz="2199" dirty="0">
                <a:solidFill>
                  <a:srgbClr val="000B5D"/>
                </a:solidFill>
                <a:latin typeface="Poppins"/>
              </a:rPr>
              <a:t> (PNCT)’. O </a:t>
            </a:r>
            <a:r>
              <a:rPr lang="en-US" sz="2199" dirty="0" err="1">
                <a:solidFill>
                  <a:srgbClr val="000B5D"/>
                </a:solidFill>
                <a:latin typeface="Poppins"/>
              </a:rPr>
              <a:t>objetivo</a:t>
            </a:r>
            <a:r>
              <a:rPr lang="en-US" sz="2199" dirty="0">
                <a:solidFill>
                  <a:srgbClr val="000B5D"/>
                </a:solidFill>
                <a:latin typeface="Poppins"/>
              </a:rPr>
              <a:t> </a:t>
            </a:r>
            <a:r>
              <a:rPr lang="en-US" sz="2199" dirty="0" smtClean="0">
                <a:solidFill>
                  <a:srgbClr val="000B5D"/>
                </a:solidFill>
                <a:latin typeface="Poppins"/>
              </a:rPr>
              <a:t>foi </a:t>
            </a:r>
            <a:r>
              <a:rPr lang="en-US" sz="2199" dirty="0" err="1" smtClean="0">
                <a:solidFill>
                  <a:srgbClr val="000B5D"/>
                </a:solidFill>
                <a:latin typeface="Poppins"/>
              </a:rPr>
              <a:t>fortalecer</a:t>
            </a:r>
            <a:r>
              <a:rPr lang="en-US" sz="2199" dirty="0" smtClean="0">
                <a:solidFill>
                  <a:srgbClr val="000B5D"/>
                </a:solidFill>
                <a:latin typeface="Poppins"/>
              </a:rPr>
              <a:t> </a:t>
            </a:r>
            <a:r>
              <a:rPr lang="en-US" sz="2199" dirty="0">
                <a:solidFill>
                  <a:srgbClr val="000B5D"/>
                </a:solidFill>
                <a:latin typeface="Poppins"/>
              </a:rPr>
              <a:t>o </a:t>
            </a:r>
            <a:r>
              <a:rPr lang="en-US" sz="2199" dirty="0" err="1">
                <a:solidFill>
                  <a:srgbClr val="000B5D"/>
                </a:solidFill>
                <a:latin typeface="Poppins"/>
              </a:rPr>
              <a:t>papel</a:t>
            </a:r>
            <a:r>
              <a:rPr lang="en-US" sz="2199" dirty="0">
                <a:solidFill>
                  <a:srgbClr val="000B5D"/>
                </a:solidFill>
                <a:latin typeface="Poppins"/>
              </a:rPr>
              <a:t> das </a:t>
            </a:r>
            <a:r>
              <a:rPr lang="en-US" sz="2199" dirty="0" err="1">
                <a:solidFill>
                  <a:srgbClr val="000B5D"/>
                </a:solidFill>
                <a:latin typeface="Poppins"/>
              </a:rPr>
              <a:t>coordenações</a:t>
            </a:r>
            <a:r>
              <a:rPr lang="en-US" sz="2199" dirty="0">
                <a:solidFill>
                  <a:srgbClr val="000B5D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0B5D"/>
                </a:solidFill>
                <a:latin typeface="Poppins"/>
              </a:rPr>
              <a:t>municipais</a:t>
            </a:r>
            <a:r>
              <a:rPr lang="en-US" sz="2199" dirty="0">
                <a:solidFill>
                  <a:srgbClr val="000B5D"/>
                </a:solidFill>
                <a:latin typeface="Poppins"/>
              </a:rPr>
              <a:t> de </a:t>
            </a:r>
            <a:r>
              <a:rPr lang="en-US" sz="2199" dirty="0" err="1">
                <a:solidFill>
                  <a:srgbClr val="000B5D"/>
                </a:solidFill>
                <a:latin typeface="Poppins"/>
              </a:rPr>
              <a:t>controle</a:t>
            </a:r>
            <a:r>
              <a:rPr lang="en-US" sz="2199" dirty="0">
                <a:solidFill>
                  <a:srgbClr val="000B5D"/>
                </a:solidFill>
                <a:latin typeface="Poppins"/>
              </a:rPr>
              <a:t> do </a:t>
            </a:r>
            <a:r>
              <a:rPr lang="en-US" sz="2199" dirty="0" err="1">
                <a:solidFill>
                  <a:srgbClr val="000B5D"/>
                </a:solidFill>
                <a:latin typeface="Poppins"/>
              </a:rPr>
              <a:t>tabagismo</a:t>
            </a:r>
            <a:r>
              <a:rPr lang="en-US" sz="2199" dirty="0">
                <a:solidFill>
                  <a:srgbClr val="000B5D"/>
                </a:solidFill>
                <a:latin typeface="Poppins"/>
              </a:rPr>
              <a:t> e </a:t>
            </a:r>
            <a:r>
              <a:rPr lang="en-US" sz="2199" dirty="0" err="1">
                <a:solidFill>
                  <a:srgbClr val="000B5D"/>
                </a:solidFill>
                <a:latin typeface="Poppins"/>
              </a:rPr>
              <a:t>buscar</a:t>
            </a:r>
            <a:r>
              <a:rPr lang="en-US" sz="2199" dirty="0">
                <a:solidFill>
                  <a:srgbClr val="000B5D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0B5D"/>
                </a:solidFill>
                <a:latin typeface="Poppins"/>
              </a:rPr>
              <a:t>por</a:t>
            </a:r>
            <a:r>
              <a:rPr lang="en-US" sz="2199" dirty="0">
                <a:solidFill>
                  <a:srgbClr val="000B5D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0B5D"/>
                </a:solidFill>
                <a:latin typeface="Poppins"/>
              </a:rPr>
              <a:t>meio</a:t>
            </a:r>
            <a:r>
              <a:rPr lang="en-US" sz="2199" dirty="0">
                <a:solidFill>
                  <a:srgbClr val="000B5D"/>
                </a:solidFill>
                <a:latin typeface="Poppins"/>
              </a:rPr>
              <a:t> de </a:t>
            </a:r>
            <a:r>
              <a:rPr lang="en-US" sz="2199" dirty="0" err="1">
                <a:solidFill>
                  <a:srgbClr val="000B5D"/>
                </a:solidFill>
                <a:latin typeface="Poppins"/>
              </a:rPr>
              <a:t>troca</a:t>
            </a:r>
            <a:r>
              <a:rPr lang="en-US" sz="2199" dirty="0">
                <a:solidFill>
                  <a:srgbClr val="000B5D"/>
                </a:solidFill>
                <a:latin typeface="Poppins"/>
              </a:rPr>
              <a:t> de </a:t>
            </a:r>
            <a:r>
              <a:rPr lang="en-US" sz="2199" dirty="0" err="1">
                <a:solidFill>
                  <a:srgbClr val="000B5D"/>
                </a:solidFill>
                <a:latin typeface="Poppins"/>
              </a:rPr>
              <a:t>experiências</a:t>
            </a:r>
            <a:r>
              <a:rPr lang="en-US" sz="2199" dirty="0">
                <a:solidFill>
                  <a:srgbClr val="000B5D"/>
                </a:solidFill>
                <a:latin typeface="Poppins"/>
              </a:rPr>
              <a:t>, a </a:t>
            </a:r>
            <a:r>
              <a:rPr lang="en-US" sz="2199" dirty="0" err="1">
                <a:solidFill>
                  <a:srgbClr val="000B5D"/>
                </a:solidFill>
                <a:latin typeface="Poppins"/>
              </a:rPr>
              <a:t>atualização</a:t>
            </a:r>
            <a:r>
              <a:rPr lang="en-US" sz="2199" dirty="0">
                <a:solidFill>
                  <a:srgbClr val="000B5D"/>
                </a:solidFill>
                <a:latin typeface="Poppins"/>
              </a:rPr>
              <a:t> </a:t>
            </a:r>
            <a:r>
              <a:rPr lang="en-US" sz="2199" dirty="0" err="1">
                <a:solidFill>
                  <a:srgbClr val="000B5D"/>
                </a:solidFill>
                <a:latin typeface="Poppins"/>
              </a:rPr>
              <a:t>técnica</a:t>
            </a:r>
            <a:r>
              <a:rPr lang="en-US" sz="2199" dirty="0">
                <a:solidFill>
                  <a:srgbClr val="000B5D"/>
                </a:solidFill>
                <a:latin typeface="Poppins"/>
              </a:rPr>
              <a:t>, </a:t>
            </a:r>
            <a:r>
              <a:rPr lang="en-US" sz="2199" dirty="0" err="1">
                <a:solidFill>
                  <a:srgbClr val="000B5D"/>
                </a:solidFill>
                <a:latin typeface="Poppins"/>
              </a:rPr>
              <a:t>avaliação</a:t>
            </a:r>
            <a:r>
              <a:rPr lang="en-US" sz="2199" dirty="0">
                <a:solidFill>
                  <a:srgbClr val="000B5D"/>
                </a:solidFill>
                <a:latin typeface="Poppins"/>
              </a:rPr>
              <a:t> e </a:t>
            </a:r>
            <a:r>
              <a:rPr lang="en-US" sz="2199" dirty="0" err="1">
                <a:solidFill>
                  <a:srgbClr val="000B5D"/>
                </a:solidFill>
                <a:latin typeface="Poppins"/>
              </a:rPr>
              <a:t>planejamento</a:t>
            </a:r>
            <a:r>
              <a:rPr lang="en-US" sz="2199" dirty="0">
                <a:solidFill>
                  <a:srgbClr val="000B5D"/>
                </a:solidFill>
                <a:latin typeface="Poppins"/>
              </a:rPr>
              <a:t>.</a:t>
            </a:r>
          </a:p>
          <a:p>
            <a:pPr algn="just">
              <a:lnSpc>
                <a:spcPts val="2639"/>
              </a:lnSpc>
            </a:pPr>
            <a:endParaRPr lang="en-US" sz="2199" dirty="0">
              <a:solidFill>
                <a:srgbClr val="000B5D"/>
              </a:solidFill>
              <a:latin typeface="Poppi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03595" y="0"/>
            <a:ext cx="7984405" cy="10287000"/>
            <a:chOff x="0" y="0"/>
            <a:chExt cx="10645873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8020" r="30677" b="5355"/>
            <a:stretch>
              <a:fillRect/>
            </a:stretch>
          </p:blipFill>
          <p:spPr>
            <a:xfrm>
              <a:off x="0" y="0"/>
              <a:ext cx="10645873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1802033" y="-1314874"/>
            <a:ext cx="7984405" cy="2061264"/>
            <a:chOff x="0" y="0"/>
            <a:chExt cx="2102889" cy="54288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02889" cy="542884"/>
            </a:xfrm>
            <a:custGeom>
              <a:avLst/>
              <a:gdLst/>
              <a:ahLst/>
              <a:cxnLst/>
              <a:rect l="l" t="t" r="r" b="b"/>
              <a:pathLst>
                <a:path w="2102889" h="542884">
                  <a:moveTo>
                    <a:pt x="0" y="0"/>
                  </a:moveTo>
                  <a:lnTo>
                    <a:pt x="2102889" y="0"/>
                  </a:lnTo>
                  <a:lnTo>
                    <a:pt x="2102889" y="542884"/>
                  </a:lnTo>
                  <a:lnTo>
                    <a:pt x="0" y="542884"/>
                  </a:ln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2102889" cy="6095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205047" y="9258300"/>
            <a:ext cx="5088121" cy="1028700"/>
            <a:chOff x="0" y="0"/>
            <a:chExt cx="1340081" cy="2709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40081" cy="270933"/>
            </a:xfrm>
            <a:custGeom>
              <a:avLst/>
              <a:gdLst/>
              <a:ahLst/>
              <a:cxnLst/>
              <a:rect l="l" t="t" r="r" b="b"/>
              <a:pathLst>
                <a:path w="1340081" h="270933">
                  <a:moveTo>
                    <a:pt x="0" y="0"/>
                  </a:moveTo>
                  <a:lnTo>
                    <a:pt x="1340081" y="0"/>
                  </a:lnTo>
                  <a:lnTo>
                    <a:pt x="1340081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1340081" cy="337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43083" y="1943100"/>
            <a:ext cx="769910" cy="673322"/>
          </a:xfrm>
          <a:custGeom>
            <a:avLst/>
            <a:gdLst/>
            <a:ahLst/>
            <a:cxnLst/>
            <a:rect l="l" t="t" r="r" b="b"/>
            <a:pathLst>
              <a:path w="769910" h="673322">
                <a:moveTo>
                  <a:pt x="0" y="0"/>
                </a:moveTo>
                <a:lnTo>
                  <a:pt x="769910" y="0"/>
                </a:lnTo>
                <a:lnTo>
                  <a:pt x="769910" y="673322"/>
                </a:lnTo>
                <a:lnTo>
                  <a:pt x="0" y="673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43083" y="5563796"/>
            <a:ext cx="769910" cy="673322"/>
          </a:xfrm>
          <a:custGeom>
            <a:avLst/>
            <a:gdLst/>
            <a:ahLst/>
            <a:cxnLst/>
            <a:rect l="l" t="t" r="r" b="b"/>
            <a:pathLst>
              <a:path w="769910" h="673322">
                <a:moveTo>
                  <a:pt x="0" y="0"/>
                </a:moveTo>
                <a:lnTo>
                  <a:pt x="769910" y="0"/>
                </a:lnTo>
                <a:lnTo>
                  <a:pt x="769910" y="673321"/>
                </a:lnTo>
                <a:lnTo>
                  <a:pt x="0" y="6733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28700" y="995324"/>
            <a:ext cx="7106334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0153A5"/>
                </a:solidFill>
                <a:latin typeface="Poppins Semi-Bold"/>
              </a:rPr>
              <a:t>EVENTOS</a:t>
            </a:r>
          </a:p>
          <a:p>
            <a:pPr>
              <a:lnSpc>
                <a:spcPts val="4950"/>
              </a:lnSpc>
            </a:pPr>
            <a:endParaRPr lang="en-US" sz="4500">
              <a:solidFill>
                <a:srgbClr val="0153A5"/>
              </a:solidFill>
              <a:latin typeface="Poppins Semi-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12993" y="1924050"/>
            <a:ext cx="8292293" cy="26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84"/>
              </a:lnSpc>
            </a:pPr>
            <a:r>
              <a:rPr lang="en-US" sz="2654">
                <a:solidFill>
                  <a:srgbClr val="2E2768"/>
                </a:solidFill>
                <a:latin typeface="Poppins Bold"/>
              </a:rPr>
              <a:t>Tocantins sediou a XXVI Jornada Centro-Oeste em Psiquiatria</a:t>
            </a:r>
          </a:p>
          <a:p>
            <a:pPr algn="just">
              <a:lnSpc>
                <a:spcPts val="2879"/>
              </a:lnSpc>
            </a:pPr>
            <a:r>
              <a:rPr lang="en-US" sz="2400">
                <a:solidFill>
                  <a:srgbClr val="2E2768"/>
                </a:solidFill>
                <a:latin typeface="Poppins"/>
              </a:rPr>
              <a:t>Em parceria com a Associação Brasileira de Psiquiatria (ABP), ocorreu dias 04 e 05 de maio de 2023, no auditório do Palácio do Araguaia, em Palmas, com profissionais dos estados do Tocantins, Distrito Federal, Goiás, Mato Grosso e Mato Grosso do Sul.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12993" y="5544746"/>
            <a:ext cx="8292293" cy="26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84"/>
              </a:lnSpc>
            </a:pPr>
            <a:r>
              <a:rPr lang="en-US" sz="2654">
                <a:solidFill>
                  <a:srgbClr val="2E2768"/>
                </a:solidFill>
                <a:latin typeface="Poppins Bold"/>
              </a:rPr>
              <a:t>Fornecimento Plasma</a:t>
            </a:r>
          </a:p>
          <a:p>
            <a:pPr algn="just">
              <a:lnSpc>
                <a:spcPts val="2879"/>
              </a:lnSpc>
            </a:pPr>
            <a:r>
              <a:rPr lang="en-US" sz="2400">
                <a:solidFill>
                  <a:srgbClr val="2E2768"/>
                </a:solidFill>
                <a:latin typeface="Poppins"/>
              </a:rPr>
              <a:t>A Hemorrede do Tocantins recebeu certificado de validação para o fornecimento do plasma para a Hemobras, uma demonstração da qualidade do trabalho, resultado do esforço da equipe tocantinense.</a:t>
            </a:r>
          </a:p>
          <a:p>
            <a:pPr algn="just">
              <a:lnSpc>
                <a:spcPts val="3184"/>
              </a:lnSpc>
            </a:pPr>
            <a:r>
              <a:rPr lang="en-US" sz="2654">
                <a:solidFill>
                  <a:srgbClr val="2E2768"/>
                </a:solidFill>
                <a:latin typeface="Poppin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863215"/>
            <a:ext cx="8333154" cy="7680960"/>
            <a:chOff x="0" y="0"/>
            <a:chExt cx="11110872" cy="1024128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917" r="14470"/>
            <a:stretch>
              <a:fillRect/>
            </a:stretch>
          </p:blipFill>
          <p:spPr>
            <a:xfrm>
              <a:off x="0" y="0"/>
              <a:ext cx="11110872" cy="1024128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-257175"/>
            <a:ext cx="8333154" cy="3086100"/>
            <a:chOff x="0" y="0"/>
            <a:chExt cx="219474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94740" cy="812800"/>
            </a:xfrm>
            <a:custGeom>
              <a:avLst/>
              <a:gdLst/>
              <a:ahLst/>
              <a:cxnLst/>
              <a:rect l="l" t="t" r="r" b="b"/>
              <a:pathLst>
                <a:path w="2194740" h="812800">
                  <a:moveTo>
                    <a:pt x="0" y="0"/>
                  </a:moveTo>
                  <a:lnTo>
                    <a:pt x="2194740" y="0"/>
                  </a:lnTo>
                  <a:lnTo>
                    <a:pt x="21947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219474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624423" y="9258300"/>
            <a:ext cx="9900631" cy="3086100"/>
            <a:chOff x="0" y="0"/>
            <a:chExt cx="2607574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07574" cy="812800"/>
            </a:xfrm>
            <a:custGeom>
              <a:avLst/>
              <a:gdLst/>
              <a:ahLst/>
              <a:cxnLst/>
              <a:rect l="l" t="t" r="r" b="b"/>
              <a:pathLst>
                <a:path w="2607574" h="812800">
                  <a:moveTo>
                    <a:pt x="0" y="0"/>
                  </a:moveTo>
                  <a:lnTo>
                    <a:pt x="2607574" y="0"/>
                  </a:lnTo>
                  <a:lnTo>
                    <a:pt x="260757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2607574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8713171" y="1228725"/>
            <a:ext cx="769910" cy="673322"/>
          </a:xfrm>
          <a:custGeom>
            <a:avLst/>
            <a:gdLst/>
            <a:ahLst/>
            <a:cxnLst/>
            <a:rect l="l" t="t" r="r" b="b"/>
            <a:pathLst>
              <a:path w="769910" h="673322">
                <a:moveTo>
                  <a:pt x="0" y="0"/>
                </a:moveTo>
                <a:lnTo>
                  <a:pt x="769911" y="0"/>
                </a:lnTo>
                <a:lnTo>
                  <a:pt x="769911" y="673322"/>
                </a:lnTo>
                <a:lnTo>
                  <a:pt x="0" y="673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483082" y="1209675"/>
            <a:ext cx="7776218" cy="3676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84"/>
              </a:lnSpc>
            </a:pPr>
            <a:r>
              <a:rPr lang="en-US" sz="2654">
                <a:solidFill>
                  <a:srgbClr val="2E2768"/>
                </a:solidFill>
                <a:latin typeface="Poppins Bold"/>
              </a:rPr>
              <a:t>Prêmio Doutor Pinotti </a:t>
            </a:r>
          </a:p>
          <a:p>
            <a:pPr algn="just">
              <a:lnSpc>
                <a:spcPts val="2879"/>
              </a:lnSpc>
            </a:pPr>
            <a:r>
              <a:rPr lang="en-US" sz="2400">
                <a:solidFill>
                  <a:srgbClr val="2E2768"/>
                </a:solidFill>
                <a:latin typeface="Poppins"/>
              </a:rPr>
              <a:t>O Hospital Geral de Palmas foi reconhecido com o Prêmio Doutor Pinotti – Hospital Amigo da Mulher, em 2023, pelo trabalho desenvolvido pela promoção ao acesso e qualificação dos serviços de Saúde da Mulher. O prêmio foi concedido pela Câmara dos Deputados. A unidade hospitalar foi indicada ao prêmio pelo deputado federal Alexandre Guimarães.</a:t>
            </a:r>
          </a:p>
          <a:p>
            <a:pPr algn="just">
              <a:lnSpc>
                <a:spcPts val="2879"/>
              </a:lnSpc>
            </a:pPr>
            <a:r>
              <a:rPr lang="en-US" sz="2400">
                <a:solidFill>
                  <a:srgbClr val="2E2768"/>
                </a:solidFill>
                <a:latin typeface="Poppins"/>
              </a:rPr>
              <a:t> </a:t>
            </a:r>
          </a:p>
        </p:txBody>
      </p:sp>
      <p:sp>
        <p:nvSpPr>
          <p:cNvPr id="12" name="Freeform 12"/>
          <p:cNvSpPr/>
          <p:nvPr/>
        </p:nvSpPr>
        <p:spPr>
          <a:xfrm>
            <a:off x="8713171" y="4886325"/>
            <a:ext cx="769910" cy="673322"/>
          </a:xfrm>
          <a:custGeom>
            <a:avLst/>
            <a:gdLst/>
            <a:ahLst/>
            <a:cxnLst/>
            <a:rect l="l" t="t" r="r" b="b"/>
            <a:pathLst>
              <a:path w="769910" h="673322">
                <a:moveTo>
                  <a:pt x="0" y="0"/>
                </a:moveTo>
                <a:lnTo>
                  <a:pt x="769911" y="0"/>
                </a:lnTo>
                <a:lnTo>
                  <a:pt x="769911" y="673322"/>
                </a:lnTo>
                <a:lnTo>
                  <a:pt x="0" y="673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1102995"/>
            <a:ext cx="7304454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FFFFFF"/>
                </a:solidFill>
                <a:latin typeface="Poppins Semi-Bold"/>
              </a:rPr>
              <a:t>EVENTOS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483082" y="4867275"/>
            <a:ext cx="7776218" cy="3676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84"/>
              </a:lnSpc>
            </a:pPr>
            <a:r>
              <a:rPr lang="en-US" sz="2654">
                <a:solidFill>
                  <a:srgbClr val="2E2768"/>
                </a:solidFill>
                <a:latin typeface="Poppins Bold"/>
              </a:rPr>
              <a:t>Maratona Todos Seguros</a:t>
            </a:r>
          </a:p>
          <a:p>
            <a:pPr algn="just">
              <a:lnSpc>
                <a:spcPts val="2879"/>
              </a:lnSpc>
            </a:pPr>
            <a:r>
              <a:rPr lang="en-US" sz="2400">
                <a:solidFill>
                  <a:srgbClr val="2E2768"/>
                </a:solidFill>
                <a:latin typeface="Poppins"/>
              </a:rPr>
              <a:t>O Hospital e Maternidade Dona Regina Siqueira Campos conquistou o 2º lugar na Maratona todos Seguros, do Ministério da Saúde. A ação envolveu 18 unidades hospitalares do país participantes do ‘Projeto Paciente Seguro’, desenvolvido em parceria com o Hospital Moinhos de Vento (HMV), de Porto Alegre (RS). </a:t>
            </a:r>
          </a:p>
          <a:p>
            <a:pPr algn="just">
              <a:lnSpc>
                <a:spcPts val="2879"/>
              </a:lnSpc>
            </a:pPr>
            <a:endParaRPr lang="en-US" sz="2400">
              <a:solidFill>
                <a:srgbClr val="2E2768"/>
              </a:solidFill>
              <a:latin typeface="Poppins"/>
            </a:endParaRPr>
          </a:p>
          <a:p>
            <a:pPr algn="just">
              <a:lnSpc>
                <a:spcPts val="2879"/>
              </a:lnSpc>
            </a:pPr>
            <a:r>
              <a:rPr lang="en-US" sz="2400">
                <a:solidFill>
                  <a:srgbClr val="2E2768"/>
                </a:solidFill>
                <a:latin typeface="Poppin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349270"/>
            <a:ext cx="4250311" cy="3204522"/>
            <a:chOff x="0" y="0"/>
            <a:chExt cx="5667082" cy="427269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r="11355"/>
            <a:stretch>
              <a:fillRect/>
            </a:stretch>
          </p:blipFill>
          <p:spPr>
            <a:xfrm>
              <a:off x="0" y="0"/>
              <a:ext cx="5667082" cy="4272696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9144000" y="2349270"/>
            <a:ext cx="4605314" cy="6751886"/>
            <a:chOff x="0" y="0"/>
            <a:chExt cx="6140418" cy="900251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42565" r="15401"/>
            <a:stretch>
              <a:fillRect/>
            </a:stretch>
          </p:blipFill>
          <p:spPr>
            <a:xfrm>
              <a:off x="0" y="0"/>
              <a:ext cx="6140418" cy="9002515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028700" y="5896634"/>
            <a:ext cx="4250311" cy="3204522"/>
            <a:chOff x="0" y="0"/>
            <a:chExt cx="5667082" cy="4272696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20157" r="20157"/>
            <a:stretch>
              <a:fillRect/>
            </a:stretch>
          </p:blipFill>
          <p:spPr>
            <a:xfrm>
              <a:off x="0" y="0"/>
              <a:ext cx="5667082" cy="4272696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5279011" y="2349270"/>
            <a:ext cx="2977078" cy="3204522"/>
            <a:chOff x="0" y="0"/>
            <a:chExt cx="971872" cy="104612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71872" cy="1046121"/>
            </a:xfrm>
            <a:custGeom>
              <a:avLst/>
              <a:gdLst/>
              <a:ahLst/>
              <a:cxnLst/>
              <a:rect l="l" t="t" r="r" b="b"/>
              <a:pathLst>
                <a:path w="971872" h="1046121">
                  <a:moveTo>
                    <a:pt x="0" y="0"/>
                  </a:moveTo>
                  <a:lnTo>
                    <a:pt x="971872" y="0"/>
                  </a:lnTo>
                  <a:lnTo>
                    <a:pt x="971872" y="1046121"/>
                  </a:lnTo>
                  <a:lnTo>
                    <a:pt x="0" y="1046121"/>
                  </a:ln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971872" cy="1112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749314" y="2349270"/>
            <a:ext cx="3321925" cy="6751886"/>
            <a:chOff x="0" y="0"/>
            <a:chExt cx="1084448" cy="220416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84448" cy="2204164"/>
            </a:xfrm>
            <a:custGeom>
              <a:avLst/>
              <a:gdLst/>
              <a:ahLst/>
              <a:cxnLst/>
              <a:rect l="l" t="t" r="r" b="b"/>
              <a:pathLst>
                <a:path w="1084448" h="2204164">
                  <a:moveTo>
                    <a:pt x="0" y="0"/>
                  </a:moveTo>
                  <a:lnTo>
                    <a:pt x="1084448" y="0"/>
                  </a:lnTo>
                  <a:lnTo>
                    <a:pt x="1084448" y="2204164"/>
                  </a:lnTo>
                  <a:lnTo>
                    <a:pt x="0" y="2204164"/>
                  </a:ln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1084448" cy="22708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279011" y="5896634"/>
            <a:ext cx="2977078" cy="3204522"/>
            <a:chOff x="0" y="0"/>
            <a:chExt cx="971872" cy="104612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71872" cy="1046121"/>
            </a:xfrm>
            <a:custGeom>
              <a:avLst/>
              <a:gdLst/>
              <a:ahLst/>
              <a:cxnLst/>
              <a:rect l="l" t="t" r="r" b="b"/>
              <a:pathLst>
                <a:path w="971872" h="1046121">
                  <a:moveTo>
                    <a:pt x="0" y="0"/>
                  </a:moveTo>
                  <a:lnTo>
                    <a:pt x="971872" y="0"/>
                  </a:lnTo>
                  <a:lnTo>
                    <a:pt x="971872" y="1046121"/>
                  </a:lnTo>
                  <a:lnTo>
                    <a:pt x="0" y="1046121"/>
                  </a:ln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971872" cy="1112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28700" y="1028700"/>
            <a:ext cx="7106334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0154A4"/>
                </a:solidFill>
                <a:latin typeface="Poppins Semi-Bold"/>
              </a:rPr>
              <a:t>CAPACITAÇÕES </a:t>
            </a:r>
          </a:p>
          <a:p>
            <a:pPr>
              <a:lnSpc>
                <a:spcPts val="4950"/>
              </a:lnSpc>
            </a:pPr>
            <a:endParaRPr lang="en-US" sz="4500">
              <a:solidFill>
                <a:srgbClr val="0154A4"/>
              </a:solidFill>
              <a:latin typeface="Poppins Semi-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3964972" y="4286175"/>
            <a:ext cx="2890609" cy="4258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62"/>
              </a:lnSpc>
            </a:pPr>
            <a:r>
              <a:rPr lang="en-US" sz="1885">
                <a:solidFill>
                  <a:srgbClr val="FFFFFF"/>
                </a:solidFill>
                <a:latin typeface="Poppins"/>
              </a:rPr>
              <a:t>em parceria com a Polícia Rodoviária Federal do Estado do Tocantins (PRF-TO) O workshop ‘Abordagem Policial à Pessoa com Transtorno do Espectro Autista (TEA)’, o qual teve como objetivo principal, aprimorar o atendimento e a interação entre policiais e pessoas com o TEA e suas famílias. </a:t>
            </a:r>
          </a:p>
          <a:p>
            <a:pPr algn="just">
              <a:lnSpc>
                <a:spcPts val="2262"/>
              </a:lnSpc>
            </a:pPr>
            <a:endParaRPr lang="en-US" sz="1885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496925" y="3272001"/>
            <a:ext cx="2541250" cy="230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00"/>
              </a:lnSpc>
            </a:pPr>
            <a:r>
              <a:rPr lang="en-US" sz="1500">
                <a:solidFill>
                  <a:srgbClr val="FFFFFF"/>
                </a:solidFill>
                <a:latin typeface="Poppins"/>
              </a:rPr>
              <a:t>‘Oficina de treinamento sobre o teste rápido de hanseníase para avaliação de contatos’. Participaram os profissionais das unidades básicas de saúde da Macrorregião de Saúde Norte.</a:t>
            </a:r>
          </a:p>
          <a:p>
            <a:pPr algn="just">
              <a:lnSpc>
                <a:spcPts val="1800"/>
              </a:lnSpc>
            </a:pPr>
            <a:endParaRPr lang="en-US" sz="150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4049525" y="3100722"/>
            <a:ext cx="2721503" cy="850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7"/>
              </a:lnSpc>
            </a:pPr>
            <a:r>
              <a:rPr lang="en-US" sz="2697">
                <a:solidFill>
                  <a:srgbClr val="FFFFFF"/>
                </a:solidFill>
                <a:latin typeface="Poppins Semi-Bold"/>
              </a:rPr>
              <a:t>Abordagem Autista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571259" y="2425372"/>
            <a:ext cx="2392583" cy="751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5"/>
              </a:lnSpc>
            </a:pPr>
            <a:r>
              <a:rPr lang="en-US" sz="2371">
                <a:solidFill>
                  <a:srgbClr val="FFFFFF"/>
                </a:solidFill>
                <a:latin typeface="Poppins Semi-Bold"/>
              </a:rPr>
              <a:t>Teste de hanseníase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496925" y="6812601"/>
            <a:ext cx="2541250" cy="230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00"/>
              </a:lnSpc>
            </a:pPr>
            <a:r>
              <a:rPr lang="en-US" sz="1500">
                <a:solidFill>
                  <a:srgbClr val="FFFFFF"/>
                </a:solidFill>
                <a:latin typeface="Poppins"/>
              </a:rPr>
              <a:t>Seminário ‘Vigilância Epidemiológica das Doenças Imunopreveníveis’. Ação foi direcionada aos profissionais da Secretaria Municipal de Saúde de Palmas e da rede privada da Capital.</a:t>
            </a:r>
          </a:p>
          <a:p>
            <a:pPr algn="just">
              <a:lnSpc>
                <a:spcPts val="1800"/>
              </a:lnSpc>
            </a:pPr>
            <a:endParaRPr lang="en-US" sz="150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5485663" y="5972507"/>
            <a:ext cx="2563775" cy="751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5"/>
              </a:lnSpc>
            </a:pPr>
            <a:r>
              <a:rPr lang="en-US" sz="2371">
                <a:solidFill>
                  <a:srgbClr val="FFFFFF"/>
                </a:solidFill>
                <a:latin typeface="Poppins Semi-Bold"/>
              </a:rPr>
              <a:t>Vigilância epidemiológica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49916" y="3032788"/>
            <a:ext cx="4605314" cy="4789157"/>
            <a:chOff x="0" y="0"/>
            <a:chExt cx="6140418" cy="638554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3952" r="6788"/>
            <a:stretch>
              <a:fillRect/>
            </a:stretch>
          </p:blipFill>
          <p:spPr>
            <a:xfrm>
              <a:off x="0" y="0"/>
              <a:ext cx="6140418" cy="6385543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4055229" y="3039562"/>
            <a:ext cx="3321925" cy="4782383"/>
            <a:chOff x="0" y="0"/>
            <a:chExt cx="1084448" cy="15612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84448" cy="1561216"/>
            </a:xfrm>
            <a:custGeom>
              <a:avLst/>
              <a:gdLst/>
              <a:ahLst/>
              <a:cxnLst/>
              <a:rect l="l" t="t" r="r" b="b"/>
              <a:pathLst>
                <a:path w="1084448" h="1561216">
                  <a:moveTo>
                    <a:pt x="0" y="0"/>
                  </a:moveTo>
                  <a:lnTo>
                    <a:pt x="1084448" y="0"/>
                  </a:lnTo>
                  <a:lnTo>
                    <a:pt x="1084448" y="1561216"/>
                  </a:lnTo>
                  <a:lnTo>
                    <a:pt x="0" y="1561216"/>
                  </a:ln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1084448" cy="1627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4275477" y="4572393"/>
            <a:ext cx="2890609" cy="321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60"/>
              </a:lnSpc>
            </a:pPr>
            <a:r>
              <a:rPr lang="en-US" sz="1800" spc="-68">
                <a:solidFill>
                  <a:srgbClr val="FFFFFF"/>
                </a:solidFill>
                <a:latin typeface="Poppins"/>
              </a:rPr>
              <a:t>Capacitação para implementação da vigilância entomológica com armadilhas de oviposição (ovitrampas) em 11 municípios tocantinenses. A ação foi  promovida em parceria com o Ministério da Saúde (MS) e a Fundação Oswaldo Cruz (Fiocruz).</a:t>
            </a:r>
          </a:p>
          <a:p>
            <a:pPr algn="just">
              <a:lnSpc>
                <a:spcPts val="2160"/>
              </a:lnSpc>
            </a:pPr>
            <a:endParaRPr lang="en-US" sz="1800" spc="-68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4360029" y="3379897"/>
            <a:ext cx="2721503" cy="850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7"/>
              </a:lnSpc>
            </a:pPr>
            <a:r>
              <a:rPr lang="en-US" sz="2697">
                <a:solidFill>
                  <a:srgbClr val="FFFFFF"/>
                </a:solidFill>
                <a:latin typeface="Poppins Semi-Bold"/>
              </a:rPr>
              <a:t>Controle das arboviroses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1028700"/>
            <a:ext cx="7106334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0154A4"/>
                </a:solidFill>
                <a:latin typeface="Poppins Semi-Bold"/>
              </a:rPr>
              <a:t>CAPACITAÇÕES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146555" y="3039562"/>
            <a:ext cx="4605314" cy="4782383"/>
            <a:chOff x="0" y="0"/>
            <a:chExt cx="6140418" cy="637651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/>
            <a:srcRect l="33910" r="6746"/>
            <a:stretch>
              <a:fillRect/>
            </a:stretch>
          </p:blipFill>
          <p:spPr>
            <a:xfrm>
              <a:off x="0" y="0"/>
              <a:ext cx="6140418" cy="6376511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5751868" y="3039562"/>
            <a:ext cx="3321925" cy="4782383"/>
            <a:chOff x="0" y="0"/>
            <a:chExt cx="1084448" cy="156121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84448" cy="1561216"/>
            </a:xfrm>
            <a:custGeom>
              <a:avLst/>
              <a:gdLst/>
              <a:ahLst/>
              <a:cxnLst/>
              <a:rect l="l" t="t" r="r" b="b"/>
              <a:pathLst>
                <a:path w="1084448" h="1561216">
                  <a:moveTo>
                    <a:pt x="0" y="0"/>
                  </a:moveTo>
                  <a:lnTo>
                    <a:pt x="1084448" y="0"/>
                  </a:lnTo>
                  <a:lnTo>
                    <a:pt x="1084448" y="1561216"/>
                  </a:lnTo>
                  <a:lnTo>
                    <a:pt x="0" y="1561216"/>
                  </a:ln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1084448" cy="1627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967527" y="4572393"/>
            <a:ext cx="2890609" cy="268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Poppins"/>
              </a:rPr>
              <a:t>Oficina Sobre Manejo Clínico Inicial das ISTs. O evento realizado em Palmas, teve a participação de profissionais de saúde que atuam na rede pública estadual e municipal.</a:t>
            </a:r>
          </a:p>
          <a:p>
            <a:pPr algn="just">
              <a:lnSpc>
                <a:spcPts val="2160"/>
              </a:lnSpc>
            </a:pPr>
            <a:endParaRPr lang="en-US" sz="180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052079" y="3379897"/>
            <a:ext cx="2721503" cy="850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7"/>
              </a:lnSpc>
            </a:pPr>
            <a:r>
              <a:rPr lang="en-US" sz="2697">
                <a:solidFill>
                  <a:srgbClr val="FFFFFF"/>
                </a:solidFill>
                <a:latin typeface="Poppins Semi-Bold"/>
              </a:rPr>
              <a:t>Controle das ISTs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5523005" y="9609524"/>
            <a:ext cx="4185210" cy="2172476"/>
            <a:chOff x="0" y="0"/>
            <a:chExt cx="1345639" cy="698500"/>
          </a:xfrm>
        </p:grpSpPr>
        <p:sp>
          <p:nvSpPr>
            <p:cNvPr id="18" name="Freeform 18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FFC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14300" y="19050"/>
              <a:ext cx="111703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024022" y="9871150"/>
            <a:ext cx="8141223" cy="1553840"/>
            <a:chOff x="0" y="0"/>
            <a:chExt cx="3659737" cy="698500"/>
          </a:xfrm>
        </p:grpSpPr>
        <p:sp>
          <p:nvSpPr>
            <p:cNvPr id="21" name="Freeform 21"/>
            <p:cNvSpPr/>
            <p:nvPr/>
          </p:nvSpPr>
          <p:spPr>
            <a:xfrm>
              <a:off x="2009" y="0"/>
              <a:ext cx="3655720" cy="698500"/>
            </a:xfrm>
            <a:custGeom>
              <a:avLst/>
              <a:gdLst/>
              <a:ahLst/>
              <a:cxnLst/>
              <a:rect l="l" t="t" r="r" b="b"/>
              <a:pathLst>
                <a:path w="3655720" h="698500">
                  <a:moveTo>
                    <a:pt x="3652468" y="358292"/>
                  </a:moveTo>
                  <a:lnTo>
                    <a:pt x="3459789" y="689458"/>
                  </a:lnTo>
                  <a:cubicBezTo>
                    <a:pt x="3456532" y="695056"/>
                    <a:pt x="3450544" y="698500"/>
                    <a:pt x="3444067" y="698500"/>
                  </a:cubicBezTo>
                  <a:lnTo>
                    <a:pt x="211651" y="698500"/>
                  </a:lnTo>
                  <a:cubicBezTo>
                    <a:pt x="205175" y="698500"/>
                    <a:pt x="199187" y="695056"/>
                    <a:pt x="195930" y="689458"/>
                  </a:cubicBezTo>
                  <a:lnTo>
                    <a:pt x="3252" y="358292"/>
                  </a:lnTo>
                  <a:cubicBezTo>
                    <a:pt x="0" y="352702"/>
                    <a:pt x="0" y="345798"/>
                    <a:pt x="3252" y="340208"/>
                  </a:cubicBezTo>
                  <a:lnTo>
                    <a:pt x="195930" y="9042"/>
                  </a:lnTo>
                  <a:cubicBezTo>
                    <a:pt x="199187" y="3444"/>
                    <a:pt x="205175" y="0"/>
                    <a:pt x="211651" y="0"/>
                  </a:cubicBezTo>
                  <a:lnTo>
                    <a:pt x="3444067" y="0"/>
                  </a:lnTo>
                  <a:cubicBezTo>
                    <a:pt x="3450544" y="0"/>
                    <a:pt x="3456532" y="3444"/>
                    <a:pt x="3459789" y="9042"/>
                  </a:cubicBezTo>
                  <a:lnTo>
                    <a:pt x="3652468" y="340208"/>
                  </a:lnTo>
                  <a:cubicBezTo>
                    <a:pt x="3655719" y="345798"/>
                    <a:pt x="3655719" y="352702"/>
                    <a:pt x="3652468" y="358292"/>
                  </a:cubicBez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14300" y="19050"/>
              <a:ext cx="3431137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05416" y="3044324"/>
            <a:ext cx="4039271" cy="403927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634834" y="-2057400"/>
            <a:ext cx="6624466" cy="3086100"/>
            <a:chOff x="0" y="0"/>
            <a:chExt cx="1744715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44715" cy="812800"/>
            </a:xfrm>
            <a:custGeom>
              <a:avLst/>
              <a:gdLst/>
              <a:ahLst/>
              <a:cxnLst/>
              <a:rect l="l" t="t" r="r" b="b"/>
              <a:pathLst>
                <a:path w="1744715" h="812800">
                  <a:moveTo>
                    <a:pt x="0" y="0"/>
                  </a:moveTo>
                  <a:lnTo>
                    <a:pt x="1744715" y="0"/>
                  </a:lnTo>
                  <a:lnTo>
                    <a:pt x="174471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744715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6817" y="9258300"/>
            <a:ext cx="6624466" cy="3086100"/>
            <a:chOff x="0" y="0"/>
            <a:chExt cx="1744715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44715" cy="812800"/>
            </a:xfrm>
            <a:custGeom>
              <a:avLst/>
              <a:gdLst/>
              <a:ahLst/>
              <a:cxnLst/>
              <a:rect l="l" t="t" r="r" b="b"/>
              <a:pathLst>
                <a:path w="1744715" h="812800">
                  <a:moveTo>
                    <a:pt x="0" y="0"/>
                  </a:moveTo>
                  <a:lnTo>
                    <a:pt x="1744715" y="0"/>
                  </a:lnTo>
                  <a:lnTo>
                    <a:pt x="174471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1744715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565429" y="3540695"/>
            <a:ext cx="8522392" cy="4229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58"/>
              </a:lnSpc>
            </a:pPr>
            <a:r>
              <a:rPr lang="en-US" sz="3465">
                <a:solidFill>
                  <a:srgbClr val="2E2768"/>
                </a:solidFill>
                <a:latin typeface="Poppins"/>
              </a:rPr>
              <a:t>O Tocantins confirmou o primeiro caso de infecção por febre do Nilo em humanos no município de Caseara. Além do caso confirmado, foi um suspeito, por avaliação clínica, por apresentar os mesmos sintomas e ser irmão do infectado.</a:t>
            </a:r>
          </a:p>
          <a:p>
            <a:pPr algn="just">
              <a:lnSpc>
                <a:spcPts val="4158"/>
              </a:lnSpc>
            </a:pPr>
            <a:endParaRPr lang="en-US" sz="3465">
              <a:solidFill>
                <a:srgbClr val="2E2768"/>
              </a:solidFill>
              <a:latin typeface="Poppin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012545" y="3774593"/>
            <a:ext cx="2605104" cy="2598591"/>
          </a:xfrm>
          <a:custGeom>
            <a:avLst/>
            <a:gdLst/>
            <a:ahLst/>
            <a:cxnLst/>
            <a:rect l="l" t="t" r="r" b="b"/>
            <a:pathLst>
              <a:path w="2605104" h="2598591">
                <a:moveTo>
                  <a:pt x="0" y="0"/>
                </a:moveTo>
                <a:lnTo>
                  <a:pt x="2605104" y="0"/>
                </a:lnTo>
                <a:lnTo>
                  <a:pt x="2605104" y="2598591"/>
                </a:lnTo>
                <a:lnTo>
                  <a:pt x="0" y="2598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1324800"/>
            <a:ext cx="3524934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 dirty="0">
                <a:solidFill>
                  <a:srgbClr val="0153A5"/>
                </a:solidFill>
                <a:latin typeface="Poppins Semi-Bold"/>
              </a:rPr>
              <a:t>AGRAVOS</a:t>
            </a:r>
          </a:p>
          <a:p>
            <a:pPr>
              <a:lnSpc>
                <a:spcPts val="4950"/>
              </a:lnSpc>
            </a:pPr>
            <a:endParaRPr lang="en-US" sz="4500" dirty="0">
              <a:solidFill>
                <a:srgbClr val="0153A5"/>
              </a:solidFill>
              <a:latin typeface="Poppins Semi-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566694" y="2582100"/>
            <a:ext cx="6528409" cy="867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26"/>
              </a:lnSpc>
            </a:pPr>
            <a:r>
              <a:rPr lang="en-US" sz="5355">
                <a:solidFill>
                  <a:srgbClr val="2E2768"/>
                </a:solidFill>
                <a:latin typeface="Poppins Semi-Bold"/>
              </a:rPr>
              <a:t>Febre do Nilo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98573" y="9010697"/>
            <a:ext cx="4185210" cy="2172476"/>
            <a:chOff x="0" y="0"/>
            <a:chExt cx="1345639" cy="698500"/>
          </a:xfrm>
        </p:grpSpPr>
        <p:sp>
          <p:nvSpPr>
            <p:cNvPr id="3" name="Freeform 3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FFC50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19050"/>
              <a:ext cx="111703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228904" y="9654243"/>
            <a:ext cx="8377487" cy="2964361"/>
            <a:chOff x="0" y="0"/>
            <a:chExt cx="1974009" cy="698500"/>
          </a:xfrm>
        </p:grpSpPr>
        <p:sp>
          <p:nvSpPr>
            <p:cNvPr id="6" name="Freeform 6"/>
            <p:cNvSpPr/>
            <p:nvPr/>
          </p:nvSpPr>
          <p:spPr>
            <a:xfrm>
              <a:off x="1952" y="0"/>
              <a:ext cx="1970105" cy="698500"/>
            </a:xfrm>
            <a:custGeom>
              <a:avLst/>
              <a:gdLst/>
              <a:ahLst/>
              <a:cxnLst/>
              <a:rect l="l" t="t" r="r" b="b"/>
              <a:pathLst>
                <a:path w="1970105" h="698500">
                  <a:moveTo>
                    <a:pt x="1966944" y="358037"/>
                  </a:moveTo>
                  <a:lnTo>
                    <a:pt x="1773969" y="689713"/>
                  </a:lnTo>
                  <a:cubicBezTo>
                    <a:pt x="1770804" y="695153"/>
                    <a:pt x="1764985" y="698500"/>
                    <a:pt x="1758691" y="698500"/>
                  </a:cubicBezTo>
                  <a:lnTo>
                    <a:pt x="211413" y="698500"/>
                  </a:lnTo>
                  <a:cubicBezTo>
                    <a:pt x="205120" y="698500"/>
                    <a:pt x="199301" y="695153"/>
                    <a:pt x="196136" y="689713"/>
                  </a:cubicBezTo>
                  <a:lnTo>
                    <a:pt x="3160" y="358037"/>
                  </a:lnTo>
                  <a:cubicBezTo>
                    <a:pt x="0" y="352605"/>
                    <a:pt x="0" y="345895"/>
                    <a:pt x="3160" y="340463"/>
                  </a:cubicBezTo>
                  <a:lnTo>
                    <a:pt x="196136" y="8787"/>
                  </a:lnTo>
                  <a:cubicBezTo>
                    <a:pt x="199301" y="3347"/>
                    <a:pt x="205120" y="0"/>
                    <a:pt x="211413" y="0"/>
                  </a:cubicBezTo>
                  <a:lnTo>
                    <a:pt x="1758691" y="0"/>
                  </a:lnTo>
                  <a:cubicBezTo>
                    <a:pt x="1764985" y="0"/>
                    <a:pt x="1770804" y="3347"/>
                    <a:pt x="1773969" y="8787"/>
                  </a:cubicBezTo>
                  <a:lnTo>
                    <a:pt x="1966944" y="340463"/>
                  </a:lnTo>
                  <a:cubicBezTo>
                    <a:pt x="1970105" y="345895"/>
                    <a:pt x="1970105" y="352605"/>
                    <a:pt x="1966944" y="358037"/>
                  </a:cubicBez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19050"/>
              <a:ext cx="174540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501370" y="2967292"/>
            <a:ext cx="13237261" cy="2173837"/>
            <a:chOff x="0" y="0"/>
            <a:chExt cx="6143581" cy="1008906"/>
          </a:xfrm>
        </p:grpSpPr>
        <p:sp>
          <p:nvSpPr>
            <p:cNvPr id="9" name="Freeform 9"/>
            <p:cNvSpPr/>
            <p:nvPr/>
          </p:nvSpPr>
          <p:spPr>
            <a:xfrm>
              <a:off x="861" y="0"/>
              <a:ext cx="6141858" cy="1008906"/>
            </a:xfrm>
            <a:custGeom>
              <a:avLst/>
              <a:gdLst/>
              <a:ahLst/>
              <a:cxnLst/>
              <a:rect l="l" t="t" r="r" b="b"/>
              <a:pathLst>
                <a:path w="6141858" h="1008906">
                  <a:moveTo>
                    <a:pt x="6140316" y="510420"/>
                  </a:moveTo>
                  <a:lnTo>
                    <a:pt x="5941924" y="1002938"/>
                  </a:lnTo>
                  <a:cubicBezTo>
                    <a:pt x="5940472" y="1006544"/>
                    <a:pt x="5936974" y="1008906"/>
                    <a:pt x="5933087" y="1008906"/>
                  </a:cubicBezTo>
                  <a:lnTo>
                    <a:pt x="208772" y="1008906"/>
                  </a:lnTo>
                  <a:cubicBezTo>
                    <a:pt x="204885" y="1008906"/>
                    <a:pt x="201388" y="1006544"/>
                    <a:pt x="199935" y="1002938"/>
                  </a:cubicBezTo>
                  <a:lnTo>
                    <a:pt x="1543" y="510420"/>
                  </a:lnTo>
                  <a:cubicBezTo>
                    <a:pt x="0" y="506591"/>
                    <a:pt x="0" y="502314"/>
                    <a:pt x="1543" y="498485"/>
                  </a:cubicBezTo>
                  <a:lnTo>
                    <a:pt x="199935" y="5967"/>
                  </a:lnTo>
                  <a:cubicBezTo>
                    <a:pt x="201388" y="2362"/>
                    <a:pt x="204885" y="0"/>
                    <a:pt x="208772" y="0"/>
                  </a:cubicBezTo>
                  <a:lnTo>
                    <a:pt x="5933087" y="0"/>
                  </a:lnTo>
                  <a:cubicBezTo>
                    <a:pt x="5936974" y="0"/>
                    <a:pt x="5940472" y="2362"/>
                    <a:pt x="5941924" y="5967"/>
                  </a:cubicBezTo>
                  <a:lnTo>
                    <a:pt x="6140316" y="498485"/>
                  </a:lnTo>
                  <a:cubicBezTo>
                    <a:pt x="6141859" y="502314"/>
                    <a:pt x="6141859" y="506591"/>
                    <a:pt x="6140316" y="51042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0153A5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114300" y="19050"/>
              <a:ext cx="5914981" cy="9898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501370" y="5464979"/>
            <a:ext cx="13237261" cy="2357235"/>
            <a:chOff x="0" y="0"/>
            <a:chExt cx="6143581" cy="1094023"/>
          </a:xfrm>
        </p:grpSpPr>
        <p:sp>
          <p:nvSpPr>
            <p:cNvPr id="12" name="Freeform 12"/>
            <p:cNvSpPr/>
            <p:nvPr/>
          </p:nvSpPr>
          <p:spPr>
            <a:xfrm>
              <a:off x="795" y="0"/>
              <a:ext cx="6141991" cy="1094023"/>
            </a:xfrm>
            <a:custGeom>
              <a:avLst/>
              <a:gdLst/>
              <a:ahLst/>
              <a:cxnLst/>
              <a:rect l="l" t="t" r="r" b="b"/>
              <a:pathLst>
                <a:path w="6141991" h="1094023">
                  <a:moveTo>
                    <a:pt x="6140546" y="553042"/>
                  </a:moveTo>
                  <a:lnTo>
                    <a:pt x="5941826" y="1087992"/>
                  </a:lnTo>
                  <a:cubicBezTo>
                    <a:pt x="5940480" y="1091617"/>
                    <a:pt x="5937020" y="1094023"/>
                    <a:pt x="5933153" y="1094023"/>
                  </a:cubicBezTo>
                  <a:lnTo>
                    <a:pt x="208838" y="1094023"/>
                  </a:lnTo>
                  <a:cubicBezTo>
                    <a:pt x="204971" y="1094023"/>
                    <a:pt x="201511" y="1091617"/>
                    <a:pt x="200165" y="1087992"/>
                  </a:cubicBezTo>
                  <a:lnTo>
                    <a:pt x="1445" y="553042"/>
                  </a:lnTo>
                  <a:cubicBezTo>
                    <a:pt x="0" y="549152"/>
                    <a:pt x="0" y="544871"/>
                    <a:pt x="1445" y="540981"/>
                  </a:cubicBezTo>
                  <a:lnTo>
                    <a:pt x="200165" y="6031"/>
                  </a:lnTo>
                  <a:cubicBezTo>
                    <a:pt x="201511" y="2405"/>
                    <a:pt x="204971" y="0"/>
                    <a:pt x="208838" y="0"/>
                  </a:cubicBezTo>
                  <a:lnTo>
                    <a:pt x="5933153" y="0"/>
                  </a:lnTo>
                  <a:cubicBezTo>
                    <a:pt x="5937020" y="0"/>
                    <a:pt x="5940480" y="2405"/>
                    <a:pt x="5941826" y="6031"/>
                  </a:cubicBezTo>
                  <a:lnTo>
                    <a:pt x="6140546" y="540981"/>
                  </a:lnTo>
                  <a:cubicBezTo>
                    <a:pt x="6141991" y="544871"/>
                    <a:pt x="6141991" y="549152"/>
                    <a:pt x="6140546" y="553042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0153A5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14300" y="19050"/>
              <a:ext cx="5914981" cy="10749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134548" y="2460044"/>
            <a:ext cx="2733643" cy="2349225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5982" y="0"/>
              <a:ext cx="800836" cy="698500"/>
            </a:xfrm>
            <a:custGeom>
              <a:avLst/>
              <a:gdLst/>
              <a:ahLst/>
              <a:cxnLst/>
              <a:rect l="l" t="t" r="r" b="b"/>
              <a:pathLst>
                <a:path w="800836" h="698500">
                  <a:moveTo>
                    <a:pt x="791151" y="376177"/>
                  </a:moveTo>
                  <a:lnTo>
                    <a:pt x="619285" y="671573"/>
                  </a:lnTo>
                  <a:cubicBezTo>
                    <a:pt x="609585" y="688244"/>
                    <a:pt x="591752" y="698500"/>
                    <a:pt x="572465" y="698500"/>
                  </a:cubicBezTo>
                  <a:lnTo>
                    <a:pt x="228371" y="698500"/>
                  </a:lnTo>
                  <a:cubicBezTo>
                    <a:pt x="209083" y="698500"/>
                    <a:pt x="191251" y="688244"/>
                    <a:pt x="181551" y="671573"/>
                  </a:cubicBezTo>
                  <a:lnTo>
                    <a:pt x="9685" y="376177"/>
                  </a:lnTo>
                  <a:cubicBezTo>
                    <a:pt x="0" y="359532"/>
                    <a:pt x="0" y="338968"/>
                    <a:pt x="9685" y="322323"/>
                  </a:cubicBezTo>
                  <a:lnTo>
                    <a:pt x="181551" y="26927"/>
                  </a:lnTo>
                  <a:cubicBezTo>
                    <a:pt x="191251" y="10256"/>
                    <a:pt x="209083" y="0"/>
                    <a:pt x="228371" y="0"/>
                  </a:cubicBezTo>
                  <a:lnTo>
                    <a:pt x="572465" y="0"/>
                  </a:lnTo>
                  <a:cubicBezTo>
                    <a:pt x="591752" y="0"/>
                    <a:pt x="609585" y="10256"/>
                    <a:pt x="619285" y="26927"/>
                  </a:cubicBezTo>
                  <a:lnTo>
                    <a:pt x="791151" y="322323"/>
                  </a:lnTo>
                  <a:cubicBezTo>
                    <a:pt x="800836" y="338968"/>
                    <a:pt x="800836" y="359532"/>
                    <a:pt x="791151" y="37617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134548" y="5141129"/>
            <a:ext cx="2733643" cy="2349225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5982" y="0"/>
              <a:ext cx="800836" cy="698500"/>
            </a:xfrm>
            <a:custGeom>
              <a:avLst/>
              <a:gdLst/>
              <a:ahLst/>
              <a:cxnLst/>
              <a:rect l="l" t="t" r="r" b="b"/>
              <a:pathLst>
                <a:path w="800836" h="698500">
                  <a:moveTo>
                    <a:pt x="791151" y="376177"/>
                  </a:moveTo>
                  <a:lnTo>
                    <a:pt x="619285" y="671573"/>
                  </a:lnTo>
                  <a:cubicBezTo>
                    <a:pt x="609585" y="688244"/>
                    <a:pt x="591752" y="698500"/>
                    <a:pt x="572465" y="698500"/>
                  </a:cubicBezTo>
                  <a:lnTo>
                    <a:pt x="228371" y="698500"/>
                  </a:lnTo>
                  <a:cubicBezTo>
                    <a:pt x="209083" y="698500"/>
                    <a:pt x="191251" y="688244"/>
                    <a:pt x="181551" y="671573"/>
                  </a:cubicBezTo>
                  <a:lnTo>
                    <a:pt x="9685" y="376177"/>
                  </a:lnTo>
                  <a:cubicBezTo>
                    <a:pt x="0" y="359532"/>
                    <a:pt x="0" y="338968"/>
                    <a:pt x="9685" y="322323"/>
                  </a:cubicBezTo>
                  <a:lnTo>
                    <a:pt x="181551" y="26927"/>
                  </a:lnTo>
                  <a:cubicBezTo>
                    <a:pt x="191251" y="10256"/>
                    <a:pt x="209083" y="0"/>
                    <a:pt x="228371" y="0"/>
                  </a:cubicBezTo>
                  <a:lnTo>
                    <a:pt x="572465" y="0"/>
                  </a:lnTo>
                  <a:cubicBezTo>
                    <a:pt x="591752" y="0"/>
                    <a:pt x="609585" y="10256"/>
                    <a:pt x="619285" y="26927"/>
                  </a:cubicBezTo>
                  <a:lnTo>
                    <a:pt x="791151" y="322323"/>
                  </a:lnTo>
                  <a:cubicBezTo>
                    <a:pt x="800836" y="338968"/>
                    <a:pt x="800836" y="359532"/>
                    <a:pt x="791151" y="37617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244662" y="2556124"/>
            <a:ext cx="2513415" cy="2159966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6506" y="0"/>
              <a:ext cx="799787" cy="698500"/>
            </a:xfrm>
            <a:custGeom>
              <a:avLst/>
              <a:gdLst/>
              <a:ahLst/>
              <a:cxnLst/>
              <a:rect l="l" t="t" r="r" b="b"/>
              <a:pathLst>
                <a:path w="799787" h="698500">
                  <a:moveTo>
                    <a:pt x="789255" y="378536"/>
                  </a:moveTo>
                  <a:lnTo>
                    <a:pt x="620133" y="669214"/>
                  </a:lnTo>
                  <a:cubicBezTo>
                    <a:pt x="609584" y="687345"/>
                    <a:pt x="590189" y="698500"/>
                    <a:pt x="569211" y="698500"/>
                  </a:cubicBezTo>
                  <a:lnTo>
                    <a:pt x="230577" y="698500"/>
                  </a:lnTo>
                  <a:cubicBezTo>
                    <a:pt x="209599" y="698500"/>
                    <a:pt x="190204" y="687345"/>
                    <a:pt x="179655" y="669214"/>
                  </a:cubicBezTo>
                  <a:lnTo>
                    <a:pt x="10533" y="378536"/>
                  </a:lnTo>
                  <a:cubicBezTo>
                    <a:pt x="0" y="360433"/>
                    <a:pt x="0" y="338067"/>
                    <a:pt x="10533" y="319964"/>
                  </a:cubicBezTo>
                  <a:lnTo>
                    <a:pt x="179655" y="29286"/>
                  </a:lnTo>
                  <a:cubicBezTo>
                    <a:pt x="190204" y="11155"/>
                    <a:pt x="209599" y="0"/>
                    <a:pt x="230577" y="0"/>
                  </a:cubicBezTo>
                  <a:lnTo>
                    <a:pt x="569211" y="0"/>
                  </a:lnTo>
                  <a:cubicBezTo>
                    <a:pt x="590189" y="0"/>
                    <a:pt x="609584" y="11155"/>
                    <a:pt x="620133" y="29286"/>
                  </a:cubicBezTo>
                  <a:lnTo>
                    <a:pt x="789255" y="319964"/>
                  </a:lnTo>
                  <a:cubicBezTo>
                    <a:pt x="799788" y="338067"/>
                    <a:pt x="799788" y="360433"/>
                    <a:pt x="789255" y="378536"/>
                  </a:cubicBez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244662" y="5237209"/>
            <a:ext cx="2513415" cy="2159966"/>
            <a:chOff x="0" y="0"/>
            <a:chExt cx="812800" cy="698500"/>
          </a:xfrm>
        </p:grpSpPr>
        <p:sp>
          <p:nvSpPr>
            <p:cNvPr id="24" name="Freeform 24"/>
            <p:cNvSpPr/>
            <p:nvPr/>
          </p:nvSpPr>
          <p:spPr>
            <a:xfrm>
              <a:off x="6506" y="0"/>
              <a:ext cx="799787" cy="698500"/>
            </a:xfrm>
            <a:custGeom>
              <a:avLst/>
              <a:gdLst/>
              <a:ahLst/>
              <a:cxnLst/>
              <a:rect l="l" t="t" r="r" b="b"/>
              <a:pathLst>
                <a:path w="799787" h="698500">
                  <a:moveTo>
                    <a:pt x="789255" y="378536"/>
                  </a:moveTo>
                  <a:lnTo>
                    <a:pt x="620133" y="669214"/>
                  </a:lnTo>
                  <a:cubicBezTo>
                    <a:pt x="609584" y="687345"/>
                    <a:pt x="590189" y="698500"/>
                    <a:pt x="569211" y="698500"/>
                  </a:cubicBezTo>
                  <a:lnTo>
                    <a:pt x="230577" y="698500"/>
                  </a:lnTo>
                  <a:cubicBezTo>
                    <a:pt x="209599" y="698500"/>
                    <a:pt x="190204" y="687345"/>
                    <a:pt x="179655" y="669214"/>
                  </a:cubicBezTo>
                  <a:lnTo>
                    <a:pt x="10533" y="378536"/>
                  </a:lnTo>
                  <a:cubicBezTo>
                    <a:pt x="0" y="360433"/>
                    <a:pt x="0" y="338067"/>
                    <a:pt x="10533" y="319964"/>
                  </a:cubicBezTo>
                  <a:lnTo>
                    <a:pt x="179655" y="29286"/>
                  </a:lnTo>
                  <a:cubicBezTo>
                    <a:pt x="190204" y="11155"/>
                    <a:pt x="209599" y="0"/>
                    <a:pt x="230577" y="0"/>
                  </a:cubicBezTo>
                  <a:lnTo>
                    <a:pt x="569211" y="0"/>
                  </a:lnTo>
                  <a:cubicBezTo>
                    <a:pt x="590189" y="0"/>
                    <a:pt x="609584" y="11155"/>
                    <a:pt x="620133" y="29286"/>
                  </a:cubicBezTo>
                  <a:lnTo>
                    <a:pt x="789255" y="319964"/>
                  </a:lnTo>
                  <a:cubicBezTo>
                    <a:pt x="799788" y="338067"/>
                    <a:pt x="799788" y="360433"/>
                    <a:pt x="789255" y="378536"/>
                  </a:cubicBez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2939703" y="5464979"/>
            <a:ext cx="1123334" cy="1579380"/>
          </a:xfrm>
          <a:custGeom>
            <a:avLst/>
            <a:gdLst/>
            <a:ahLst/>
            <a:cxnLst/>
            <a:rect l="l" t="t" r="r" b="b"/>
            <a:pathLst>
              <a:path w="1123334" h="1579380">
                <a:moveTo>
                  <a:pt x="0" y="0"/>
                </a:moveTo>
                <a:lnTo>
                  <a:pt x="1123334" y="0"/>
                </a:lnTo>
                <a:lnTo>
                  <a:pt x="1123334" y="1579380"/>
                </a:lnTo>
                <a:lnTo>
                  <a:pt x="0" y="1579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2676157" y="3070837"/>
            <a:ext cx="1650425" cy="1130541"/>
          </a:xfrm>
          <a:custGeom>
            <a:avLst/>
            <a:gdLst/>
            <a:ahLst/>
            <a:cxnLst/>
            <a:rect l="l" t="t" r="r" b="b"/>
            <a:pathLst>
              <a:path w="1650425" h="1130541">
                <a:moveTo>
                  <a:pt x="0" y="0"/>
                </a:moveTo>
                <a:lnTo>
                  <a:pt x="1650425" y="0"/>
                </a:lnTo>
                <a:lnTo>
                  <a:pt x="1650425" y="1130540"/>
                </a:lnTo>
                <a:lnTo>
                  <a:pt x="0" y="1130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4835557" y="3302732"/>
            <a:ext cx="10846474" cy="182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</a:pPr>
            <a:r>
              <a:rPr lang="en-US" sz="2400">
                <a:solidFill>
                  <a:srgbClr val="2E2768"/>
                </a:solidFill>
                <a:latin typeface="Poppins Bold"/>
              </a:rPr>
              <a:t>R$ 87,5 milhões - empenhados pelo Governo Federal -  por meio de emenda parlamentar de bancada, que foram direcionadas pelos deputados federais Carlos Gaguim, Célio Moura, Eli Borges, Osires Damaso, Vicentinho Júnior e pela senadora professora Dorinha. </a:t>
            </a:r>
          </a:p>
          <a:p>
            <a:pPr algn="just">
              <a:lnSpc>
                <a:spcPts val="2879"/>
              </a:lnSpc>
            </a:pPr>
            <a:endParaRPr lang="en-US" sz="2400">
              <a:solidFill>
                <a:srgbClr val="2E2768"/>
              </a:solidFill>
              <a:latin typeface="Poppins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4835557" y="5789983"/>
            <a:ext cx="10846474" cy="1480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</a:pPr>
            <a:r>
              <a:rPr lang="en-US" sz="2400" dirty="0">
                <a:solidFill>
                  <a:srgbClr val="2E2768"/>
                </a:solidFill>
                <a:latin typeface="Poppins Bold"/>
              </a:rPr>
              <a:t>R$ 130 </a:t>
            </a:r>
            <a:r>
              <a:rPr lang="en-US" sz="2400" dirty="0" err="1">
                <a:solidFill>
                  <a:srgbClr val="2E2768"/>
                </a:solidFill>
                <a:latin typeface="Poppins Bold"/>
              </a:rPr>
              <a:t>milhões</a:t>
            </a:r>
            <a:r>
              <a:rPr lang="en-US" sz="2400" dirty="0">
                <a:solidFill>
                  <a:srgbClr val="2E2768"/>
                </a:solidFill>
                <a:latin typeface="Poppins Bold"/>
              </a:rPr>
              <a:t> </a:t>
            </a:r>
            <a:r>
              <a:rPr lang="en-US" sz="2400" dirty="0" err="1" smtClean="0">
                <a:solidFill>
                  <a:srgbClr val="2E2768"/>
                </a:solidFill>
                <a:latin typeface="Poppins Bold"/>
              </a:rPr>
              <a:t>cadastrados</a:t>
            </a:r>
            <a:r>
              <a:rPr lang="en-US" sz="2400" dirty="0" smtClean="0">
                <a:solidFill>
                  <a:srgbClr val="2E2768"/>
                </a:solidFill>
                <a:latin typeface="Poppins Bold"/>
              </a:rPr>
              <a:t> no PAC </a:t>
            </a:r>
            <a:r>
              <a:rPr lang="en-US" sz="2400" dirty="0" err="1" smtClean="0">
                <a:solidFill>
                  <a:srgbClr val="2E2768"/>
                </a:solidFill>
                <a:latin typeface="Poppins Bold"/>
              </a:rPr>
              <a:t>Saúde</a:t>
            </a:r>
            <a:r>
              <a:rPr lang="en-US" sz="2400" dirty="0" smtClean="0">
                <a:solidFill>
                  <a:srgbClr val="2E2768"/>
                </a:solidFill>
                <a:latin typeface="Poppins Bold"/>
              </a:rPr>
              <a:t> </a:t>
            </a:r>
            <a:r>
              <a:rPr lang="en-US" sz="2400" dirty="0">
                <a:solidFill>
                  <a:srgbClr val="2E2768"/>
                </a:solidFill>
                <a:latin typeface="Poppins Bold"/>
              </a:rPr>
              <a:t>para </a:t>
            </a:r>
            <a:r>
              <a:rPr lang="en-US" sz="2400" dirty="0" err="1">
                <a:solidFill>
                  <a:srgbClr val="2E2768"/>
                </a:solidFill>
                <a:latin typeface="Poppins Bold"/>
              </a:rPr>
              <a:t>ampliar</a:t>
            </a:r>
            <a:r>
              <a:rPr lang="en-US" sz="2400" dirty="0">
                <a:solidFill>
                  <a:srgbClr val="2E2768"/>
                </a:solidFill>
                <a:latin typeface="Poppins Bold"/>
              </a:rPr>
              <a:t> o </a:t>
            </a:r>
            <a:r>
              <a:rPr lang="en-US" sz="2400" dirty="0" err="1">
                <a:solidFill>
                  <a:srgbClr val="2E2768"/>
                </a:solidFill>
                <a:latin typeface="Poppins Bold"/>
              </a:rPr>
              <a:t>atendimento</a:t>
            </a:r>
            <a:r>
              <a:rPr lang="en-US" sz="2400" dirty="0">
                <a:solidFill>
                  <a:srgbClr val="2E2768"/>
                </a:solidFill>
                <a:latin typeface="Poppins Bold"/>
              </a:rPr>
              <a:t> </a:t>
            </a:r>
            <a:r>
              <a:rPr lang="en-US" sz="2400" dirty="0" err="1">
                <a:solidFill>
                  <a:srgbClr val="2E2768"/>
                </a:solidFill>
                <a:latin typeface="Poppins Bold"/>
              </a:rPr>
              <a:t>ofertado</a:t>
            </a:r>
            <a:r>
              <a:rPr lang="en-US" sz="2400" dirty="0">
                <a:solidFill>
                  <a:srgbClr val="2E2768"/>
                </a:solidFill>
                <a:latin typeface="Poppins Bold"/>
              </a:rPr>
              <a:t> </a:t>
            </a:r>
            <a:r>
              <a:rPr lang="en-US" sz="2400" dirty="0" err="1">
                <a:solidFill>
                  <a:srgbClr val="2E2768"/>
                </a:solidFill>
                <a:latin typeface="Poppins Bold"/>
              </a:rPr>
              <a:t>às</a:t>
            </a:r>
            <a:r>
              <a:rPr lang="en-US" sz="2400" dirty="0">
                <a:solidFill>
                  <a:srgbClr val="2E2768"/>
                </a:solidFill>
                <a:latin typeface="Poppins Bold"/>
              </a:rPr>
              <a:t> </a:t>
            </a:r>
            <a:r>
              <a:rPr lang="en-US" sz="2400" dirty="0" err="1">
                <a:solidFill>
                  <a:srgbClr val="2E2768"/>
                </a:solidFill>
                <a:latin typeface="Poppins Bold"/>
              </a:rPr>
              <a:t>mamães</a:t>
            </a:r>
            <a:r>
              <a:rPr lang="en-US" sz="2400" dirty="0">
                <a:solidFill>
                  <a:srgbClr val="2E2768"/>
                </a:solidFill>
                <a:latin typeface="Poppins Bold"/>
              </a:rPr>
              <a:t> e </a:t>
            </a:r>
            <a:r>
              <a:rPr lang="en-US" sz="2400" dirty="0" err="1">
                <a:solidFill>
                  <a:srgbClr val="2E2768"/>
                </a:solidFill>
                <a:latin typeface="Poppins Bold"/>
              </a:rPr>
              <a:t>bebês</a:t>
            </a:r>
            <a:r>
              <a:rPr lang="en-US" sz="2400" dirty="0">
                <a:solidFill>
                  <a:srgbClr val="2E2768"/>
                </a:solidFill>
                <a:latin typeface="Poppins Bold"/>
              </a:rPr>
              <a:t> que </a:t>
            </a:r>
            <a:r>
              <a:rPr lang="en-US" sz="2400" dirty="0" err="1">
                <a:solidFill>
                  <a:srgbClr val="2E2768"/>
                </a:solidFill>
                <a:latin typeface="Poppins Bold"/>
              </a:rPr>
              <a:t>residem</a:t>
            </a:r>
            <a:r>
              <a:rPr lang="en-US" sz="2400" dirty="0">
                <a:solidFill>
                  <a:srgbClr val="2E2768"/>
                </a:solidFill>
                <a:latin typeface="Poppins Bold"/>
              </a:rPr>
              <a:t> na </a:t>
            </a:r>
            <a:r>
              <a:rPr lang="en-US" sz="2400" dirty="0" err="1">
                <a:solidFill>
                  <a:srgbClr val="2E2768"/>
                </a:solidFill>
                <a:latin typeface="Poppins Bold"/>
              </a:rPr>
              <a:t>região</a:t>
            </a:r>
            <a:r>
              <a:rPr lang="en-US" sz="2400" dirty="0">
                <a:solidFill>
                  <a:srgbClr val="2E2768"/>
                </a:solidFill>
                <a:latin typeface="Poppins Bold"/>
              </a:rPr>
              <a:t> do </a:t>
            </a:r>
            <a:r>
              <a:rPr lang="en-US" sz="2400" dirty="0" err="1">
                <a:solidFill>
                  <a:srgbClr val="2E2768"/>
                </a:solidFill>
                <a:latin typeface="Poppins Bold"/>
              </a:rPr>
              <a:t>Bico</a:t>
            </a:r>
            <a:r>
              <a:rPr lang="en-US" sz="2400" dirty="0">
                <a:solidFill>
                  <a:srgbClr val="2E2768"/>
                </a:solidFill>
                <a:latin typeface="Poppins Bold"/>
              </a:rPr>
              <a:t> do </a:t>
            </a:r>
            <a:r>
              <a:rPr lang="en-US" sz="2400" dirty="0" err="1">
                <a:solidFill>
                  <a:srgbClr val="2E2768"/>
                </a:solidFill>
                <a:latin typeface="Poppins Bold"/>
              </a:rPr>
              <a:t>Papagaio</a:t>
            </a:r>
            <a:r>
              <a:rPr lang="en-US" sz="2400" dirty="0">
                <a:solidFill>
                  <a:srgbClr val="2E2768"/>
                </a:solidFill>
                <a:latin typeface="Poppins Bold"/>
              </a:rPr>
              <a:t>, com a </a:t>
            </a:r>
            <a:r>
              <a:rPr lang="en-US" sz="2400" dirty="0" err="1">
                <a:solidFill>
                  <a:srgbClr val="2E2768"/>
                </a:solidFill>
                <a:latin typeface="Poppins Bold"/>
              </a:rPr>
              <a:t>construção</a:t>
            </a:r>
            <a:r>
              <a:rPr lang="en-US" sz="2400" dirty="0">
                <a:solidFill>
                  <a:srgbClr val="2E2768"/>
                </a:solidFill>
                <a:latin typeface="Poppins Bold"/>
              </a:rPr>
              <a:t> de um Hospital da </a:t>
            </a:r>
            <a:r>
              <a:rPr lang="en-US" sz="2400" dirty="0" err="1">
                <a:solidFill>
                  <a:srgbClr val="2E2768"/>
                </a:solidFill>
                <a:latin typeface="Poppins Bold"/>
              </a:rPr>
              <a:t>Mulher</a:t>
            </a:r>
            <a:r>
              <a:rPr lang="en-US" sz="2400" dirty="0">
                <a:solidFill>
                  <a:srgbClr val="2E2768"/>
                </a:solidFill>
                <a:latin typeface="Poppins Bold"/>
              </a:rPr>
              <a:t> e </a:t>
            </a:r>
            <a:r>
              <a:rPr lang="en-US" sz="2400" dirty="0" err="1">
                <a:solidFill>
                  <a:srgbClr val="2E2768"/>
                </a:solidFill>
                <a:latin typeface="Poppins Bold"/>
              </a:rPr>
              <a:t>Maternidade</a:t>
            </a:r>
            <a:r>
              <a:rPr lang="en-US" sz="2400" dirty="0">
                <a:solidFill>
                  <a:srgbClr val="2E2768"/>
                </a:solidFill>
                <a:latin typeface="Poppins Bold"/>
              </a:rPr>
              <a:t>, em </a:t>
            </a:r>
            <a:r>
              <a:rPr lang="en-US" sz="2400" dirty="0" err="1">
                <a:solidFill>
                  <a:srgbClr val="2E2768"/>
                </a:solidFill>
                <a:latin typeface="Poppins Bold"/>
              </a:rPr>
              <a:t>Araguatins</a:t>
            </a:r>
            <a:r>
              <a:rPr lang="en-US" sz="2400" dirty="0">
                <a:solidFill>
                  <a:srgbClr val="2E2768"/>
                </a:solidFill>
                <a:latin typeface="Poppins Bold"/>
              </a:rPr>
              <a:t>.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28700" y="1324800"/>
            <a:ext cx="3524934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 dirty="0">
                <a:solidFill>
                  <a:srgbClr val="0153A5"/>
                </a:solidFill>
                <a:latin typeface="Poppins Semi-Bold"/>
              </a:rPr>
              <a:t>RECURSOS</a:t>
            </a:r>
          </a:p>
          <a:p>
            <a:pPr>
              <a:lnSpc>
                <a:spcPts val="4950"/>
              </a:lnSpc>
            </a:pPr>
            <a:endParaRPr lang="en-US" sz="4500" dirty="0">
              <a:solidFill>
                <a:srgbClr val="0153A5"/>
              </a:solidFill>
              <a:latin typeface="Poppins Semi-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98573" y="9010697"/>
            <a:ext cx="4185210" cy="2172476"/>
            <a:chOff x="0" y="0"/>
            <a:chExt cx="1345639" cy="698500"/>
          </a:xfrm>
        </p:grpSpPr>
        <p:sp>
          <p:nvSpPr>
            <p:cNvPr id="3" name="Freeform 3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FFC50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19050"/>
              <a:ext cx="111703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228904" y="9654243"/>
            <a:ext cx="8377487" cy="2964361"/>
            <a:chOff x="0" y="0"/>
            <a:chExt cx="1974009" cy="698500"/>
          </a:xfrm>
        </p:grpSpPr>
        <p:sp>
          <p:nvSpPr>
            <p:cNvPr id="6" name="Freeform 6"/>
            <p:cNvSpPr/>
            <p:nvPr/>
          </p:nvSpPr>
          <p:spPr>
            <a:xfrm>
              <a:off x="1952" y="0"/>
              <a:ext cx="1970105" cy="698500"/>
            </a:xfrm>
            <a:custGeom>
              <a:avLst/>
              <a:gdLst/>
              <a:ahLst/>
              <a:cxnLst/>
              <a:rect l="l" t="t" r="r" b="b"/>
              <a:pathLst>
                <a:path w="1970105" h="698500">
                  <a:moveTo>
                    <a:pt x="1966944" y="358037"/>
                  </a:moveTo>
                  <a:lnTo>
                    <a:pt x="1773969" y="689713"/>
                  </a:lnTo>
                  <a:cubicBezTo>
                    <a:pt x="1770804" y="695153"/>
                    <a:pt x="1764985" y="698500"/>
                    <a:pt x="1758691" y="698500"/>
                  </a:cubicBezTo>
                  <a:lnTo>
                    <a:pt x="211413" y="698500"/>
                  </a:lnTo>
                  <a:cubicBezTo>
                    <a:pt x="205120" y="698500"/>
                    <a:pt x="199301" y="695153"/>
                    <a:pt x="196136" y="689713"/>
                  </a:cubicBezTo>
                  <a:lnTo>
                    <a:pt x="3160" y="358037"/>
                  </a:lnTo>
                  <a:cubicBezTo>
                    <a:pt x="0" y="352605"/>
                    <a:pt x="0" y="345895"/>
                    <a:pt x="3160" y="340463"/>
                  </a:cubicBezTo>
                  <a:lnTo>
                    <a:pt x="196136" y="8787"/>
                  </a:lnTo>
                  <a:cubicBezTo>
                    <a:pt x="199301" y="3347"/>
                    <a:pt x="205120" y="0"/>
                    <a:pt x="211413" y="0"/>
                  </a:cubicBezTo>
                  <a:lnTo>
                    <a:pt x="1758691" y="0"/>
                  </a:lnTo>
                  <a:cubicBezTo>
                    <a:pt x="1764985" y="0"/>
                    <a:pt x="1770804" y="3347"/>
                    <a:pt x="1773969" y="8787"/>
                  </a:cubicBezTo>
                  <a:lnTo>
                    <a:pt x="1966944" y="340463"/>
                  </a:lnTo>
                  <a:cubicBezTo>
                    <a:pt x="1970105" y="345895"/>
                    <a:pt x="1970105" y="352605"/>
                    <a:pt x="1966944" y="358037"/>
                  </a:cubicBez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19050"/>
              <a:ext cx="174540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aphicFrame>
        <p:nvGraphicFramePr>
          <p:cNvPr id="32" name="Gráfico 31">
            <a:extLst>
              <a:ext uri="{FF2B5EF4-FFF2-40B4-BE49-F238E27FC236}">
                <a16:creationId xmlns="" xmlns:a16="http://schemas.microsoft.com/office/drawing/2014/main" id="{00000000-0008-0000-0100-00003F1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4160796"/>
              </p:ext>
            </p:extLst>
          </p:nvPr>
        </p:nvGraphicFramePr>
        <p:xfrm>
          <a:off x="169570" y="980728"/>
          <a:ext cx="17813630" cy="7896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3" name="TextBox 30"/>
          <p:cNvSpPr txBox="1"/>
          <p:nvPr/>
        </p:nvSpPr>
        <p:spPr>
          <a:xfrm>
            <a:off x="66912" y="37292"/>
            <a:ext cx="3524934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 dirty="0">
                <a:solidFill>
                  <a:srgbClr val="0153A5"/>
                </a:solidFill>
                <a:latin typeface="Poppins Semi-Bold"/>
              </a:rPr>
              <a:t>RECURSOS</a:t>
            </a:r>
          </a:p>
          <a:p>
            <a:pPr>
              <a:lnSpc>
                <a:spcPts val="4950"/>
              </a:lnSpc>
            </a:pPr>
            <a:endParaRPr lang="en-US" sz="4500" dirty="0">
              <a:solidFill>
                <a:srgbClr val="0153A5"/>
              </a:solidFill>
              <a:latin typeface="Poppins Semi-Bold"/>
            </a:endParaRPr>
          </a:p>
        </p:txBody>
      </p:sp>
    </p:spTree>
    <p:extLst>
      <p:ext uri="{BB962C8B-B14F-4D97-AF65-F5344CB8AC3E}">
        <p14:creationId xmlns:p14="http://schemas.microsoft.com/office/powerpoint/2010/main" val="110115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98573" y="9010697"/>
            <a:ext cx="4185210" cy="2172476"/>
            <a:chOff x="0" y="0"/>
            <a:chExt cx="1345639" cy="698500"/>
          </a:xfrm>
        </p:grpSpPr>
        <p:sp>
          <p:nvSpPr>
            <p:cNvPr id="3" name="Freeform 3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FFC50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19050"/>
              <a:ext cx="111703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228904" y="9654243"/>
            <a:ext cx="8377487" cy="2964361"/>
            <a:chOff x="0" y="0"/>
            <a:chExt cx="1974009" cy="698500"/>
          </a:xfrm>
        </p:grpSpPr>
        <p:sp>
          <p:nvSpPr>
            <p:cNvPr id="6" name="Freeform 6"/>
            <p:cNvSpPr/>
            <p:nvPr/>
          </p:nvSpPr>
          <p:spPr>
            <a:xfrm>
              <a:off x="1952" y="0"/>
              <a:ext cx="1970105" cy="698500"/>
            </a:xfrm>
            <a:custGeom>
              <a:avLst/>
              <a:gdLst/>
              <a:ahLst/>
              <a:cxnLst/>
              <a:rect l="l" t="t" r="r" b="b"/>
              <a:pathLst>
                <a:path w="1970105" h="698500">
                  <a:moveTo>
                    <a:pt x="1966944" y="358037"/>
                  </a:moveTo>
                  <a:lnTo>
                    <a:pt x="1773969" y="689713"/>
                  </a:lnTo>
                  <a:cubicBezTo>
                    <a:pt x="1770804" y="695153"/>
                    <a:pt x="1764985" y="698500"/>
                    <a:pt x="1758691" y="698500"/>
                  </a:cubicBezTo>
                  <a:lnTo>
                    <a:pt x="211413" y="698500"/>
                  </a:lnTo>
                  <a:cubicBezTo>
                    <a:pt x="205120" y="698500"/>
                    <a:pt x="199301" y="695153"/>
                    <a:pt x="196136" y="689713"/>
                  </a:cubicBezTo>
                  <a:lnTo>
                    <a:pt x="3160" y="358037"/>
                  </a:lnTo>
                  <a:cubicBezTo>
                    <a:pt x="0" y="352605"/>
                    <a:pt x="0" y="345895"/>
                    <a:pt x="3160" y="340463"/>
                  </a:cubicBezTo>
                  <a:lnTo>
                    <a:pt x="196136" y="8787"/>
                  </a:lnTo>
                  <a:cubicBezTo>
                    <a:pt x="199301" y="3347"/>
                    <a:pt x="205120" y="0"/>
                    <a:pt x="211413" y="0"/>
                  </a:cubicBezTo>
                  <a:lnTo>
                    <a:pt x="1758691" y="0"/>
                  </a:lnTo>
                  <a:cubicBezTo>
                    <a:pt x="1764985" y="0"/>
                    <a:pt x="1770804" y="3347"/>
                    <a:pt x="1773969" y="8787"/>
                  </a:cubicBezTo>
                  <a:lnTo>
                    <a:pt x="1966944" y="340463"/>
                  </a:lnTo>
                  <a:cubicBezTo>
                    <a:pt x="1970105" y="345895"/>
                    <a:pt x="1970105" y="352605"/>
                    <a:pt x="1966944" y="358037"/>
                  </a:cubicBez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19050"/>
              <a:ext cx="174540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aphicFrame>
        <p:nvGraphicFramePr>
          <p:cNvPr id="12" name="Gráfico 11">
            <a:extLst>
              <a:ext uri="{FF2B5EF4-FFF2-40B4-BE49-F238E27FC236}">
                <a16:creationId xmlns="" xmlns:a16="http://schemas.microsoft.com/office/drawing/2014/main" id="{00000000-0008-0000-05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9269732"/>
              </p:ext>
            </p:extLst>
          </p:nvPr>
        </p:nvGraphicFramePr>
        <p:xfrm>
          <a:off x="76200" y="2178040"/>
          <a:ext cx="18059400" cy="746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30"/>
          <p:cNvSpPr txBox="1"/>
          <p:nvPr/>
        </p:nvSpPr>
        <p:spPr>
          <a:xfrm>
            <a:off x="76200" y="38100"/>
            <a:ext cx="18059400" cy="6424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pt-BR" sz="4500" dirty="0">
                <a:solidFill>
                  <a:srgbClr val="0153A5"/>
                </a:solidFill>
                <a:latin typeface="Poppins Semi-Bold"/>
              </a:rPr>
              <a:t>Orçamento </a:t>
            </a:r>
            <a:r>
              <a:rPr lang="pt-BR" sz="4500" dirty="0" smtClean="0">
                <a:solidFill>
                  <a:srgbClr val="0153A5"/>
                </a:solidFill>
                <a:latin typeface="Poppins Semi-Bold"/>
              </a:rPr>
              <a:t>Total da </a:t>
            </a:r>
            <a:r>
              <a:rPr lang="pt-BR" sz="4500" dirty="0">
                <a:solidFill>
                  <a:srgbClr val="0153A5"/>
                </a:solidFill>
                <a:latin typeface="Poppins Semi-Bold"/>
              </a:rPr>
              <a:t>Saúde Liquidado </a:t>
            </a:r>
            <a:r>
              <a:rPr lang="pt-BR" sz="4500" dirty="0" smtClean="0">
                <a:solidFill>
                  <a:srgbClr val="0153A5"/>
                </a:solidFill>
                <a:latin typeface="Poppins Semi-Bold"/>
              </a:rPr>
              <a:t>R$1.659.446.842,81</a:t>
            </a:r>
            <a:endParaRPr lang="en-US" sz="4500" dirty="0">
              <a:solidFill>
                <a:srgbClr val="0153A5"/>
              </a:solidFill>
              <a:latin typeface="Poppins Semi-Bold"/>
            </a:endParaRPr>
          </a:p>
        </p:txBody>
      </p:sp>
    </p:spTree>
    <p:extLst>
      <p:ext uri="{BB962C8B-B14F-4D97-AF65-F5344CB8AC3E}">
        <p14:creationId xmlns:p14="http://schemas.microsoft.com/office/powerpoint/2010/main" val="13042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0877" y="1725730"/>
            <a:ext cx="7994448" cy="1897786"/>
            <a:chOff x="0" y="0"/>
            <a:chExt cx="6143581" cy="1458412"/>
          </a:xfrm>
        </p:grpSpPr>
        <p:sp>
          <p:nvSpPr>
            <p:cNvPr id="3" name="Freeform 3"/>
            <p:cNvSpPr/>
            <p:nvPr/>
          </p:nvSpPr>
          <p:spPr>
            <a:xfrm>
              <a:off x="989" y="0"/>
              <a:ext cx="6141604" cy="1458412"/>
            </a:xfrm>
            <a:custGeom>
              <a:avLst/>
              <a:gdLst/>
              <a:ahLst/>
              <a:cxnLst/>
              <a:rect l="l" t="t" r="r" b="b"/>
              <a:pathLst>
                <a:path w="6141604" h="1458412">
                  <a:moveTo>
                    <a:pt x="6139733" y="739468"/>
                  </a:moveTo>
                  <a:lnTo>
                    <a:pt x="5942252" y="1448151"/>
                  </a:lnTo>
                  <a:cubicBezTo>
                    <a:pt x="5940562" y="1454216"/>
                    <a:pt x="5935036" y="1458412"/>
                    <a:pt x="5928740" y="1458412"/>
                  </a:cubicBezTo>
                  <a:lnTo>
                    <a:pt x="212864" y="1458412"/>
                  </a:lnTo>
                  <a:cubicBezTo>
                    <a:pt x="206567" y="1458412"/>
                    <a:pt x="201042" y="1454216"/>
                    <a:pt x="199352" y="1448151"/>
                  </a:cubicBezTo>
                  <a:lnTo>
                    <a:pt x="1870" y="739468"/>
                  </a:lnTo>
                  <a:cubicBezTo>
                    <a:pt x="0" y="732754"/>
                    <a:pt x="0" y="725658"/>
                    <a:pt x="1870" y="718944"/>
                  </a:cubicBezTo>
                  <a:lnTo>
                    <a:pt x="199352" y="10262"/>
                  </a:lnTo>
                  <a:cubicBezTo>
                    <a:pt x="201042" y="4196"/>
                    <a:pt x="206567" y="0"/>
                    <a:pt x="212864" y="0"/>
                  </a:cubicBezTo>
                  <a:lnTo>
                    <a:pt x="5928740" y="0"/>
                  </a:lnTo>
                  <a:cubicBezTo>
                    <a:pt x="5935036" y="0"/>
                    <a:pt x="5940562" y="4196"/>
                    <a:pt x="5942252" y="10262"/>
                  </a:cubicBezTo>
                  <a:lnTo>
                    <a:pt x="6139733" y="718944"/>
                  </a:lnTo>
                  <a:cubicBezTo>
                    <a:pt x="6141604" y="725658"/>
                    <a:pt x="6141604" y="732754"/>
                    <a:pt x="6139733" y="73946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FC50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14300" y="19050"/>
              <a:ext cx="5914981" cy="1439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3279" y="1595419"/>
            <a:ext cx="1595197" cy="1370872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10251" y="0"/>
              <a:ext cx="792297" cy="698500"/>
            </a:xfrm>
            <a:custGeom>
              <a:avLst/>
              <a:gdLst/>
              <a:ahLst/>
              <a:cxnLst/>
              <a:rect l="l" t="t" r="r" b="b"/>
              <a:pathLst>
                <a:path w="792297" h="698500">
                  <a:moveTo>
                    <a:pt x="775702" y="395394"/>
                  </a:moveTo>
                  <a:lnTo>
                    <a:pt x="626196" y="652356"/>
                  </a:lnTo>
                  <a:cubicBezTo>
                    <a:pt x="609575" y="680925"/>
                    <a:pt x="579015" y="698500"/>
                    <a:pt x="545963" y="698500"/>
                  </a:cubicBezTo>
                  <a:lnTo>
                    <a:pt x="246335" y="698500"/>
                  </a:lnTo>
                  <a:cubicBezTo>
                    <a:pt x="213283" y="698500"/>
                    <a:pt x="182723" y="680925"/>
                    <a:pt x="166102" y="652356"/>
                  </a:cubicBezTo>
                  <a:lnTo>
                    <a:pt x="16596" y="395394"/>
                  </a:lnTo>
                  <a:cubicBezTo>
                    <a:pt x="0" y="366870"/>
                    <a:pt x="0" y="331630"/>
                    <a:pt x="16596" y="303106"/>
                  </a:cubicBezTo>
                  <a:lnTo>
                    <a:pt x="166102" y="46144"/>
                  </a:lnTo>
                  <a:cubicBezTo>
                    <a:pt x="182723" y="17575"/>
                    <a:pt x="213283" y="0"/>
                    <a:pt x="246335" y="0"/>
                  </a:cubicBezTo>
                  <a:lnTo>
                    <a:pt x="545963" y="0"/>
                  </a:lnTo>
                  <a:cubicBezTo>
                    <a:pt x="579015" y="0"/>
                    <a:pt x="609575" y="17575"/>
                    <a:pt x="626196" y="46144"/>
                  </a:cubicBezTo>
                  <a:lnTo>
                    <a:pt x="775702" y="303106"/>
                  </a:lnTo>
                  <a:cubicBezTo>
                    <a:pt x="792298" y="331630"/>
                    <a:pt x="792298" y="366870"/>
                    <a:pt x="775702" y="395394"/>
                  </a:cubicBezTo>
                  <a:close/>
                </a:path>
              </a:pathLst>
            </a:custGeom>
            <a:solidFill>
              <a:srgbClr val="FFC50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358737" y="8672814"/>
            <a:ext cx="4185210" cy="2172476"/>
            <a:chOff x="0" y="0"/>
            <a:chExt cx="1345639" cy="698500"/>
          </a:xfrm>
        </p:grpSpPr>
        <p:sp>
          <p:nvSpPr>
            <p:cNvPr id="9" name="Freeform 9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FFC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19050"/>
              <a:ext cx="111703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935766" y="9331740"/>
            <a:ext cx="8377487" cy="2964361"/>
            <a:chOff x="0" y="0"/>
            <a:chExt cx="1974009" cy="698500"/>
          </a:xfrm>
        </p:grpSpPr>
        <p:sp>
          <p:nvSpPr>
            <p:cNvPr id="12" name="Freeform 12"/>
            <p:cNvSpPr/>
            <p:nvPr/>
          </p:nvSpPr>
          <p:spPr>
            <a:xfrm>
              <a:off x="1952" y="0"/>
              <a:ext cx="1970105" cy="698500"/>
            </a:xfrm>
            <a:custGeom>
              <a:avLst/>
              <a:gdLst/>
              <a:ahLst/>
              <a:cxnLst/>
              <a:rect l="l" t="t" r="r" b="b"/>
              <a:pathLst>
                <a:path w="1970105" h="698500">
                  <a:moveTo>
                    <a:pt x="1966944" y="358037"/>
                  </a:moveTo>
                  <a:lnTo>
                    <a:pt x="1773969" y="689713"/>
                  </a:lnTo>
                  <a:cubicBezTo>
                    <a:pt x="1770804" y="695153"/>
                    <a:pt x="1764985" y="698500"/>
                    <a:pt x="1758691" y="698500"/>
                  </a:cubicBezTo>
                  <a:lnTo>
                    <a:pt x="211413" y="698500"/>
                  </a:lnTo>
                  <a:cubicBezTo>
                    <a:pt x="205120" y="698500"/>
                    <a:pt x="199301" y="695153"/>
                    <a:pt x="196136" y="689713"/>
                  </a:cubicBezTo>
                  <a:lnTo>
                    <a:pt x="3160" y="358037"/>
                  </a:lnTo>
                  <a:cubicBezTo>
                    <a:pt x="0" y="352605"/>
                    <a:pt x="0" y="345895"/>
                    <a:pt x="3160" y="340463"/>
                  </a:cubicBezTo>
                  <a:lnTo>
                    <a:pt x="196136" y="8787"/>
                  </a:lnTo>
                  <a:cubicBezTo>
                    <a:pt x="199301" y="3347"/>
                    <a:pt x="205120" y="0"/>
                    <a:pt x="211413" y="0"/>
                  </a:cubicBezTo>
                  <a:lnTo>
                    <a:pt x="1758691" y="0"/>
                  </a:lnTo>
                  <a:cubicBezTo>
                    <a:pt x="1764985" y="0"/>
                    <a:pt x="1770804" y="3347"/>
                    <a:pt x="1773969" y="8787"/>
                  </a:cubicBezTo>
                  <a:lnTo>
                    <a:pt x="1966944" y="340463"/>
                  </a:lnTo>
                  <a:cubicBezTo>
                    <a:pt x="1970105" y="345895"/>
                    <a:pt x="1970105" y="352605"/>
                    <a:pt x="1966944" y="358037"/>
                  </a:cubicBez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14300" y="19050"/>
              <a:ext cx="174540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40877" y="4723480"/>
            <a:ext cx="7994448" cy="1897786"/>
            <a:chOff x="0" y="0"/>
            <a:chExt cx="6143581" cy="1458412"/>
          </a:xfrm>
        </p:grpSpPr>
        <p:sp>
          <p:nvSpPr>
            <p:cNvPr id="15" name="Freeform 15"/>
            <p:cNvSpPr/>
            <p:nvPr/>
          </p:nvSpPr>
          <p:spPr>
            <a:xfrm>
              <a:off x="989" y="0"/>
              <a:ext cx="6141604" cy="1458412"/>
            </a:xfrm>
            <a:custGeom>
              <a:avLst/>
              <a:gdLst/>
              <a:ahLst/>
              <a:cxnLst/>
              <a:rect l="l" t="t" r="r" b="b"/>
              <a:pathLst>
                <a:path w="6141604" h="1458412">
                  <a:moveTo>
                    <a:pt x="6139733" y="739468"/>
                  </a:moveTo>
                  <a:lnTo>
                    <a:pt x="5942252" y="1448151"/>
                  </a:lnTo>
                  <a:cubicBezTo>
                    <a:pt x="5940562" y="1454216"/>
                    <a:pt x="5935036" y="1458412"/>
                    <a:pt x="5928740" y="1458412"/>
                  </a:cubicBezTo>
                  <a:lnTo>
                    <a:pt x="212864" y="1458412"/>
                  </a:lnTo>
                  <a:cubicBezTo>
                    <a:pt x="206567" y="1458412"/>
                    <a:pt x="201042" y="1454216"/>
                    <a:pt x="199352" y="1448151"/>
                  </a:cubicBezTo>
                  <a:lnTo>
                    <a:pt x="1870" y="739468"/>
                  </a:lnTo>
                  <a:cubicBezTo>
                    <a:pt x="0" y="732754"/>
                    <a:pt x="0" y="725658"/>
                    <a:pt x="1870" y="718944"/>
                  </a:cubicBezTo>
                  <a:lnTo>
                    <a:pt x="199352" y="10262"/>
                  </a:lnTo>
                  <a:cubicBezTo>
                    <a:pt x="201042" y="4196"/>
                    <a:pt x="206567" y="0"/>
                    <a:pt x="212864" y="0"/>
                  </a:cubicBezTo>
                  <a:lnTo>
                    <a:pt x="5928740" y="0"/>
                  </a:lnTo>
                  <a:cubicBezTo>
                    <a:pt x="5935036" y="0"/>
                    <a:pt x="5940562" y="4196"/>
                    <a:pt x="5942252" y="10262"/>
                  </a:cubicBezTo>
                  <a:lnTo>
                    <a:pt x="6139733" y="718944"/>
                  </a:lnTo>
                  <a:cubicBezTo>
                    <a:pt x="6141604" y="725658"/>
                    <a:pt x="6141604" y="732754"/>
                    <a:pt x="6139733" y="73946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FC508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14300" y="19050"/>
              <a:ext cx="5914981" cy="1439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43279" y="4593168"/>
            <a:ext cx="1595197" cy="1370872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10251" y="0"/>
              <a:ext cx="792297" cy="698500"/>
            </a:xfrm>
            <a:custGeom>
              <a:avLst/>
              <a:gdLst/>
              <a:ahLst/>
              <a:cxnLst/>
              <a:rect l="l" t="t" r="r" b="b"/>
              <a:pathLst>
                <a:path w="792297" h="698500">
                  <a:moveTo>
                    <a:pt x="775702" y="395394"/>
                  </a:moveTo>
                  <a:lnTo>
                    <a:pt x="626196" y="652356"/>
                  </a:lnTo>
                  <a:cubicBezTo>
                    <a:pt x="609575" y="680925"/>
                    <a:pt x="579015" y="698500"/>
                    <a:pt x="545963" y="698500"/>
                  </a:cubicBezTo>
                  <a:lnTo>
                    <a:pt x="246335" y="698500"/>
                  </a:lnTo>
                  <a:cubicBezTo>
                    <a:pt x="213283" y="698500"/>
                    <a:pt x="182723" y="680925"/>
                    <a:pt x="166102" y="652356"/>
                  </a:cubicBezTo>
                  <a:lnTo>
                    <a:pt x="16596" y="395394"/>
                  </a:lnTo>
                  <a:cubicBezTo>
                    <a:pt x="0" y="366870"/>
                    <a:pt x="0" y="331630"/>
                    <a:pt x="16596" y="303106"/>
                  </a:cubicBezTo>
                  <a:lnTo>
                    <a:pt x="166102" y="46144"/>
                  </a:lnTo>
                  <a:cubicBezTo>
                    <a:pt x="182723" y="17575"/>
                    <a:pt x="213283" y="0"/>
                    <a:pt x="246335" y="0"/>
                  </a:cubicBezTo>
                  <a:lnTo>
                    <a:pt x="545963" y="0"/>
                  </a:lnTo>
                  <a:cubicBezTo>
                    <a:pt x="579015" y="0"/>
                    <a:pt x="609575" y="17575"/>
                    <a:pt x="626196" y="46144"/>
                  </a:cubicBezTo>
                  <a:lnTo>
                    <a:pt x="775702" y="303106"/>
                  </a:lnTo>
                  <a:cubicBezTo>
                    <a:pt x="792298" y="331630"/>
                    <a:pt x="792298" y="366870"/>
                    <a:pt x="775702" y="395394"/>
                  </a:cubicBezTo>
                  <a:close/>
                </a:path>
              </a:pathLst>
            </a:custGeom>
            <a:solidFill>
              <a:srgbClr val="FFC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740877" y="7723127"/>
            <a:ext cx="7994448" cy="1897786"/>
            <a:chOff x="0" y="0"/>
            <a:chExt cx="6143581" cy="1458412"/>
          </a:xfrm>
        </p:grpSpPr>
        <p:sp>
          <p:nvSpPr>
            <p:cNvPr id="21" name="Freeform 21"/>
            <p:cNvSpPr/>
            <p:nvPr/>
          </p:nvSpPr>
          <p:spPr>
            <a:xfrm>
              <a:off x="989" y="0"/>
              <a:ext cx="6141604" cy="1458412"/>
            </a:xfrm>
            <a:custGeom>
              <a:avLst/>
              <a:gdLst/>
              <a:ahLst/>
              <a:cxnLst/>
              <a:rect l="l" t="t" r="r" b="b"/>
              <a:pathLst>
                <a:path w="6141604" h="1458412">
                  <a:moveTo>
                    <a:pt x="6139733" y="739468"/>
                  </a:moveTo>
                  <a:lnTo>
                    <a:pt x="5942252" y="1448151"/>
                  </a:lnTo>
                  <a:cubicBezTo>
                    <a:pt x="5940562" y="1454216"/>
                    <a:pt x="5935036" y="1458412"/>
                    <a:pt x="5928740" y="1458412"/>
                  </a:cubicBezTo>
                  <a:lnTo>
                    <a:pt x="212864" y="1458412"/>
                  </a:lnTo>
                  <a:cubicBezTo>
                    <a:pt x="206567" y="1458412"/>
                    <a:pt x="201042" y="1454216"/>
                    <a:pt x="199352" y="1448151"/>
                  </a:cubicBezTo>
                  <a:lnTo>
                    <a:pt x="1870" y="739468"/>
                  </a:lnTo>
                  <a:cubicBezTo>
                    <a:pt x="0" y="732754"/>
                    <a:pt x="0" y="725658"/>
                    <a:pt x="1870" y="718944"/>
                  </a:cubicBezTo>
                  <a:lnTo>
                    <a:pt x="199352" y="10262"/>
                  </a:lnTo>
                  <a:cubicBezTo>
                    <a:pt x="201042" y="4196"/>
                    <a:pt x="206567" y="0"/>
                    <a:pt x="212864" y="0"/>
                  </a:cubicBezTo>
                  <a:lnTo>
                    <a:pt x="5928740" y="0"/>
                  </a:lnTo>
                  <a:cubicBezTo>
                    <a:pt x="5935036" y="0"/>
                    <a:pt x="5940562" y="4196"/>
                    <a:pt x="5942252" y="10262"/>
                  </a:cubicBezTo>
                  <a:lnTo>
                    <a:pt x="6139733" y="718944"/>
                  </a:lnTo>
                  <a:cubicBezTo>
                    <a:pt x="6141604" y="725658"/>
                    <a:pt x="6141604" y="732754"/>
                    <a:pt x="6139733" y="73946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FC508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114300" y="19050"/>
              <a:ext cx="5914981" cy="1439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43279" y="7592816"/>
            <a:ext cx="1595197" cy="1370872"/>
            <a:chOff x="0" y="0"/>
            <a:chExt cx="812800" cy="698500"/>
          </a:xfrm>
        </p:grpSpPr>
        <p:sp>
          <p:nvSpPr>
            <p:cNvPr id="24" name="Freeform 24"/>
            <p:cNvSpPr/>
            <p:nvPr/>
          </p:nvSpPr>
          <p:spPr>
            <a:xfrm>
              <a:off x="10251" y="0"/>
              <a:ext cx="792297" cy="698500"/>
            </a:xfrm>
            <a:custGeom>
              <a:avLst/>
              <a:gdLst/>
              <a:ahLst/>
              <a:cxnLst/>
              <a:rect l="l" t="t" r="r" b="b"/>
              <a:pathLst>
                <a:path w="792297" h="698500">
                  <a:moveTo>
                    <a:pt x="775702" y="395394"/>
                  </a:moveTo>
                  <a:lnTo>
                    <a:pt x="626196" y="652356"/>
                  </a:lnTo>
                  <a:cubicBezTo>
                    <a:pt x="609575" y="680925"/>
                    <a:pt x="579015" y="698500"/>
                    <a:pt x="545963" y="698500"/>
                  </a:cubicBezTo>
                  <a:lnTo>
                    <a:pt x="246335" y="698500"/>
                  </a:lnTo>
                  <a:cubicBezTo>
                    <a:pt x="213283" y="698500"/>
                    <a:pt x="182723" y="680925"/>
                    <a:pt x="166102" y="652356"/>
                  </a:cubicBezTo>
                  <a:lnTo>
                    <a:pt x="16596" y="395394"/>
                  </a:lnTo>
                  <a:cubicBezTo>
                    <a:pt x="0" y="366870"/>
                    <a:pt x="0" y="331630"/>
                    <a:pt x="16596" y="303106"/>
                  </a:cubicBezTo>
                  <a:lnTo>
                    <a:pt x="166102" y="46144"/>
                  </a:lnTo>
                  <a:cubicBezTo>
                    <a:pt x="182723" y="17575"/>
                    <a:pt x="213283" y="0"/>
                    <a:pt x="246335" y="0"/>
                  </a:cubicBezTo>
                  <a:lnTo>
                    <a:pt x="545963" y="0"/>
                  </a:lnTo>
                  <a:cubicBezTo>
                    <a:pt x="579015" y="0"/>
                    <a:pt x="609575" y="17575"/>
                    <a:pt x="626196" y="46144"/>
                  </a:cubicBezTo>
                  <a:lnTo>
                    <a:pt x="775702" y="303106"/>
                  </a:lnTo>
                  <a:cubicBezTo>
                    <a:pt x="792298" y="331630"/>
                    <a:pt x="792298" y="366870"/>
                    <a:pt x="775702" y="395394"/>
                  </a:cubicBezTo>
                  <a:close/>
                </a:path>
              </a:pathLst>
            </a:custGeom>
            <a:solidFill>
              <a:srgbClr val="FFC508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1278725" y="1818703"/>
            <a:ext cx="924305" cy="924305"/>
          </a:xfrm>
          <a:custGeom>
            <a:avLst/>
            <a:gdLst/>
            <a:ahLst/>
            <a:cxnLst/>
            <a:rect l="l" t="t" r="r" b="b"/>
            <a:pathLst>
              <a:path w="924305" h="924305">
                <a:moveTo>
                  <a:pt x="0" y="0"/>
                </a:moveTo>
                <a:lnTo>
                  <a:pt x="924304" y="0"/>
                </a:lnTo>
                <a:lnTo>
                  <a:pt x="924304" y="924304"/>
                </a:lnTo>
                <a:lnTo>
                  <a:pt x="0" y="9243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349648" y="4919096"/>
            <a:ext cx="782458" cy="730620"/>
          </a:xfrm>
          <a:custGeom>
            <a:avLst/>
            <a:gdLst/>
            <a:ahLst/>
            <a:cxnLst/>
            <a:rect l="l" t="t" r="r" b="b"/>
            <a:pathLst>
              <a:path w="782458" h="730620">
                <a:moveTo>
                  <a:pt x="0" y="0"/>
                </a:moveTo>
                <a:lnTo>
                  <a:pt x="782458" y="0"/>
                </a:lnTo>
                <a:lnTo>
                  <a:pt x="782458" y="730620"/>
                </a:lnTo>
                <a:lnTo>
                  <a:pt x="0" y="7306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314187" y="7878566"/>
            <a:ext cx="853381" cy="851248"/>
          </a:xfrm>
          <a:custGeom>
            <a:avLst/>
            <a:gdLst/>
            <a:ahLst/>
            <a:cxnLst/>
            <a:rect l="l" t="t" r="r" b="b"/>
            <a:pathLst>
              <a:path w="853381" h="851248">
                <a:moveTo>
                  <a:pt x="0" y="0"/>
                </a:moveTo>
                <a:lnTo>
                  <a:pt x="853381" y="0"/>
                </a:lnTo>
                <a:lnTo>
                  <a:pt x="853381" y="851247"/>
                </a:lnTo>
                <a:lnTo>
                  <a:pt x="0" y="851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14998291" y="433742"/>
            <a:ext cx="5892675" cy="823356"/>
            <a:chOff x="0" y="0"/>
            <a:chExt cx="1551980" cy="21685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551980" cy="216851"/>
            </a:xfrm>
            <a:custGeom>
              <a:avLst/>
              <a:gdLst/>
              <a:ahLst/>
              <a:cxnLst/>
              <a:rect l="l" t="t" r="r" b="b"/>
              <a:pathLst>
                <a:path w="1551980" h="216851">
                  <a:moveTo>
                    <a:pt x="67005" y="0"/>
                  </a:moveTo>
                  <a:lnTo>
                    <a:pt x="1484975" y="0"/>
                  </a:lnTo>
                  <a:cubicBezTo>
                    <a:pt x="1521981" y="0"/>
                    <a:pt x="1551980" y="29999"/>
                    <a:pt x="1551980" y="67005"/>
                  </a:cubicBezTo>
                  <a:lnTo>
                    <a:pt x="1551980" y="149846"/>
                  </a:lnTo>
                  <a:cubicBezTo>
                    <a:pt x="1551980" y="186852"/>
                    <a:pt x="1521981" y="216851"/>
                    <a:pt x="1484975" y="216851"/>
                  </a:cubicBezTo>
                  <a:lnTo>
                    <a:pt x="67005" y="216851"/>
                  </a:lnTo>
                  <a:cubicBezTo>
                    <a:pt x="29999" y="216851"/>
                    <a:pt x="0" y="186852"/>
                    <a:pt x="0" y="149846"/>
                  </a:cubicBezTo>
                  <a:lnTo>
                    <a:pt x="0" y="67005"/>
                  </a:lnTo>
                  <a:cubicBezTo>
                    <a:pt x="0" y="29999"/>
                    <a:pt x="29999" y="0"/>
                    <a:pt x="67005" y="0"/>
                  </a:cubicBezTo>
                  <a:close/>
                </a:path>
              </a:pathLst>
            </a:custGeom>
            <a:solidFill>
              <a:srgbClr val="FFC508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66675"/>
              <a:ext cx="1551980" cy="2835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0637859" y="1966227"/>
            <a:ext cx="6453078" cy="2462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189"/>
              </a:lnSpc>
            </a:pPr>
            <a:r>
              <a:rPr lang="en-US" sz="9189">
                <a:solidFill>
                  <a:srgbClr val="0153A5"/>
                </a:solidFill>
                <a:latin typeface="Poppins Semi-Bold"/>
              </a:rPr>
              <a:t>CIRURGIAS         ELETIVAS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604167" y="4574118"/>
            <a:ext cx="6520460" cy="2414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81"/>
              </a:lnSpc>
            </a:pPr>
            <a:r>
              <a:rPr lang="en-US" sz="2651">
                <a:solidFill>
                  <a:srgbClr val="2E2768"/>
                </a:solidFill>
                <a:latin typeface="Poppins"/>
              </a:rPr>
              <a:t>Neste segundo quadrimestre foram realizadas 6.621 cirurgias eletivas, distribuídas entre os meses de maio (1.713), junho (1.631), julho (1.436) e agosto (1.841).</a:t>
            </a:r>
          </a:p>
          <a:p>
            <a:pPr algn="just">
              <a:lnSpc>
                <a:spcPts val="3181"/>
              </a:lnSpc>
            </a:pPr>
            <a:endParaRPr lang="en-US" sz="2651">
              <a:solidFill>
                <a:srgbClr val="2E2768"/>
              </a:solidFill>
              <a:latin typeface="Poppins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2546640" y="1864998"/>
            <a:ext cx="6819950" cy="161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60"/>
              </a:lnSpc>
            </a:pPr>
            <a:r>
              <a:rPr lang="en-US" sz="1800">
                <a:solidFill>
                  <a:srgbClr val="2E2768"/>
                </a:solidFill>
                <a:latin typeface="Poppins Bold"/>
              </a:rPr>
              <a:t>Início da descentralização dos serviços de cirurgias eletivas, com o atendimento de pacientes dos grandes centros, como Araguaína, em hospitais de Arapoema e Guaraí; de Palmas, em Miracema e Porto Nacional e de Gurupi, em Alvorada.</a:t>
            </a:r>
          </a:p>
          <a:p>
            <a:pPr algn="just">
              <a:lnSpc>
                <a:spcPts val="2160"/>
              </a:lnSpc>
            </a:pPr>
            <a:endParaRPr lang="en-US" sz="1800">
              <a:solidFill>
                <a:srgbClr val="2E2768"/>
              </a:solidFill>
              <a:latin typeface="Poppins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2546640" y="4830566"/>
            <a:ext cx="6819950" cy="161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60"/>
              </a:lnSpc>
            </a:pPr>
            <a:r>
              <a:rPr lang="en-US" sz="1800" spc="-133">
                <a:solidFill>
                  <a:srgbClr val="2E2768"/>
                </a:solidFill>
                <a:latin typeface="Poppins Bold"/>
              </a:rPr>
              <a:t>Aprovação do projeto do Tocantins, para cirurgias eletivas, no Programa Nacional de Redução de Filas, lançado pelo Governo Federal – O Estado foi contemplado com R$ 4.521.041,04, para realizar mais de quatro mil procedimentos cirúrgicos, como colecistectomia, hernioplastias, histerectomias, miomectomias, laqueadura, vasectomias, colpoperineoplastias e outras.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546640" y="7859516"/>
            <a:ext cx="6819950" cy="161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60"/>
              </a:lnSpc>
            </a:pPr>
            <a:r>
              <a:rPr lang="en-US" sz="1800" spc="-107">
                <a:solidFill>
                  <a:srgbClr val="2E2768"/>
                </a:solidFill>
                <a:latin typeface="Poppins Bold"/>
              </a:rPr>
              <a:t>Hospital Regional de Augustinópolis realizou cirurgia ortopédica menos invasiva, com o método Ilizarov. O procedimento é aplicado em pacientes que apresentam traumas ou politraumas graves em ossos do corpo. É colocado aparelho de fixação externa circular ou vertical que garante maior estabilidade e correção da lesão.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5358737" y="378695"/>
            <a:ext cx="2929263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0153A5"/>
                </a:solidFill>
                <a:latin typeface="Poppins Medium"/>
              </a:rPr>
              <a:t>SERVIÇOS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98573" y="9010697"/>
            <a:ext cx="4185210" cy="2172476"/>
            <a:chOff x="0" y="0"/>
            <a:chExt cx="1345639" cy="698500"/>
          </a:xfrm>
        </p:grpSpPr>
        <p:sp>
          <p:nvSpPr>
            <p:cNvPr id="3" name="Freeform 3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FFC50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19050"/>
              <a:ext cx="111703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228904" y="9654243"/>
            <a:ext cx="8377487" cy="2964361"/>
            <a:chOff x="0" y="0"/>
            <a:chExt cx="1974009" cy="698500"/>
          </a:xfrm>
        </p:grpSpPr>
        <p:sp>
          <p:nvSpPr>
            <p:cNvPr id="6" name="Freeform 6"/>
            <p:cNvSpPr/>
            <p:nvPr/>
          </p:nvSpPr>
          <p:spPr>
            <a:xfrm>
              <a:off x="1952" y="0"/>
              <a:ext cx="1970105" cy="698500"/>
            </a:xfrm>
            <a:custGeom>
              <a:avLst/>
              <a:gdLst/>
              <a:ahLst/>
              <a:cxnLst/>
              <a:rect l="l" t="t" r="r" b="b"/>
              <a:pathLst>
                <a:path w="1970105" h="698500">
                  <a:moveTo>
                    <a:pt x="1966944" y="358037"/>
                  </a:moveTo>
                  <a:lnTo>
                    <a:pt x="1773969" y="689713"/>
                  </a:lnTo>
                  <a:cubicBezTo>
                    <a:pt x="1770804" y="695153"/>
                    <a:pt x="1764985" y="698500"/>
                    <a:pt x="1758691" y="698500"/>
                  </a:cubicBezTo>
                  <a:lnTo>
                    <a:pt x="211413" y="698500"/>
                  </a:lnTo>
                  <a:cubicBezTo>
                    <a:pt x="205120" y="698500"/>
                    <a:pt x="199301" y="695153"/>
                    <a:pt x="196136" y="689713"/>
                  </a:cubicBezTo>
                  <a:lnTo>
                    <a:pt x="3160" y="358037"/>
                  </a:lnTo>
                  <a:cubicBezTo>
                    <a:pt x="0" y="352605"/>
                    <a:pt x="0" y="345895"/>
                    <a:pt x="3160" y="340463"/>
                  </a:cubicBezTo>
                  <a:lnTo>
                    <a:pt x="196136" y="8787"/>
                  </a:lnTo>
                  <a:cubicBezTo>
                    <a:pt x="199301" y="3347"/>
                    <a:pt x="205120" y="0"/>
                    <a:pt x="211413" y="0"/>
                  </a:cubicBezTo>
                  <a:lnTo>
                    <a:pt x="1758691" y="0"/>
                  </a:lnTo>
                  <a:cubicBezTo>
                    <a:pt x="1764985" y="0"/>
                    <a:pt x="1770804" y="3347"/>
                    <a:pt x="1773969" y="8787"/>
                  </a:cubicBezTo>
                  <a:lnTo>
                    <a:pt x="1966944" y="340463"/>
                  </a:lnTo>
                  <a:cubicBezTo>
                    <a:pt x="1970105" y="345895"/>
                    <a:pt x="1970105" y="352605"/>
                    <a:pt x="1966944" y="358037"/>
                  </a:cubicBez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19050"/>
              <a:ext cx="174540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aphicFrame>
        <p:nvGraphicFramePr>
          <p:cNvPr id="10" name="Gráfico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03002"/>
              </p:ext>
            </p:extLst>
          </p:nvPr>
        </p:nvGraphicFramePr>
        <p:xfrm>
          <a:off x="108155" y="1330313"/>
          <a:ext cx="18024443" cy="8117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30"/>
          <p:cNvSpPr txBox="1"/>
          <p:nvPr/>
        </p:nvSpPr>
        <p:spPr>
          <a:xfrm>
            <a:off x="76200" y="38100"/>
            <a:ext cx="18059400" cy="129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pt-BR" sz="4500" dirty="0">
                <a:solidFill>
                  <a:srgbClr val="0153A5"/>
                </a:solidFill>
                <a:latin typeface="Poppins Semi-Bold"/>
              </a:rPr>
              <a:t>Orçamento da Saúde Liquidado </a:t>
            </a:r>
            <a:r>
              <a:rPr lang="pt-BR" sz="4500" dirty="0" smtClean="0">
                <a:solidFill>
                  <a:srgbClr val="0153A5"/>
                </a:solidFill>
                <a:latin typeface="Poppins Semi-Bold"/>
              </a:rPr>
              <a:t>com Recursos do Tesouro R$1.374.401.953,93</a:t>
            </a:r>
            <a:endParaRPr lang="en-US" sz="4500" dirty="0">
              <a:solidFill>
                <a:srgbClr val="0153A5"/>
              </a:solidFill>
              <a:latin typeface="Poppins Semi-Bold"/>
            </a:endParaRPr>
          </a:p>
        </p:txBody>
      </p:sp>
    </p:spTree>
    <p:extLst>
      <p:ext uri="{BB962C8B-B14F-4D97-AF65-F5344CB8AC3E}">
        <p14:creationId xmlns:p14="http://schemas.microsoft.com/office/powerpoint/2010/main" val="54155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98573" y="9010697"/>
            <a:ext cx="4185210" cy="2172476"/>
            <a:chOff x="0" y="0"/>
            <a:chExt cx="1345639" cy="698500"/>
          </a:xfrm>
        </p:grpSpPr>
        <p:sp>
          <p:nvSpPr>
            <p:cNvPr id="3" name="Freeform 3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FFC50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19050"/>
              <a:ext cx="111703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228904" y="9654243"/>
            <a:ext cx="8377487" cy="2964361"/>
            <a:chOff x="0" y="0"/>
            <a:chExt cx="1974009" cy="698500"/>
          </a:xfrm>
        </p:grpSpPr>
        <p:sp>
          <p:nvSpPr>
            <p:cNvPr id="6" name="Freeform 6"/>
            <p:cNvSpPr/>
            <p:nvPr/>
          </p:nvSpPr>
          <p:spPr>
            <a:xfrm>
              <a:off x="1952" y="0"/>
              <a:ext cx="1970105" cy="698500"/>
            </a:xfrm>
            <a:custGeom>
              <a:avLst/>
              <a:gdLst/>
              <a:ahLst/>
              <a:cxnLst/>
              <a:rect l="l" t="t" r="r" b="b"/>
              <a:pathLst>
                <a:path w="1970105" h="698500">
                  <a:moveTo>
                    <a:pt x="1966944" y="358037"/>
                  </a:moveTo>
                  <a:lnTo>
                    <a:pt x="1773969" y="689713"/>
                  </a:lnTo>
                  <a:cubicBezTo>
                    <a:pt x="1770804" y="695153"/>
                    <a:pt x="1764985" y="698500"/>
                    <a:pt x="1758691" y="698500"/>
                  </a:cubicBezTo>
                  <a:lnTo>
                    <a:pt x="211413" y="698500"/>
                  </a:lnTo>
                  <a:cubicBezTo>
                    <a:pt x="205120" y="698500"/>
                    <a:pt x="199301" y="695153"/>
                    <a:pt x="196136" y="689713"/>
                  </a:cubicBezTo>
                  <a:lnTo>
                    <a:pt x="3160" y="358037"/>
                  </a:lnTo>
                  <a:cubicBezTo>
                    <a:pt x="0" y="352605"/>
                    <a:pt x="0" y="345895"/>
                    <a:pt x="3160" y="340463"/>
                  </a:cubicBezTo>
                  <a:lnTo>
                    <a:pt x="196136" y="8787"/>
                  </a:lnTo>
                  <a:cubicBezTo>
                    <a:pt x="199301" y="3347"/>
                    <a:pt x="205120" y="0"/>
                    <a:pt x="211413" y="0"/>
                  </a:cubicBezTo>
                  <a:lnTo>
                    <a:pt x="1758691" y="0"/>
                  </a:lnTo>
                  <a:cubicBezTo>
                    <a:pt x="1764985" y="0"/>
                    <a:pt x="1770804" y="3347"/>
                    <a:pt x="1773969" y="8787"/>
                  </a:cubicBezTo>
                  <a:lnTo>
                    <a:pt x="1966944" y="340463"/>
                  </a:lnTo>
                  <a:cubicBezTo>
                    <a:pt x="1970105" y="345895"/>
                    <a:pt x="1970105" y="352605"/>
                    <a:pt x="1966944" y="358037"/>
                  </a:cubicBez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19050"/>
              <a:ext cx="174540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33" name="TextBox 30"/>
          <p:cNvSpPr txBox="1"/>
          <p:nvPr/>
        </p:nvSpPr>
        <p:spPr>
          <a:xfrm>
            <a:off x="66912" y="37292"/>
            <a:ext cx="3524934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 dirty="0">
                <a:solidFill>
                  <a:srgbClr val="0153A5"/>
                </a:solidFill>
                <a:latin typeface="Poppins Semi-Bold"/>
              </a:rPr>
              <a:t>RECURSOS</a:t>
            </a:r>
          </a:p>
          <a:p>
            <a:pPr>
              <a:lnSpc>
                <a:spcPts val="4950"/>
              </a:lnSpc>
            </a:pPr>
            <a:endParaRPr lang="en-US" sz="4500" dirty="0">
              <a:solidFill>
                <a:srgbClr val="0153A5"/>
              </a:solidFill>
              <a:latin typeface="Poppins Semi-Bold"/>
            </a:endParaRPr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650746"/>
              </p:ext>
            </p:extLst>
          </p:nvPr>
        </p:nvGraphicFramePr>
        <p:xfrm>
          <a:off x="56456" y="2857502"/>
          <a:ext cx="18002945" cy="5714998"/>
        </p:xfrm>
        <a:graphic>
          <a:graphicData uri="http://schemas.openxmlformats.org/drawingml/2006/table">
            <a:tbl>
              <a:tblPr/>
              <a:tblGrid>
                <a:gridCol w="68697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8392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8392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9190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47340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39490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pt-BR" sz="2800" b="1" i="0" u="none" strike="noStrike" dirty="0">
                          <a:effectLst/>
                          <a:latin typeface="Calibri"/>
                        </a:rPr>
                        <a:t>Modalidade de Aplicação dos Recursos da SES-TO</a:t>
                      </a:r>
                    </a:p>
                  </a:txBody>
                  <a:tcPr marL="4245" marR="4245" marT="42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2800" b="1" i="0" u="none" strike="noStrike" dirty="0">
                          <a:effectLst/>
                          <a:latin typeface="Calibri"/>
                        </a:rPr>
                        <a:t>Valor Empenhado</a:t>
                      </a:r>
                    </a:p>
                  </a:txBody>
                  <a:tcPr marL="4245" marR="4245" marT="42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949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2800" b="1" i="0" u="none" strike="noStrike">
                          <a:effectLst/>
                          <a:latin typeface="Calibri"/>
                        </a:rPr>
                        <a:t>2º Quad. 2022</a:t>
                      </a:r>
                    </a:p>
                  </a:txBody>
                  <a:tcPr marL="4245" marR="4245" marT="42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2800" b="1" i="0" u="none" strike="noStrike">
                          <a:effectLst/>
                          <a:latin typeface="Calibri"/>
                        </a:rPr>
                        <a:t>2º Quad. 2023</a:t>
                      </a:r>
                    </a:p>
                  </a:txBody>
                  <a:tcPr marL="4245" marR="4245" marT="42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BR" sz="2800" b="1" i="0" u="none" strike="noStrike" dirty="0">
                          <a:effectLst/>
                          <a:latin typeface="Calibri"/>
                        </a:rPr>
                        <a:t>Variação</a:t>
                      </a:r>
                    </a:p>
                  </a:txBody>
                  <a:tcPr marL="4245" marR="4245" marT="42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3949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800" b="1" i="0" u="none" strike="noStrike">
                          <a:effectLst/>
                          <a:latin typeface="Calibri"/>
                        </a:rPr>
                        <a:t>Nominal </a:t>
                      </a:r>
                    </a:p>
                  </a:txBody>
                  <a:tcPr marL="4245" marR="4245" marT="42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800" b="1" i="0" u="none" strike="noStrike" dirty="0">
                          <a:effectLst/>
                          <a:latin typeface="Calibri"/>
                        </a:rPr>
                        <a:t> Variação % </a:t>
                      </a:r>
                    </a:p>
                  </a:txBody>
                  <a:tcPr marL="4245" marR="4245" marT="42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3949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Aplicações Diretas</a:t>
                      </a:r>
                    </a:p>
                  </a:txBody>
                  <a:tcPr marL="4245" marR="4245" marT="42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1.609.705.011,67 </a:t>
                      </a:r>
                    </a:p>
                  </a:txBody>
                  <a:tcPr marL="4245" marR="4245" marT="42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1.725.105.730,95 </a:t>
                      </a:r>
                    </a:p>
                  </a:txBody>
                  <a:tcPr marL="4245" marR="4245" marT="42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115.400.719,28 </a:t>
                      </a:r>
                    </a:p>
                  </a:txBody>
                  <a:tcPr marL="4245" marR="4245" marT="42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7,17%</a:t>
                      </a:r>
                    </a:p>
                  </a:txBody>
                  <a:tcPr marL="4245" marR="4245" marT="42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3949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Transferências Municípios</a:t>
                      </a:r>
                    </a:p>
                  </a:txBody>
                  <a:tcPr marL="4245" marR="4245" marT="42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61.637.926,06 </a:t>
                      </a:r>
                    </a:p>
                  </a:txBody>
                  <a:tcPr marL="4245" marR="4245" marT="42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64.092.487,12 </a:t>
                      </a:r>
                    </a:p>
                  </a:txBody>
                  <a:tcPr marL="4245" marR="4245" marT="42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2.454.561,06 </a:t>
                      </a:r>
                    </a:p>
                  </a:txBody>
                  <a:tcPr marL="4245" marR="4245" marT="42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3,98%</a:t>
                      </a:r>
                    </a:p>
                  </a:txBody>
                  <a:tcPr marL="4245" marR="4245" marT="42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822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39029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Transferências Entidades Privadas Sem Fins Lucrativos</a:t>
                      </a:r>
                    </a:p>
                  </a:txBody>
                  <a:tcPr marL="4245" marR="4245" marT="42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2.450.000,00 </a:t>
                      </a:r>
                    </a:p>
                  </a:txBody>
                  <a:tcPr marL="4245" marR="4245" marT="42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7.270.337,66 </a:t>
                      </a:r>
                    </a:p>
                  </a:txBody>
                  <a:tcPr marL="4245" marR="4245" marT="42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4.820.337,66 </a:t>
                      </a:r>
                    </a:p>
                  </a:txBody>
                  <a:tcPr marL="4245" marR="4245" marT="42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196,75%</a:t>
                      </a:r>
                    </a:p>
                  </a:txBody>
                  <a:tcPr marL="4245" marR="4245" marT="42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939029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Transferências a Consórcios Públicos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813.530,31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  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- 813.530,31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-100,00%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3949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800" b="1" i="0" u="none" strike="noStrike" dirty="0"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1" i="0" u="none" strike="noStrike">
                          <a:effectLst/>
                          <a:latin typeface="Calibri"/>
                        </a:rPr>
                        <a:t> 1.674.606.468,04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1" i="0" u="none" strike="noStrike" dirty="0">
                          <a:effectLst/>
                          <a:latin typeface="Calibri"/>
                        </a:rPr>
                        <a:t> 1.796.468.555,73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121.862.087,69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7,28%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329359324"/>
              </p:ext>
            </p:extLst>
          </p:nvPr>
        </p:nvGraphicFramePr>
        <p:xfrm>
          <a:off x="5562600" y="673622"/>
          <a:ext cx="9186184" cy="2107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68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60129" y="-117855"/>
            <a:ext cx="7227871" cy="10404855"/>
            <a:chOff x="0" y="0"/>
            <a:chExt cx="7263564" cy="104562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263602" cy="10456237"/>
            </a:xfrm>
            <a:custGeom>
              <a:avLst/>
              <a:gdLst/>
              <a:ahLst/>
              <a:cxnLst/>
              <a:rect l="l" t="t" r="r" b="b"/>
              <a:pathLst>
                <a:path w="7263602" h="10456237">
                  <a:moveTo>
                    <a:pt x="2427008" y="0"/>
                  </a:moveTo>
                  <a:lnTo>
                    <a:pt x="0" y="4341779"/>
                  </a:lnTo>
                  <a:lnTo>
                    <a:pt x="3865765" y="9188772"/>
                  </a:lnTo>
                  <a:lnTo>
                    <a:pt x="2652326" y="10456237"/>
                  </a:lnTo>
                  <a:lnTo>
                    <a:pt x="7263602" y="10456237"/>
                  </a:lnTo>
                  <a:lnTo>
                    <a:pt x="7263602" y="0"/>
                  </a:lnTo>
                  <a:close/>
                </a:path>
              </a:pathLst>
            </a:custGeom>
            <a:blipFill>
              <a:blip r:embed="rId2"/>
              <a:stretch>
                <a:fillRect l="-89784" r="-3182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-2305538">
            <a:off x="12010511" y="3296339"/>
            <a:ext cx="1108923" cy="6848272"/>
            <a:chOff x="0" y="0"/>
            <a:chExt cx="292062" cy="18036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2062" cy="1803660"/>
            </a:xfrm>
            <a:custGeom>
              <a:avLst/>
              <a:gdLst/>
              <a:ahLst/>
              <a:cxnLst/>
              <a:rect l="l" t="t" r="r" b="b"/>
              <a:pathLst>
                <a:path w="292062" h="1803660">
                  <a:moveTo>
                    <a:pt x="0" y="0"/>
                  </a:moveTo>
                  <a:lnTo>
                    <a:pt x="292062" y="0"/>
                  </a:lnTo>
                  <a:lnTo>
                    <a:pt x="292062" y="1803660"/>
                  </a:lnTo>
                  <a:lnTo>
                    <a:pt x="0" y="1803660"/>
                  </a:ln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292062" cy="18703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2614830">
            <a:off x="14495939" y="2933142"/>
            <a:ext cx="188585" cy="11661301"/>
            <a:chOff x="0" y="0"/>
            <a:chExt cx="49669" cy="30712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669" cy="3071289"/>
            </a:xfrm>
            <a:custGeom>
              <a:avLst/>
              <a:gdLst/>
              <a:ahLst/>
              <a:cxnLst/>
              <a:rect l="l" t="t" r="r" b="b"/>
              <a:pathLst>
                <a:path w="49669" h="3071289">
                  <a:moveTo>
                    <a:pt x="0" y="0"/>
                  </a:moveTo>
                  <a:lnTo>
                    <a:pt x="49669" y="0"/>
                  </a:lnTo>
                  <a:lnTo>
                    <a:pt x="49669" y="3071289"/>
                  </a:lnTo>
                  <a:lnTo>
                    <a:pt x="0" y="3071289"/>
                  </a:lnTo>
                  <a:close/>
                </a:path>
              </a:pathLst>
            </a:custGeom>
            <a:solidFill>
              <a:srgbClr val="FFC50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49669" cy="3137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1710481">
            <a:off x="11533776" y="-1617267"/>
            <a:ext cx="1062487" cy="6686550"/>
            <a:chOff x="0" y="0"/>
            <a:chExt cx="279832" cy="17610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9832" cy="1761067"/>
            </a:xfrm>
            <a:custGeom>
              <a:avLst/>
              <a:gdLst/>
              <a:ahLst/>
              <a:cxnLst/>
              <a:rect l="l" t="t" r="r" b="b"/>
              <a:pathLst>
                <a:path w="279832" h="1761067">
                  <a:moveTo>
                    <a:pt x="0" y="0"/>
                  </a:moveTo>
                  <a:lnTo>
                    <a:pt x="279832" y="0"/>
                  </a:lnTo>
                  <a:lnTo>
                    <a:pt x="279832" y="1761067"/>
                  </a:lnTo>
                  <a:lnTo>
                    <a:pt x="0" y="1761067"/>
                  </a:ln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279832" cy="18277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1744249">
            <a:off x="16814395" y="2072951"/>
            <a:ext cx="2208710" cy="14588015"/>
            <a:chOff x="0" y="0"/>
            <a:chExt cx="581718" cy="384211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81718" cy="3842111"/>
            </a:xfrm>
            <a:custGeom>
              <a:avLst/>
              <a:gdLst/>
              <a:ahLst/>
              <a:cxnLst/>
              <a:rect l="l" t="t" r="r" b="b"/>
              <a:pathLst>
                <a:path w="581718" h="3842111">
                  <a:moveTo>
                    <a:pt x="0" y="0"/>
                  </a:moveTo>
                  <a:lnTo>
                    <a:pt x="581718" y="0"/>
                  </a:lnTo>
                  <a:lnTo>
                    <a:pt x="581718" y="3842111"/>
                  </a:lnTo>
                  <a:lnTo>
                    <a:pt x="0" y="3842111"/>
                  </a:lnTo>
                  <a:close/>
                </a:path>
              </a:pathLst>
            </a:custGeom>
            <a:solidFill>
              <a:srgbClr val="0154A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581718" cy="3908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028700" y="632491"/>
            <a:ext cx="2971408" cy="1006955"/>
          </a:xfrm>
          <a:custGeom>
            <a:avLst/>
            <a:gdLst/>
            <a:ahLst/>
            <a:cxnLst/>
            <a:rect l="l" t="t" r="r" b="b"/>
            <a:pathLst>
              <a:path w="2971408" h="1006955">
                <a:moveTo>
                  <a:pt x="0" y="0"/>
                </a:moveTo>
                <a:lnTo>
                  <a:pt x="2971408" y="0"/>
                </a:lnTo>
                <a:lnTo>
                  <a:pt x="2971408" y="1006955"/>
                </a:lnTo>
                <a:lnTo>
                  <a:pt x="0" y="10069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31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28700" y="8815840"/>
            <a:ext cx="681596" cy="442460"/>
          </a:xfrm>
          <a:custGeom>
            <a:avLst/>
            <a:gdLst/>
            <a:ahLst/>
            <a:cxnLst/>
            <a:rect l="l" t="t" r="r" b="b"/>
            <a:pathLst>
              <a:path w="681596" h="442460">
                <a:moveTo>
                  <a:pt x="0" y="0"/>
                </a:moveTo>
                <a:lnTo>
                  <a:pt x="681596" y="0"/>
                </a:lnTo>
                <a:lnTo>
                  <a:pt x="681596" y="442460"/>
                </a:lnTo>
                <a:lnTo>
                  <a:pt x="0" y="442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127908" y="8771234"/>
            <a:ext cx="531672" cy="531672"/>
          </a:xfrm>
          <a:custGeom>
            <a:avLst/>
            <a:gdLst/>
            <a:ahLst/>
            <a:cxnLst/>
            <a:rect l="l" t="t" r="r" b="b"/>
            <a:pathLst>
              <a:path w="531672" h="531672">
                <a:moveTo>
                  <a:pt x="0" y="0"/>
                </a:moveTo>
                <a:lnTo>
                  <a:pt x="531672" y="0"/>
                </a:lnTo>
                <a:lnTo>
                  <a:pt x="531672" y="531672"/>
                </a:lnTo>
                <a:lnTo>
                  <a:pt x="0" y="5316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247229" y="8764728"/>
            <a:ext cx="531672" cy="531672"/>
          </a:xfrm>
          <a:custGeom>
            <a:avLst/>
            <a:gdLst/>
            <a:ahLst/>
            <a:cxnLst/>
            <a:rect l="l" t="t" r="r" b="b"/>
            <a:pathLst>
              <a:path w="531672" h="531672">
                <a:moveTo>
                  <a:pt x="0" y="0"/>
                </a:moveTo>
                <a:lnTo>
                  <a:pt x="531672" y="0"/>
                </a:lnTo>
                <a:lnTo>
                  <a:pt x="531672" y="531672"/>
                </a:lnTo>
                <a:lnTo>
                  <a:pt x="0" y="5316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028700" y="3693357"/>
            <a:ext cx="8973804" cy="1850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379"/>
              </a:lnSpc>
            </a:pPr>
            <a:r>
              <a:rPr lang="en-US" sz="12163">
                <a:solidFill>
                  <a:srgbClr val="0153A5"/>
                </a:solidFill>
                <a:latin typeface="Poppins Bold"/>
              </a:rPr>
              <a:t>Obrigada!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24529" y="8819583"/>
            <a:ext cx="2498605" cy="368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 Medium"/>
              </a:rPr>
              <a:t>63 3218-1730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893201" y="8819583"/>
            <a:ext cx="3692032" cy="368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 Medium"/>
              </a:rPr>
              <a:t>@saudeto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819380" y="8813077"/>
            <a:ext cx="2918826" cy="368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 Medium"/>
              </a:rPr>
              <a:t>www.to.gov.br/saude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39282" y="0"/>
            <a:ext cx="7848718" cy="10388018"/>
            <a:chOff x="0" y="0"/>
            <a:chExt cx="10464957" cy="1385069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931" t="6102" b="9034"/>
            <a:stretch>
              <a:fillRect/>
            </a:stretch>
          </p:blipFill>
          <p:spPr>
            <a:xfrm>
              <a:off x="0" y="0"/>
              <a:ext cx="10464957" cy="686184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203" b="1203"/>
            <a:stretch>
              <a:fillRect/>
            </a:stretch>
          </p:blipFill>
          <p:spPr>
            <a:xfrm>
              <a:off x="0" y="6988846"/>
              <a:ext cx="10464957" cy="6861846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1028700" y="1028700"/>
            <a:ext cx="7106334" cy="194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0153A5"/>
                </a:solidFill>
                <a:latin typeface="Poppins Semi-Bold"/>
              </a:rPr>
              <a:t>Cadeiras de rodas motorizadas</a:t>
            </a:r>
          </a:p>
          <a:p>
            <a:pPr>
              <a:lnSpc>
                <a:spcPts val="4950"/>
              </a:lnSpc>
            </a:pPr>
            <a:endParaRPr lang="en-US" sz="4500">
              <a:solidFill>
                <a:srgbClr val="0153A5"/>
              </a:solidFill>
              <a:latin typeface="Poppins Semi-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2582818"/>
            <a:ext cx="8265444" cy="2914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</a:pPr>
            <a:r>
              <a:rPr lang="en-US" sz="2400">
                <a:solidFill>
                  <a:srgbClr val="2E2768"/>
                </a:solidFill>
                <a:latin typeface="Poppins"/>
              </a:rPr>
              <a:t>Os equipamentos fazem parte de um total de 2.535 cadeiras de rodas (banho, tetraplégica, elétricas e outras) e meios auxiliares de locomoção (muletas, andadores, cintas para transferência, tábua para transferência, além de mesa de atividades e adaptações) adquiridos pelo Governo do Tocantins, no final de 2022. </a:t>
            </a:r>
          </a:p>
          <a:p>
            <a:pPr algn="just">
              <a:lnSpc>
                <a:spcPts val="2879"/>
              </a:lnSpc>
            </a:pPr>
            <a:endParaRPr lang="en-US" sz="2400">
              <a:solidFill>
                <a:srgbClr val="2E2768"/>
              </a:solidFill>
              <a:latin typeface="Poppins"/>
            </a:endParaRPr>
          </a:p>
        </p:txBody>
      </p:sp>
      <p:grpSp>
        <p:nvGrpSpPr>
          <p:cNvPr id="7" name="Group 7"/>
          <p:cNvGrpSpPr/>
          <p:nvPr/>
        </p:nvGrpSpPr>
        <p:grpSpPr>
          <a:xfrm rot="-10800000">
            <a:off x="8474601" y="-682200"/>
            <a:ext cx="4055662" cy="3421800"/>
            <a:chOff x="0" y="0"/>
            <a:chExt cx="812800" cy="6857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85767"/>
            </a:xfrm>
            <a:custGeom>
              <a:avLst/>
              <a:gdLst/>
              <a:ahLst/>
              <a:cxnLst/>
              <a:rect l="l" t="t" r="r" b="b"/>
              <a:pathLst>
                <a:path w="812800" h="685767">
                  <a:moveTo>
                    <a:pt x="406400" y="0"/>
                  </a:moveTo>
                  <a:lnTo>
                    <a:pt x="812800" y="685767"/>
                  </a:lnTo>
                  <a:lnTo>
                    <a:pt x="0" y="685767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7000" y="251717"/>
              <a:ext cx="558800" cy="385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1810905">
            <a:off x="16595720" y="1571671"/>
            <a:ext cx="388345" cy="11661301"/>
            <a:chOff x="0" y="0"/>
            <a:chExt cx="102280" cy="30712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2280" cy="3071289"/>
            </a:xfrm>
            <a:custGeom>
              <a:avLst/>
              <a:gdLst/>
              <a:ahLst/>
              <a:cxnLst/>
              <a:rect l="l" t="t" r="r" b="b"/>
              <a:pathLst>
                <a:path w="102280" h="3071289">
                  <a:moveTo>
                    <a:pt x="0" y="0"/>
                  </a:moveTo>
                  <a:lnTo>
                    <a:pt x="102280" y="0"/>
                  </a:lnTo>
                  <a:lnTo>
                    <a:pt x="102280" y="3071289"/>
                  </a:lnTo>
                  <a:lnTo>
                    <a:pt x="0" y="3071289"/>
                  </a:lnTo>
                  <a:close/>
                </a:path>
              </a:pathLst>
            </a:custGeom>
            <a:solidFill>
              <a:srgbClr val="FFC508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102280" cy="3137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1744249">
            <a:off x="16814395" y="2072951"/>
            <a:ext cx="2208710" cy="14588015"/>
            <a:chOff x="0" y="0"/>
            <a:chExt cx="581718" cy="384211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81718" cy="3842111"/>
            </a:xfrm>
            <a:custGeom>
              <a:avLst/>
              <a:gdLst/>
              <a:ahLst/>
              <a:cxnLst/>
              <a:rect l="l" t="t" r="r" b="b"/>
              <a:pathLst>
                <a:path w="581718" h="3842111">
                  <a:moveTo>
                    <a:pt x="0" y="0"/>
                  </a:moveTo>
                  <a:lnTo>
                    <a:pt x="581718" y="0"/>
                  </a:lnTo>
                  <a:lnTo>
                    <a:pt x="581718" y="3842111"/>
                  </a:lnTo>
                  <a:lnTo>
                    <a:pt x="0" y="3842111"/>
                  </a:ln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581718" cy="3908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28700" y="6774233"/>
            <a:ext cx="8265444" cy="3276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</a:pPr>
            <a:r>
              <a:rPr lang="en-US" sz="2400">
                <a:solidFill>
                  <a:srgbClr val="2E2768"/>
                </a:solidFill>
                <a:latin typeface="Poppins"/>
              </a:rPr>
              <a:t>Dentro da política de ampliação de serviços de saúde, a SES-TO implantou no Hospital Regional de Paraíso do Tocantins o Teste do Olhinho. O exame realizado em recém-nascidos, para detectar possíveis problemas na visão é rápido, indolor e pode ser feito ainda na maternidade ou nos primeiros dias de vida do bebê. Na unidade hospitalar nascem em média 90 bebês, por mês.</a:t>
            </a:r>
          </a:p>
          <a:p>
            <a:pPr algn="just">
              <a:lnSpc>
                <a:spcPts val="2879"/>
              </a:lnSpc>
            </a:pPr>
            <a:endParaRPr lang="en-US" sz="2400">
              <a:solidFill>
                <a:srgbClr val="2E2768"/>
              </a:solidFill>
              <a:latin typeface="Poppi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28700" y="5341366"/>
            <a:ext cx="5254331" cy="194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0153A5"/>
                </a:solidFill>
                <a:latin typeface="Poppins Semi-Bold"/>
              </a:rPr>
              <a:t>Teste do olhinho Paraíso</a:t>
            </a:r>
          </a:p>
          <a:p>
            <a:pPr>
              <a:lnSpc>
                <a:spcPts val="4950"/>
              </a:lnSpc>
            </a:pPr>
            <a:endParaRPr lang="en-US" sz="4500">
              <a:solidFill>
                <a:srgbClr val="0153A5"/>
              </a:solidFill>
              <a:latin typeface="Poppins Semi-Bold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-2553808" y="260579"/>
            <a:ext cx="6330421" cy="756010"/>
            <a:chOff x="0" y="0"/>
            <a:chExt cx="1667271" cy="19911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67271" cy="199114"/>
            </a:xfrm>
            <a:custGeom>
              <a:avLst/>
              <a:gdLst/>
              <a:ahLst/>
              <a:cxnLst/>
              <a:rect l="l" t="t" r="r" b="b"/>
              <a:pathLst>
                <a:path w="1667271" h="199114">
                  <a:moveTo>
                    <a:pt x="62372" y="0"/>
                  </a:moveTo>
                  <a:lnTo>
                    <a:pt x="1604900" y="0"/>
                  </a:lnTo>
                  <a:cubicBezTo>
                    <a:pt x="1639347" y="0"/>
                    <a:pt x="1667271" y="27925"/>
                    <a:pt x="1667271" y="62372"/>
                  </a:cubicBezTo>
                  <a:lnTo>
                    <a:pt x="1667271" y="136742"/>
                  </a:lnTo>
                  <a:cubicBezTo>
                    <a:pt x="1667271" y="171189"/>
                    <a:pt x="1639347" y="199114"/>
                    <a:pt x="1604900" y="199114"/>
                  </a:cubicBezTo>
                  <a:lnTo>
                    <a:pt x="62372" y="199114"/>
                  </a:lnTo>
                  <a:cubicBezTo>
                    <a:pt x="27925" y="199114"/>
                    <a:pt x="0" y="171189"/>
                    <a:pt x="0" y="136742"/>
                  </a:cubicBezTo>
                  <a:lnTo>
                    <a:pt x="0" y="62372"/>
                  </a:lnTo>
                  <a:cubicBezTo>
                    <a:pt x="0" y="27925"/>
                    <a:pt x="27925" y="0"/>
                    <a:pt x="62372" y="0"/>
                  </a:cubicBezTo>
                  <a:close/>
                </a:path>
              </a:pathLst>
            </a:custGeom>
            <a:solidFill>
              <a:srgbClr val="FFC508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66675"/>
              <a:ext cx="1667271" cy="265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90170" y="156103"/>
            <a:ext cx="3291477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0153A5"/>
                </a:solidFill>
                <a:latin typeface="Poppins Medium"/>
              </a:rPr>
              <a:t>SERVIÇOS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6410325"/>
            <a:ext cx="8924396" cy="296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</a:pPr>
            <a:r>
              <a:rPr lang="en-US" sz="2400" dirty="0">
                <a:solidFill>
                  <a:srgbClr val="2E2768"/>
                </a:solidFill>
                <a:latin typeface="Poppins"/>
              </a:rPr>
              <a:t>O </a:t>
            </a:r>
            <a:r>
              <a:rPr lang="en-US" sz="2400" dirty="0" err="1">
                <a:solidFill>
                  <a:srgbClr val="2E2768"/>
                </a:solidFill>
                <a:latin typeface="Poppins"/>
              </a:rPr>
              <a:t>Programa</a:t>
            </a:r>
            <a:r>
              <a:rPr lang="en-US" sz="2400" dirty="0">
                <a:solidFill>
                  <a:srgbClr val="2E2768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2E2768"/>
                </a:solidFill>
                <a:latin typeface="Poppins"/>
              </a:rPr>
              <a:t>Melhor</a:t>
            </a:r>
            <a:r>
              <a:rPr lang="en-US" sz="2400" dirty="0">
                <a:solidFill>
                  <a:srgbClr val="2E2768"/>
                </a:solidFill>
                <a:latin typeface="Poppins"/>
              </a:rPr>
              <a:t> em Casa </a:t>
            </a:r>
            <a:r>
              <a:rPr lang="en-US" sz="2400" dirty="0" err="1" smtClean="0">
                <a:solidFill>
                  <a:srgbClr val="2E2768"/>
                </a:solidFill>
                <a:latin typeface="Poppins"/>
              </a:rPr>
              <a:t>referenciado</a:t>
            </a:r>
            <a:r>
              <a:rPr lang="en-US" sz="2400" dirty="0" smtClean="0">
                <a:solidFill>
                  <a:srgbClr val="2E2768"/>
                </a:solidFill>
                <a:latin typeface="Poppins"/>
              </a:rPr>
              <a:t> no </a:t>
            </a:r>
            <a:r>
              <a:rPr lang="en-US" sz="2400" dirty="0">
                <a:solidFill>
                  <a:srgbClr val="2E2768"/>
                </a:solidFill>
                <a:latin typeface="Poppins"/>
              </a:rPr>
              <a:t>Hospital </a:t>
            </a:r>
            <a:r>
              <a:rPr lang="en-US" sz="2400" dirty="0" err="1">
                <a:solidFill>
                  <a:srgbClr val="2E2768"/>
                </a:solidFill>
                <a:latin typeface="Poppins"/>
              </a:rPr>
              <a:t>Geral</a:t>
            </a:r>
            <a:r>
              <a:rPr lang="en-US" sz="2400" dirty="0">
                <a:solidFill>
                  <a:srgbClr val="2E2768"/>
                </a:solidFill>
                <a:latin typeface="Poppins"/>
              </a:rPr>
              <a:t> de Palmas (HGP) </a:t>
            </a:r>
            <a:r>
              <a:rPr lang="en-US" sz="2400" dirty="0" err="1">
                <a:solidFill>
                  <a:srgbClr val="2E2768"/>
                </a:solidFill>
                <a:latin typeface="Poppins"/>
              </a:rPr>
              <a:t>ampliou</a:t>
            </a:r>
            <a:r>
              <a:rPr lang="en-US" sz="2400" dirty="0">
                <a:solidFill>
                  <a:srgbClr val="2E2768"/>
                </a:solidFill>
                <a:latin typeface="Poppins"/>
              </a:rPr>
              <a:t> o </a:t>
            </a:r>
            <a:r>
              <a:rPr lang="en-US" sz="2400" dirty="0" err="1">
                <a:solidFill>
                  <a:srgbClr val="2E2768"/>
                </a:solidFill>
                <a:latin typeface="Poppins"/>
              </a:rPr>
              <a:t>horário</a:t>
            </a:r>
            <a:r>
              <a:rPr lang="en-US" sz="2400" dirty="0">
                <a:solidFill>
                  <a:srgbClr val="2E2768"/>
                </a:solidFill>
                <a:latin typeface="Poppins"/>
              </a:rPr>
              <a:t> para </a:t>
            </a:r>
            <a:r>
              <a:rPr lang="en-US" sz="2400" dirty="0" err="1">
                <a:solidFill>
                  <a:srgbClr val="2E2768"/>
                </a:solidFill>
                <a:latin typeface="Poppins"/>
              </a:rPr>
              <a:t>beneficiar</a:t>
            </a:r>
            <a:r>
              <a:rPr lang="en-US" sz="2400" dirty="0">
                <a:solidFill>
                  <a:srgbClr val="2E2768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2E2768"/>
                </a:solidFill>
                <a:latin typeface="Poppins"/>
              </a:rPr>
              <a:t>os</a:t>
            </a:r>
            <a:r>
              <a:rPr lang="en-US" sz="2400" dirty="0">
                <a:solidFill>
                  <a:srgbClr val="2E2768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2E2768"/>
                </a:solidFill>
                <a:latin typeface="Poppins"/>
              </a:rPr>
              <a:t>pacientes</a:t>
            </a:r>
            <a:r>
              <a:rPr lang="en-US" sz="2400" dirty="0">
                <a:solidFill>
                  <a:srgbClr val="2E2768"/>
                </a:solidFill>
                <a:latin typeface="Poppins"/>
              </a:rPr>
              <a:t> no </a:t>
            </a:r>
            <a:r>
              <a:rPr lang="en-US" sz="2400" dirty="0" err="1">
                <a:solidFill>
                  <a:srgbClr val="2E2768"/>
                </a:solidFill>
                <a:latin typeface="Poppins"/>
              </a:rPr>
              <a:t>período</a:t>
            </a:r>
            <a:r>
              <a:rPr lang="en-US" sz="2400" dirty="0">
                <a:solidFill>
                  <a:srgbClr val="2E2768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2E2768"/>
                </a:solidFill>
                <a:latin typeface="Poppins"/>
              </a:rPr>
              <a:t>noturno</a:t>
            </a:r>
            <a:r>
              <a:rPr lang="en-US" sz="2400" dirty="0">
                <a:solidFill>
                  <a:srgbClr val="2E2768"/>
                </a:solidFill>
                <a:latin typeface="Poppins"/>
              </a:rPr>
              <a:t> e segue </a:t>
            </a:r>
            <a:r>
              <a:rPr lang="en-US" sz="2400" dirty="0" err="1">
                <a:solidFill>
                  <a:srgbClr val="2E2768"/>
                </a:solidFill>
                <a:latin typeface="Poppins"/>
              </a:rPr>
              <a:t>contribuindo</a:t>
            </a:r>
            <a:r>
              <a:rPr lang="en-US" sz="2400" dirty="0">
                <a:solidFill>
                  <a:srgbClr val="2E2768"/>
                </a:solidFill>
                <a:latin typeface="Poppins"/>
              </a:rPr>
              <a:t> para </a:t>
            </a:r>
            <a:r>
              <a:rPr lang="en-US" sz="2400" dirty="0" err="1">
                <a:solidFill>
                  <a:srgbClr val="2E2768"/>
                </a:solidFill>
                <a:latin typeface="Poppins"/>
              </a:rPr>
              <a:t>desafogar</a:t>
            </a:r>
            <a:r>
              <a:rPr lang="en-US" sz="2400" dirty="0">
                <a:solidFill>
                  <a:srgbClr val="2E2768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2E2768"/>
                </a:solidFill>
                <a:latin typeface="Poppins"/>
              </a:rPr>
              <a:t>os</a:t>
            </a:r>
            <a:r>
              <a:rPr lang="en-US" sz="2400" dirty="0">
                <a:solidFill>
                  <a:srgbClr val="2E2768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2E2768"/>
                </a:solidFill>
                <a:latin typeface="Poppins"/>
              </a:rPr>
              <a:t>hospitais</a:t>
            </a:r>
            <a:r>
              <a:rPr lang="en-US" sz="2400" dirty="0">
                <a:solidFill>
                  <a:srgbClr val="2E2768"/>
                </a:solidFill>
                <a:latin typeface="Poppins"/>
              </a:rPr>
              <a:t> de </a:t>
            </a:r>
            <a:r>
              <a:rPr lang="en-US" sz="2400" dirty="0" err="1">
                <a:solidFill>
                  <a:srgbClr val="2E2768"/>
                </a:solidFill>
                <a:latin typeface="Poppins"/>
              </a:rPr>
              <a:t>emergência</a:t>
            </a:r>
            <a:r>
              <a:rPr lang="en-US" sz="2400" dirty="0">
                <a:solidFill>
                  <a:srgbClr val="2E2768"/>
                </a:solidFill>
                <a:latin typeface="Poppins"/>
              </a:rPr>
              <a:t> e </a:t>
            </a:r>
            <a:r>
              <a:rPr lang="en-US" sz="2400" dirty="0" err="1">
                <a:solidFill>
                  <a:srgbClr val="2E2768"/>
                </a:solidFill>
                <a:latin typeface="Poppins"/>
              </a:rPr>
              <a:t>ao</a:t>
            </a:r>
            <a:r>
              <a:rPr lang="en-US" sz="2400" dirty="0">
                <a:solidFill>
                  <a:srgbClr val="2E2768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2E2768"/>
                </a:solidFill>
                <a:latin typeface="Poppins"/>
              </a:rPr>
              <a:t>mesmo</a:t>
            </a:r>
            <a:r>
              <a:rPr lang="en-US" sz="2400" dirty="0">
                <a:solidFill>
                  <a:srgbClr val="2E2768"/>
                </a:solidFill>
                <a:latin typeface="Poppins"/>
              </a:rPr>
              <a:t> tempo </a:t>
            </a:r>
            <a:r>
              <a:rPr lang="en-US" sz="2400" dirty="0" err="1">
                <a:solidFill>
                  <a:srgbClr val="2E2768"/>
                </a:solidFill>
                <a:latin typeface="Poppins"/>
              </a:rPr>
              <a:t>proporcionar</a:t>
            </a:r>
            <a:r>
              <a:rPr lang="en-US" sz="2400" dirty="0">
                <a:solidFill>
                  <a:srgbClr val="2E2768"/>
                </a:solidFill>
                <a:latin typeface="Poppins"/>
              </a:rPr>
              <a:t> um </a:t>
            </a:r>
            <a:r>
              <a:rPr lang="en-US" sz="2400" dirty="0" err="1">
                <a:solidFill>
                  <a:srgbClr val="2E2768"/>
                </a:solidFill>
                <a:latin typeface="Poppins"/>
              </a:rPr>
              <a:t>atendimento</a:t>
            </a:r>
            <a:r>
              <a:rPr lang="en-US" sz="2400" dirty="0">
                <a:solidFill>
                  <a:srgbClr val="2E2768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2E2768"/>
                </a:solidFill>
                <a:latin typeface="Poppins"/>
              </a:rPr>
              <a:t>mais</a:t>
            </a:r>
            <a:r>
              <a:rPr lang="en-US" sz="2400" dirty="0">
                <a:solidFill>
                  <a:srgbClr val="2E2768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2E2768"/>
                </a:solidFill>
                <a:latin typeface="Poppins"/>
              </a:rPr>
              <a:t>humanizado</a:t>
            </a:r>
            <a:r>
              <a:rPr lang="en-US" sz="2400" dirty="0">
                <a:solidFill>
                  <a:srgbClr val="2E2768"/>
                </a:solidFill>
                <a:latin typeface="Poppins"/>
              </a:rPr>
              <a:t> e no </a:t>
            </a:r>
            <a:r>
              <a:rPr lang="en-US" sz="2400" dirty="0" err="1">
                <a:solidFill>
                  <a:srgbClr val="2E2768"/>
                </a:solidFill>
                <a:latin typeface="Poppins"/>
              </a:rPr>
              <a:t>aconchego</a:t>
            </a:r>
            <a:r>
              <a:rPr lang="en-US" sz="2400" dirty="0">
                <a:solidFill>
                  <a:srgbClr val="2E2768"/>
                </a:solidFill>
                <a:latin typeface="Poppins"/>
              </a:rPr>
              <a:t> do lar. São </a:t>
            </a:r>
            <a:r>
              <a:rPr lang="en-US" sz="2400" dirty="0" err="1">
                <a:solidFill>
                  <a:srgbClr val="2E2768"/>
                </a:solidFill>
                <a:latin typeface="Poppins"/>
              </a:rPr>
              <a:t>acompanhados</a:t>
            </a:r>
            <a:r>
              <a:rPr lang="en-US" sz="2400" dirty="0">
                <a:solidFill>
                  <a:srgbClr val="2E2768"/>
                </a:solidFill>
                <a:latin typeface="Poppins"/>
              </a:rPr>
              <a:t> em </a:t>
            </a:r>
            <a:r>
              <a:rPr lang="en-US" sz="2400" dirty="0" err="1">
                <a:solidFill>
                  <a:srgbClr val="2E2768"/>
                </a:solidFill>
                <a:latin typeface="Poppins"/>
              </a:rPr>
              <a:t>média</a:t>
            </a:r>
            <a:r>
              <a:rPr lang="en-US" sz="2400" dirty="0">
                <a:solidFill>
                  <a:srgbClr val="2E2768"/>
                </a:solidFill>
                <a:latin typeface="Poppins"/>
              </a:rPr>
              <a:t>, 160 </a:t>
            </a:r>
            <a:r>
              <a:rPr lang="en-US" sz="2400" dirty="0" err="1">
                <a:solidFill>
                  <a:srgbClr val="2E2768"/>
                </a:solidFill>
                <a:latin typeface="Poppins"/>
              </a:rPr>
              <a:t>pacientes</a:t>
            </a:r>
            <a:r>
              <a:rPr lang="en-US" sz="2400" dirty="0">
                <a:solidFill>
                  <a:srgbClr val="2E2768"/>
                </a:solidFill>
                <a:latin typeface="Poppins"/>
              </a:rPr>
              <a:t>, </a:t>
            </a:r>
            <a:r>
              <a:rPr lang="en-US" sz="2400" dirty="0" err="1">
                <a:solidFill>
                  <a:srgbClr val="2E2768"/>
                </a:solidFill>
                <a:latin typeface="Poppins"/>
              </a:rPr>
              <a:t>por</a:t>
            </a:r>
            <a:r>
              <a:rPr lang="en-US" sz="2400" dirty="0">
                <a:solidFill>
                  <a:srgbClr val="2E2768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2E2768"/>
                </a:solidFill>
                <a:latin typeface="Poppins"/>
              </a:rPr>
              <a:t>mês</a:t>
            </a:r>
            <a:r>
              <a:rPr lang="en-US" sz="2400" dirty="0">
                <a:solidFill>
                  <a:srgbClr val="2E2768"/>
                </a:solidFill>
                <a:latin typeface="Poppins"/>
              </a:rPr>
              <a:t>. </a:t>
            </a:r>
          </a:p>
          <a:p>
            <a:pPr algn="just">
              <a:lnSpc>
                <a:spcPts val="2879"/>
              </a:lnSpc>
            </a:pPr>
            <a:endParaRPr lang="en-US" sz="2400" dirty="0">
              <a:solidFill>
                <a:srgbClr val="2E2768"/>
              </a:solidFill>
              <a:latin typeface="Poppin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4846066" y="2507158"/>
            <a:ext cx="4826469" cy="2057400"/>
            <a:chOff x="0" y="0"/>
            <a:chExt cx="1638616" cy="698500"/>
          </a:xfrm>
        </p:grpSpPr>
        <p:sp>
          <p:nvSpPr>
            <p:cNvPr id="4" name="Freeform 4"/>
            <p:cNvSpPr/>
            <p:nvPr/>
          </p:nvSpPr>
          <p:spPr>
            <a:xfrm>
              <a:off x="3388" y="0"/>
              <a:ext cx="1631839" cy="698500"/>
            </a:xfrm>
            <a:custGeom>
              <a:avLst/>
              <a:gdLst/>
              <a:ahLst/>
              <a:cxnLst/>
              <a:rect l="l" t="t" r="r" b="b"/>
              <a:pathLst>
                <a:path w="1631839" h="698500">
                  <a:moveTo>
                    <a:pt x="1626355" y="364501"/>
                  </a:moveTo>
                  <a:lnTo>
                    <a:pt x="1440901" y="683249"/>
                  </a:lnTo>
                  <a:cubicBezTo>
                    <a:pt x="1435408" y="692691"/>
                    <a:pt x="1425308" y="698500"/>
                    <a:pt x="1414383" y="698500"/>
                  </a:cubicBezTo>
                  <a:lnTo>
                    <a:pt x="217457" y="698500"/>
                  </a:lnTo>
                  <a:cubicBezTo>
                    <a:pt x="206532" y="698500"/>
                    <a:pt x="196432" y="692691"/>
                    <a:pt x="190939" y="683249"/>
                  </a:cubicBezTo>
                  <a:lnTo>
                    <a:pt x="5485" y="364501"/>
                  </a:lnTo>
                  <a:cubicBezTo>
                    <a:pt x="0" y="355073"/>
                    <a:pt x="0" y="343427"/>
                    <a:pt x="5485" y="333999"/>
                  </a:cubicBezTo>
                  <a:lnTo>
                    <a:pt x="190939" y="15251"/>
                  </a:lnTo>
                  <a:cubicBezTo>
                    <a:pt x="196432" y="5809"/>
                    <a:pt x="206532" y="0"/>
                    <a:pt x="217457" y="0"/>
                  </a:cubicBezTo>
                  <a:lnTo>
                    <a:pt x="1414383" y="0"/>
                  </a:lnTo>
                  <a:cubicBezTo>
                    <a:pt x="1425308" y="0"/>
                    <a:pt x="1435408" y="5809"/>
                    <a:pt x="1440901" y="15251"/>
                  </a:cubicBezTo>
                  <a:lnTo>
                    <a:pt x="1626355" y="333999"/>
                  </a:lnTo>
                  <a:cubicBezTo>
                    <a:pt x="1631840" y="343427"/>
                    <a:pt x="1631840" y="355073"/>
                    <a:pt x="1626355" y="364501"/>
                  </a:cubicBez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19050"/>
              <a:ext cx="1410016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316566" y="2943835"/>
            <a:ext cx="8679475" cy="7458924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1884" y="0"/>
              <a:ext cx="809032" cy="698500"/>
            </a:xfrm>
            <a:custGeom>
              <a:avLst/>
              <a:gdLst/>
              <a:ahLst/>
              <a:cxnLst/>
              <a:rect l="l" t="t" r="r" b="b"/>
              <a:pathLst>
                <a:path w="809032" h="698500">
                  <a:moveTo>
                    <a:pt x="805982" y="357731"/>
                  </a:moveTo>
                  <a:lnTo>
                    <a:pt x="612650" y="690019"/>
                  </a:lnTo>
                  <a:cubicBezTo>
                    <a:pt x="609595" y="695270"/>
                    <a:pt x="603979" y="698500"/>
                    <a:pt x="597904" y="698500"/>
                  </a:cubicBezTo>
                  <a:lnTo>
                    <a:pt x="211128" y="698500"/>
                  </a:lnTo>
                  <a:cubicBezTo>
                    <a:pt x="205053" y="698500"/>
                    <a:pt x="199437" y="695270"/>
                    <a:pt x="196382" y="690019"/>
                  </a:cubicBezTo>
                  <a:lnTo>
                    <a:pt x="3050" y="357731"/>
                  </a:lnTo>
                  <a:cubicBezTo>
                    <a:pt x="0" y="352488"/>
                    <a:pt x="0" y="346012"/>
                    <a:pt x="3050" y="340769"/>
                  </a:cubicBezTo>
                  <a:lnTo>
                    <a:pt x="196382" y="8481"/>
                  </a:lnTo>
                  <a:cubicBezTo>
                    <a:pt x="199437" y="3230"/>
                    <a:pt x="205053" y="0"/>
                    <a:pt x="211128" y="0"/>
                  </a:cubicBezTo>
                  <a:lnTo>
                    <a:pt x="597904" y="0"/>
                  </a:lnTo>
                  <a:cubicBezTo>
                    <a:pt x="603979" y="0"/>
                    <a:pt x="609595" y="3230"/>
                    <a:pt x="612650" y="8481"/>
                  </a:cubicBezTo>
                  <a:lnTo>
                    <a:pt x="805982" y="340769"/>
                  </a:lnTo>
                  <a:cubicBezTo>
                    <a:pt x="809032" y="346012"/>
                    <a:pt x="809032" y="352488"/>
                    <a:pt x="805982" y="357731"/>
                  </a:cubicBezTo>
                  <a:close/>
                </a:path>
              </a:pathLst>
            </a:custGeom>
            <a:solidFill>
              <a:srgbClr val="FFC50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851646" y="2856467"/>
            <a:ext cx="8815309" cy="7633660"/>
            <a:chOff x="0" y="0"/>
            <a:chExt cx="4282440" cy="3708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20114" r="-20114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9953096" y="7977167"/>
            <a:ext cx="3378210" cy="2903149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4841" y="0"/>
              <a:ext cx="803119" cy="698500"/>
            </a:xfrm>
            <a:custGeom>
              <a:avLst/>
              <a:gdLst/>
              <a:ahLst/>
              <a:cxnLst/>
              <a:rect l="l" t="t" r="r" b="b"/>
              <a:pathLst>
                <a:path w="803119" h="698500">
                  <a:moveTo>
                    <a:pt x="795282" y="371039"/>
                  </a:moveTo>
                  <a:lnTo>
                    <a:pt x="617436" y="676711"/>
                  </a:lnTo>
                  <a:cubicBezTo>
                    <a:pt x="609588" y="690201"/>
                    <a:pt x="595157" y="698500"/>
                    <a:pt x="579550" y="698500"/>
                  </a:cubicBezTo>
                  <a:lnTo>
                    <a:pt x="223568" y="698500"/>
                  </a:lnTo>
                  <a:cubicBezTo>
                    <a:pt x="207961" y="698500"/>
                    <a:pt x="193530" y="690201"/>
                    <a:pt x="185682" y="676711"/>
                  </a:cubicBezTo>
                  <a:lnTo>
                    <a:pt x="7836" y="371039"/>
                  </a:lnTo>
                  <a:cubicBezTo>
                    <a:pt x="0" y="357570"/>
                    <a:pt x="0" y="340930"/>
                    <a:pt x="7836" y="327461"/>
                  </a:cubicBezTo>
                  <a:lnTo>
                    <a:pt x="185682" y="21789"/>
                  </a:lnTo>
                  <a:cubicBezTo>
                    <a:pt x="193530" y="8299"/>
                    <a:pt x="207961" y="0"/>
                    <a:pt x="223568" y="0"/>
                  </a:cubicBezTo>
                  <a:lnTo>
                    <a:pt x="579550" y="0"/>
                  </a:lnTo>
                  <a:cubicBezTo>
                    <a:pt x="595157" y="0"/>
                    <a:pt x="609588" y="8299"/>
                    <a:pt x="617436" y="21789"/>
                  </a:cubicBezTo>
                  <a:lnTo>
                    <a:pt x="795282" y="327461"/>
                  </a:lnTo>
                  <a:cubicBezTo>
                    <a:pt x="803118" y="340930"/>
                    <a:pt x="803118" y="357570"/>
                    <a:pt x="795282" y="371039"/>
                  </a:cubicBezTo>
                  <a:close/>
                </a:path>
              </a:pathLst>
            </a:custGeom>
            <a:solidFill>
              <a:srgbClr val="FFC50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198789" y="7614798"/>
            <a:ext cx="3949805" cy="3420353"/>
            <a:chOff x="0" y="0"/>
            <a:chExt cx="4282440" cy="3708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9753" r="-19753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3197663" y="9258300"/>
            <a:ext cx="2394065" cy="2057400"/>
            <a:chOff x="0" y="0"/>
            <a:chExt cx="812800" cy="698500"/>
          </a:xfrm>
        </p:grpSpPr>
        <p:sp>
          <p:nvSpPr>
            <p:cNvPr id="17" name="Freeform 17"/>
            <p:cNvSpPr/>
            <p:nvPr/>
          </p:nvSpPr>
          <p:spPr>
            <a:xfrm>
              <a:off x="6831" y="0"/>
              <a:ext cx="799139" cy="698500"/>
            </a:xfrm>
            <a:custGeom>
              <a:avLst/>
              <a:gdLst/>
              <a:ahLst/>
              <a:cxnLst/>
              <a:rect l="l" t="t" r="r" b="b"/>
              <a:pathLst>
                <a:path w="799139" h="698500">
                  <a:moveTo>
                    <a:pt x="788080" y="379996"/>
                  </a:moveTo>
                  <a:lnTo>
                    <a:pt x="620658" y="667754"/>
                  </a:lnTo>
                  <a:cubicBezTo>
                    <a:pt x="609582" y="686789"/>
                    <a:pt x="589221" y="698500"/>
                    <a:pt x="567197" y="698500"/>
                  </a:cubicBezTo>
                  <a:lnTo>
                    <a:pt x="231941" y="698500"/>
                  </a:lnTo>
                  <a:cubicBezTo>
                    <a:pt x="209918" y="698500"/>
                    <a:pt x="189556" y="686789"/>
                    <a:pt x="178480" y="667754"/>
                  </a:cubicBezTo>
                  <a:lnTo>
                    <a:pt x="11058" y="379996"/>
                  </a:lnTo>
                  <a:cubicBezTo>
                    <a:pt x="0" y="360990"/>
                    <a:pt x="0" y="337510"/>
                    <a:pt x="11058" y="318504"/>
                  </a:cubicBezTo>
                  <a:lnTo>
                    <a:pt x="178480" y="30746"/>
                  </a:lnTo>
                  <a:cubicBezTo>
                    <a:pt x="189556" y="11711"/>
                    <a:pt x="209918" y="0"/>
                    <a:pt x="231941" y="0"/>
                  </a:cubicBezTo>
                  <a:lnTo>
                    <a:pt x="567197" y="0"/>
                  </a:lnTo>
                  <a:cubicBezTo>
                    <a:pt x="589221" y="0"/>
                    <a:pt x="609582" y="11711"/>
                    <a:pt x="620658" y="30746"/>
                  </a:cubicBezTo>
                  <a:lnTo>
                    <a:pt x="788080" y="318504"/>
                  </a:lnTo>
                  <a:cubicBezTo>
                    <a:pt x="799138" y="337510"/>
                    <a:pt x="799138" y="360990"/>
                    <a:pt x="788080" y="379996"/>
                  </a:cubicBez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28700" y="2021859"/>
            <a:ext cx="7004061" cy="675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8"/>
              </a:lnSpc>
            </a:pPr>
            <a:r>
              <a:rPr lang="en-US" sz="4435">
                <a:solidFill>
                  <a:srgbClr val="0153A5"/>
                </a:solidFill>
                <a:latin typeface="Poppins Semi-Bold"/>
              </a:rPr>
              <a:t>Ouvidoria em Xambioá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2920152"/>
            <a:ext cx="8924396" cy="219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</a:pPr>
            <a:r>
              <a:rPr lang="en-US" sz="2400">
                <a:solidFill>
                  <a:srgbClr val="2E2768"/>
                </a:solidFill>
                <a:latin typeface="Poppins"/>
              </a:rPr>
              <a:t>A SES-TO implantou a Ouvidoria do Hospital Regional de Xambioá, com o intuito promover melhorias para garantir a satisfação dos usuários através da identificação de falhas na prestação de serviço, bem como registrar sugestões e elogios ao trabalho prestado.</a:t>
            </a:r>
          </a:p>
          <a:p>
            <a:pPr algn="just">
              <a:lnSpc>
                <a:spcPts val="2879"/>
              </a:lnSpc>
            </a:pPr>
            <a:endParaRPr lang="en-US" sz="2400">
              <a:solidFill>
                <a:srgbClr val="2E2768"/>
              </a:solidFill>
              <a:latin typeface="Poppi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28700" y="4981914"/>
            <a:ext cx="6498969" cy="1295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8"/>
              </a:lnSpc>
            </a:pPr>
            <a:r>
              <a:rPr lang="en-US" sz="4435">
                <a:solidFill>
                  <a:srgbClr val="0153A5"/>
                </a:solidFill>
                <a:latin typeface="Poppins Semi-Bold"/>
              </a:rPr>
              <a:t>Melhor em Casa Noturno 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-2553808" y="260579"/>
            <a:ext cx="6330421" cy="756010"/>
            <a:chOff x="0" y="0"/>
            <a:chExt cx="1667271" cy="19911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667271" cy="199114"/>
            </a:xfrm>
            <a:custGeom>
              <a:avLst/>
              <a:gdLst/>
              <a:ahLst/>
              <a:cxnLst/>
              <a:rect l="l" t="t" r="r" b="b"/>
              <a:pathLst>
                <a:path w="1667271" h="199114">
                  <a:moveTo>
                    <a:pt x="62372" y="0"/>
                  </a:moveTo>
                  <a:lnTo>
                    <a:pt x="1604900" y="0"/>
                  </a:lnTo>
                  <a:cubicBezTo>
                    <a:pt x="1639347" y="0"/>
                    <a:pt x="1667271" y="27925"/>
                    <a:pt x="1667271" y="62372"/>
                  </a:cubicBezTo>
                  <a:lnTo>
                    <a:pt x="1667271" y="136742"/>
                  </a:lnTo>
                  <a:cubicBezTo>
                    <a:pt x="1667271" y="171189"/>
                    <a:pt x="1639347" y="199114"/>
                    <a:pt x="1604900" y="199114"/>
                  </a:cubicBezTo>
                  <a:lnTo>
                    <a:pt x="62372" y="199114"/>
                  </a:lnTo>
                  <a:cubicBezTo>
                    <a:pt x="27925" y="199114"/>
                    <a:pt x="0" y="171189"/>
                    <a:pt x="0" y="136742"/>
                  </a:cubicBezTo>
                  <a:lnTo>
                    <a:pt x="0" y="62372"/>
                  </a:lnTo>
                  <a:cubicBezTo>
                    <a:pt x="0" y="27925"/>
                    <a:pt x="27925" y="0"/>
                    <a:pt x="62372" y="0"/>
                  </a:cubicBezTo>
                  <a:close/>
                </a:path>
              </a:pathLst>
            </a:custGeom>
            <a:solidFill>
              <a:srgbClr val="FFC508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66675"/>
              <a:ext cx="1667271" cy="265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90170" y="156103"/>
            <a:ext cx="3291477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0153A5"/>
                </a:solidFill>
                <a:latin typeface="Poppins Medium"/>
              </a:rPr>
              <a:t>SERVIÇOS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95316" y="0"/>
            <a:ext cx="7792684" cy="5877487"/>
            <a:chOff x="0" y="0"/>
            <a:chExt cx="10390245" cy="78366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1076" r="312"/>
            <a:stretch>
              <a:fillRect/>
            </a:stretch>
          </p:blipFill>
          <p:spPr>
            <a:xfrm>
              <a:off x="0" y="0"/>
              <a:ext cx="10390245" cy="7836649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495316" y="5877487"/>
            <a:ext cx="7792684" cy="4409513"/>
            <a:chOff x="0" y="0"/>
            <a:chExt cx="10390245" cy="587935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31068" b="26536"/>
            <a:stretch>
              <a:fillRect/>
            </a:stretch>
          </p:blipFill>
          <p:spPr>
            <a:xfrm>
              <a:off x="0" y="0"/>
              <a:ext cx="10390245" cy="587935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0223674" y="5298260"/>
            <a:ext cx="1524596" cy="152459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466978" y="5543693"/>
            <a:ext cx="1037988" cy="1037988"/>
          </a:xfrm>
          <a:custGeom>
            <a:avLst/>
            <a:gdLst/>
            <a:ahLst/>
            <a:cxnLst/>
            <a:rect l="l" t="t" r="r" b="b"/>
            <a:pathLst>
              <a:path w="1037988" h="1037988">
                <a:moveTo>
                  <a:pt x="0" y="0"/>
                </a:moveTo>
                <a:lnTo>
                  <a:pt x="1037988" y="0"/>
                </a:lnTo>
                <a:lnTo>
                  <a:pt x="1037988" y="1037988"/>
                </a:lnTo>
                <a:lnTo>
                  <a:pt x="0" y="1037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5404113"/>
            <a:ext cx="8924396" cy="436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</a:pPr>
            <a:r>
              <a:rPr lang="en-US" sz="2400">
                <a:solidFill>
                  <a:srgbClr val="2E2768"/>
                </a:solidFill>
                <a:latin typeface="Poppins"/>
              </a:rPr>
              <a:t>O Hospital Regional de Araguaína recebeu novo aparelho de eletroencefalograma para a realização de exames neurológicos. O equipamento foi instalado no Ambulatório/Centro de Alta Complexidade e o exame padrão-ouro para a confirmação diagnóstica das epilepsias e suas síndromes, além de poder contribuir para o diagnóstico de doenças psiquiátricas, neurológicas, incluindo as infecciosas e degenerativas, distúrbios da consciência, metabólicos e estruturais do cérebro.</a:t>
            </a:r>
          </a:p>
          <a:p>
            <a:pPr algn="just">
              <a:lnSpc>
                <a:spcPts val="2879"/>
              </a:lnSpc>
            </a:pPr>
            <a:endParaRPr lang="en-US" sz="2400">
              <a:solidFill>
                <a:srgbClr val="2E2768"/>
              </a:solidFill>
              <a:latin typeface="Poppins"/>
            </a:endParaRPr>
          </a:p>
          <a:p>
            <a:pPr algn="just">
              <a:lnSpc>
                <a:spcPts val="2879"/>
              </a:lnSpc>
            </a:pPr>
            <a:endParaRPr lang="en-US" sz="2400">
              <a:solidFill>
                <a:srgbClr val="2E2768"/>
              </a:solidFill>
              <a:latin typeface="Poppi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700" y="1466258"/>
            <a:ext cx="7004061" cy="630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8"/>
              </a:lnSpc>
            </a:pPr>
            <a:r>
              <a:rPr lang="en-US" sz="4435" dirty="0" err="1" smtClean="0">
                <a:solidFill>
                  <a:srgbClr val="0153A5"/>
                </a:solidFill>
                <a:latin typeface="Poppins Semi-Bold"/>
              </a:rPr>
              <a:t>Doações</a:t>
            </a:r>
            <a:r>
              <a:rPr lang="en-US" sz="4435" dirty="0" smtClean="0">
                <a:solidFill>
                  <a:srgbClr val="0153A5"/>
                </a:solidFill>
                <a:latin typeface="Poppins Semi-Bold"/>
              </a:rPr>
              <a:t> de </a:t>
            </a:r>
            <a:r>
              <a:rPr lang="en-US" sz="4435" dirty="0" err="1" smtClean="0">
                <a:solidFill>
                  <a:srgbClr val="0153A5"/>
                </a:solidFill>
                <a:latin typeface="Poppins Semi-Bold"/>
              </a:rPr>
              <a:t>órgãos</a:t>
            </a:r>
            <a:endParaRPr lang="en-US" sz="4435" dirty="0">
              <a:solidFill>
                <a:srgbClr val="0153A5"/>
              </a:solidFill>
              <a:latin typeface="Poppins Semi-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700" y="2469368"/>
            <a:ext cx="8924396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</a:pPr>
            <a:r>
              <a:rPr lang="en-US" sz="2400" dirty="0">
                <a:solidFill>
                  <a:srgbClr val="2E2768"/>
                </a:solidFill>
                <a:latin typeface="Poppins"/>
              </a:rPr>
              <a:t>O Tocantins </a:t>
            </a:r>
            <a:r>
              <a:rPr lang="en-US" sz="2400" dirty="0" err="1">
                <a:solidFill>
                  <a:srgbClr val="2E2768"/>
                </a:solidFill>
                <a:latin typeface="Poppins"/>
              </a:rPr>
              <a:t>realizou</a:t>
            </a:r>
            <a:r>
              <a:rPr lang="en-US" sz="2400" dirty="0">
                <a:solidFill>
                  <a:srgbClr val="2E2768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2E2768"/>
                </a:solidFill>
                <a:latin typeface="Poppins"/>
              </a:rPr>
              <a:t>duas</a:t>
            </a:r>
            <a:r>
              <a:rPr lang="en-US" sz="2400" dirty="0">
                <a:solidFill>
                  <a:srgbClr val="2E2768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2E2768"/>
                </a:solidFill>
                <a:latin typeface="Poppins"/>
              </a:rPr>
              <a:t>captações</a:t>
            </a:r>
            <a:r>
              <a:rPr lang="en-US" sz="2400" dirty="0">
                <a:solidFill>
                  <a:srgbClr val="2E2768"/>
                </a:solidFill>
                <a:latin typeface="Poppins"/>
              </a:rPr>
              <a:t> de </a:t>
            </a:r>
            <a:r>
              <a:rPr lang="en-US" sz="2400" dirty="0" err="1">
                <a:solidFill>
                  <a:srgbClr val="2E2768"/>
                </a:solidFill>
                <a:latin typeface="Poppins"/>
              </a:rPr>
              <a:t>múltiplos</a:t>
            </a:r>
            <a:r>
              <a:rPr lang="en-US" sz="2400" dirty="0">
                <a:solidFill>
                  <a:srgbClr val="2E2768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2E2768"/>
                </a:solidFill>
                <a:latin typeface="Poppins"/>
              </a:rPr>
              <a:t>órgãos</a:t>
            </a:r>
            <a:r>
              <a:rPr lang="en-US" sz="2400" dirty="0">
                <a:solidFill>
                  <a:srgbClr val="2E2768"/>
                </a:solidFill>
                <a:latin typeface="Poppins"/>
              </a:rPr>
              <a:t>, </a:t>
            </a:r>
            <a:r>
              <a:rPr lang="en-US" sz="2400" dirty="0" err="1">
                <a:solidFill>
                  <a:srgbClr val="2E2768"/>
                </a:solidFill>
                <a:latin typeface="Poppins"/>
              </a:rPr>
              <a:t>graças</a:t>
            </a:r>
            <a:r>
              <a:rPr lang="en-US" sz="2400" dirty="0">
                <a:solidFill>
                  <a:srgbClr val="2E2768"/>
                </a:solidFill>
                <a:latin typeface="Poppins"/>
              </a:rPr>
              <a:t> à </a:t>
            </a:r>
            <a:r>
              <a:rPr lang="en-US" sz="2400" dirty="0" err="1">
                <a:solidFill>
                  <a:srgbClr val="2E2768"/>
                </a:solidFill>
                <a:latin typeface="Poppins"/>
              </a:rPr>
              <a:t>solidariedade</a:t>
            </a:r>
            <a:r>
              <a:rPr lang="en-US" sz="2400" dirty="0">
                <a:solidFill>
                  <a:srgbClr val="2E2768"/>
                </a:solidFill>
                <a:latin typeface="Poppins"/>
              </a:rPr>
              <a:t> das </a:t>
            </a:r>
            <a:r>
              <a:rPr lang="en-US" sz="2400" dirty="0" err="1">
                <a:solidFill>
                  <a:srgbClr val="2E2768"/>
                </a:solidFill>
                <a:latin typeface="Poppins"/>
              </a:rPr>
              <a:t>famílias</a:t>
            </a:r>
            <a:r>
              <a:rPr lang="en-US" sz="2400" dirty="0">
                <a:solidFill>
                  <a:srgbClr val="2E2768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2E2768"/>
                </a:solidFill>
                <a:latin typeface="Poppins"/>
              </a:rPr>
              <a:t>enlutadas</a:t>
            </a:r>
            <a:r>
              <a:rPr lang="en-US" sz="2400" dirty="0">
                <a:solidFill>
                  <a:srgbClr val="2E2768"/>
                </a:solidFill>
                <a:latin typeface="Poppins"/>
              </a:rPr>
              <a:t>. </a:t>
            </a:r>
          </a:p>
          <a:p>
            <a:pPr algn="just">
              <a:lnSpc>
                <a:spcPts val="2879"/>
              </a:lnSpc>
            </a:pPr>
            <a:endParaRPr lang="en-US" sz="2400" dirty="0">
              <a:solidFill>
                <a:srgbClr val="2E2768"/>
              </a:solidFill>
              <a:latin typeface="Poppi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28700" y="3811083"/>
            <a:ext cx="6498969" cy="1915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8"/>
              </a:lnSpc>
            </a:pPr>
            <a:r>
              <a:rPr lang="en-US" sz="4435">
                <a:solidFill>
                  <a:srgbClr val="0153A5"/>
                </a:solidFill>
                <a:latin typeface="Poppins Semi-Bold"/>
              </a:rPr>
              <a:t>Eletroencefalograma no HRA</a:t>
            </a:r>
          </a:p>
          <a:p>
            <a:pPr>
              <a:lnSpc>
                <a:spcPts val="4878"/>
              </a:lnSpc>
            </a:pPr>
            <a:endParaRPr lang="en-US" sz="4435">
              <a:solidFill>
                <a:srgbClr val="0153A5"/>
              </a:solidFill>
              <a:latin typeface="Poppins Semi-Bold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-2553808" y="260579"/>
            <a:ext cx="6330421" cy="756010"/>
            <a:chOff x="0" y="0"/>
            <a:chExt cx="1667271" cy="19911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67271" cy="199114"/>
            </a:xfrm>
            <a:custGeom>
              <a:avLst/>
              <a:gdLst/>
              <a:ahLst/>
              <a:cxnLst/>
              <a:rect l="l" t="t" r="r" b="b"/>
              <a:pathLst>
                <a:path w="1667271" h="199114">
                  <a:moveTo>
                    <a:pt x="62372" y="0"/>
                  </a:moveTo>
                  <a:lnTo>
                    <a:pt x="1604900" y="0"/>
                  </a:lnTo>
                  <a:cubicBezTo>
                    <a:pt x="1639347" y="0"/>
                    <a:pt x="1667271" y="27925"/>
                    <a:pt x="1667271" y="62372"/>
                  </a:cubicBezTo>
                  <a:lnTo>
                    <a:pt x="1667271" y="136742"/>
                  </a:lnTo>
                  <a:cubicBezTo>
                    <a:pt x="1667271" y="171189"/>
                    <a:pt x="1639347" y="199114"/>
                    <a:pt x="1604900" y="199114"/>
                  </a:cubicBezTo>
                  <a:lnTo>
                    <a:pt x="62372" y="199114"/>
                  </a:lnTo>
                  <a:cubicBezTo>
                    <a:pt x="27925" y="199114"/>
                    <a:pt x="0" y="171189"/>
                    <a:pt x="0" y="136742"/>
                  </a:cubicBezTo>
                  <a:lnTo>
                    <a:pt x="0" y="62372"/>
                  </a:lnTo>
                  <a:cubicBezTo>
                    <a:pt x="0" y="27925"/>
                    <a:pt x="27925" y="0"/>
                    <a:pt x="62372" y="0"/>
                  </a:cubicBezTo>
                  <a:close/>
                </a:path>
              </a:pathLst>
            </a:custGeom>
            <a:solidFill>
              <a:srgbClr val="FFC50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1667271" cy="265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90170" y="156103"/>
            <a:ext cx="3291477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0153A5"/>
                </a:solidFill>
                <a:latin typeface="Poppins Medium"/>
              </a:rPr>
              <a:t>SERVIÇOS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53029" y="700868"/>
            <a:ext cx="6361945" cy="1751293"/>
            <a:chOff x="0" y="0"/>
            <a:chExt cx="2660504" cy="732374"/>
          </a:xfrm>
        </p:grpSpPr>
        <p:sp>
          <p:nvSpPr>
            <p:cNvPr id="3" name="Freeform 3"/>
            <p:cNvSpPr/>
            <p:nvPr/>
          </p:nvSpPr>
          <p:spPr>
            <a:xfrm>
              <a:off x="2455" y="0"/>
              <a:ext cx="2655594" cy="732374"/>
            </a:xfrm>
            <a:custGeom>
              <a:avLst/>
              <a:gdLst/>
              <a:ahLst/>
              <a:cxnLst/>
              <a:rect l="l" t="t" r="r" b="b"/>
              <a:pathLst>
                <a:path w="2655594" h="732374">
                  <a:moveTo>
                    <a:pt x="2651554" y="377892"/>
                  </a:moveTo>
                  <a:lnTo>
                    <a:pt x="2461344" y="720669"/>
                  </a:lnTo>
                  <a:cubicBezTo>
                    <a:pt x="2457336" y="727893"/>
                    <a:pt x="2449724" y="732374"/>
                    <a:pt x="2441463" y="732374"/>
                  </a:cubicBezTo>
                  <a:lnTo>
                    <a:pt x="214131" y="732374"/>
                  </a:lnTo>
                  <a:cubicBezTo>
                    <a:pt x="205870" y="732374"/>
                    <a:pt x="198258" y="727893"/>
                    <a:pt x="194250" y="720669"/>
                  </a:cubicBezTo>
                  <a:lnTo>
                    <a:pt x="4040" y="377892"/>
                  </a:lnTo>
                  <a:cubicBezTo>
                    <a:pt x="0" y="370611"/>
                    <a:pt x="0" y="361763"/>
                    <a:pt x="4040" y="354482"/>
                  </a:cubicBezTo>
                  <a:lnTo>
                    <a:pt x="194250" y="11705"/>
                  </a:lnTo>
                  <a:cubicBezTo>
                    <a:pt x="198258" y="4481"/>
                    <a:pt x="205870" y="0"/>
                    <a:pt x="214131" y="0"/>
                  </a:cubicBezTo>
                  <a:lnTo>
                    <a:pt x="2441463" y="0"/>
                  </a:lnTo>
                  <a:cubicBezTo>
                    <a:pt x="2449724" y="0"/>
                    <a:pt x="2457336" y="4481"/>
                    <a:pt x="2461344" y="11705"/>
                  </a:cubicBezTo>
                  <a:lnTo>
                    <a:pt x="2651554" y="354482"/>
                  </a:lnTo>
                  <a:cubicBezTo>
                    <a:pt x="2655594" y="361763"/>
                    <a:pt x="2655594" y="370611"/>
                    <a:pt x="2651554" y="377892"/>
                  </a:cubicBezTo>
                  <a:close/>
                </a:path>
              </a:pathLst>
            </a:custGeom>
            <a:solidFill>
              <a:srgbClr val="FFC508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14300" y="19050"/>
              <a:ext cx="2431904" cy="7133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908228" y="2149341"/>
            <a:ext cx="7743795" cy="7422072"/>
            <a:chOff x="0" y="0"/>
            <a:chExt cx="1376053" cy="13188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76053" cy="1318884"/>
            </a:xfrm>
            <a:custGeom>
              <a:avLst/>
              <a:gdLst/>
              <a:ahLst/>
              <a:cxnLst/>
              <a:rect l="l" t="t" r="r" b="b"/>
              <a:pathLst>
                <a:path w="1376053" h="1318884">
                  <a:moveTo>
                    <a:pt x="0" y="0"/>
                  </a:moveTo>
                  <a:lnTo>
                    <a:pt x="1376053" y="0"/>
                  </a:lnTo>
                  <a:lnTo>
                    <a:pt x="1376053" y="1318884"/>
                  </a:lnTo>
                  <a:lnTo>
                    <a:pt x="0" y="1318884"/>
                  </a:lnTo>
                  <a:close/>
                </a:path>
              </a:pathLst>
            </a:custGeom>
            <a:solidFill>
              <a:srgbClr val="06064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376053" cy="13855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096564" y="889785"/>
            <a:ext cx="2519111" cy="251911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78518" y="904423"/>
            <a:ext cx="4573214" cy="194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4500">
                <a:solidFill>
                  <a:srgbClr val="0154A4"/>
                </a:solidFill>
                <a:latin typeface="Poppins Semi-Bold"/>
              </a:rPr>
              <a:t>INCENTIVO AOS PROFISSIONAIS </a:t>
            </a:r>
          </a:p>
          <a:p>
            <a:pPr algn="ctr">
              <a:lnSpc>
                <a:spcPts val="4950"/>
              </a:lnSpc>
            </a:pPr>
            <a:endParaRPr lang="en-US" sz="4500">
              <a:solidFill>
                <a:srgbClr val="0154A4"/>
              </a:solidFill>
              <a:latin typeface="Poppins Semi-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444560" y="4202200"/>
            <a:ext cx="6671131" cy="4047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36"/>
              </a:lnSpc>
            </a:pPr>
            <a:r>
              <a:rPr lang="en-US" sz="2946" spc="-197" dirty="0">
                <a:solidFill>
                  <a:srgbClr val="FFFFFF"/>
                </a:solidFill>
                <a:latin typeface="Poppins"/>
                <a:ea typeface="Poppins"/>
              </a:rPr>
              <a:t>O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  <a:ea typeface="Poppins"/>
              </a:rPr>
              <a:t>Governo</a:t>
            </a:r>
            <a:r>
              <a:rPr lang="en-US" sz="2946" spc="-197" dirty="0">
                <a:solidFill>
                  <a:srgbClr val="FFFFFF"/>
                </a:solidFill>
                <a:latin typeface="Poppins"/>
                <a:ea typeface="Poppins"/>
              </a:rPr>
              <a:t> do Tocantins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  <a:ea typeface="Poppins"/>
              </a:rPr>
              <a:t>publicou</a:t>
            </a:r>
            <a:r>
              <a:rPr lang="en-US" sz="2946" spc="-197" dirty="0">
                <a:solidFill>
                  <a:srgbClr val="FFFFFF"/>
                </a:solidFill>
                <a:latin typeface="Poppins"/>
                <a:ea typeface="Poppins"/>
              </a:rPr>
              <a:t> a Lei n° 4.177 de 20 de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  <a:ea typeface="Poppins"/>
              </a:rPr>
              <a:t>junho</a:t>
            </a:r>
            <a:r>
              <a:rPr lang="en-US" sz="2946" spc="-197" dirty="0">
                <a:solidFill>
                  <a:srgbClr val="FFFFFF"/>
                </a:solidFill>
                <a:latin typeface="Poppins"/>
                <a:ea typeface="Poppins"/>
              </a:rPr>
              <a:t>, </a:t>
            </a:r>
            <a:r>
              <a:rPr lang="en-US" sz="2946" spc="-197" dirty="0" err="1" smtClean="0">
                <a:solidFill>
                  <a:srgbClr val="FFFFFF"/>
                </a:solidFill>
                <a:latin typeface="Poppins"/>
                <a:ea typeface="Poppins"/>
              </a:rPr>
              <a:t>instiuindo</a:t>
            </a:r>
            <a:r>
              <a:rPr lang="en-US" sz="2946" spc="-197" dirty="0" smtClean="0">
                <a:solidFill>
                  <a:srgbClr val="FFFFFF"/>
                </a:solidFill>
                <a:latin typeface="Poppins"/>
                <a:ea typeface="Poppins"/>
              </a:rPr>
              <a:t> a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  <a:ea typeface="Poppins"/>
              </a:rPr>
              <a:t>Indenização</a:t>
            </a:r>
            <a:r>
              <a:rPr lang="en-US" sz="2946" spc="-197" dirty="0">
                <a:solidFill>
                  <a:srgbClr val="FFFFFF"/>
                </a:solidFill>
                <a:latin typeface="Poppins"/>
                <a:ea typeface="Poppins"/>
              </a:rPr>
              <a:t>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  <a:ea typeface="Poppins"/>
              </a:rPr>
              <a:t>por</a:t>
            </a:r>
            <a:r>
              <a:rPr lang="en-US" sz="2946" spc="-197" dirty="0">
                <a:solidFill>
                  <a:srgbClr val="FFFFFF"/>
                </a:solidFill>
                <a:latin typeface="Poppins"/>
                <a:ea typeface="Poppins"/>
              </a:rPr>
              <a:t>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  <a:ea typeface="Poppins"/>
              </a:rPr>
              <a:t>Procedimentos</a:t>
            </a:r>
            <a:r>
              <a:rPr lang="en-US" sz="2946" spc="-197" dirty="0">
                <a:solidFill>
                  <a:srgbClr val="FFFFFF"/>
                </a:solidFill>
                <a:latin typeface="Poppins"/>
                <a:ea typeface="Poppins"/>
              </a:rPr>
              <a:t>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  <a:ea typeface="Poppins"/>
              </a:rPr>
              <a:t>Obstétricos</a:t>
            </a:r>
            <a:r>
              <a:rPr lang="en-US" sz="2946" spc="-197" dirty="0">
                <a:solidFill>
                  <a:srgbClr val="FFFFFF"/>
                </a:solidFill>
                <a:latin typeface="Poppins"/>
                <a:ea typeface="Poppins"/>
              </a:rPr>
              <a:t> (IPO) que visa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  <a:ea typeface="Poppins"/>
              </a:rPr>
              <a:t>contribuir</a:t>
            </a:r>
            <a:r>
              <a:rPr lang="en-US" sz="2946" spc="-197" dirty="0">
                <a:solidFill>
                  <a:srgbClr val="FFFFFF"/>
                </a:solidFill>
                <a:latin typeface="Poppins"/>
                <a:ea typeface="Poppins"/>
              </a:rPr>
              <a:t> com a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  <a:ea typeface="Poppins"/>
              </a:rPr>
              <a:t>qualidade</a:t>
            </a:r>
            <a:r>
              <a:rPr lang="en-US" sz="2946" spc="-197" dirty="0">
                <a:solidFill>
                  <a:srgbClr val="FFFFFF"/>
                </a:solidFill>
                <a:latin typeface="Poppins"/>
                <a:ea typeface="Poppins"/>
              </a:rPr>
              <a:t> do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  <a:ea typeface="Poppins"/>
              </a:rPr>
              <a:t>atendimento</a:t>
            </a:r>
            <a:r>
              <a:rPr lang="en-US" sz="2946" spc="-197" dirty="0">
                <a:solidFill>
                  <a:srgbClr val="FFFFFF"/>
                </a:solidFill>
                <a:latin typeface="Poppins"/>
                <a:ea typeface="Poppins"/>
              </a:rPr>
              <a:t>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  <a:ea typeface="Poppins"/>
              </a:rPr>
              <a:t>nos</a:t>
            </a:r>
            <a:r>
              <a:rPr lang="en-US" sz="2946" spc="-197" dirty="0">
                <a:solidFill>
                  <a:srgbClr val="FFFFFF"/>
                </a:solidFill>
                <a:latin typeface="Poppins"/>
                <a:ea typeface="Poppins"/>
              </a:rPr>
              <a:t>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  <a:ea typeface="Poppins"/>
              </a:rPr>
              <a:t>hospitais</a:t>
            </a:r>
            <a:r>
              <a:rPr lang="en-US" sz="2946" spc="-197" dirty="0">
                <a:solidFill>
                  <a:srgbClr val="FFFFFF"/>
                </a:solidFill>
                <a:latin typeface="Poppins"/>
                <a:ea typeface="Poppins"/>
              </a:rPr>
              <a:t> e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  <a:ea typeface="Poppins"/>
              </a:rPr>
              <a:t>maternidades</a:t>
            </a:r>
            <a:r>
              <a:rPr lang="en-US" sz="2946" spc="-197" dirty="0">
                <a:solidFill>
                  <a:srgbClr val="FFFFFF"/>
                </a:solidFill>
                <a:latin typeface="Poppins"/>
                <a:ea typeface="Poppins"/>
              </a:rPr>
              <a:t> de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  <a:ea typeface="Poppins"/>
              </a:rPr>
              <a:t>gestão</a:t>
            </a:r>
            <a:r>
              <a:rPr lang="en-US" sz="2946" spc="-197" dirty="0">
                <a:solidFill>
                  <a:srgbClr val="FFFFFF"/>
                </a:solidFill>
                <a:latin typeface="Poppins"/>
                <a:ea typeface="Poppins"/>
              </a:rPr>
              <a:t>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  <a:ea typeface="Poppins"/>
              </a:rPr>
              <a:t>estadual</a:t>
            </a:r>
            <a:r>
              <a:rPr lang="en-US" sz="2946" spc="-197" dirty="0">
                <a:solidFill>
                  <a:srgbClr val="FFFFFF"/>
                </a:solidFill>
                <a:latin typeface="Poppins"/>
                <a:ea typeface="Poppins"/>
              </a:rPr>
              <a:t>,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  <a:ea typeface="Poppins"/>
              </a:rPr>
              <a:t>além</a:t>
            </a:r>
            <a:r>
              <a:rPr lang="en-US" sz="2946" spc="-197" dirty="0">
                <a:solidFill>
                  <a:srgbClr val="FFFFFF"/>
                </a:solidFill>
                <a:latin typeface="Poppins"/>
                <a:ea typeface="Poppins"/>
              </a:rPr>
              <a:t> de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  <a:ea typeface="Poppins"/>
              </a:rPr>
              <a:t>fomentar</a:t>
            </a:r>
            <a:r>
              <a:rPr lang="en-US" sz="2946" spc="-197" dirty="0">
                <a:solidFill>
                  <a:srgbClr val="FFFFFF"/>
                </a:solidFill>
                <a:latin typeface="Poppins"/>
                <a:ea typeface="Poppins"/>
              </a:rPr>
              <a:t> a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  <a:ea typeface="Poppins"/>
              </a:rPr>
              <a:t>fixação</a:t>
            </a:r>
            <a:r>
              <a:rPr lang="en-US" sz="2946" spc="-197" dirty="0">
                <a:solidFill>
                  <a:srgbClr val="FFFFFF"/>
                </a:solidFill>
                <a:latin typeface="Poppins"/>
                <a:ea typeface="Poppins"/>
              </a:rPr>
              <a:t>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  <a:ea typeface="Poppins"/>
              </a:rPr>
              <a:t>destes</a:t>
            </a:r>
            <a:r>
              <a:rPr lang="en-US" sz="2946" spc="-197" dirty="0">
                <a:solidFill>
                  <a:srgbClr val="FFFFFF"/>
                </a:solidFill>
                <a:latin typeface="Poppins"/>
                <a:ea typeface="Poppins"/>
              </a:rPr>
              <a:t>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  <a:ea typeface="Poppins"/>
              </a:rPr>
              <a:t>profissionais</a:t>
            </a:r>
            <a:r>
              <a:rPr lang="en-US" sz="2946" spc="-197" dirty="0">
                <a:solidFill>
                  <a:srgbClr val="FFFFFF"/>
                </a:solidFill>
                <a:latin typeface="Poppins"/>
                <a:ea typeface="Poppins"/>
              </a:rPr>
              <a:t> no Estado do Tocantins.</a:t>
            </a:r>
            <a:r>
              <a:rPr lang="en-US" sz="2946" spc="-197" dirty="0">
                <a:solidFill>
                  <a:srgbClr val="FFFFFF"/>
                </a:solidFill>
                <a:latin typeface="Poppins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444560" y="2809423"/>
            <a:ext cx="6671131" cy="1160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750">
                <a:solidFill>
                  <a:srgbClr val="FFFFFF"/>
                </a:solidFill>
                <a:latin typeface="Poppins Semi-Bold"/>
              </a:rPr>
              <a:t>Indenização por Procedimentos Obstétricos </a:t>
            </a:r>
          </a:p>
        </p:txBody>
      </p:sp>
      <p:sp>
        <p:nvSpPr>
          <p:cNvPr id="14" name="Freeform 14"/>
          <p:cNvSpPr/>
          <p:nvPr/>
        </p:nvSpPr>
        <p:spPr>
          <a:xfrm>
            <a:off x="14532994" y="1315795"/>
            <a:ext cx="1646252" cy="1667091"/>
          </a:xfrm>
          <a:custGeom>
            <a:avLst/>
            <a:gdLst/>
            <a:ahLst/>
            <a:cxnLst/>
            <a:rect l="l" t="t" r="r" b="b"/>
            <a:pathLst>
              <a:path w="1646252" h="1667091">
                <a:moveTo>
                  <a:pt x="0" y="0"/>
                </a:moveTo>
                <a:lnTo>
                  <a:pt x="1646252" y="0"/>
                </a:lnTo>
                <a:lnTo>
                  <a:pt x="1646252" y="1667091"/>
                </a:lnTo>
                <a:lnTo>
                  <a:pt x="0" y="16670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53029" y="572103"/>
            <a:ext cx="6382106" cy="1756843"/>
            <a:chOff x="0" y="0"/>
            <a:chExt cx="2660504" cy="732374"/>
          </a:xfrm>
        </p:grpSpPr>
        <p:sp>
          <p:nvSpPr>
            <p:cNvPr id="3" name="Freeform 3"/>
            <p:cNvSpPr/>
            <p:nvPr/>
          </p:nvSpPr>
          <p:spPr>
            <a:xfrm>
              <a:off x="2447" y="0"/>
              <a:ext cx="2655609" cy="732374"/>
            </a:xfrm>
            <a:custGeom>
              <a:avLst/>
              <a:gdLst/>
              <a:ahLst/>
              <a:cxnLst/>
              <a:rect l="l" t="t" r="r" b="b"/>
              <a:pathLst>
                <a:path w="2655609" h="732374">
                  <a:moveTo>
                    <a:pt x="2651582" y="377855"/>
                  </a:moveTo>
                  <a:lnTo>
                    <a:pt x="2461332" y="720706"/>
                  </a:lnTo>
                  <a:cubicBezTo>
                    <a:pt x="2457336" y="727907"/>
                    <a:pt x="2449748" y="732374"/>
                    <a:pt x="2441513" y="732374"/>
                  </a:cubicBezTo>
                  <a:lnTo>
                    <a:pt x="214097" y="732374"/>
                  </a:lnTo>
                  <a:cubicBezTo>
                    <a:pt x="205862" y="732374"/>
                    <a:pt x="198274" y="727907"/>
                    <a:pt x="194278" y="720706"/>
                  </a:cubicBezTo>
                  <a:lnTo>
                    <a:pt x="4028" y="377855"/>
                  </a:lnTo>
                  <a:cubicBezTo>
                    <a:pt x="0" y="370598"/>
                    <a:pt x="0" y="361777"/>
                    <a:pt x="4028" y="354519"/>
                  </a:cubicBezTo>
                  <a:lnTo>
                    <a:pt x="194278" y="11668"/>
                  </a:lnTo>
                  <a:cubicBezTo>
                    <a:pt x="198274" y="4467"/>
                    <a:pt x="205862" y="0"/>
                    <a:pt x="214097" y="0"/>
                  </a:cubicBezTo>
                  <a:lnTo>
                    <a:pt x="2441513" y="0"/>
                  </a:lnTo>
                  <a:cubicBezTo>
                    <a:pt x="2449748" y="0"/>
                    <a:pt x="2457336" y="4467"/>
                    <a:pt x="2461332" y="11668"/>
                  </a:cubicBezTo>
                  <a:lnTo>
                    <a:pt x="2651582" y="354519"/>
                  </a:lnTo>
                  <a:cubicBezTo>
                    <a:pt x="2655610" y="361777"/>
                    <a:pt x="2655610" y="370598"/>
                    <a:pt x="2651582" y="377855"/>
                  </a:cubicBezTo>
                  <a:close/>
                </a:path>
              </a:pathLst>
            </a:custGeom>
            <a:solidFill>
              <a:srgbClr val="FFC508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14300" y="19050"/>
              <a:ext cx="2431904" cy="7133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908228" y="2149341"/>
            <a:ext cx="7743795" cy="7422072"/>
            <a:chOff x="0" y="0"/>
            <a:chExt cx="1376053" cy="13188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76053" cy="1318884"/>
            </a:xfrm>
            <a:custGeom>
              <a:avLst/>
              <a:gdLst/>
              <a:ahLst/>
              <a:cxnLst/>
              <a:rect l="l" t="t" r="r" b="b"/>
              <a:pathLst>
                <a:path w="1376053" h="1318884">
                  <a:moveTo>
                    <a:pt x="0" y="0"/>
                  </a:moveTo>
                  <a:lnTo>
                    <a:pt x="1376053" y="0"/>
                  </a:lnTo>
                  <a:lnTo>
                    <a:pt x="1376053" y="1318884"/>
                  </a:lnTo>
                  <a:lnTo>
                    <a:pt x="0" y="1318884"/>
                  </a:lnTo>
                  <a:close/>
                </a:path>
              </a:pathLst>
            </a:custGeom>
            <a:solidFill>
              <a:srgbClr val="06064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376053" cy="13855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096564" y="889785"/>
            <a:ext cx="2519111" cy="251911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4578285" y="1371506"/>
            <a:ext cx="1555669" cy="1555669"/>
          </a:xfrm>
          <a:custGeom>
            <a:avLst/>
            <a:gdLst/>
            <a:ahLst/>
            <a:cxnLst/>
            <a:rect l="l" t="t" r="r" b="b"/>
            <a:pathLst>
              <a:path w="1555669" h="1555669">
                <a:moveTo>
                  <a:pt x="0" y="0"/>
                </a:moveTo>
                <a:lnTo>
                  <a:pt x="1555670" y="0"/>
                </a:lnTo>
                <a:lnTo>
                  <a:pt x="1555670" y="1555669"/>
                </a:lnTo>
                <a:lnTo>
                  <a:pt x="0" y="1555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0" y="1028700"/>
            <a:ext cx="5229077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4500" spc="-445">
                <a:solidFill>
                  <a:srgbClr val="0154A4"/>
                </a:solidFill>
                <a:latin typeface="Poppins Semi-Bold"/>
              </a:rPr>
              <a:t>REGULAMENTAÇÃO</a:t>
            </a:r>
          </a:p>
          <a:p>
            <a:pPr algn="ctr">
              <a:lnSpc>
                <a:spcPts val="4950"/>
              </a:lnSpc>
            </a:pPr>
            <a:endParaRPr lang="en-US" sz="4500" spc="-445">
              <a:solidFill>
                <a:srgbClr val="0154A4"/>
              </a:solidFill>
              <a:latin typeface="Poppins Semi-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444560" y="4000500"/>
            <a:ext cx="6671131" cy="5834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36"/>
              </a:lnSpc>
            </a:pPr>
            <a:r>
              <a:rPr lang="en-US" sz="2946" spc="-197" dirty="0">
                <a:solidFill>
                  <a:srgbClr val="FFFFFF"/>
                </a:solidFill>
                <a:latin typeface="Poppins"/>
              </a:rPr>
              <a:t>A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</a:rPr>
              <a:t>Secretaria</a:t>
            </a:r>
            <a:r>
              <a:rPr lang="en-US" sz="2946" spc="-197" dirty="0">
                <a:solidFill>
                  <a:srgbClr val="FFFFFF"/>
                </a:solidFill>
                <a:latin typeface="Poppins"/>
              </a:rPr>
              <a:t> de Estado da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</a:rPr>
              <a:t>Saúde</a:t>
            </a:r>
            <a:r>
              <a:rPr lang="en-US" sz="2946" spc="-197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</a:rPr>
              <a:t>publicou</a:t>
            </a:r>
            <a:r>
              <a:rPr lang="en-US" sz="2946" spc="-197" dirty="0">
                <a:solidFill>
                  <a:srgbClr val="FFFFFF"/>
                </a:solidFill>
                <a:latin typeface="Poppins"/>
              </a:rPr>
              <a:t> a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</a:rPr>
              <a:t>Portaria</a:t>
            </a:r>
            <a:r>
              <a:rPr lang="en-US" sz="2946" spc="-197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946" spc="-197" dirty="0" smtClean="0">
                <a:solidFill>
                  <a:srgbClr val="FFFFFF"/>
                </a:solidFill>
                <a:latin typeface="Poppins"/>
              </a:rPr>
              <a:t>nº </a:t>
            </a:r>
            <a:r>
              <a:rPr lang="en-US" sz="2946" spc="-197" dirty="0">
                <a:solidFill>
                  <a:srgbClr val="FFFFFF"/>
                </a:solidFill>
                <a:latin typeface="Poppins"/>
              </a:rPr>
              <a:t>85/2023 que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</a:rPr>
              <a:t>trata</a:t>
            </a:r>
            <a:r>
              <a:rPr lang="en-US" sz="2946" spc="-197" dirty="0">
                <a:solidFill>
                  <a:srgbClr val="FFFFFF"/>
                </a:solidFill>
                <a:latin typeface="Poppins"/>
              </a:rPr>
              <a:t> da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</a:rPr>
              <a:t>criação</a:t>
            </a:r>
            <a:r>
              <a:rPr lang="en-US" sz="2946" spc="-197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</a:rPr>
              <a:t>composição</a:t>
            </a:r>
            <a:r>
              <a:rPr lang="en-US" sz="2946" spc="-197" dirty="0">
                <a:solidFill>
                  <a:srgbClr val="FFFFFF"/>
                </a:solidFill>
                <a:latin typeface="Poppins"/>
              </a:rPr>
              <a:t> e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</a:rPr>
              <a:t>fluxo</a:t>
            </a:r>
            <a:r>
              <a:rPr lang="en-US" sz="2946" spc="-197" dirty="0">
                <a:solidFill>
                  <a:srgbClr val="FFFFFF"/>
                </a:solidFill>
                <a:latin typeface="Poppins"/>
              </a:rPr>
              <a:t> do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</a:rPr>
              <a:t>núcleo</a:t>
            </a:r>
            <a:r>
              <a:rPr lang="en-US" sz="2946" spc="-197" dirty="0">
                <a:solidFill>
                  <a:srgbClr val="FFFFFF"/>
                </a:solidFill>
                <a:latin typeface="Poppins"/>
              </a:rPr>
              <a:t> de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</a:rPr>
              <a:t>análise</a:t>
            </a:r>
            <a:r>
              <a:rPr lang="en-US" sz="2946" spc="-197" dirty="0">
                <a:solidFill>
                  <a:srgbClr val="FFFFFF"/>
                </a:solidFill>
                <a:latin typeface="Poppins"/>
              </a:rPr>
              <a:t> processual </a:t>
            </a:r>
            <a:r>
              <a:rPr lang="en-US" sz="2946" spc="-197" dirty="0" smtClean="0">
                <a:solidFill>
                  <a:srgbClr val="FFFFFF"/>
                </a:solidFill>
                <a:latin typeface="Poppins"/>
              </a:rPr>
              <a:t>. </a:t>
            </a:r>
          </a:p>
          <a:p>
            <a:pPr algn="just">
              <a:lnSpc>
                <a:spcPts val="3536"/>
              </a:lnSpc>
            </a:pPr>
            <a:endParaRPr lang="en-US" sz="2946" spc="-197" dirty="0">
              <a:solidFill>
                <a:srgbClr val="FFFFFF"/>
              </a:solidFill>
              <a:latin typeface="Poppins"/>
            </a:endParaRPr>
          </a:p>
          <a:p>
            <a:pPr algn="just">
              <a:lnSpc>
                <a:spcPts val="3536"/>
              </a:lnSpc>
            </a:pPr>
            <a:r>
              <a:rPr lang="en-US" sz="2946" spc="-197" dirty="0" smtClean="0">
                <a:solidFill>
                  <a:srgbClr val="FFFFFF"/>
                </a:solidFill>
                <a:latin typeface="Poppins"/>
              </a:rPr>
              <a:t>O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</a:rPr>
              <a:t>objetivo</a:t>
            </a:r>
            <a:r>
              <a:rPr lang="en-US" sz="2946" spc="-197" dirty="0">
                <a:solidFill>
                  <a:srgbClr val="FFFFFF"/>
                </a:solidFill>
                <a:latin typeface="Poppins"/>
              </a:rPr>
              <a:t> da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</a:rPr>
              <a:t>comissão</a:t>
            </a:r>
            <a:r>
              <a:rPr lang="en-US" sz="2946" spc="-197" dirty="0">
                <a:solidFill>
                  <a:srgbClr val="FFFFFF"/>
                </a:solidFill>
                <a:latin typeface="Poppins"/>
              </a:rPr>
              <a:t> é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</a:rPr>
              <a:t>analisar</a:t>
            </a:r>
            <a:r>
              <a:rPr lang="en-US" sz="2946" spc="-197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</a:rPr>
              <a:t>corrigir</a:t>
            </a:r>
            <a:r>
              <a:rPr lang="en-US" sz="2946" spc="-197" dirty="0">
                <a:solidFill>
                  <a:srgbClr val="FFFFFF"/>
                </a:solidFill>
                <a:latin typeface="Poppins"/>
              </a:rPr>
              <a:t> e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</a:rPr>
              <a:t>solicitar</a:t>
            </a:r>
            <a:r>
              <a:rPr lang="en-US" sz="2946" spc="-197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</a:rPr>
              <a:t>providências</a:t>
            </a:r>
            <a:r>
              <a:rPr lang="en-US" sz="2946" spc="-197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</a:rPr>
              <a:t>nos</a:t>
            </a:r>
            <a:r>
              <a:rPr lang="en-US" sz="2946" spc="-197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</a:rPr>
              <a:t>processos</a:t>
            </a:r>
            <a:r>
              <a:rPr lang="en-US" sz="2946" spc="-197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</a:rPr>
              <a:t>licitatórios</a:t>
            </a:r>
            <a:r>
              <a:rPr lang="en-US" sz="2946" spc="-197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</a:rPr>
              <a:t>contratuais</a:t>
            </a:r>
            <a:r>
              <a:rPr lang="en-US" sz="2946" spc="-197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</a:rPr>
              <a:t>dispensas</a:t>
            </a:r>
            <a:r>
              <a:rPr lang="en-US" sz="2946" spc="-197" dirty="0">
                <a:solidFill>
                  <a:srgbClr val="FFFFFF"/>
                </a:solidFill>
                <a:latin typeface="Poppins"/>
              </a:rPr>
              <a:t> de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</a:rPr>
              <a:t>licitação</a:t>
            </a:r>
            <a:r>
              <a:rPr lang="en-US" sz="2946" spc="-197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</a:rPr>
              <a:t>demandas</a:t>
            </a:r>
            <a:r>
              <a:rPr lang="en-US" sz="2946" spc="-197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</a:rPr>
              <a:t>judiciais</a:t>
            </a:r>
            <a:r>
              <a:rPr lang="en-US" sz="2946" spc="-197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</a:rPr>
              <a:t>requisições</a:t>
            </a:r>
            <a:r>
              <a:rPr lang="en-US" sz="2946" spc="-197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</a:rPr>
              <a:t>administrativas</a:t>
            </a:r>
            <a:r>
              <a:rPr lang="en-US" sz="2946" spc="-197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</a:rPr>
              <a:t>processos</a:t>
            </a:r>
            <a:r>
              <a:rPr lang="en-US" sz="2946" spc="-197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</a:rPr>
              <a:t>contínuos</a:t>
            </a:r>
            <a:r>
              <a:rPr lang="en-US" sz="2946" spc="-197" dirty="0">
                <a:solidFill>
                  <a:srgbClr val="FFFFFF"/>
                </a:solidFill>
                <a:latin typeface="Poppins"/>
              </a:rPr>
              <a:t> e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</a:rPr>
              <a:t>residuais</a:t>
            </a:r>
            <a:r>
              <a:rPr lang="en-US" sz="2946" spc="-197" dirty="0">
                <a:solidFill>
                  <a:srgbClr val="FFFFFF"/>
                </a:solidFill>
                <a:latin typeface="Poppins"/>
              </a:rPr>
              <a:t> para </a:t>
            </a:r>
            <a:r>
              <a:rPr lang="en-US" sz="2946" spc="-197" dirty="0" err="1">
                <a:solidFill>
                  <a:srgbClr val="FFFFFF"/>
                </a:solidFill>
                <a:latin typeface="Poppins"/>
              </a:rPr>
              <a:t>pagamento</a:t>
            </a:r>
            <a:r>
              <a:rPr lang="en-US" sz="2946" spc="-197" dirty="0">
                <a:solidFill>
                  <a:srgbClr val="FFFFFF"/>
                </a:solidFill>
                <a:latin typeface="Poppins"/>
              </a:rPr>
              <a:t> da SES-TO. </a:t>
            </a:r>
          </a:p>
          <a:p>
            <a:pPr algn="just">
              <a:lnSpc>
                <a:spcPts val="3536"/>
              </a:lnSpc>
            </a:pPr>
            <a:endParaRPr lang="en-US" sz="2946" spc="-197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444560" y="2705100"/>
            <a:ext cx="6671131" cy="1722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750" dirty="0" err="1">
                <a:solidFill>
                  <a:srgbClr val="FFFFFF"/>
                </a:solidFill>
                <a:latin typeface="Poppins Semi-Bold"/>
              </a:rPr>
              <a:t>Núcleo</a:t>
            </a:r>
            <a:r>
              <a:rPr lang="en-US" sz="3750" dirty="0">
                <a:solidFill>
                  <a:srgbClr val="FFFFFF"/>
                </a:solidFill>
                <a:latin typeface="Poppins Semi-Bold"/>
              </a:rPr>
              <a:t> de </a:t>
            </a:r>
            <a:r>
              <a:rPr lang="en-US" sz="3750" dirty="0" err="1">
                <a:solidFill>
                  <a:srgbClr val="FFFFFF"/>
                </a:solidFill>
                <a:latin typeface="Poppins Semi-Bold"/>
              </a:rPr>
              <a:t>análise</a:t>
            </a:r>
            <a:r>
              <a:rPr lang="en-US" sz="3750" dirty="0">
                <a:solidFill>
                  <a:srgbClr val="FFFFFF"/>
                </a:solidFill>
                <a:latin typeface="Poppins Semi-Bold"/>
              </a:rPr>
              <a:t> processual </a:t>
            </a:r>
          </a:p>
          <a:p>
            <a:pPr algn="ctr">
              <a:lnSpc>
                <a:spcPts val="4500"/>
              </a:lnSpc>
            </a:pPr>
            <a:endParaRPr lang="en-US" sz="3750" dirty="0">
              <a:solidFill>
                <a:srgbClr val="FFFFFF"/>
              </a:solidFill>
              <a:latin typeface="Poppins Semi-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82512" y="1614359"/>
            <a:ext cx="5274395" cy="2248340"/>
            <a:chOff x="0" y="0"/>
            <a:chExt cx="1638616" cy="698500"/>
          </a:xfrm>
        </p:grpSpPr>
        <p:sp>
          <p:nvSpPr>
            <p:cNvPr id="3" name="Freeform 3"/>
            <p:cNvSpPr/>
            <p:nvPr/>
          </p:nvSpPr>
          <p:spPr>
            <a:xfrm>
              <a:off x="3100" y="0"/>
              <a:ext cx="1632415" cy="698500"/>
            </a:xfrm>
            <a:custGeom>
              <a:avLst/>
              <a:gdLst/>
              <a:ahLst/>
              <a:cxnLst/>
              <a:rect l="l" t="t" r="r" b="b"/>
              <a:pathLst>
                <a:path w="1632415" h="698500">
                  <a:moveTo>
                    <a:pt x="1627396" y="363206"/>
                  </a:moveTo>
                  <a:lnTo>
                    <a:pt x="1440436" y="684544"/>
                  </a:lnTo>
                  <a:cubicBezTo>
                    <a:pt x="1435409" y="693184"/>
                    <a:pt x="1426166" y="698500"/>
                    <a:pt x="1416170" y="698500"/>
                  </a:cubicBezTo>
                  <a:lnTo>
                    <a:pt x="216246" y="698500"/>
                  </a:lnTo>
                  <a:cubicBezTo>
                    <a:pt x="206250" y="698500"/>
                    <a:pt x="197007" y="693185"/>
                    <a:pt x="191980" y="684544"/>
                  </a:cubicBezTo>
                  <a:lnTo>
                    <a:pt x="5020" y="363206"/>
                  </a:lnTo>
                  <a:cubicBezTo>
                    <a:pt x="0" y="354579"/>
                    <a:pt x="0" y="343921"/>
                    <a:pt x="5020" y="335294"/>
                  </a:cubicBezTo>
                  <a:lnTo>
                    <a:pt x="191980" y="13956"/>
                  </a:lnTo>
                  <a:cubicBezTo>
                    <a:pt x="197007" y="5315"/>
                    <a:pt x="206250" y="0"/>
                    <a:pt x="216246" y="0"/>
                  </a:cubicBezTo>
                  <a:lnTo>
                    <a:pt x="1416170" y="0"/>
                  </a:lnTo>
                  <a:cubicBezTo>
                    <a:pt x="1426166" y="0"/>
                    <a:pt x="1435409" y="5315"/>
                    <a:pt x="1440436" y="13956"/>
                  </a:cubicBezTo>
                  <a:lnTo>
                    <a:pt x="1627396" y="335294"/>
                  </a:lnTo>
                  <a:cubicBezTo>
                    <a:pt x="1632415" y="343921"/>
                    <a:pt x="1632415" y="354579"/>
                    <a:pt x="1627396" y="363206"/>
                  </a:cubicBezTo>
                  <a:close/>
                </a:path>
              </a:pathLst>
            </a:custGeom>
            <a:solidFill>
              <a:srgbClr val="FFC50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19050"/>
              <a:ext cx="1410016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95728" y="9505969"/>
            <a:ext cx="5978920" cy="1439788"/>
            <a:chOff x="0" y="0"/>
            <a:chExt cx="2900619" cy="698500"/>
          </a:xfrm>
        </p:grpSpPr>
        <p:sp>
          <p:nvSpPr>
            <p:cNvPr id="6" name="Freeform 6"/>
            <p:cNvSpPr/>
            <p:nvPr/>
          </p:nvSpPr>
          <p:spPr>
            <a:xfrm>
              <a:off x="2735" y="0"/>
              <a:ext cx="2895149" cy="698500"/>
            </a:xfrm>
            <a:custGeom>
              <a:avLst/>
              <a:gdLst/>
              <a:ahLst/>
              <a:cxnLst/>
              <a:rect l="l" t="t" r="r" b="b"/>
              <a:pathLst>
                <a:path w="2895149" h="698500">
                  <a:moveTo>
                    <a:pt x="2890721" y="361561"/>
                  </a:moveTo>
                  <a:lnTo>
                    <a:pt x="2701847" y="686189"/>
                  </a:lnTo>
                  <a:cubicBezTo>
                    <a:pt x="2697412" y="693811"/>
                    <a:pt x="2689259" y="698500"/>
                    <a:pt x="2680441" y="698500"/>
                  </a:cubicBezTo>
                  <a:lnTo>
                    <a:pt x="214709" y="698500"/>
                  </a:lnTo>
                  <a:cubicBezTo>
                    <a:pt x="205890" y="698500"/>
                    <a:pt x="197737" y="693811"/>
                    <a:pt x="193302" y="686189"/>
                  </a:cubicBezTo>
                  <a:lnTo>
                    <a:pt x="4428" y="361561"/>
                  </a:lnTo>
                  <a:cubicBezTo>
                    <a:pt x="0" y="353951"/>
                    <a:pt x="0" y="344549"/>
                    <a:pt x="4428" y="336939"/>
                  </a:cubicBezTo>
                  <a:lnTo>
                    <a:pt x="193302" y="12311"/>
                  </a:lnTo>
                  <a:cubicBezTo>
                    <a:pt x="197737" y="4689"/>
                    <a:pt x="205890" y="0"/>
                    <a:pt x="214709" y="0"/>
                  </a:cubicBezTo>
                  <a:lnTo>
                    <a:pt x="2680441" y="0"/>
                  </a:lnTo>
                  <a:cubicBezTo>
                    <a:pt x="2689259" y="0"/>
                    <a:pt x="2697412" y="4689"/>
                    <a:pt x="2701847" y="12311"/>
                  </a:cubicBezTo>
                  <a:lnTo>
                    <a:pt x="2890721" y="336939"/>
                  </a:lnTo>
                  <a:cubicBezTo>
                    <a:pt x="2895149" y="344549"/>
                    <a:pt x="2895149" y="353951"/>
                    <a:pt x="2890721" y="361561"/>
                  </a:cubicBezTo>
                  <a:close/>
                </a:path>
              </a:pathLst>
            </a:custGeom>
            <a:solidFill>
              <a:srgbClr val="FFC50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19050"/>
              <a:ext cx="267201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646764" y="2390323"/>
            <a:ext cx="9484984" cy="8151159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1724" y="0"/>
              <a:ext cx="809352" cy="698500"/>
            </a:xfrm>
            <a:custGeom>
              <a:avLst/>
              <a:gdLst/>
              <a:ahLst/>
              <a:cxnLst/>
              <a:rect l="l" t="t" r="r" b="b"/>
              <a:pathLst>
                <a:path w="809352" h="698500">
                  <a:moveTo>
                    <a:pt x="806561" y="357011"/>
                  </a:moveTo>
                  <a:lnTo>
                    <a:pt x="612391" y="690739"/>
                  </a:lnTo>
                  <a:cubicBezTo>
                    <a:pt x="609596" y="695544"/>
                    <a:pt x="604456" y="698500"/>
                    <a:pt x="598897" y="698500"/>
                  </a:cubicBezTo>
                  <a:lnTo>
                    <a:pt x="210455" y="698500"/>
                  </a:lnTo>
                  <a:cubicBezTo>
                    <a:pt x="204896" y="698500"/>
                    <a:pt x="199756" y="695544"/>
                    <a:pt x="196961" y="690739"/>
                  </a:cubicBezTo>
                  <a:lnTo>
                    <a:pt x="2791" y="357011"/>
                  </a:lnTo>
                  <a:cubicBezTo>
                    <a:pt x="0" y="352213"/>
                    <a:pt x="0" y="346287"/>
                    <a:pt x="2791" y="341489"/>
                  </a:cubicBezTo>
                  <a:lnTo>
                    <a:pt x="196961" y="7761"/>
                  </a:lnTo>
                  <a:cubicBezTo>
                    <a:pt x="199756" y="2956"/>
                    <a:pt x="204896" y="0"/>
                    <a:pt x="210455" y="0"/>
                  </a:cubicBezTo>
                  <a:lnTo>
                    <a:pt x="598897" y="0"/>
                  </a:lnTo>
                  <a:cubicBezTo>
                    <a:pt x="604456" y="0"/>
                    <a:pt x="609596" y="2956"/>
                    <a:pt x="612391" y="7761"/>
                  </a:cubicBezTo>
                  <a:lnTo>
                    <a:pt x="806561" y="341489"/>
                  </a:lnTo>
                  <a:cubicBezTo>
                    <a:pt x="809352" y="346287"/>
                    <a:pt x="809352" y="352213"/>
                    <a:pt x="806561" y="357011"/>
                  </a:cubicBez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19050"/>
              <a:ext cx="5842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4477641" y="2199370"/>
            <a:ext cx="9633425" cy="8342111"/>
            <a:chOff x="0" y="0"/>
            <a:chExt cx="4282440" cy="3708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5355" r="-15355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9450200" y="1099225"/>
            <a:ext cx="7106334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 dirty="0" err="1">
                <a:solidFill>
                  <a:srgbClr val="000B5D"/>
                </a:solidFill>
                <a:latin typeface="Poppins Semi-Bold"/>
              </a:rPr>
              <a:t>Doação</a:t>
            </a:r>
            <a:r>
              <a:rPr lang="en-US" sz="4500" dirty="0">
                <a:solidFill>
                  <a:srgbClr val="000B5D"/>
                </a:solidFill>
                <a:latin typeface="Poppins Semi-Bold"/>
              </a:rPr>
              <a:t> de </a:t>
            </a:r>
            <a:r>
              <a:rPr lang="en-US" sz="4500" dirty="0" err="1">
                <a:solidFill>
                  <a:srgbClr val="000B5D"/>
                </a:solidFill>
                <a:latin typeface="Poppins Semi-Bold"/>
              </a:rPr>
              <a:t>Leite</a:t>
            </a:r>
            <a:r>
              <a:rPr lang="en-US" sz="4500" dirty="0">
                <a:solidFill>
                  <a:srgbClr val="000B5D"/>
                </a:solidFill>
                <a:latin typeface="Poppins Semi-Bold"/>
              </a:rPr>
              <a:t> </a:t>
            </a:r>
          </a:p>
          <a:p>
            <a:pPr>
              <a:lnSpc>
                <a:spcPts val="4950"/>
              </a:lnSpc>
            </a:pPr>
            <a:endParaRPr lang="en-US" sz="4500" dirty="0">
              <a:solidFill>
                <a:srgbClr val="000B5D"/>
              </a:solidFill>
              <a:latin typeface="Poppins Semi-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698169" y="2312194"/>
            <a:ext cx="7858365" cy="1548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442"/>
              </a:lnSpc>
            </a:pPr>
            <a:r>
              <a:rPr lang="en-US" sz="2400" dirty="0">
                <a:solidFill>
                  <a:srgbClr val="000B5D"/>
                </a:solidFill>
                <a:latin typeface="Poppins"/>
              </a:rPr>
              <a:t>Em </a:t>
            </a:r>
            <a:r>
              <a:rPr lang="en-US" sz="2400" dirty="0" err="1">
                <a:solidFill>
                  <a:srgbClr val="000B5D"/>
                </a:solidFill>
                <a:latin typeface="Poppins"/>
              </a:rPr>
              <a:t>alusão</a:t>
            </a:r>
            <a:r>
              <a:rPr lang="en-US" sz="2400" dirty="0">
                <a:solidFill>
                  <a:srgbClr val="000B5D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B5D"/>
                </a:solidFill>
                <a:latin typeface="Poppins"/>
              </a:rPr>
              <a:t>ao</a:t>
            </a:r>
            <a:r>
              <a:rPr lang="en-US" sz="2400" dirty="0">
                <a:solidFill>
                  <a:srgbClr val="000B5D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B5D"/>
                </a:solidFill>
                <a:latin typeface="Poppins"/>
              </a:rPr>
              <a:t>dia</a:t>
            </a:r>
            <a:r>
              <a:rPr lang="en-US" sz="2400" dirty="0">
                <a:solidFill>
                  <a:srgbClr val="000B5D"/>
                </a:solidFill>
                <a:latin typeface="Poppins"/>
              </a:rPr>
              <a:t> Nacional e Mundial de </a:t>
            </a:r>
            <a:r>
              <a:rPr lang="en-US" sz="2400" dirty="0" err="1">
                <a:solidFill>
                  <a:srgbClr val="000B5D"/>
                </a:solidFill>
                <a:latin typeface="Poppins"/>
              </a:rPr>
              <a:t>Doação</a:t>
            </a:r>
            <a:r>
              <a:rPr lang="en-US" sz="2400" dirty="0">
                <a:solidFill>
                  <a:srgbClr val="000B5D"/>
                </a:solidFill>
                <a:latin typeface="Poppins"/>
              </a:rPr>
              <a:t> de </a:t>
            </a:r>
            <a:r>
              <a:rPr lang="en-US" sz="2400" dirty="0" err="1">
                <a:solidFill>
                  <a:srgbClr val="000B5D"/>
                </a:solidFill>
                <a:latin typeface="Poppins"/>
              </a:rPr>
              <a:t>Leite</a:t>
            </a:r>
            <a:r>
              <a:rPr lang="en-US" sz="2400" dirty="0">
                <a:solidFill>
                  <a:srgbClr val="000B5D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B5D"/>
                </a:solidFill>
                <a:latin typeface="Poppins"/>
              </a:rPr>
              <a:t>Humano</a:t>
            </a:r>
            <a:r>
              <a:rPr lang="en-US" sz="2400" dirty="0">
                <a:solidFill>
                  <a:srgbClr val="000B5D"/>
                </a:solidFill>
                <a:latin typeface="Poppins"/>
              </a:rPr>
              <a:t> (</a:t>
            </a:r>
            <a:r>
              <a:rPr lang="en-US" sz="2400" dirty="0" smtClean="0">
                <a:solidFill>
                  <a:srgbClr val="000B5D"/>
                </a:solidFill>
                <a:latin typeface="Poppins"/>
              </a:rPr>
              <a:t>19 de maio) </a:t>
            </a:r>
            <a:r>
              <a:rPr lang="en-US" sz="2400" dirty="0">
                <a:solidFill>
                  <a:srgbClr val="000B5D"/>
                </a:solidFill>
                <a:latin typeface="Poppins"/>
              </a:rPr>
              <a:t>– o </a:t>
            </a:r>
            <a:r>
              <a:rPr lang="en-US" sz="2400" dirty="0" err="1">
                <a:solidFill>
                  <a:srgbClr val="000B5D"/>
                </a:solidFill>
                <a:latin typeface="Poppins"/>
              </a:rPr>
              <a:t>mês</a:t>
            </a:r>
            <a:r>
              <a:rPr lang="en-US" sz="2400" dirty="0">
                <a:solidFill>
                  <a:srgbClr val="000B5D"/>
                </a:solidFill>
                <a:latin typeface="Poppins"/>
              </a:rPr>
              <a:t> foi de </a:t>
            </a:r>
            <a:r>
              <a:rPr lang="en-US" sz="2400" dirty="0" err="1">
                <a:solidFill>
                  <a:srgbClr val="000B5D"/>
                </a:solidFill>
                <a:latin typeface="Poppins"/>
              </a:rPr>
              <a:t>ações</a:t>
            </a:r>
            <a:r>
              <a:rPr lang="en-US" sz="2400" dirty="0">
                <a:solidFill>
                  <a:srgbClr val="000B5D"/>
                </a:solidFill>
                <a:latin typeface="Poppins"/>
              </a:rPr>
              <a:t> de </a:t>
            </a:r>
            <a:r>
              <a:rPr lang="en-US" sz="2400" dirty="0" err="1" smtClean="0">
                <a:solidFill>
                  <a:srgbClr val="000B5D"/>
                </a:solidFill>
                <a:latin typeface="Poppins"/>
              </a:rPr>
              <a:t>incentivo</a:t>
            </a:r>
            <a:r>
              <a:rPr lang="en-US" sz="2400" dirty="0" smtClean="0">
                <a:solidFill>
                  <a:srgbClr val="000B5D"/>
                </a:solidFill>
                <a:latin typeface="Poppins"/>
              </a:rPr>
              <a:t>: </a:t>
            </a:r>
            <a:r>
              <a:rPr lang="en-US" sz="2400" dirty="0" err="1" smtClean="0">
                <a:solidFill>
                  <a:srgbClr val="000B5D"/>
                </a:solidFill>
                <a:latin typeface="Poppins"/>
              </a:rPr>
              <a:t>exposições</a:t>
            </a:r>
            <a:r>
              <a:rPr lang="en-US" sz="2400" dirty="0">
                <a:solidFill>
                  <a:srgbClr val="000B5D"/>
                </a:solidFill>
                <a:latin typeface="Poppins"/>
              </a:rPr>
              <a:t>, </a:t>
            </a:r>
            <a:r>
              <a:rPr lang="en-US" sz="2400" dirty="0" err="1">
                <a:solidFill>
                  <a:srgbClr val="000B5D"/>
                </a:solidFill>
                <a:latin typeface="Poppins"/>
              </a:rPr>
              <a:t>mobilizações</a:t>
            </a:r>
            <a:r>
              <a:rPr lang="en-US" sz="2400" dirty="0">
                <a:solidFill>
                  <a:srgbClr val="000B5D"/>
                </a:solidFill>
                <a:latin typeface="Poppins"/>
              </a:rPr>
              <a:t>, </a:t>
            </a:r>
            <a:r>
              <a:rPr lang="en-US" sz="2400" dirty="0" err="1">
                <a:solidFill>
                  <a:srgbClr val="000B5D"/>
                </a:solidFill>
                <a:latin typeface="Poppins"/>
              </a:rPr>
              <a:t>reuniões</a:t>
            </a:r>
            <a:r>
              <a:rPr lang="en-US" sz="2400" dirty="0">
                <a:solidFill>
                  <a:srgbClr val="000B5D"/>
                </a:solidFill>
                <a:latin typeface="Poppins"/>
              </a:rPr>
              <a:t>, café da </a:t>
            </a:r>
            <a:r>
              <a:rPr lang="en-US" sz="2400" dirty="0" err="1">
                <a:solidFill>
                  <a:srgbClr val="000B5D"/>
                </a:solidFill>
                <a:latin typeface="Poppins"/>
              </a:rPr>
              <a:t>manhã</a:t>
            </a:r>
            <a:r>
              <a:rPr lang="en-US" sz="2400" dirty="0">
                <a:solidFill>
                  <a:srgbClr val="000B5D"/>
                </a:solidFill>
                <a:latin typeface="Poppins"/>
              </a:rPr>
              <a:t>, </a:t>
            </a:r>
            <a:r>
              <a:rPr lang="en-US" sz="2400" dirty="0" err="1">
                <a:solidFill>
                  <a:srgbClr val="000B5D"/>
                </a:solidFill>
                <a:latin typeface="Poppins"/>
              </a:rPr>
              <a:t>oficinas</a:t>
            </a:r>
            <a:r>
              <a:rPr lang="en-US" sz="2400" dirty="0">
                <a:solidFill>
                  <a:srgbClr val="000B5D"/>
                </a:solidFill>
                <a:latin typeface="Poppins"/>
              </a:rPr>
              <a:t>, </a:t>
            </a:r>
            <a:r>
              <a:rPr lang="en-US" sz="2400" dirty="0" err="1">
                <a:solidFill>
                  <a:srgbClr val="000B5D"/>
                </a:solidFill>
                <a:latin typeface="Poppins"/>
              </a:rPr>
              <a:t>cursos</a:t>
            </a:r>
            <a:r>
              <a:rPr lang="en-US" sz="2400" dirty="0">
                <a:solidFill>
                  <a:srgbClr val="000B5D"/>
                </a:solidFill>
                <a:latin typeface="Poppins"/>
              </a:rPr>
              <a:t>, </a:t>
            </a:r>
            <a:r>
              <a:rPr lang="en-US" sz="2400" dirty="0" err="1">
                <a:solidFill>
                  <a:srgbClr val="000B5D"/>
                </a:solidFill>
                <a:latin typeface="Poppins"/>
              </a:rPr>
              <a:t>entrevistas</a:t>
            </a:r>
            <a:r>
              <a:rPr lang="en-US" sz="2400" dirty="0">
                <a:solidFill>
                  <a:srgbClr val="000B5D"/>
                </a:solidFill>
                <a:latin typeface="Poppins"/>
              </a:rPr>
              <a:t>, </a:t>
            </a:r>
            <a:r>
              <a:rPr lang="en-US" sz="2400" dirty="0" err="1">
                <a:solidFill>
                  <a:srgbClr val="000B5D"/>
                </a:solidFill>
                <a:latin typeface="Poppins"/>
              </a:rPr>
              <a:t>vídeos</a:t>
            </a:r>
            <a:r>
              <a:rPr lang="en-US" sz="2400" dirty="0">
                <a:solidFill>
                  <a:srgbClr val="000B5D"/>
                </a:solidFill>
                <a:latin typeface="Poppins"/>
              </a:rPr>
              <a:t> </a:t>
            </a:r>
            <a:r>
              <a:rPr lang="en-US" sz="2400" dirty="0" err="1" smtClean="0">
                <a:solidFill>
                  <a:srgbClr val="000B5D"/>
                </a:solidFill>
                <a:latin typeface="Poppins"/>
              </a:rPr>
              <a:t>institucionais</a:t>
            </a:r>
            <a:r>
              <a:rPr lang="en-US" sz="2400" dirty="0" smtClean="0">
                <a:solidFill>
                  <a:srgbClr val="000B5D"/>
                </a:solidFill>
                <a:latin typeface="Poppins"/>
              </a:rPr>
              <a:t>. </a:t>
            </a:r>
            <a:endParaRPr lang="en-US" sz="2400" dirty="0">
              <a:solidFill>
                <a:srgbClr val="000B5D"/>
              </a:solidFill>
              <a:latin typeface="Poppi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763000" y="4610100"/>
            <a:ext cx="77724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442"/>
              </a:lnSpc>
            </a:pPr>
            <a:r>
              <a:rPr lang="en-US" sz="2400" dirty="0">
                <a:solidFill>
                  <a:srgbClr val="000B5D"/>
                </a:solidFill>
                <a:latin typeface="Poppins"/>
              </a:rPr>
              <a:t>Com </a:t>
            </a:r>
            <a:r>
              <a:rPr lang="en-US" sz="2400" dirty="0" err="1">
                <a:solidFill>
                  <a:srgbClr val="000B5D"/>
                </a:solidFill>
                <a:latin typeface="Poppins"/>
              </a:rPr>
              <a:t>foco</a:t>
            </a:r>
            <a:r>
              <a:rPr lang="en-US" sz="2400" dirty="0">
                <a:solidFill>
                  <a:srgbClr val="000B5D"/>
                </a:solidFill>
                <a:latin typeface="Poppins"/>
              </a:rPr>
              <a:t> na </a:t>
            </a:r>
            <a:r>
              <a:rPr lang="en-US" sz="2400" dirty="0" err="1">
                <a:solidFill>
                  <a:srgbClr val="000B5D"/>
                </a:solidFill>
                <a:latin typeface="Poppins"/>
              </a:rPr>
              <a:t>intensificação</a:t>
            </a:r>
            <a:r>
              <a:rPr lang="en-US" sz="2400" dirty="0">
                <a:solidFill>
                  <a:srgbClr val="000B5D"/>
                </a:solidFill>
                <a:latin typeface="Poppins"/>
              </a:rPr>
              <a:t> das </a:t>
            </a:r>
            <a:r>
              <a:rPr lang="en-US" sz="2400" dirty="0" err="1">
                <a:solidFill>
                  <a:srgbClr val="000B5D"/>
                </a:solidFill>
                <a:latin typeface="Poppins"/>
              </a:rPr>
              <a:t>ações</a:t>
            </a:r>
            <a:r>
              <a:rPr lang="en-US" sz="2400" dirty="0">
                <a:solidFill>
                  <a:srgbClr val="000B5D"/>
                </a:solidFill>
                <a:latin typeface="Poppins"/>
              </a:rPr>
              <a:t> de </a:t>
            </a:r>
            <a:r>
              <a:rPr lang="en-US" sz="2400" dirty="0" err="1">
                <a:solidFill>
                  <a:srgbClr val="000B5D"/>
                </a:solidFill>
                <a:latin typeface="Poppins"/>
              </a:rPr>
              <a:t>conscientização</a:t>
            </a:r>
            <a:r>
              <a:rPr lang="en-US" sz="2400" dirty="0">
                <a:solidFill>
                  <a:srgbClr val="000B5D"/>
                </a:solidFill>
                <a:latin typeface="Poppins"/>
              </a:rPr>
              <a:t> e </a:t>
            </a:r>
            <a:r>
              <a:rPr lang="en-US" sz="2400" dirty="0" err="1">
                <a:solidFill>
                  <a:srgbClr val="000B5D"/>
                </a:solidFill>
                <a:latin typeface="Poppins"/>
              </a:rPr>
              <a:t>esclarecimento</a:t>
            </a:r>
            <a:r>
              <a:rPr lang="en-US" sz="2400" dirty="0">
                <a:solidFill>
                  <a:srgbClr val="000B5D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B5D"/>
                </a:solidFill>
                <a:latin typeface="Poppins"/>
              </a:rPr>
              <a:t>sobre</a:t>
            </a:r>
            <a:r>
              <a:rPr lang="en-US" sz="2400" dirty="0">
                <a:solidFill>
                  <a:srgbClr val="000B5D"/>
                </a:solidFill>
                <a:latin typeface="Poppins"/>
              </a:rPr>
              <a:t> a </a:t>
            </a:r>
            <a:r>
              <a:rPr lang="en-US" sz="2400" dirty="0" err="1">
                <a:solidFill>
                  <a:srgbClr val="000B5D"/>
                </a:solidFill>
                <a:latin typeface="Poppins"/>
              </a:rPr>
              <a:t>importância</a:t>
            </a:r>
            <a:r>
              <a:rPr lang="en-US" sz="2400" dirty="0">
                <a:solidFill>
                  <a:srgbClr val="000B5D"/>
                </a:solidFill>
                <a:latin typeface="Poppins"/>
              </a:rPr>
              <a:t> do </a:t>
            </a:r>
            <a:r>
              <a:rPr lang="en-US" sz="2400" dirty="0" err="1">
                <a:solidFill>
                  <a:srgbClr val="000B5D"/>
                </a:solidFill>
                <a:latin typeface="Poppins"/>
              </a:rPr>
              <a:t>aleitamento</a:t>
            </a:r>
            <a:r>
              <a:rPr lang="en-US" sz="2400" dirty="0">
                <a:solidFill>
                  <a:srgbClr val="000B5D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000B5D"/>
                </a:solidFill>
                <a:latin typeface="Poppins"/>
              </a:rPr>
              <a:t>materno</a:t>
            </a:r>
            <a:r>
              <a:rPr lang="en-US" sz="2400" dirty="0">
                <a:solidFill>
                  <a:srgbClr val="000B5D"/>
                </a:solidFill>
                <a:latin typeface="Poppins"/>
              </a:rPr>
              <a:t>, a </a:t>
            </a:r>
            <a:r>
              <a:rPr lang="en-US" sz="2400" dirty="0" err="1">
                <a:solidFill>
                  <a:srgbClr val="000B5D"/>
                </a:solidFill>
                <a:latin typeface="Poppins"/>
              </a:rPr>
              <a:t>Secretaria</a:t>
            </a:r>
            <a:r>
              <a:rPr lang="en-US" sz="2400" dirty="0">
                <a:solidFill>
                  <a:srgbClr val="000B5D"/>
                </a:solidFill>
                <a:latin typeface="Poppins"/>
              </a:rPr>
              <a:t> de Estado da </a:t>
            </a:r>
            <a:r>
              <a:rPr lang="en-US" sz="2400" dirty="0" err="1">
                <a:solidFill>
                  <a:srgbClr val="000B5D"/>
                </a:solidFill>
                <a:latin typeface="Poppins"/>
              </a:rPr>
              <a:t>Saúde</a:t>
            </a:r>
            <a:r>
              <a:rPr lang="en-US" sz="2400" dirty="0">
                <a:solidFill>
                  <a:srgbClr val="000B5D"/>
                </a:solidFill>
                <a:latin typeface="Poppins"/>
              </a:rPr>
              <a:t> do Tocantins (SES-TO) </a:t>
            </a:r>
            <a:r>
              <a:rPr lang="en-US" sz="2400" dirty="0" err="1" smtClean="0">
                <a:solidFill>
                  <a:srgbClr val="000B5D"/>
                </a:solidFill>
                <a:latin typeface="Poppins"/>
              </a:rPr>
              <a:t>iniciou</a:t>
            </a:r>
            <a:r>
              <a:rPr lang="en-US" sz="2400" dirty="0" smtClean="0">
                <a:solidFill>
                  <a:srgbClr val="000B5D"/>
                </a:solidFill>
                <a:latin typeface="Poppins"/>
              </a:rPr>
              <a:t> </a:t>
            </a:r>
            <a:r>
              <a:rPr lang="en-US" sz="2400" dirty="0">
                <a:solidFill>
                  <a:srgbClr val="000B5D"/>
                </a:solidFill>
                <a:latin typeface="Poppins"/>
              </a:rPr>
              <a:t>na </a:t>
            </a:r>
            <a:r>
              <a:rPr lang="en-US" sz="2400" dirty="0" err="1">
                <a:solidFill>
                  <a:srgbClr val="000B5D"/>
                </a:solidFill>
                <a:latin typeface="Poppins"/>
              </a:rPr>
              <a:t>terça-feira</a:t>
            </a:r>
            <a:r>
              <a:rPr lang="en-US" sz="2400" dirty="0">
                <a:solidFill>
                  <a:srgbClr val="000B5D"/>
                </a:solidFill>
                <a:latin typeface="Poppins"/>
              </a:rPr>
              <a:t>, 1º de </a:t>
            </a:r>
            <a:r>
              <a:rPr lang="en-US" sz="2400" dirty="0" err="1">
                <a:solidFill>
                  <a:srgbClr val="000B5D"/>
                </a:solidFill>
                <a:latin typeface="Poppins"/>
              </a:rPr>
              <a:t>agosto</a:t>
            </a:r>
            <a:r>
              <a:rPr lang="en-US" sz="2400" dirty="0">
                <a:solidFill>
                  <a:srgbClr val="000B5D"/>
                </a:solidFill>
                <a:latin typeface="Poppins"/>
              </a:rPr>
              <a:t>, </a:t>
            </a:r>
            <a:r>
              <a:rPr lang="en-US" sz="2400" b="1" dirty="0">
                <a:solidFill>
                  <a:srgbClr val="000B5D"/>
                </a:solidFill>
                <a:latin typeface="Poppins"/>
              </a:rPr>
              <a:t>a '</a:t>
            </a:r>
            <a:r>
              <a:rPr lang="en-US" sz="2400" b="1" dirty="0" err="1">
                <a:solidFill>
                  <a:srgbClr val="000B5D"/>
                </a:solidFill>
                <a:latin typeface="Poppins"/>
              </a:rPr>
              <a:t>Campanha</a:t>
            </a:r>
            <a:r>
              <a:rPr lang="en-US" sz="2400" b="1" dirty="0">
                <a:solidFill>
                  <a:srgbClr val="000B5D"/>
                </a:solidFill>
                <a:latin typeface="Poppins"/>
              </a:rPr>
              <a:t> Agosto </a:t>
            </a:r>
            <a:r>
              <a:rPr lang="en-US" sz="2400" b="1" dirty="0" err="1">
                <a:solidFill>
                  <a:srgbClr val="000B5D"/>
                </a:solidFill>
                <a:latin typeface="Poppins"/>
              </a:rPr>
              <a:t>Dourado</a:t>
            </a:r>
            <a:r>
              <a:rPr lang="en-US" sz="2400" b="1" dirty="0">
                <a:solidFill>
                  <a:srgbClr val="000B5D"/>
                </a:solidFill>
                <a:latin typeface="Poppins"/>
              </a:rPr>
              <a:t>', </a:t>
            </a:r>
            <a:r>
              <a:rPr lang="en-US" sz="2400" b="1" dirty="0" err="1">
                <a:solidFill>
                  <a:srgbClr val="000B5D"/>
                </a:solidFill>
                <a:latin typeface="Poppins"/>
              </a:rPr>
              <a:t>instituída</a:t>
            </a:r>
            <a:r>
              <a:rPr lang="en-US" sz="2400" b="1" dirty="0">
                <a:solidFill>
                  <a:srgbClr val="000B5D"/>
                </a:solidFill>
                <a:latin typeface="Poppins"/>
              </a:rPr>
              <a:t> pela Lei nº 13.435/2.017.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836353" y="7353300"/>
            <a:ext cx="7927647" cy="9325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442"/>
              </a:lnSpc>
            </a:pPr>
            <a:r>
              <a:rPr lang="en-US" sz="2400" dirty="0">
                <a:solidFill>
                  <a:srgbClr val="000B5D"/>
                </a:solidFill>
                <a:latin typeface="Poppins"/>
              </a:rPr>
              <a:t>A RBLH tem </a:t>
            </a:r>
            <a:r>
              <a:rPr lang="en-US" sz="2400" dirty="0" err="1">
                <a:solidFill>
                  <a:srgbClr val="000B5D"/>
                </a:solidFill>
                <a:latin typeface="Poppins"/>
              </a:rPr>
              <a:t>postos</a:t>
            </a:r>
            <a:r>
              <a:rPr lang="en-US" sz="2400" dirty="0">
                <a:solidFill>
                  <a:srgbClr val="000B5D"/>
                </a:solidFill>
                <a:latin typeface="Poppins"/>
              </a:rPr>
              <a:t> de </a:t>
            </a:r>
            <a:r>
              <a:rPr lang="en-US" sz="2400" dirty="0" err="1">
                <a:solidFill>
                  <a:srgbClr val="000B5D"/>
                </a:solidFill>
                <a:latin typeface="Poppins"/>
              </a:rPr>
              <a:t>atendimento</a:t>
            </a:r>
            <a:r>
              <a:rPr lang="en-US" sz="2400" dirty="0">
                <a:solidFill>
                  <a:srgbClr val="000B5D"/>
                </a:solidFill>
                <a:latin typeface="Poppins"/>
              </a:rPr>
              <a:t> e </a:t>
            </a:r>
            <a:r>
              <a:rPr lang="en-US" sz="2400" dirty="0" err="1">
                <a:solidFill>
                  <a:srgbClr val="000B5D"/>
                </a:solidFill>
                <a:latin typeface="Poppins"/>
              </a:rPr>
              <a:t>doação</a:t>
            </a:r>
            <a:r>
              <a:rPr lang="en-US" sz="2400" dirty="0">
                <a:solidFill>
                  <a:srgbClr val="000B5D"/>
                </a:solidFill>
                <a:latin typeface="Poppins"/>
              </a:rPr>
              <a:t> em Palmas, Araguaína, </a:t>
            </a:r>
            <a:r>
              <a:rPr lang="en-US" sz="2400" dirty="0" err="1">
                <a:solidFill>
                  <a:srgbClr val="000B5D"/>
                </a:solidFill>
                <a:latin typeface="Poppins"/>
              </a:rPr>
              <a:t>Gurupi</a:t>
            </a:r>
            <a:r>
              <a:rPr lang="en-US" sz="2400" dirty="0">
                <a:solidFill>
                  <a:srgbClr val="000B5D"/>
                </a:solidFill>
                <a:latin typeface="Poppins"/>
              </a:rPr>
              <a:t>, Porto Nacional e Paraíso do Tocantins</a:t>
            </a:r>
            <a:r>
              <a:rPr lang="en-US" sz="2400" dirty="0" smtClean="0">
                <a:solidFill>
                  <a:srgbClr val="000B5D"/>
                </a:solidFill>
                <a:latin typeface="Poppins"/>
              </a:rPr>
              <a:t>.</a:t>
            </a:r>
            <a:endParaRPr lang="en-US" sz="2400" dirty="0">
              <a:solidFill>
                <a:srgbClr val="000B5D"/>
              </a:solidFill>
              <a:latin typeface="Poppi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34355" y="602964"/>
            <a:ext cx="9178974" cy="163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5600">
                <a:solidFill>
                  <a:srgbClr val="0153A5"/>
                </a:solidFill>
                <a:latin typeface="Poppins Semi-Bold"/>
              </a:rPr>
              <a:t>CAMPANHAS</a:t>
            </a:r>
          </a:p>
          <a:p>
            <a:pPr>
              <a:lnSpc>
                <a:spcPts val="6160"/>
              </a:lnSpc>
            </a:pPr>
            <a:endParaRPr lang="en-US" sz="5600">
              <a:solidFill>
                <a:srgbClr val="0153A5"/>
              </a:solidFill>
              <a:latin typeface="Poppins Semi-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99579" y="2246909"/>
            <a:ext cx="3967043" cy="1041524"/>
            <a:chOff x="0" y="0"/>
            <a:chExt cx="2660504" cy="698500"/>
          </a:xfrm>
        </p:grpSpPr>
        <p:sp>
          <p:nvSpPr>
            <p:cNvPr id="3" name="Freeform 3"/>
            <p:cNvSpPr/>
            <p:nvPr/>
          </p:nvSpPr>
          <p:spPr>
            <a:xfrm>
              <a:off x="4122" y="0"/>
              <a:ext cx="2652260" cy="698500"/>
            </a:xfrm>
            <a:custGeom>
              <a:avLst/>
              <a:gdLst/>
              <a:ahLst/>
              <a:cxnLst/>
              <a:rect l="l" t="t" r="r" b="b"/>
              <a:pathLst>
                <a:path w="2652260" h="698500">
                  <a:moveTo>
                    <a:pt x="2645586" y="367805"/>
                  </a:moveTo>
                  <a:lnTo>
                    <a:pt x="2463978" y="679945"/>
                  </a:lnTo>
                  <a:cubicBezTo>
                    <a:pt x="2457294" y="691433"/>
                    <a:pt x="2445006" y="698500"/>
                    <a:pt x="2431715" y="698500"/>
                  </a:cubicBezTo>
                  <a:lnTo>
                    <a:pt x="220545" y="698500"/>
                  </a:lnTo>
                  <a:cubicBezTo>
                    <a:pt x="207254" y="698500"/>
                    <a:pt x="194966" y="691433"/>
                    <a:pt x="188282" y="679945"/>
                  </a:cubicBezTo>
                  <a:lnTo>
                    <a:pt x="6674" y="367805"/>
                  </a:lnTo>
                  <a:cubicBezTo>
                    <a:pt x="0" y="356335"/>
                    <a:pt x="0" y="342165"/>
                    <a:pt x="6674" y="330695"/>
                  </a:cubicBezTo>
                  <a:lnTo>
                    <a:pt x="188282" y="18555"/>
                  </a:lnTo>
                  <a:cubicBezTo>
                    <a:pt x="194966" y="7067"/>
                    <a:pt x="207254" y="0"/>
                    <a:pt x="220545" y="0"/>
                  </a:cubicBezTo>
                  <a:lnTo>
                    <a:pt x="2431715" y="0"/>
                  </a:lnTo>
                  <a:cubicBezTo>
                    <a:pt x="2445006" y="0"/>
                    <a:pt x="2457294" y="7067"/>
                    <a:pt x="2463978" y="18555"/>
                  </a:cubicBezTo>
                  <a:lnTo>
                    <a:pt x="2645586" y="330695"/>
                  </a:lnTo>
                  <a:cubicBezTo>
                    <a:pt x="2652260" y="342165"/>
                    <a:pt x="2652260" y="356335"/>
                    <a:pt x="2645586" y="367805"/>
                  </a:cubicBezTo>
                  <a:close/>
                </a:path>
              </a:pathLst>
            </a:custGeom>
            <a:solidFill>
              <a:srgbClr val="0153A5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14300" y="19050"/>
              <a:ext cx="2431904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400097" y="2275472"/>
            <a:ext cx="2721701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Poppins"/>
              </a:rPr>
              <a:t>MAIO AMARELO</a:t>
            </a:r>
          </a:p>
          <a:p>
            <a:pPr>
              <a:lnSpc>
                <a:spcPts val="3919"/>
              </a:lnSpc>
            </a:pPr>
            <a:endParaRPr lang="en-US" sz="2799">
              <a:solidFill>
                <a:srgbClr val="FFFFFF"/>
              </a:solidFill>
              <a:latin typeface="Poppin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266720" y="2820937"/>
            <a:ext cx="6435366" cy="2944048"/>
            <a:chOff x="0" y="0"/>
            <a:chExt cx="1710979" cy="782738"/>
          </a:xfrm>
        </p:grpSpPr>
        <p:sp>
          <p:nvSpPr>
            <p:cNvPr id="7" name="Freeform 7"/>
            <p:cNvSpPr/>
            <p:nvPr/>
          </p:nvSpPr>
          <p:spPr>
            <a:xfrm>
              <a:off x="2275" y="0"/>
              <a:ext cx="1706430" cy="782738"/>
            </a:xfrm>
            <a:custGeom>
              <a:avLst/>
              <a:gdLst/>
              <a:ahLst/>
              <a:cxnLst/>
              <a:rect l="l" t="t" r="r" b="b"/>
              <a:pathLst>
                <a:path w="1706430" h="782738">
                  <a:moveTo>
                    <a:pt x="1702607" y="403114"/>
                  </a:moveTo>
                  <a:lnTo>
                    <a:pt x="1511602" y="770993"/>
                  </a:lnTo>
                  <a:cubicBezTo>
                    <a:pt x="1507856" y="778210"/>
                    <a:pt x="1500402" y="782738"/>
                    <a:pt x="1492271" y="782738"/>
                  </a:cubicBezTo>
                  <a:lnTo>
                    <a:pt x="214158" y="782738"/>
                  </a:lnTo>
                  <a:cubicBezTo>
                    <a:pt x="206028" y="782738"/>
                    <a:pt x="198574" y="778210"/>
                    <a:pt x="194827" y="770993"/>
                  </a:cubicBezTo>
                  <a:lnTo>
                    <a:pt x="3823" y="403114"/>
                  </a:lnTo>
                  <a:cubicBezTo>
                    <a:pt x="0" y="395751"/>
                    <a:pt x="0" y="386988"/>
                    <a:pt x="3823" y="379624"/>
                  </a:cubicBezTo>
                  <a:lnTo>
                    <a:pt x="194827" y="11745"/>
                  </a:lnTo>
                  <a:cubicBezTo>
                    <a:pt x="198574" y="4529"/>
                    <a:pt x="206028" y="0"/>
                    <a:pt x="214158" y="0"/>
                  </a:cubicBezTo>
                  <a:lnTo>
                    <a:pt x="1492271" y="0"/>
                  </a:lnTo>
                  <a:cubicBezTo>
                    <a:pt x="1500402" y="0"/>
                    <a:pt x="1507856" y="4529"/>
                    <a:pt x="1511602" y="11745"/>
                  </a:cubicBezTo>
                  <a:lnTo>
                    <a:pt x="1702607" y="379624"/>
                  </a:lnTo>
                  <a:cubicBezTo>
                    <a:pt x="1706430" y="386988"/>
                    <a:pt x="1706430" y="395751"/>
                    <a:pt x="1702607" y="403114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0153A5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114300" y="19050"/>
              <a:ext cx="1482379" cy="763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2219794"/>
            <a:ext cx="3886041" cy="3339566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4208" y="0"/>
              <a:ext cx="804384" cy="698500"/>
            </a:xfrm>
            <a:custGeom>
              <a:avLst/>
              <a:gdLst/>
              <a:ahLst/>
              <a:cxnLst/>
              <a:rect l="l" t="t" r="r" b="b"/>
              <a:pathLst>
                <a:path w="804384" h="698500">
                  <a:moveTo>
                    <a:pt x="797571" y="368192"/>
                  </a:moveTo>
                  <a:lnTo>
                    <a:pt x="616413" y="679558"/>
                  </a:lnTo>
                  <a:cubicBezTo>
                    <a:pt x="609590" y="691285"/>
                    <a:pt x="597045" y="698500"/>
                    <a:pt x="583477" y="698500"/>
                  </a:cubicBezTo>
                  <a:lnTo>
                    <a:pt x="220907" y="698500"/>
                  </a:lnTo>
                  <a:cubicBezTo>
                    <a:pt x="207339" y="698500"/>
                    <a:pt x="194794" y="691285"/>
                    <a:pt x="187971" y="679558"/>
                  </a:cubicBezTo>
                  <a:lnTo>
                    <a:pt x="6813" y="368192"/>
                  </a:lnTo>
                  <a:cubicBezTo>
                    <a:pt x="0" y="356483"/>
                    <a:pt x="0" y="342017"/>
                    <a:pt x="6813" y="330308"/>
                  </a:cubicBezTo>
                  <a:lnTo>
                    <a:pt x="187971" y="18942"/>
                  </a:lnTo>
                  <a:cubicBezTo>
                    <a:pt x="194794" y="7215"/>
                    <a:pt x="207339" y="0"/>
                    <a:pt x="220907" y="0"/>
                  </a:cubicBezTo>
                  <a:lnTo>
                    <a:pt x="583477" y="0"/>
                  </a:lnTo>
                  <a:cubicBezTo>
                    <a:pt x="597045" y="0"/>
                    <a:pt x="609590" y="7215"/>
                    <a:pt x="616413" y="18942"/>
                  </a:cubicBezTo>
                  <a:lnTo>
                    <a:pt x="797571" y="330308"/>
                  </a:lnTo>
                  <a:cubicBezTo>
                    <a:pt x="804384" y="342017"/>
                    <a:pt x="804384" y="356483"/>
                    <a:pt x="797571" y="368192"/>
                  </a:cubicBez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7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14169" y="2293244"/>
            <a:ext cx="3715103" cy="3192666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4402" y="0"/>
              <a:ext cx="803996" cy="698500"/>
            </a:xfrm>
            <a:custGeom>
              <a:avLst/>
              <a:gdLst/>
              <a:ahLst/>
              <a:cxnLst/>
              <a:rect l="l" t="t" r="r" b="b"/>
              <a:pathLst>
                <a:path w="803996" h="698500">
                  <a:moveTo>
                    <a:pt x="796870" y="369063"/>
                  </a:moveTo>
                  <a:lnTo>
                    <a:pt x="616726" y="678687"/>
                  </a:lnTo>
                  <a:cubicBezTo>
                    <a:pt x="609589" y="690954"/>
                    <a:pt x="596467" y="698500"/>
                    <a:pt x="582275" y="698500"/>
                  </a:cubicBezTo>
                  <a:lnTo>
                    <a:pt x="221721" y="698500"/>
                  </a:lnTo>
                  <a:cubicBezTo>
                    <a:pt x="207529" y="698500"/>
                    <a:pt x="194407" y="690954"/>
                    <a:pt x="187270" y="678687"/>
                  </a:cubicBezTo>
                  <a:lnTo>
                    <a:pt x="7126" y="369063"/>
                  </a:lnTo>
                  <a:cubicBezTo>
                    <a:pt x="0" y="356816"/>
                    <a:pt x="0" y="341684"/>
                    <a:pt x="7126" y="329437"/>
                  </a:cubicBezTo>
                  <a:lnTo>
                    <a:pt x="187270" y="19813"/>
                  </a:lnTo>
                  <a:cubicBezTo>
                    <a:pt x="194407" y="7546"/>
                    <a:pt x="207529" y="0"/>
                    <a:pt x="221721" y="0"/>
                  </a:cubicBezTo>
                  <a:lnTo>
                    <a:pt x="582275" y="0"/>
                  </a:lnTo>
                  <a:cubicBezTo>
                    <a:pt x="596467" y="0"/>
                    <a:pt x="609589" y="7546"/>
                    <a:pt x="616726" y="19813"/>
                  </a:cubicBezTo>
                  <a:lnTo>
                    <a:pt x="796870" y="329437"/>
                  </a:lnTo>
                  <a:cubicBezTo>
                    <a:pt x="803996" y="341684"/>
                    <a:pt x="803996" y="356816"/>
                    <a:pt x="796870" y="3690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7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26471" y="2378270"/>
            <a:ext cx="3490498" cy="3022614"/>
            <a:chOff x="0" y="0"/>
            <a:chExt cx="4282440" cy="3708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4946" r="-14946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3497770" y="6926644"/>
            <a:ext cx="3967043" cy="1041524"/>
            <a:chOff x="0" y="0"/>
            <a:chExt cx="2660504" cy="698500"/>
          </a:xfrm>
        </p:grpSpPr>
        <p:sp>
          <p:nvSpPr>
            <p:cNvPr id="18" name="Freeform 18"/>
            <p:cNvSpPr/>
            <p:nvPr/>
          </p:nvSpPr>
          <p:spPr>
            <a:xfrm>
              <a:off x="4122" y="0"/>
              <a:ext cx="2652260" cy="698500"/>
            </a:xfrm>
            <a:custGeom>
              <a:avLst/>
              <a:gdLst/>
              <a:ahLst/>
              <a:cxnLst/>
              <a:rect l="l" t="t" r="r" b="b"/>
              <a:pathLst>
                <a:path w="2652260" h="698500">
                  <a:moveTo>
                    <a:pt x="2645586" y="367805"/>
                  </a:moveTo>
                  <a:lnTo>
                    <a:pt x="2463978" y="679945"/>
                  </a:lnTo>
                  <a:cubicBezTo>
                    <a:pt x="2457294" y="691433"/>
                    <a:pt x="2445006" y="698500"/>
                    <a:pt x="2431715" y="698500"/>
                  </a:cubicBezTo>
                  <a:lnTo>
                    <a:pt x="220545" y="698500"/>
                  </a:lnTo>
                  <a:cubicBezTo>
                    <a:pt x="207254" y="698500"/>
                    <a:pt x="194966" y="691433"/>
                    <a:pt x="188282" y="679945"/>
                  </a:cubicBezTo>
                  <a:lnTo>
                    <a:pt x="6674" y="367805"/>
                  </a:lnTo>
                  <a:cubicBezTo>
                    <a:pt x="0" y="356335"/>
                    <a:pt x="0" y="342165"/>
                    <a:pt x="6674" y="330695"/>
                  </a:cubicBezTo>
                  <a:lnTo>
                    <a:pt x="188282" y="18555"/>
                  </a:lnTo>
                  <a:cubicBezTo>
                    <a:pt x="194966" y="7067"/>
                    <a:pt x="207254" y="0"/>
                    <a:pt x="220545" y="0"/>
                  </a:cubicBezTo>
                  <a:lnTo>
                    <a:pt x="2431715" y="0"/>
                  </a:lnTo>
                  <a:cubicBezTo>
                    <a:pt x="2445006" y="0"/>
                    <a:pt x="2457294" y="7067"/>
                    <a:pt x="2463978" y="18555"/>
                  </a:cubicBezTo>
                  <a:lnTo>
                    <a:pt x="2645586" y="330695"/>
                  </a:lnTo>
                  <a:cubicBezTo>
                    <a:pt x="2652260" y="342165"/>
                    <a:pt x="2652260" y="356335"/>
                    <a:pt x="2645586" y="367805"/>
                  </a:cubicBezTo>
                  <a:close/>
                </a:path>
              </a:pathLst>
            </a:custGeom>
            <a:solidFill>
              <a:srgbClr val="0153A5"/>
            </a:solidFill>
            <a:ln cap="sq">
              <a:noFill/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14300" y="19050"/>
              <a:ext cx="2431904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4400097" y="6963948"/>
            <a:ext cx="2247893" cy="98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24"/>
              </a:lnSpc>
            </a:pPr>
            <a:r>
              <a:rPr lang="en-US" sz="2731">
                <a:solidFill>
                  <a:srgbClr val="FFFFFF"/>
                </a:solidFill>
                <a:latin typeface="Poppins"/>
              </a:rPr>
              <a:t>HIPERTENSÃO</a:t>
            </a:r>
          </a:p>
          <a:p>
            <a:pPr>
              <a:lnSpc>
                <a:spcPts val="3824"/>
              </a:lnSpc>
            </a:pPr>
            <a:endParaRPr lang="en-US" sz="2731">
              <a:solidFill>
                <a:srgbClr val="FFFFFF"/>
              </a:solidFill>
              <a:latin typeface="Poppins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3264911" y="7500672"/>
            <a:ext cx="6018011" cy="2137280"/>
            <a:chOff x="0" y="0"/>
            <a:chExt cx="1710979" cy="607650"/>
          </a:xfrm>
        </p:grpSpPr>
        <p:sp>
          <p:nvSpPr>
            <p:cNvPr id="22" name="Freeform 22"/>
            <p:cNvSpPr/>
            <p:nvPr/>
          </p:nvSpPr>
          <p:spPr>
            <a:xfrm>
              <a:off x="3106" y="0"/>
              <a:ext cx="1704768" cy="607650"/>
            </a:xfrm>
            <a:custGeom>
              <a:avLst/>
              <a:gdLst/>
              <a:ahLst/>
              <a:cxnLst/>
              <a:rect l="l" t="t" r="r" b="b"/>
              <a:pathLst>
                <a:path w="1704768" h="607650">
                  <a:moveTo>
                    <a:pt x="1700007" y="315588"/>
                  </a:moveTo>
                  <a:lnTo>
                    <a:pt x="1512540" y="595887"/>
                  </a:lnTo>
                  <a:cubicBezTo>
                    <a:pt x="1507625" y="603237"/>
                    <a:pt x="1499365" y="607650"/>
                    <a:pt x="1490522" y="607650"/>
                  </a:cubicBezTo>
                  <a:lnTo>
                    <a:pt x="214245" y="607650"/>
                  </a:lnTo>
                  <a:cubicBezTo>
                    <a:pt x="205402" y="607650"/>
                    <a:pt x="197143" y="603237"/>
                    <a:pt x="192227" y="595887"/>
                  </a:cubicBezTo>
                  <a:lnTo>
                    <a:pt x="4761" y="315588"/>
                  </a:lnTo>
                  <a:cubicBezTo>
                    <a:pt x="0" y="308468"/>
                    <a:pt x="0" y="299181"/>
                    <a:pt x="4761" y="292062"/>
                  </a:cubicBezTo>
                  <a:lnTo>
                    <a:pt x="192227" y="11763"/>
                  </a:lnTo>
                  <a:cubicBezTo>
                    <a:pt x="197143" y="4412"/>
                    <a:pt x="205402" y="0"/>
                    <a:pt x="214245" y="0"/>
                  </a:cubicBezTo>
                  <a:lnTo>
                    <a:pt x="1490522" y="0"/>
                  </a:lnTo>
                  <a:cubicBezTo>
                    <a:pt x="1499365" y="0"/>
                    <a:pt x="1507625" y="4412"/>
                    <a:pt x="1512540" y="11763"/>
                  </a:cubicBezTo>
                  <a:lnTo>
                    <a:pt x="1700007" y="292062"/>
                  </a:lnTo>
                  <a:cubicBezTo>
                    <a:pt x="1704768" y="299181"/>
                    <a:pt x="1704768" y="308468"/>
                    <a:pt x="1700007" y="315588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0153A5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114300" y="19050"/>
              <a:ext cx="1482379" cy="588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28700" y="6683432"/>
            <a:ext cx="3886041" cy="3339566"/>
            <a:chOff x="0" y="0"/>
            <a:chExt cx="812800" cy="698500"/>
          </a:xfrm>
        </p:grpSpPr>
        <p:sp>
          <p:nvSpPr>
            <p:cNvPr id="25" name="Freeform 25"/>
            <p:cNvSpPr/>
            <p:nvPr/>
          </p:nvSpPr>
          <p:spPr>
            <a:xfrm>
              <a:off x="4208" y="0"/>
              <a:ext cx="804384" cy="698500"/>
            </a:xfrm>
            <a:custGeom>
              <a:avLst/>
              <a:gdLst/>
              <a:ahLst/>
              <a:cxnLst/>
              <a:rect l="l" t="t" r="r" b="b"/>
              <a:pathLst>
                <a:path w="804384" h="698500">
                  <a:moveTo>
                    <a:pt x="797571" y="368192"/>
                  </a:moveTo>
                  <a:lnTo>
                    <a:pt x="616413" y="679558"/>
                  </a:lnTo>
                  <a:cubicBezTo>
                    <a:pt x="609590" y="691285"/>
                    <a:pt x="597045" y="698500"/>
                    <a:pt x="583477" y="698500"/>
                  </a:cubicBezTo>
                  <a:lnTo>
                    <a:pt x="220907" y="698500"/>
                  </a:lnTo>
                  <a:cubicBezTo>
                    <a:pt x="207339" y="698500"/>
                    <a:pt x="194794" y="691285"/>
                    <a:pt x="187971" y="679558"/>
                  </a:cubicBezTo>
                  <a:lnTo>
                    <a:pt x="6813" y="368192"/>
                  </a:lnTo>
                  <a:cubicBezTo>
                    <a:pt x="0" y="356483"/>
                    <a:pt x="0" y="342017"/>
                    <a:pt x="6813" y="330308"/>
                  </a:cubicBezTo>
                  <a:lnTo>
                    <a:pt x="187971" y="18942"/>
                  </a:lnTo>
                  <a:cubicBezTo>
                    <a:pt x="194794" y="7215"/>
                    <a:pt x="207339" y="0"/>
                    <a:pt x="220907" y="0"/>
                  </a:cubicBezTo>
                  <a:lnTo>
                    <a:pt x="583477" y="0"/>
                  </a:lnTo>
                  <a:cubicBezTo>
                    <a:pt x="597045" y="0"/>
                    <a:pt x="609590" y="7215"/>
                    <a:pt x="616413" y="18942"/>
                  </a:cubicBezTo>
                  <a:lnTo>
                    <a:pt x="797571" y="330308"/>
                  </a:lnTo>
                  <a:cubicBezTo>
                    <a:pt x="804384" y="342017"/>
                    <a:pt x="804384" y="356483"/>
                    <a:pt x="797571" y="368192"/>
                  </a:cubicBez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7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114169" y="6756882"/>
            <a:ext cx="3715103" cy="3192666"/>
            <a:chOff x="0" y="0"/>
            <a:chExt cx="812800" cy="698500"/>
          </a:xfrm>
        </p:grpSpPr>
        <p:sp>
          <p:nvSpPr>
            <p:cNvPr id="28" name="Freeform 28"/>
            <p:cNvSpPr/>
            <p:nvPr/>
          </p:nvSpPr>
          <p:spPr>
            <a:xfrm>
              <a:off x="4402" y="0"/>
              <a:ext cx="803996" cy="698500"/>
            </a:xfrm>
            <a:custGeom>
              <a:avLst/>
              <a:gdLst/>
              <a:ahLst/>
              <a:cxnLst/>
              <a:rect l="l" t="t" r="r" b="b"/>
              <a:pathLst>
                <a:path w="803996" h="698500">
                  <a:moveTo>
                    <a:pt x="796870" y="369063"/>
                  </a:moveTo>
                  <a:lnTo>
                    <a:pt x="616726" y="678687"/>
                  </a:lnTo>
                  <a:cubicBezTo>
                    <a:pt x="609589" y="690954"/>
                    <a:pt x="596467" y="698500"/>
                    <a:pt x="582275" y="698500"/>
                  </a:cubicBezTo>
                  <a:lnTo>
                    <a:pt x="221721" y="698500"/>
                  </a:lnTo>
                  <a:cubicBezTo>
                    <a:pt x="207529" y="698500"/>
                    <a:pt x="194407" y="690954"/>
                    <a:pt x="187270" y="678687"/>
                  </a:cubicBezTo>
                  <a:lnTo>
                    <a:pt x="7126" y="369063"/>
                  </a:lnTo>
                  <a:cubicBezTo>
                    <a:pt x="0" y="356816"/>
                    <a:pt x="0" y="341684"/>
                    <a:pt x="7126" y="329437"/>
                  </a:cubicBezTo>
                  <a:lnTo>
                    <a:pt x="187270" y="19813"/>
                  </a:lnTo>
                  <a:cubicBezTo>
                    <a:pt x="194407" y="7546"/>
                    <a:pt x="207529" y="0"/>
                    <a:pt x="221721" y="0"/>
                  </a:cubicBezTo>
                  <a:lnTo>
                    <a:pt x="582275" y="0"/>
                  </a:lnTo>
                  <a:cubicBezTo>
                    <a:pt x="596467" y="0"/>
                    <a:pt x="609589" y="7546"/>
                    <a:pt x="616726" y="19813"/>
                  </a:cubicBezTo>
                  <a:lnTo>
                    <a:pt x="796870" y="329437"/>
                  </a:lnTo>
                  <a:cubicBezTo>
                    <a:pt x="803996" y="341684"/>
                    <a:pt x="803996" y="356816"/>
                    <a:pt x="796870" y="3690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7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226471" y="6841908"/>
            <a:ext cx="3490498" cy="3022614"/>
            <a:chOff x="0" y="0"/>
            <a:chExt cx="4282440" cy="37084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4865" r="-14865"/>
              </a:stretch>
            </a:blipFill>
          </p:spPr>
        </p:sp>
      </p:grpSp>
      <p:grpSp>
        <p:nvGrpSpPr>
          <p:cNvPr id="32" name="Group 32"/>
          <p:cNvGrpSpPr/>
          <p:nvPr/>
        </p:nvGrpSpPr>
        <p:grpSpPr>
          <a:xfrm>
            <a:off x="12650065" y="1999859"/>
            <a:ext cx="3967043" cy="1041524"/>
            <a:chOff x="0" y="0"/>
            <a:chExt cx="2660504" cy="698500"/>
          </a:xfrm>
        </p:grpSpPr>
        <p:sp>
          <p:nvSpPr>
            <p:cNvPr id="33" name="Freeform 33"/>
            <p:cNvSpPr/>
            <p:nvPr/>
          </p:nvSpPr>
          <p:spPr>
            <a:xfrm>
              <a:off x="4122" y="0"/>
              <a:ext cx="2652260" cy="698500"/>
            </a:xfrm>
            <a:custGeom>
              <a:avLst/>
              <a:gdLst/>
              <a:ahLst/>
              <a:cxnLst/>
              <a:rect l="l" t="t" r="r" b="b"/>
              <a:pathLst>
                <a:path w="2652260" h="698500">
                  <a:moveTo>
                    <a:pt x="2645586" y="367805"/>
                  </a:moveTo>
                  <a:lnTo>
                    <a:pt x="2463978" y="679945"/>
                  </a:lnTo>
                  <a:cubicBezTo>
                    <a:pt x="2457294" y="691433"/>
                    <a:pt x="2445006" y="698500"/>
                    <a:pt x="2431715" y="698500"/>
                  </a:cubicBezTo>
                  <a:lnTo>
                    <a:pt x="220545" y="698500"/>
                  </a:lnTo>
                  <a:cubicBezTo>
                    <a:pt x="207254" y="698500"/>
                    <a:pt x="194966" y="691433"/>
                    <a:pt x="188282" y="679945"/>
                  </a:cubicBezTo>
                  <a:lnTo>
                    <a:pt x="6674" y="367805"/>
                  </a:lnTo>
                  <a:cubicBezTo>
                    <a:pt x="0" y="356335"/>
                    <a:pt x="0" y="342165"/>
                    <a:pt x="6674" y="330695"/>
                  </a:cubicBezTo>
                  <a:lnTo>
                    <a:pt x="188282" y="18555"/>
                  </a:lnTo>
                  <a:cubicBezTo>
                    <a:pt x="194966" y="7067"/>
                    <a:pt x="207254" y="0"/>
                    <a:pt x="220545" y="0"/>
                  </a:cubicBezTo>
                  <a:lnTo>
                    <a:pt x="2431715" y="0"/>
                  </a:lnTo>
                  <a:cubicBezTo>
                    <a:pt x="2445006" y="0"/>
                    <a:pt x="2457294" y="7067"/>
                    <a:pt x="2463978" y="18555"/>
                  </a:cubicBezTo>
                  <a:lnTo>
                    <a:pt x="2645586" y="330695"/>
                  </a:lnTo>
                  <a:cubicBezTo>
                    <a:pt x="2652260" y="342165"/>
                    <a:pt x="2652260" y="356335"/>
                    <a:pt x="2645586" y="367805"/>
                  </a:cubicBezTo>
                  <a:close/>
                </a:path>
              </a:pathLst>
            </a:custGeom>
            <a:solidFill>
              <a:srgbClr val="0153A5"/>
            </a:solidFill>
            <a:ln cap="sq">
              <a:noFill/>
              <a:prstDash val="solid"/>
              <a:miter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114300" y="19050"/>
              <a:ext cx="2431904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2475956" y="5641908"/>
            <a:ext cx="3967043" cy="1041524"/>
            <a:chOff x="0" y="0"/>
            <a:chExt cx="2660504" cy="698500"/>
          </a:xfrm>
        </p:grpSpPr>
        <p:sp>
          <p:nvSpPr>
            <p:cNvPr id="36" name="Freeform 36"/>
            <p:cNvSpPr/>
            <p:nvPr/>
          </p:nvSpPr>
          <p:spPr>
            <a:xfrm>
              <a:off x="4122" y="0"/>
              <a:ext cx="2652260" cy="698500"/>
            </a:xfrm>
            <a:custGeom>
              <a:avLst/>
              <a:gdLst/>
              <a:ahLst/>
              <a:cxnLst/>
              <a:rect l="l" t="t" r="r" b="b"/>
              <a:pathLst>
                <a:path w="2652260" h="698500">
                  <a:moveTo>
                    <a:pt x="2645586" y="367805"/>
                  </a:moveTo>
                  <a:lnTo>
                    <a:pt x="2463978" y="679945"/>
                  </a:lnTo>
                  <a:cubicBezTo>
                    <a:pt x="2457294" y="691433"/>
                    <a:pt x="2445006" y="698500"/>
                    <a:pt x="2431715" y="698500"/>
                  </a:cubicBezTo>
                  <a:lnTo>
                    <a:pt x="220545" y="698500"/>
                  </a:lnTo>
                  <a:cubicBezTo>
                    <a:pt x="207254" y="698500"/>
                    <a:pt x="194966" y="691433"/>
                    <a:pt x="188282" y="679945"/>
                  </a:cubicBezTo>
                  <a:lnTo>
                    <a:pt x="6674" y="367805"/>
                  </a:lnTo>
                  <a:cubicBezTo>
                    <a:pt x="0" y="356335"/>
                    <a:pt x="0" y="342165"/>
                    <a:pt x="6674" y="330695"/>
                  </a:cubicBezTo>
                  <a:lnTo>
                    <a:pt x="188282" y="18555"/>
                  </a:lnTo>
                  <a:cubicBezTo>
                    <a:pt x="194966" y="7067"/>
                    <a:pt x="207254" y="0"/>
                    <a:pt x="220545" y="0"/>
                  </a:cubicBezTo>
                  <a:lnTo>
                    <a:pt x="2431715" y="0"/>
                  </a:lnTo>
                  <a:cubicBezTo>
                    <a:pt x="2445006" y="0"/>
                    <a:pt x="2457294" y="7067"/>
                    <a:pt x="2463978" y="18555"/>
                  </a:cubicBezTo>
                  <a:lnTo>
                    <a:pt x="2645586" y="330695"/>
                  </a:lnTo>
                  <a:cubicBezTo>
                    <a:pt x="2652260" y="342165"/>
                    <a:pt x="2652260" y="356335"/>
                    <a:pt x="2645586" y="367805"/>
                  </a:cubicBezTo>
                  <a:close/>
                </a:path>
              </a:pathLst>
            </a:custGeom>
            <a:solidFill>
              <a:srgbClr val="0153A5"/>
            </a:solidFill>
            <a:ln cap="sq">
              <a:noFill/>
              <a:prstDash val="solid"/>
              <a:miter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114300" y="19050"/>
              <a:ext cx="2431904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9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3742781" y="2065326"/>
            <a:ext cx="3315199" cy="843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Poppins"/>
              </a:rPr>
              <a:t>MAIO FURTA-COR </a:t>
            </a:r>
          </a:p>
          <a:p>
            <a:pPr>
              <a:lnSpc>
                <a:spcPts val="3359"/>
              </a:lnSpc>
            </a:pPr>
            <a:endParaRPr lang="en-US" sz="240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3562528" y="5772974"/>
            <a:ext cx="3251718" cy="701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86"/>
              </a:lnSpc>
            </a:pPr>
            <a:r>
              <a:rPr lang="en-US" sz="1990">
                <a:solidFill>
                  <a:srgbClr val="FFFFFF"/>
                </a:solidFill>
                <a:latin typeface="Poppins"/>
              </a:rPr>
              <a:t>COMBATE À DIABETES</a:t>
            </a:r>
          </a:p>
          <a:p>
            <a:pPr>
              <a:lnSpc>
                <a:spcPts val="2786"/>
              </a:lnSpc>
            </a:pPr>
            <a:endParaRPr lang="en-US" sz="1990">
              <a:solidFill>
                <a:srgbClr val="FFFFFF"/>
              </a:solidFill>
              <a:latin typeface="Poppins"/>
            </a:endParaRPr>
          </a:p>
        </p:txBody>
      </p:sp>
      <p:grpSp>
        <p:nvGrpSpPr>
          <p:cNvPr id="40" name="Group 40"/>
          <p:cNvGrpSpPr/>
          <p:nvPr/>
        </p:nvGrpSpPr>
        <p:grpSpPr>
          <a:xfrm>
            <a:off x="12417206" y="2573887"/>
            <a:ext cx="5235278" cy="2137280"/>
            <a:chOff x="0" y="0"/>
            <a:chExt cx="1710979" cy="698500"/>
          </a:xfrm>
        </p:grpSpPr>
        <p:sp>
          <p:nvSpPr>
            <p:cNvPr id="41" name="Freeform 41"/>
            <p:cNvSpPr/>
            <p:nvPr/>
          </p:nvSpPr>
          <p:spPr>
            <a:xfrm>
              <a:off x="3124" y="0"/>
              <a:ext cx="1704732" cy="698500"/>
            </a:xfrm>
            <a:custGeom>
              <a:avLst/>
              <a:gdLst/>
              <a:ahLst/>
              <a:cxnLst/>
              <a:rect l="l" t="t" r="r" b="b"/>
              <a:pathLst>
                <a:path w="1704732" h="698500">
                  <a:moveTo>
                    <a:pt x="1699675" y="363310"/>
                  </a:moveTo>
                  <a:lnTo>
                    <a:pt x="1512836" y="684440"/>
                  </a:lnTo>
                  <a:cubicBezTo>
                    <a:pt x="1507771" y="693145"/>
                    <a:pt x="1498460" y="698500"/>
                    <a:pt x="1488389" y="698500"/>
                  </a:cubicBezTo>
                  <a:lnTo>
                    <a:pt x="216343" y="698500"/>
                  </a:lnTo>
                  <a:cubicBezTo>
                    <a:pt x="206272" y="698500"/>
                    <a:pt x="196960" y="693145"/>
                    <a:pt x="191896" y="684440"/>
                  </a:cubicBezTo>
                  <a:lnTo>
                    <a:pt x="5056" y="363310"/>
                  </a:lnTo>
                  <a:cubicBezTo>
                    <a:pt x="0" y="354619"/>
                    <a:pt x="0" y="343881"/>
                    <a:pt x="5056" y="335190"/>
                  </a:cubicBezTo>
                  <a:lnTo>
                    <a:pt x="191896" y="14060"/>
                  </a:lnTo>
                  <a:cubicBezTo>
                    <a:pt x="196960" y="5355"/>
                    <a:pt x="206272" y="0"/>
                    <a:pt x="216343" y="0"/>
                  </a:cubicBezTo>
                  <a:lnTo>
                    <a:pt x="1488389" y="0"/>
                  </a:lnTo>
                  <a:cubicBezTo>
                    <a:pt x="1498460" y="0"/>
                    <a:pt x="1507771" y="5355"/>
                    <a:pt x="1512836" y="14060"/>
                  </a:cubicBezTo>
                  <a:lnTo>
                    <a:pt x="1699675" y="335190"/>
                  </a:lnTo>
                  <a:cubicBezTo>
                    <a:pt x="1704732" y="343881"/>
                    <a:pt x="1704732" y="354619"/>
                    <a:pt x="1699675" y="36331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0153A5"/>
              </a:solidFill>
              <a:prstDash val="solid"/>
              <a:miter/>
            </a:ln>
          </p:spPr>
        </p:sp>
        <p:sp>
          <p:nvSpPr>
            <p:cNvPr id="42" name="TextBox 42"/>
            <p:cNvSpPr txBox="1"/>
            <p:nvPr/>
          </p:nvSpPr>
          <p:spPr>
            <a:xfrm>
              <a:off x="114300" y="19050"/>
              <a:ext cx="148237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9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2243097" y="6215936"/>
            <a:ext cx="5235278" cy="2137280"/>
            <a:chOff x="0" y="0"/>
            <a:chExt cx="1710979" cy="698500"/>
          </a:xfrm>
        </p:grpSpPr>
        <p:sp>
          <p:nvSpPr>
            <p:cNvPr id="44" name="Freeform 44"/>
            <p:cNvSpPr/>
            <p:nvPr/>
          </p:nvSpPr>
          <p:spPr>
            <a:xfrm>
              <a:off x="3124" y="0"/>
              <a:ext cx="1704732" cy="698500"/>
            </a:xfrm>
            <a:custGeom>
              <a:avLst/>
              <a:gdLst/>
              <a:ahLst/>
              <a:cxnLst/>
              <a:rect l="l" t="t" r="r" b="b"/>
              <a:pathLst>
                <a:path w="1704732" h="698500">
                  <a:moveTo>
                    <a:pt x="1699675" y="363310"/>
                  </a:moveTo>
                  <a:lnTo>
                    <a:pt x="1512836" y="684440"/>
                  </a:lnTo>
                  <a:cubicBezTo>
                    <a:pt x="1507771" y="693145"/>
                    <a:pt x="1498460" y="698500"/>
                    <a:pt x="1488389" y="698500"/>
                  </a:cubicBezTo>
                  <a:lnTo>
                    <a:pt x="216343" y="698500"/>
                  </a:lnTo>
                  <a:cubicBezTo>
                    <a:pt x="206272" y="698500"/>
                    <a:pt x="196960" y="693145"/>
                    <a:pt x="191896" y="684440"/>
                  </a:cubicBezTo>
                  <a:lnTo>
                    <a:pt x="5056" y="363310"/>
                  </a:lnTo>
                  <a:cubicBezTo>
                    <a:pt x="0" y="354619"/>
                    <a:pt x="0" y="343881"/>
                    <a:pt x="5056" y="335190"/>
                  </a:cubicBezTo>
                  <a:lnTo>
                    <a:pt x="191896" y="14060"/>
                  </a:lnTo>
                  <a:cubicBezTo>
                    <a:pt x="196960" y="5355"/>
                    <a:pt x="206272" y="0"/>
                    <a:pt x="216343" y="0"/>
                  </a:cubicBezTo>
                  <a:lnTo>
                    <a:pt x="1488389" y="0"/>
                  </a:lnTo>
                  <a:cubicBezTo>
                    <a:pt x="1498460" y="0"/>
                    <a:pt x="1507771" y="5355"/>
                    <a:pt x="1512836" y="14060"/>
                  </a:cubicBezTo>
                  <a:lnTo>
                    <a:pt x="1699675" y="335190"/>
                  </a:lnTo>
                  <a:cubicBezTo>
                    <a:pt x="1704732" y="343881"/>
                    <a:pt x="1704732" y="354619"/>
                    <a:pt x="1699675" y="36331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0153A5"/>
              </a:solidFill>
              <a:prstDash val="solid"/>
              <a:miter/>
            </a:ln>
          </p:spPr>
        </p:sp>
        <p:sp>
          <p:nvSpPr>
            <p:cNvPr id="45" name="TextBox 45"/>
            <p:cNvSpPr txBox="1"/>
            <p:nvPr/>
          </p:nvSpPr>
          <p:spPr>
            <a:xfrm>
              <a:off x="114300" y="19050"/>
              <a:ext cx="148237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9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0228620" y="1371600"/>
            <a:ext cx="3886041" cy="3339566"/>
            <a:chOff x="0" y="0"/>
            <a:chExt cx="812800" cy="698500"/>
          </a:xfrm>
        </p:grpSpPr>
        <p:sp>
          <p:nvSpPr>
            <p:cNvPr id="47" name="Freeform 47"/>
            <p:cNvSpPr/>
            <p:nvPr/>
          </p:nvSpPr>
          <p:spPr>
            <a:xfrm>
              <a:off x="4208" y="0"/>
              <a:ext cx="804384" cy="698500"/>
            </a:xfrm>
            <a:custGeom>
              <a:avLst/>
              <a:gdLst/>
              <a:ahLst/>
              <a:cxnLst/>
              <a:rect l="l" t="t" r="r" b="b"/>
              <a:pathLst>
                <a:path w="804384" h="698500">
                  <a:moveTo>
                    <a:pt x="797571" y="368192"/>
                  </a:moveTo>
                  <a:lnTo>
                    <a:pt x="616413" y="679558"/>
                  </a:lnTo>
                  <a:cubicBezTo>
                    <a:pt x="609590" y="691285"/>
                    <a:pt x="597045" y="698500"/>
                    <a:pt x="583477" y="698500"/>
                  </a:cubicBezTo>
                  <a:lnTo>
                    <a:pt x="220907" y="698500"/>
                  </a:lnTo>
                  <a:cubicBezTo>
                    <a:pt x="207339" y="698500"/>
                    <a:pt x="194794" y="691285"/>
                    <a:pt x="187971" y="679558"/>
                  </a:cubicBezTo>
                  <a:lnTo>
                    <a:pt x="6813" y="368192"/>
                  </a:lnTo>
                  <a:cubicBezTo>
                    <a:pt x="0" y="356483"/>
                    <a:pt x="0" y="342017"/>
                    <a:pt x="6813" y="330308"/>
                  </a:cubicBezTo>
                  <a:lnTo>
                    <a:pt x="187971" y="18942"/>
                  </a:lnTo>
                  <a:cubicBezTo>
                    <a:pt x="194794" y="7215"/>
                    <a:pt x="207339" y="0"/>
                    <a:pt x="220907" y="0"/>
                  </a:cubicBezTo>
                  <a:lnTo>
                    <a:pt x="583477" y="0"/>
                  </a:lnTo>
                  <a:cubicBezTo>
                    <a:pt x="597045" y="0"/>
                    <a:pt x="609590" y="7215"/>
                    <a:pt x="616413" y="18942"/>
                  </a:cubicBezTo>
                  <a:lnTo>
                    <a:pt x="797571" y="330308"/>
                  </a:lnTo>
                  <a:cubicBezTo>
                    <a:pt x="804384" y="342017"/>
                    <a:pt x="804384" y="356483"/>
                    <a:pt x="797571" y="368192"/>
                  </a:cubicBez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7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0054511" y="5013649"/>
            <a:ext cx="3886041" cy="3339566"/>
            <a:chOff x="0" y="0"/>
            <a:chExt cx="812800" cy="698500"/>
          </a:xfrm>
        </p:grpSpPr>
        <p:sp>
          <p:nvSpPr>
            <p:cNvPr id="50" name="Freeform 50"/>
            <p:cNvSpPr/>
            <p:nvPr/>
          </p:nvSpPr>
          <p:spPr>
            <a:xfrm>
              <a:off x="4208" y="0"/>
              <a:ext cx="804384" cy="698500"/>
            </a:xfrm>
            <a:custGeom>
              <a:avLst/>
              <a:gdLst/>
              <a:ahLst/>
              <a:cxnLst/>
              <a:rect l="l" t="t" r="r" b="b"/>
              <a:pathLst>
                <a:path w="804384" h="698500">
                  <a:moveTo>
                    <a:pt x="797571" y="368192"/>
                  </a:moveTo>
                  <a:lnTo>
                    <a:pt x="616413" y="679558"/>
                  </a:lnTo>
                  <a:cubicBezTo>
                    <a:pt x="609590" y="691285"/>
                    <a:pt x="597045" y="698500"/>
                    <a:pt x="583477" y="698500"/>
                  </a:cubicBezTo>
                  <a:lnTo>
                    <a:pt x="220907" y="698500"/>
                  </a:lnTo>
                  <a:cubicBezTo>
                    <a:pt x="207339" y="698500"/>
                    <a:pt x="194794" y="691285"/>
                    <a:pt x="187971" y="679558"/>
                  </a:cubicBezTo>
                  <a:lnTo>
                    <a:pt x="6813" y="368192"/>
                  </a:lnTo>
                  <a:cubicBezTo>
                    <a:pt x="0" y="356483"/>
                    <a:pt x="0" y="342017"/>
                    <a:pt x="6813" y="330308"/>
                  </a:cubicBezTo>
                  <a:lnTo>
                    <a:pt x="187971" y="18942"/>
                  </a:lnTo>
                  <a:cubicBezTo>
                    <a:pt x="194794" y="7215"/>
                    <a:pt x="207339" y="0"/>
                    <a:pt x="220907" y="0"/>
                  </a:cubicBezTo>
                  <a:lnTo>
                    <a:pt x="583477" y="0"/>
                  </a:lnTo>
                  <a:cubicBezTo>
                    <a:pt x="597045" y="0"/>
                    <a:pt x="609590" y="7215"/>
                    <a:pt x="616413" y="18942"/>
                  </a:cubicBezTo>
                  <a:lnTo>
                    <a:pt x="797571" y="330308"/>
                  </a:lnTo>
                  <a:cubicBezTo>
                    <a:pt x="804384" y="342017"/>
                    <a:pt x="804384" y="356483"/>
                    <a:pt x="797571" y="368192"/>
                  </a:cubicBez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51" name="TextBox 51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7"/>
                </a:lnSpc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0314089" y="1445050"/>
            <a:ext cx="3715103" cy="3192666"/>
            <a:chOff x="0" y="0"/>
            <a:chExt cx="812800" cy="698500"/>
          </a:xfrm>
        </p:grpSpPr>
        <p:sp>
          <p:nvSpPr>
            <p:cNvPr id="53" name="Freeform 53"/>
            <p:cNvSpPr/>
            <p:nvPr/>
          </p:nvSpPr>
          <p:spPr>
            <a:xfrm>
              <a:off x="4402" y="0"/>
              <a:ext cx="803996" cy="698500"/>
            </a:xfrm>
            <a:custGeom>
              <a:avLst/>
              <a:gdLst/>
              <a:ahLst/>
              <a:cxnLst/>
              <a:rect l="l" t="t" r="r" b="b"/>
              <a:pathLst>
                <a:path w="803996" h="698500">
                  <a:moveTo>
                    <a:pt x="796870" y="369063"/>
                  </a:moveTo>
                  <a:lnTo>
                    <a:pt x="616726" y="678687"/>
                  </a:lnTo>
                  <a:cubicBezTo>
                    <a:pt x="609589" y="690954"/>
                    <a:pt x="596467" y="698500"/>
                    <a:pt x="582275" y="698500"/>
                  </a:cubicBezTo>
                  <a:lnTo>
                    <a:pt x="221721" y="698500"/>
                  </a:lnTo>
                  <a:cubicBezTo>
                    <a:pt x="207529" y="698500"/>
                    <a:pt x="194407" y="690954"/>
                    <a:pt x="187270" y="678687"/>
                  </a:cubicBezTo>
                  <a:lnTo>
                    <a:pt x="7126" y="369063"/>
                  </a:lnTo>
                  <a:cubicBezTo>
                    <a:pt x="0" y="356816"/>
                    <a:pt x="0" y="341684"/>
                    <a:pt x="7126" y="329437"/>
                  </a:cubicBezTo>
                  <a:lnTo>
                    <a:pt x="187270" y="19813"/>
                  </a:lnTo>
                  <a:cubicBezTo>
                    <a:pt x="194407" y="7546"/>
                    <a:pt x="207529" y="0"/>
                    <a:pt x="221721" y="0"/>
                  </a:cubicBezTo>
                  <a:lnTo>
                    <a:pt x="582275" y="0"/>
                  </a:lnTo>
                  <a:cubicBezTo>
                    <a:pt x="596467" y="0"/>
                    <a:pt x="609589" y="7546"/>
                    <a:pt x="616726" y="19813"/>
                  </a:cubicBezTo>
                  <a:lnTo>
                    <a:pt x="796870" y="329437"/>
                  </a:lnTo>
                  <a:cubicBezTo>
                    <a:pt x="803996" y="341684"/>
                    <a:pt x="803996" y="356816"/>
                    <a:pt x="796870" y="3690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4" name="TextBox 54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7"/>
                </a:lnSpc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10139980" y="5087099"/>
            <a:ext cx="3715103" cy="3192666"/>
            <a:chOff x="0" y="0"/>
            <a:chExt cx="812800" cy="698500"/>
          </a:xfrm>
        </p:grpSpPr>
        <p:sp>
          <p:nvSpPr>
            <p:cNvPr id="56" name="Freeform 56"/>
            <p:cNvSpPr/>
            <p:nvPr/>
          </p:nvSpPr>
          <p:spPr>
            <a:xfrm>
              <a:off x="4402" y="0"/>
              <a:ext cx="803996" cy="698500"/>
            </a:xfrm>
            <a:custGeom>
              <a:avLst/>
              <a:gdLst/>
              <a:ahLst/>
              <a:cxnLst/>
              <a:rect l="l" t="t" r="r" b="b"/>
              <a:pathLst>
                <a:path w="803996" h="698500">
                  <a:moveTo>
                    <a:pt x="796870" y="369063"/>
                  </a:moveTo>
                  <a:lnTo>
                    <a:pt x="616726" y="678687"/>
                  </a:lnTo>
                  <a:cubicBezTo>
                    <a:pt x="609589" y="690954"/>
                    <a:pt x="596467" y="698500"/>
                    <a:pt x="582275" y="698500"/>
                  </a:cubicBezTo>
                  <a:lnTo>
                    <a:pt x="221721" y="698500"/>
                  </a:lnTo>
                  <a:cubicBezTo>
                    <a:pt x="207529" y="698500"/>
                    <a:pt x="194407" y="690954"/>
                    <a:pt x="187270" y="678687"/>
                  </a:cubicBezTo>
                  <a:lnTo>
                    <a:pt x="7126" y="369063"/>
                  </a:lnTo>
                  <a:cubicBezTo>
                    <a:pt x="0" y="356816"/>
                    <a:pt x="0" y="341684"/>
                    <a:pt x="7126" y="329437"/>
                  </a:cubicBezTo>
                  <a:lnTo>
                    <a:pt x="187270" y="19813"/>
                  </a:lnTo>
                  <a:cubicBezTo>
                    <a:pt x="194407" y="7546"/>
                    <a:pt x="207529" y="0"/>
                    <a:pt x="221721" y="0"/>
                  </a:cubicBezTo>
                  <a:lnTo>
                    <a:pt x="582275" y="0"/>
                  </a:lnTo>
                  <a:cubicBezTo>
                    <a:pt x="596467" y="0"/>
                    <a:pt x="609589" y="7546"/>
                    <a:pt x="616726" y="19813"/>
                  </a:cubicBezTo>
                  <a:lnTo>
                    <a:pt x="796870" y="329437"/>
                  </a:lnTo>
                  <a:cubicBezTo>
                    <a:pt x="803996" y="341684"/>
                    <a:pt x="803996" y="356816"/>
                    <a:pt x="796870" y="3690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7" name="TextBox 57"/>
            <p:cNvSpPr txBox="1"/>
            <p:nvPr/>
          </p:nvSpPr>
          <p:spPr>
            <a:xfrm>
              <a:off x="114300" y="28575"/>
              <a:ext cx="5842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7"/>
                </a:lnSpc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0426391" y="1530076"/>
            <a:ext cx="3490498" cy="3022614"/>
            <a:chOff x="0" y="0"/>
            <a:chExt cx="4282440" cy="37084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t="-36582" b="-36582"/>
              </a:stretch>
            </a:blipFill>
          </p:spPr>
        </p:sp>
      </p:grpSp>
      <p:grpSp>
        <p:nvGrpSpPr>
          <p:cNvPr id="60" name="Group 60"/>
          <p:cNvGrpSpPr/>
          <p:nvPr/>
        </p:nvGrpSpPr>
        <p:grpSpPr>
          <a:xfrm>
            <a:off x="10252282" y="5172125"/>
            <a:ext cx="3490498" cy="3022614"/>
            <a:chOff x="0" y="0"/>
            <a:chExt cx="4282440" cy="3708400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/>
              <a:stretch>
                <a:fillRect l="-14865" r="-14865"/>
              </a:stretch>
            </a:blipFill>
          </p:spPr>
        </p:sp>
      </p:grpSp>
      <p:grpSp>
        <p:nvGrpSpPr>
          <p:cNvPr id="62" name="Group 62"/>
          <p:cNvGrpSpPr/>
          <p:nvPr/>
        </p:nvGrpSpPr>
        <p:grpSpPr>
          <a:xfrm>
            <a:off x="15523005" y="9609524"/>
            <a:ext cx="4185210" cy="2172476"/>
            <a:chOff x="0" y="0"/>
            <a:chExt cx="1345639" cy="698500"/>
          </a:xfrm>
        </p:grpSpPr>
        <p:sp>
          <p:nvSpPr>
            <p:cNvPr id="63" name="Freeform 63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FFC508"/>
            </a:solidFill>
          </p:spPr>
        </p:sp>
        <p:sp>
          <p:nvSpPr>
            <p:cNvPr id="64" name="TextBox 64"/>
            <p:cNvSpPr txBox="1"/>
            <p:nvPr/>
          </p:nvSpPr>
          <p:spPr>
            <a:xfrm>
              <a:off x="114300" y="19050"/>
              <a:ext cx="111703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2024022" y="9871150"/>
            <a:ext cx="8141223" cy="1553840"/>
            <a:chOff x="0" y="0"/>
            <a:chExt cx="3659737" cy="698500"/>
          </a:xfrm>
        </p:grpSpPr>
        <p:sp>
          <p:nvSpPr>
            <p:cNvPr id="66" name="Freeform 66"/>
            <p:cNvSpPr/>
            <p:nvPr/>
          </p:nvSpPr>
          <p:spPr>
            <a:xfrm>
              <a:off x="2009" y="0"/>
              <a:ext cx="3655720" cy="698500"/>
            </a:xfrm>
            <a:custGeom>
              <a:avLst/>
              <a:gdLst/>
              <a:ahLst/>
              <a:cxnLst/>
              <a:rect l="l" t="t" r="r" b="b"/>
              <a:pathLst>
                <a:path w="3655720" h="698500">
                  <a:moveTo>
                    <a:pt x="3652468" y="358292"/>
                  </a:moveTo>
                  <a:lnTo>
                    <a:pt x="3459789" y="689458"/>
                  </a:lnTo>
                  <a:cubicBezTo>
                    <a:pt x="3456532" y="695056"/>
                    <a:pt x="3450544" y="698500"/>
                    <a:pt x="3444067" y="698500"/>
                  </a:cubicBezTo>
                  <a:lnTo>
                    <a:pt x="211651" y="698500"/>
                  </a:lnTo>
                  <a:cubicBezTo>
                    <a:pt x="205175" y="698500"/>
                    <a:pt x="199187" y="695056"/>
                    <a:pt x="195930" y="689458"/>
                  </a:cubicBezTo>
                  <a:lnTo>
                    <a:pt x="3252" y="358292"/>
                  </a:lnTo>
                  <a:cubicBezTo>
                    <a:pt x="0" y="352702"/>
                    <a:pt x="0" y="345798"/>
                    <a:pt x="3252" y="340208"/>
                  </a:cubicBezTo>
                  <a:lnTo>
                    <a:pt x="195930" y="9042"/>
                  </a:lnTo>
                  <a:cubicBezTo>
                    <a:pt x="199187" y="3444"/>
                    <a:pt x="205175" y="0"/>
                    <a:pt x="211651" y="0"/>
                  </a:cubicBezTo>
                  <a:lnTo>
                    <a:pt x="3444067" y="0"/>
                  </a:lnTo>
                  <a:cubicBezTo>
                    <a:pt x="3450544" y="0"/>
                    <a:pt x="3456532" y="3444"/>
                    <a:pt x="3459789" y="9042"/>
                  </a:cubicBezTo>
                  <a:lnTo>
                    <a:pt x="3652468" y="340208"/>
                  </a:lnTo>
                  <a:cubicBezTo>
                    <a:pt x="3655719" y="345798"/>
                    <a:pt x="3655719" y="352702"/>
                    <a:pt x="3652468" y="358292"/>
                  </a:cubicBez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67" name="TextBox 67"/>
            <p:cNvSpPr txBox="1"/>
            <p:nvPr/>
          </p:nvSpPr>
          <p:spPr>
            <a:xfrm>
              <a:off x="114300" y="19050"/>
              <a:ext cx="3431137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sp>
        <p:nvSpPr>
          <p:cNvPr id="68" name="TextBox 68"/>
          <p:cNvSpPr txBox="1"/>
          <p:nvPr/>
        </p:nvSpPr>
        <p:spPr>
          <a:xfrm>
            <a:off x="1028700" y="1066800"/>
            <a:ext cx="7048321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>
                <a:solidFill>
                  <a:srgbClr val="0153A5"/>
                </a:solidFill>
                <a:latin typeface="Poppins Semi-Bold"/>
              </a:rPr>
              <a:t>CAMPANHAS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4964175" y="3012536"/>
            <a:ext cx="3963900" cy="2612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28"/>
              </a:lnSpc>
            </a:pPr>
            <a:r>
              <a:rPr lang="en-US" sz="1440">
                <a:solidFill>
                  <a:srgbClr val="000B5D"/>
                </a:solidFill>
                <a:latin typeface="Poppins"/>
              </a:rPr>
              <a:t>A SES-TO mobilizou parceiros do Programa Vida no Trânsito (PVT) para a promoção de um trânsito mais seguro. Os dados do SINAN também mostram que nos três primeiros meses de 2023, foram notificados 959 acidentes. Destes, 715 homens e 244 mulheres. Sobre os óbitos, 101 pessoas já foram vítimas no Estado, destes 41 são motociclistas, 33 outros, 12 pedestres, 10 ocupantes de automóveis e 5 ciclistas.</a:t>
            </a:r>
          </a:p>
          <a:p>
            <a:pPr algn="just">
              <a:lnSpc>
                <a:spcPts val="1728"/>
              </a:lnSpc>
            </a:pPr>
            <a:endParaRPr lang="en-US" sz="1440">
              <a:solidFill>
                <a:srgbClr val="000B5D"/>
              </a:solidFill>
              <a:latin typeface="Poppins"/>
            </a:endParaRPr>
          </a:p>
        </p:txBody>
      </p:sp>
      <p:sp>
        <p:nvSpPr>
          <p:cNvPr id="70" name="TextBox 70"/>
          <p:cNvSpPr txBox="1"/>
          <p:nvPr/>
        </p:nvSpPr>
        <p:spPr>
          <a:xfrm>
            <a:off x="4962366" y="7821557"/>
            <a:ext cx="3660845" cy="152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28"/>
              </a:lnSpc>
            </a:pPr>
            <a:r>
              <a:rPr lang="en-US" sz="1440">
                <a:solidFill>
                  <a:srgbClr val="000B5D"/>
                </a:solidFill>
                <a:latin typeface="Poppins"/>
              </a:rPr>
              <a:t>No Dia Mundial da Hipertensão, SES-TO reforça a importância da alimentação como prevenção. Os dados do Sistema de Informação em Saúde para a Atenção Básica mostram que 340.063 tocantinenses são hipertensos.</a:t>
            </a:r>
          </a:p>
          <a:p>
            <a:pPr algn="just">
              <a:lnSpc>
                <a:spcPts val="1728"/>
              </a:lnSpc>
            </a:pPr>
            <a:endParaRPr lang="en-US" sz="1440">
              <a:solidFill>
                <a:srgbClr val="000B5D"/>
              </a:solidFill>
              <a:latin typeface="Poppins"/>
            </a:endParaRPr>
          </a:p>
        </p:txBody>
      </p:sp>
      <p:sp>
        <p:nvSpPr>
          <p:cNvPr id="71" name="TextBox 71"/>
          <p:cNvSpPr txBox="1"/>
          <p:nvPr/>
        </p:nvSpPr>
        <p:spPr>
          <a:xfrm>
            <a:off x="14114661" y="2758147"/>
            <a:ext cx="2943319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28"/>
              </a:lnSpc>
            </a:pPr>
            <a:r>
              <a:rPr lang="en-US" sz="1440" spc="-54">
                <a:solidFill>
                  <a:srgbClr val="000B5D"/>
                </a:solidFill>
                <a:latin typeface="Poppins"/>
              </a:rPr>
              <a:t>Em alusão ao Maio Furta-Cor, campanha que visa o cuidado com a saúde mental materna a SES-TO, realizou um momento de conscientização com as gestantes e puérperas, bem como servidores da equipes multiprofissionais.</a:t>
            </a:r>
          </a:p>
          <a:p>
            <a:pPr algn="just">
              <a:lnSpc>
                <a:spcPts val="1728"/>
              </a:lnSpc>
            </a:pPr>
            <a:endParaRPr lang="en-US" sz="1440" spc="-54">
              <a:solidFill>
                <a:srgbClr val="000B5D"/>
              </a:solidFill>
              <a:latin typeface="Poppins"/>
            </a:endParaRPr>
          </a:p>
        </p:txBody>
      </p:sp>
      <p:sp>
        <p:nvSpPr>
          <p:cNvPr id="72" name="TextBox 72"/>
          <p:cNvSpPr txBox="1"/>
          <p:nvPr/>
        </p:nvSpPr>
        <p:spPr>
          <a:xfrm>
            <a:off x="13930093" y="6535209"/>
            <a:ext cx="2940574" cy="1744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28"/>
              </a:lnSpc>
            </a:pPr>
            <a:r>
              <a:rPr lang="en-US" sz="1440">
                <a:solidFill>
                  <a:srgbClr val="000B5D"/>
                </a:solidFill>
                <a:latin typeface="Poppins"/>
              </a:rPr>
              <a:t>A SES-TO promoveu a campanha de alerta sobre a importância da prevenção do diabetes. Adoção de hábitos saudáveis pode prevenir e controlar a doença que atinge 109.094 tocantinenses.</a:t>
            </a:r>
          </a:p>
          <a:p>
            <a:pPr algn="just">
              <a:lnSpc>
                <a:spcPts val="1728"/>
              </a:lnSpc>
            </a:pPr>
            <a:endParaRPr lang="en-US" sz="1440">
              <a:solidFill>
                <a:srgbClr val="000B5D"/>
              </a:solidFill>
              <a:latin typeface="Poppi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1929</Words>
  <Application>Microsoft Office PowerPoint</Application>
  <PresentationFormat>Personalizar</PresentationFormat>
  <Paragraphs>140</Paragraphs>
  <Slides>22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9" baseType="lpstr">
      <vt:lpstr>Arial</vt:lpstr>
      <vt:lpstr>Poppins Semi-Bold</vt:lpstr>
      <vt:lpstr>Poppins Bold</vt:lpstr>
      <vt:lpstr>Calibri</vt:lpstr>
      <vt:lpstr>Poppins Medium</vt:lpstr>
      <vt:lpstr>Poppins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Ações pontuais da SES-TO</dc:title>
  <dc:creator>Luiza Regina Dias Noleto</dc:creator>
  <cp:lastModifiedBy>Luiza Regina Dias Noleto</cp:lastModifiedBy>
  <cp:revision>8</cp:revision>
  <dcterms:created xsi:type="dcterms:W3CDTF">2006-08-16T00:00:00Z</dcterms:created>
  <dcterms:modified xsi:type="dcterms:W3CDTF">2024-02-07T21:11:52Z</dcterms:modified>
  <dc:identifier>DAF8Gk7tJSA</dc:identifier>
</cp:coreProperties>
</file>