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4" r:id="rId13"/>
    <p:sldMasterId id="2147483806" r:id="rId14"/>
    <p:sldMasterId id="2147483821" r:id="rId15"/>
    <p:sldMasterId id="2147483858" r:id="rId16"/>
    <p:sldMasterId id="2147483882" r:id="rId17"/>
  </p:sldMasterIdLst>
  <p:sldIdLst>
    <p:sldId id="256" r:id="rId18"/>
    <p:sldId id="307" r:id="rId19"/>
    <p:sldId id="305" r:id="rId20"/>
    <p:sldId id="285" r:id="rId21"/>
    <p:sldId id="797" r:id="rId22"/>
    <p:sldId id="292" r:id="rId23"/>
    <p:sldId id="289" r:id="rId24"/>
    <p:sldId id="278" r:id="rId25"/>
    <p:sldId id="296" r:id="rId26"/>
    <p:sldId id="260" r:id="rId27"/>
    <p:sldId id="800" r:id="rId28"/>
    <p:sldId id="298" r:id="rId29"/>
    <p:sldId id="302" r:id="rId30"/>
    <p:sldId id="294" r:id="rId31"/>
    <p:sldId id="297" r:id="rId32"/>
    <p:sldId id="295" r:id="rId33"/>
    <p:sldId id="304" r:id="rId34"/>
    <p:sldId id="293" r:id="rId35"/>
    <p:sldId id="281" r:id="rId36"/>
    <p:sldId id="299" r:id="rId37"/>
    <p:sldId id="300" r:id="rId38"/>
    <p:sldId id="301" r:id="rId39"/>
    <p:sldId id="798" r:id="rId40"/>
    <p:sldId id="795" r:id="rId41"/>
    <p:sldId id="718" r:id="rId42"/>
    <p:sldId id="792" r:id="rId43"/>
    <p:sldId id="742" r:id="rId44"/>
    <p:sldId id="799" r:id="rId45"/>
    <p:sldId id="782" r:id="rId46"/>
    <p:sldId id="796" r:id="rId47"/>
    <p:sldId id="273" r:id="rId48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Montserrat Bold" panose="020B0604020202020204" charset="0"/>
      <p:regular r:id="rId55"/>
    </p:embeddedFont>
    <p:embeddedFont>
      <p:font typeface="Open Sans Bold" panose="020B0604020202020204" charset="0"/>
      <p:regular r:id="rId56"/>
    </p:embeddedFont>
    <p:embeddedFont>
      <p:font typeface="Poppins" panose="00000500000000000000" pitchFamily="2" charset="0"/>
      <p:regular r:id="rId57"/>
      <p:bold r:id="rId58"/>
      <p:italic r:id="rId59"/>
      <p:boldItalic r:id="rId60"/>
    </p:embeddedFont>
    <p:embeddedFont>
      <p:font typeface="Poppins Bold" panose="00000800000000000000" charset="0"/>
      <p:regular r:id="rId61"/>
      <p:bold r:id="rId62"/>
    </p:embeddedFont>
    <p:embeddedFont>
      <p:font typeface="Poppins Medium" panose="00000600000000000000" pitchFamily="2" charset="0"/>
      <p:regular r:id="rId63"/>
      <p:italic r:id="rId64"/>
    </p:embeddedFont>
    <p:embeddedFont>
      <p:font typeface="Poppins Semi-Bold" panose="020B0604020202020204" charset="0"/>
      <p:regular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>
      <a:defRPr lang="en-US"/>
    </a:defPPr>
    <a:lvl1pPr marL="0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487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0948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6416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1887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7355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2827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88298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3768" algn="l" defTabSz="91094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3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MEUS%20DOCUMENTOS\RELATORIOS%20SES-TO\RDQA%202023\RDQA%203&#176;%20Quad%202023\Graf%20para%20apres%20RDQAs%202023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Relorc-jan-dezembro%202023-graf%20Or&#231;%20Aprovado,%20Liquidado.xlsx" TargetMode="External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SIOPS\Graficos%20SIOPS-usuais\EC%2029%20Toc%20por%20quad-Graf%20EC.xls" TargetMode="External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SIOPS\Graficos%20SIOPS-usuais\EC%2029%20Tocantins%20e%20UF-Gr&#225;fico.xlsx" TargetMode="External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1\ESTADO\RELATORIOS\RDQA\RDQA%202023\RDQA%203&#176;%20Quad%202023\Graf%20para%20apre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PROJETOS%20SES\CIRURGIAS%20ELETIVAS\ELETIVAS-Relat&#243;rios%20Cirurgias%20realizadas\Relatorio%20Eletivas-COSEMS%202023-2024\2023\Dezembro\Cir%20Eletivas%20Realizada%202023-emitido%20em%2023%20jan%20para%20RAG,RDQA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MEUS%20DOCUMENTOS\CIRURGIAS%20ELETIVAS\ELETIVAS-Relat&#243;rios%20Cirurgias%20realizadas\Relatorio%20Eletivas-COSEMS\2023\Dezembro\Cir%20Eletivas%20Realizada%202023-emitido%20em%2023%20jan%20para%20RAG,RDQA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1\ESTADO\RELATORIOS\RDQA\RDQA%202023\RDQA%203&#176;%20Quad%202023\Graf%20para%20apres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1\ESTADO\RELATORIOS\RDQA\RDQA%202023\RDQA%203&#176;%20Quad%202023\Graf%20para%20apr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Relorc-jan-dezembro%202023-graf%20Or&#231;%20Aprovado,%20Liquidado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IMPBY%203%20quad%2023-F%20Todas-Graf%20execu&#231;&#227;o%20total.xlsx" TargetMode="External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3&#186;%20Quad%202023\Relorc-jan-dezembro%202023-graf%20Or&#231;%20Aprovado,%20Liquidado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143050300530622E-2"/>
          <c:y val="7.8703125626306145E-2"/>
          <c:w val="0.35145947665632704"/>
          <c:h val="0.89199836320522252"/>
        </c:manualLayout>
      </c:layout>
      <c:pieChart>
        <c:varyColors val="1"/>
        <c:ser>
          <c:idx val="0"/>
          <c:order val="0"/>
          <c:tx>
            <c:strRef>
              <c:f>diversos!$D$88</c:f>
              <c:strCache>
                <c:ptCount val="1"/>
                <c:pt idx="0">
                  <c:v>VALOR REPASSADO EM 2023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74-4BAD-863E-936162AE8EB0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74-4BAD-863E-936162AE8EB0}"/>
              </c:ext>
            </c:extLst>
          </c:dPt>
          <c:dPt>
            <c:idx val="2"/>
            <c:bubble3D val="0"/>
            <c:spPr>
              <a:solidFill>
                <a:srgbClr val="66FF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74-4BAD-863E-936162AE8EB0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74-4BAD-863E-936162AE8EB0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974-4BAD-863E-936162AE8EB0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974-4BAD-863E-936162AE8EB0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974-4BAD-863E-936162AE8EB0}"/>
              </c:ext>
            </c:extLst>
          </c:dPt>
          <c:dPt>
            <c:idx val="7"/>
            <c:bubble3D val="0"/>
            <c:spPr>
              <a:solidFill>
                <a:srgbClr val="FF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974-4BAD-863E-936162AE8E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diversos!$C$89:$C$96</c:f>
              <c:strCache>
                <c:ptCount val="8"/>
                <c:pt idx="0">
                  <c:v>CAPS</c:v>
                </c:pt>
                <c:pt idx="1">
                  <c:v>UPA</c:v>
                </c:pt>
                <c:pt idx="2">
                  <c:v>SAMU</c:v>
                </c:pt>
                <c:pt idx="3">
                  <c:v>FARMÁCIA BÁSICA</c:v>
                </c:pt>
                <c:pt idx="4">
                  <c:v>MEDICAMENTOS SAÚDE MENTAL</c:v>
                </c:pt>
                <c:pt idx="5">
                  <c:v>HPP</c:v>
                </c:pt>
                <c:pt idx="6">
                  <c:v>CIRURGIAS ELETIVAS NOS HPP</c:v>
                </c:pt>
                <c:pt idx="7">
                  <c:v>CIRURGIAS CARDÍACAS NEO/PED HM Arguaína</c:v>
                </c:pt>
              </c:strCache>
            </c:strRef>
          </c:cat>
          <c:val>
            <c:numRef>
              <c:f>diversos!$D$89:$D$96</c:f>
              <c:numCache>
                <c:formatCode>_(* #,##0.00_);_(* \(#,##0.00\);_(* "-"??_);_(@_)</c:formatCode>
                <c:ptCount val="8"/>
                <c:pt idx="0">
                  <c:v>2625524.88</c:v>
                </c:pt>
                <c:pt idx="1">
                  <c:v>9555000</c:v>
                </c:pt>
                <c:pt idx="2">
                  <c:v>5112065.76</c:v>
                </c:pt>
                <c:pt idx="3">
                  <c:v>3947913.72</c:v>
                </c:pt>
                <c:pt idx="4">
                  <c:v>692173.97</c:v>
                </c:pt>
                <c:pt idx="5">
                  <c:v>535750.80000000005</c:v>
                </c:pt>
                <c:pt idx="6">
                  <c:v>23092974.609999999</c:v>
                </c:pt>
                <c:pt idx="7">
                  <c:v>4147930.87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974-4BAD-863E-936162AE8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1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38021951801479"/>
          <c:y val="6.1003047218184225E-2"/>
          <c:w val="0.36650584248253093"/>
          <c:h val="0.8072185360376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951477516959409E-2"/>
          <c:y val="0.28970394976198188"/>
          <c:w val="0.70164328569128309"/>
          <c:h val="0.53286824976761771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FF822D">
                      <a:shade val="30000"/>
                      <a:satMod val="115000"/>
                    </a:srgbClr>
                  </a:gs>
                  <a:gs pos="50000">
                    <a:srgbClr val="FF822D">
                      <a:shade val="67500"/>
                      <a:satMod val="115000"/>
                    </a:srgbClr>
                  </a:gs>
                  <a:gs pos="100000">
                    <a:srgbClr val="FF822D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104-4816-BC4E-AEEF67A67BE8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E200">
                      <a:shade val="30000"/>
                      <a:satMod val="115000"/>
                    </a:srgbClr>
                  </a:gs>
                  <a:gs pos="50000">
                    <a:srgbClr val="00E200">
                      <a:shade val="67500"/>
                      <a:satMod val="115000"/>
                    </a:srgbClr>
                  </a:gs>
                  <a:gs pos="100000">
                    <a:srgbClr val="00E2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104-4816-BC4E-AEEF67A67BE8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104-4816-BC4E-AEEF67A67BE8}"/>
              </c:ext>
            </c:extLst>
          </c:dPt>
          <c:dLbls>
            <c:dLbl>
              <c:idx val="0"/>
              <c:layout>
                <c:manualLayout>
                  <c:x val="-5.288317579886527E-2"/>
                  <c:y val="-0.200215467249023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04-4816-BC4E-AEEF67A67BE8}"/>
                </c:ext>
              </c:extLst>
            </c:dLbl>
            <c:dLbl>
              <c:idx val="2"/>
              <c:layout>
                <c:manualLayout>
                  <c:x val="-1.3932435180886028E-2"/>
                  <c:y val="1.80848353340850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>
                    <a:defRPr sz="1800"/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688794833816223"/>
                      <c:h val="0.105981054255242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104-4816-BC4E-AEEF67A67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'RELORC Gráf Exec Empenhado'!$M$43:$M$45</c:f>
              <c:strCache>
                <c:ptCount val="3"/>
                <c:pt idx="0">
                  <c:v>Pessoal e Encargos  </c:v>
                </c:pt>
                <c:pt idx="1">
                  <c:v>Outras Despesas Correntes </c:v>
                </c:pt>
                <c:pt idx="2">
                  <c:v>Investimentos </c:v>
                </c:pt>
              </c:strCache>
            </c:strRef>
          </c:cat>
          <c:val>
            <c:numRef>
              <c:f>'RELORC Gráf Exec Empenhado'!$N$43:$N$45</c:f>
              <c:numCache>
                <c:formatCode>_(* #,##0.00_);_(* \(#,##0.00\);_(* "-"??_);_(@_)</c:formatCode>
                <c:ptCount val="3"/>
                <c:pt idx="0">
                  <c:v>1469538963.1700001</c:v>
                </c:pt>
                <c:pt idx="1">
                  <c:v>651253632.26999998</c:v>
                </c:pt>
                <c:pt idx="2">
                  <c:v>31481550.41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04-4816-BC4E-AEEF67A67BE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51"/>
      </c:pieChart>
    </c:plotArea>
    <c:legend>
      <c:legendPos val="r"/>
      <c:layout>
        <c:manualLayout>
          <c:xMode val="edge"/>
          <c:yMode val="edge"/>
          <c:x val="0.62651765205898136"/>
          <c:y val="0.82025144933517191"/>
          <c:w val="0.36924008750776355"/>
          <c:h val="0.15659767144284362"/>
        </c:manualLayout>
      </c:layout>
      <c:overlay val="0"/>
      <c:txPr>
        <a:bodyPr/>
        <a:lstStyle/>
        <a:p>
          <a:pPr>
            <a:defRPr sz="2000"/>
          </a:pPr>
          <a:endParaRPr lang="pt-BR"/>
        </a:p>
      </c:txPr>
    </c:legend>
    <c:plotVisOnly val="1"/>
    <c:dispBlanksAs val="gap"/>
    <c:showDLblsOverMax val="0"/>
  </c:chart>
  <c:spPr>
    <a:ln>
      <a:solidFill>
        <a:srgbClr val="4F81BD"/>
      </a:solidFill>
    </a:ln>
    <a:scene3d>
      <a:camera prst="orthographicFront"/>
      <a:lightRig rig="threePt" dir="t"/>
    </a:scene3d>
    <a:sp3d prstMaterial="matte">
      <a:bevelT/>
    </a:sp3d>
  </c:spPr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depthPercent val="100"/>
      <c:rAngAx val="0"/>
      <c:perspective val="1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67597276905998E-2"/>
          <c:y val="2.5842257796874303E-2"/>
          <c:w val="0.92429669061161213"/>
          <c:h val="0.837502907073324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'% EC 29 (ano a ano)'!$B$16:$H$16</c:f>
              <c:strCache>
                <c:ptCount val="1"/>
                <c:pt idx="0">
                  <c:v>3º Quad.</c:v>
                </c:pt>
              </c:strCache>
            </c:strRef>
          </c:tx>
          <c:spPr>
            <a:solidFill>
              <a:srgbClr val="00B050"/>
            </a:solidFill>
            <a:ln w="28575">
              <a:noFill/>
            </a:ln>
            <a:scene3d>
              <a:camera prst="orthographicFront"/>
              <a:lightRig rig="soft" dir="t"/>
            </a:scene3d>
            <a:sp3d prstMaterial="matte">
              <a:bevelT prst="angle"/>
            </a:sp3d>
          </c:spPr>
          <c:invertIfNegative val="0"/>
          <c:dLbls>
            <c:dLbl>
              <c:idx val="5"/>
              <c:layout>
                <c:manualLayout>
                  <c:x val="-1.0855081175252088E-2"/>
                  <c:y val="-1.1023080768803512E-2"/>
                </c:manualLayout>
              </c:layout>
              <c:spPr>
                <a:solidFill>
                  <a:srgbClr val="FFFF00"/>
                </a:solidFill>
                <a:ln w="6350">
                  <a:solidFill>
                    <a:srgbClr val="92D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/>
                <a:lstStyle/>
                <a:p>
                  <a:pPr>
                    <a:defRPr sz="16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766301345801623E-2"/>
                      <c:h val="5.87286212025824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687-4593-9ACA-CD899258A76E}"/>
                </c:ext>
              </c:extLst>
            </c:dLbl>
            <c:dLbl>
              <c:idx val="7"/>
              <c:spPr>
                <a:solidFill>
                  <a:srgbClr val="FFFF00"/>
                </a:solidFill>
                <a:ln w="9525"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/>
                <a:lstStyle/>
                <a:p>
                  <a:pPr>
                    <a:defRPr sz="1600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E3C-4169-A365-54CC7122BAE2}"/>
                </c:ext>
              </c:extLst>
            </c:dLbl>
            <c:spPr>
              <a:no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'% EC 29 (ano a ano)'!$B$12:$I$12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'% EC 29 (ano a ano)'!$B$18:$I$18</c:f>
              <c:numCache>
                <c:formatCode>0.00%</c:formatCode>
                <c:ptCount val="8"/>
                <c:pt idx="0">
                  <c:v>0.1794</c:v>
                </c:pt>
                <c:pt idx="1">
                  <c:v>0.1802</c:v>
                </c:pt>
                <c:pt idx="2">
                  <c:v>0.1646</c:v>
                </c:pt>
                <c:pt idx="3">
                  <c:v>0.16789999999999999</c:v>
                </c:pt>
                <c:pt idx="4">
                  <c:v>0.16009999999999999</c:v>
                </c:pt>
                <c:pt idx="5">
                  <c:v>0.1651</c:v>
                </c:pt>
                <c:pt idx="6">
                  <c:v>0.17399999999999999</c:v>
                </c:pt>
                <c:pt idx="7">
                  <c:v>0.182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87-4593-9ACA-CD899258A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shape val="cylinder"/>
        <c:axId val="218929664"/>
        <c:axId val="201337664"/>
        <c:axId val="0"/>
      </c:bar3DChart>
      <c:catAx>
        <c:axId val="218929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201337664"/>
        <c:crosses val="autoZero"/>
        <c:auto val="1"/>
        <c:lblAlgn val="ctr"/>
        <c:lblOffset val="100"/>
        <c:noMultiLvlLbl val="0"/>
      </c:catAx>
      <c:valAx>
        <c:axId val="201337664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218929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00"/>
      </a:pPr>
      <a:endParaRPr lang="pt-BR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% R.Próprios em Saúde-EC 29, por UF, 2023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497639777668234"/>
          <c:y val="8.5472893496548311E-2"/>
          <c:w val="0.7924255907508938"/>
          <c:h val="0.860089971887181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'EC 29 2023'!$B$66</c:f>
              <c:strCache>
                <c:ptCount val="1"/>
                <c:pt idx="0">
                  <c:v>% R.Próprios em Saúde-EC 29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23"/>
              <c:spPr>
                <a:solidFill>
                  <a:srgbClr val="FFC000">
                    <a:lumMod val="60000"/>
                    <a:lumOff val="40000"/>
                  </a:srgbClr>
                </a:solidFill>
              </c:spPr>
              <c:txPr>
                <a:bodyPr/>
                <a:lstStyle/>
                <a:p>
                  <a:pPr>
                    <a:defRPr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D16-4726-AB9D-8EF2F80968A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'EC 29 2023'!$A$67:$A$92</c:f>
              <c:strCache>
                <c:ptCount val="26"/>
                <c:pt idx="0">
                  <c:v>Minas Gerais</c:v>
                </c:pt>
                <c:pt idx="1">
                  <c:v>Rio Grande do Sul</c:v>
                </c:pt>
                <c:pt idx="2">
                  <c:v>Paraná</c:v>
                </c:pt>
                <c:pt idx="3">
                  <c:v>Mato Grosso do Sul</c:v>
                </c:pt>
                <c:pt idx="4">
                  <c:v>Rio de Janeiro</c:v>
                </c:pt>
                <c:pt idx="5">
                  <c:v>Rio Grande do Norte</c:v>
                </c:pt>
                <c:pt idx="6">
                  <c:v>São Paulo</c:v>
                </c:pt>
                <c:pt idx="7">
                  <c:v>Alagoas</c:v>
                </c:pt>
                <c:pt idx="8">
                  <c:v>Pará</c:v>
                </c:pt>
                <c:pt idx="9">
                  <c:v>Goiás</c:v>
                </c:pt>
                <c:pt idx="10">
                  <c:v>Piauí</c:v>
                </c:pt>
                <c:pt idx="11">
                  <c:v>Paraíba</c:v>
                </c:pt>
                <c:pt idx="12">
                  <c:v>Mato Grosso</c:v>
                </c:pt>
                <c:pt idx="13">
                  <c:v>Santa Catarina</c:v>
                </c:pt>
                <c:pt idx="14">
                  <c:v>Bahia</c:v>
                </c:pt>
                <c:pt idx="15">
                  <c:v>Maranhão</c:v>
                </c:pt>
                <c:pt idx="16">
                  <c:v>Acre</c:v>
                </c:pt>
                <c:pt idx="17">
                  <c:v>Rondônia</c:v>
                </c:pt>
                <c:pt idx="18">
                  <c:v>Sergipe</c:v>
                </c:pt>
                <c:pt idx="19">
                  <c:v>Ceará</c:v>
                </c:pt>
                <c:pt idx="20">
                  <c:v>Espírito Santo</c:v>
                </c:pt>
                <c:pt idx="21">
                  <c:v>Pernambuco</c:v>
                </c:pt>
                <c:pt idx="22">
                  <c:v>Roraima</c:v>
                </c:pt>
                <c:pt idx="23">
                  <c:v>Tocantins</c:v>
                </c:pt>
                <c:pt idx="24">
                  <c:v>Amazonas</c:v>
                </c:pt>
                <c:pt idx="25">
                  <c:v>Amapá</c:v>
                </c:pt>
              </c:strCache>
            </c:strRef>
          </c:cat>
          <c:val>
            <c:numRef>
              <c:f>'EC 29 2023'!$B$67:$B$92</c:f>
              <c:numCache>
                <c:formatCode>_(* #,##0.00_);_(* \(#,##0.00\);_(* "-"??_);_(@_)</c:formatCode>
                <c:ptCount val="26"/>
                <c:pt idx="0">
                  <c:v>12.15</c:v>
                </c:pt>
                <c:pt idx="1">
                  <c:v>12.18</c:v>
                </c:pt>
                <c:pt idx="2">
                  <c:v>12.29</c:v>
                </c:pt>
                <c:pt idx="3">
                  <c:v>12.31</c:v>
                </c:pt>
                <c:pt idx="4">
                  <c:v>12.34</c:v>
                </c:pt>
                <c:pt idx="5">
                  <c:v>12.63</c:v>
                </c:pt>
                <c:pt idx="6">
                  <c:v>12.71</c:v>
                </c:pt>
                <c:pt idx="7">
                  <c:v>13.74</c:v>
                </c:pt>
                <c:pt idx="8">
                  <c:v>13.92</c:v>
                </c:pt>
                <c:pt idx="9">
                  <c:v>14</c:v>
                </c:pt>
                <c:pt idx="10">
                  <c:v>14.05</c:v>
                </c:pt>
                <c:pt idx="11">
                  <c:v>14.45</c:v>
                </c:pt>
                <c:pt idx="12">
                  <c:v>14.49</c:v>
                </c:pt>
                <c:pt idx="13">
                  <c:v>14.79</c:v>
                </c:pt>
                <c:pt idx="14">
                  <c:v>15.06</c:v>
                </c:pt>
                <c:pt idx="15">
                  <c:v>15.1</c:v>
                </c:pt>
                <c:pt idx="16">
                  <c:v>15.59</c:v>
                </c:pt>
                <c:pt idx="17">
                  <c:v>15.66</c:v>
                </c:pt>
                <c:pt idx="18">
                  <c:v>15.84</c:v>
                </c:pt>
                <c:pt idx="19">
                  <c:v>16.63</c:v>
                </c:pt>
                <c:pt idx="20">
                  <c:v>17.190000000000001</c:v>
                </c:pt>
                <c:pt idx="21">
                  <c:v>17.600000000000001</c:v>
                </c:pt>
                <c:pt idx="22">
                  <c:v>17.73</c:v>
                </c:pt>
                <c:pt idx="23">
                  <c:v>18.2</c:v>
                </c:pt>
                <c:pt idx="24">
                  <c:v>19.3</c:v>
                </c:pt>
                <c:pt idx="25">
                  <c:v>19.39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CF-462D-A6BC-DC1A8B7FE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215565824"/>
        <c:axId val="201337088"/>
      </c:barChart>
      <c:catAx>
        <c:axId val="2155658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01337088"/>
        <c:crosses val="autoZero"/>
        <c:auto val="1"/>
        <c:lblAlgn val="ctr"/>
        <c:lblOffset val="100"/>
        <c:noMultiLvlLbl val="0"/>
      </c:catAx>
      <c:valAx>
        <c:axId val="201337088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out"/>
        <c:minorTickMark val="none"/>
        <c:tickLblPos val="nextTo"/>
        <c:crossAx val="215565824"/>
        <c:crosses val="autoZero"/>
        <c:crossBetween val="between"/>
      </c:valAx>
      <c:spPr>
        <a:scene3d>
          <a:camera prst="orthographicFront"/>
          <a:lightRig rig="threePt" dir="t"/>
        </a:scene3d>
        <a:sp3d>
          <a:bevelT prst="angle"/>
        </a:sp3d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algn="ctr" defTabSz="914400" rtl="0" eaLnBrk="1" latinLnBrk="0" hangingPunct="1">
              <a:lnSpc>
                <a:spcPct val="100000"/>
              </a:lnSpc>
              <a:defRPr/>
            </a:pPr>
            <a:r>
              <a:rPr lang="pt-BR" sz="3200" kern="1200">
                <a:solidFill>
                  <a:srgbClr val="0153A5"/>
                </a:solidFill>
                <a:latin typeface="+mn-lt"/>
                <a:ea typeface="+mn-ea"/>
                <a:cs typeface="+mn-cs"/>
              </a:rPr>
              <a:t>24.403  Trabalhadores atendidos com Progressões do Interstício de 2014 a 2021</a:t>
            </a:r>
          </a:p>
        </c:rich>
      </c:tx>
      <c:layout>
        <c:manualLayout>
          <c:xMode val="edge"/>
          <c:yMode val="edge"/>
          <c:x val="0.15165131068037119"/>
          <c:y val="1.327657047715854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381274280301628E-2"/>
          <c:y val="0.28979335704864301"/>
          <c:w val="0.90605644087811754"/>
          <c:h val="0.37835037392188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diveros!$C$5</c:f>
              <c:strCache>
                <c:ptCount val="1"/>
                <c:pt idx="0">
                  <c:v>Progessão Horizontal (13.038)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diveros!$D$4:$F$4</c:f>
              <c:strCache>
                <c:ptCount val="3"/>
                <c:pt idx="0">
                  <c:v>2021
 (6.222 Trabalhadores)</c:v>
                </c:pt>
                <c:pt idx="1">
                  <c:v>2022  (13.808 Trabalhadores)</c:v>
                </c:pt>
                <c:pt idx="2">
                  <c:v>2023 
 (5.373 Trabalhadores)</c:v>
                </c:pt>
              </c:strCache>
            </c:strRef>
          </c:cat>
          <c:val>
            <c:numRef>
              <c:f>diveros!$D$5:$F$5</c:f>
              <c:numCache>
                <c:formatCode>#,##0</c:formatCode>
                <c:ptCount val="3"/>
                <c:pt idx="0">
                  <c:v>2990</c:v>
                </c:pt>
                <c:pt idx="1">
                  <c:v>6390</c:v>
                </c:pt>
                <c:pt idx="2">
                  <c:v>3658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2-49AD-B75A-0A16D1D69A36}"/>
            </c:ext>
          </c:extLst>
        </c:ser>
        <c:ser>
          <c:idx val="1"/>
          <c:order val="1"/>
          <c:tx>
            <c:strRef>
              <c:f>diveros!$C$6</c:f>
              <c:strCache>
                <c:ptCount val="1"/>
                <c:pt idx="0">
                  <c:v>Progressão Vertical (12.365)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diveros!$D$4:$F$4</c:f>
              <c:strCache>
                <c:ptCount val="3"/>
                <c:pt idx="0">
                  <c:v>2021
 (6.222 Trabalhadores)</c:v>
                </c:pt>
                <c:pt idx="1">
                  <c:v>2022  (13.808 Trabalhadores)</c:v>
                </c:pt>
                <c:pt idx="2">
                  <c:v>2023 
 (5.373 Trabalhadores)</c:v>
                </c:pt>
              </c:strCache>
            </c:strRef>
          </c:cat>
          <c:val>
            <c:numRef>
              <c:f>diveros!$D$6:$F$6</c:f>
              <c:numCache>
                <c:formatCode>#,##0</c:formatCode>
                <c:ptCount val="3"/>
                <c:pt idx="0">
                  <c:v>3232</c:v>
                </c:pt>
                <c:pt idx="1">
                  <c:v>7418</c:v>
                </c:pt>
                <c:pt idx="2">
                  <c:v>1715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2-49AD-B75A-0A16D1D69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431104"/>
        <c:axId val="199166784"/>
      </c:barChart>
      <c:catAx>
        <c:axId val="21643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pt-BR"/>
          </a:p>
        </c:txPr>
        <c:crossAx val="199166784"/>
        <c:crosses val="autoZero"/>
        <c:auto val="1"/>
        <c:lblAlgn val="ctr"/>
        <c:lblOffset val="100"/>
        <c:noMultiLvlLbl val="0"/>
      </c:catAx>
      <c:valAx>
        <c:axId val="19916678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216431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999979411888232E-2"/>
          <c:y val="0.87829357389596252"/>
          <c:w val="0.89999993823566471"/>
          <c:h val="7.7451191180175613E-2"/>
        </c:manualLayout>
      </c:layout>
      <c:overlay val="0"/>
      <c:txPr>
        <a:bodyPr/>
        <a:lstStyle/>
        <a:p>
          <a:pPr>
            <a:defRPr sz="24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2627579772005111E-2"/>
          <c:y val="3.60471510499926E-2"/>
          <c:w val="0.94224265275876395"/>
          <c:h val="0.548200620769153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'Hosp Mês'!$A$184</c:f>
              <c:strCache>
                <c:ptCount val="1"/>
                <c:pt idx="0">
                  <c:v>Hospitais Estaduais (11.252)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ln w="53975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'Hosp Mês'!$B$183:$D$183</c:f>
              <c:strCache>
                <c:ptCount val="3"/>
                <c:pt idx="0">
                  <c:v>1º Quad.
(5.067 Cirurgias)</c:v>
                </c:pt>
                <c:pt idx="1">
                  <c:v>2º Quad.
(8.554 Cirurgias)</c:v>
                </c:pt>
                <c:pt idx="2">
                  <c:v>3º Quad.
(4.453 Cirurgias)</c:v>
                </c:pt>
              </c:strCache>
            </c:strRef>
          </c:cat>
          <c:val>
            <c:numRef>
              <c:f>'Hosp Mês'!$B$184:$D$184</c:f>
              <c:numCache>
                <c:formatCode>General</c:formatCode>
                <c:ptCount val="3"/>
                <c:pt idx="0">
                  <c:v>2900</c:v>
                </c:pt>
                <c:pt idx="1">
                  <c:v>5223</c:v>
                </c:pt>
                <c:pt idx="2">
                  <c:v>3129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95-4E57-965C-C11376A8D7AF}"/>
            </c:ext>
          </c:extLst>
        </c:ser>
        <c:ser>
          <c:idx val="1"/>
          <c:order val="1"/>
          <c:tx>
            <c:strRef>
              <c:f>'Hosp Mês'!$A$185</c:f>
              <c:strCache>
                <c:ptCount val="1"/>
                <c:pt idx="0">
                  <c:v>Hospitais Municipais (5.033)</c:v>
                </c:pt>
              </c:strCache>
            </c:strRef>
          </c:tx>
          <c:spPr>
            <a:solidFill>
              <a:srgbClr val="FF5050"/>
            </a:solidFill>
            <a:ln w="53975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'Hosp Mês'!$B$183:$D$183</c:f>
              <c:strCache>
                <c:ptCount val="3"/>
                <c:pt idx="0">
                  <c:v>1º Quad.
(5.067 Cirurgias)</c:v>
                </c:pt>
                <c:pt idx="1">
                  <c:v>2º Quad.
(8.554 Cirurgias)</c:v>
                </c:pt>
                <c:pt idx="2">
                  <c:v>3º Quad.
(4.453 Cirurgias)</c:v>
                </c:pt>
              </c:strCache>
            </c:strRef>
          </c:cat>
          <c:val>
            <c:numRef>
              <c:f>'Hosp Mês'!$B$185:$D$185</c:f>
              <c:numCache>
                <c:formatCode>General</c:formatCode>
                <c:ptCount val="3"/>
                <c:pt idx="0">
                  <c:v>1622</c:v>
                </c:pt>
                <c:pt idx="1">
                  <c:v>2459</c:v>
                </c:pt>
                <c:pt idx="2">
                  <c:v>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95-4E57-965C-C11376A8D7AF}"/>
            </c:ext>
          </c:extLst>
        </c:ser>
        <c:ser>
          <c:idx val="2"/>
          <c:order val="2"/>
          <c:tx>
            <c:strRef>
              <c:f>'Hosp Mês'!$A$186</c:f>
              <c:strCache>
                <c:ptCount val="1"/>
                <c:pt idx="0">
                  <c:v>Hospitais Privados Contrato SES-TO (1.678)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'Hosp Mês'!$B$183:$D$183</c:f>
              <c:strCache>
                <c:ptCount val="3"/>
                <c:pt idx="0">
                  <c:v>1º Quad.
(5.067 Cirurgias)</c:v>
                </c:pt>
                <c:pt idx="1">
                  <c:v>2º Quad.
(8.554 Cirurgias)</c:v>
                </c:pt>
                <c:pt idx="2">
                  <c:v>3º Quad.
(4.453 Cirurgias)</c:v>
                </c:pt>
              </c:strCache>
            </c:strRef>
          </c:cat>
          <c:val>
            <c:numRef>
              <c:f>'Hosp Mês'!$B$186:$D$186</c:f>
              <c:numCache>
                <c:formatCode>General</c:formatCode>
                <c:ptCount val="3"/>
                <c:pt idx="0">
                  <c:v>505</c:v>
                </c:pt>
                <c:pt idx="1">
                  <c:v>814</c:v>
                </c:pt>
                <c:pt idx="2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95-4E57-965C-C11376A8D7AF}"/>
            </c:ext>
          </c:extLst>
        </c:ser>
        <c:ser>
          <c:idx val="3"/>
          <c:order val="3"/>
          <c:tx>
            <c:strRef>
              <c:f>'Hosp Mês'!$A$187</c:f>
              <c:strCache>
                <c:ptCount val="1"/>
                <c:pt idx="0">
                  <c:v>Hospital Federal (111)</c:v>
                </c:pt>
              </c:strCache>
            </c:strRef>
          </c:tx>
          <c:spPr>
            <a:solidFill>
              <a:srgbClr val="FF99FF"/>
            </a:solidFill>
            <a:ln w="53975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'Hosp Mês'!$B$183:$D$183</c:f>
              <c:strCache>
                <c:ptCount val="3"/>
                <c:pt idx="0">
                  <c:v>1º Quad.
(5.067 Cirurgias)</c:v>
                </c:pt>
                <c:pt idx="1">
                  <c:v>2º Quad.
(8.554 Cirurgias)</c:v>
                </c:pt>
                <c:pt idx="2">
                  <c:v>3º Quad.
(4.453 Cirurgias)</c:v>
                </c:pt>
              </c:strCache>
            </c:strRef>
          </c:cat>
          <c:val>
            <c:numRef>
              <c:f>'Hosp Mês'!$B$187:$D$187</c:f>
              <c:numCache>
                <c:formatCode>General</c:formatCode>
                <c:ptCount val="3"/>
                <c:pt idx="0">
                  <c:v>40</c:v>
                </c:pt>
                <c:pt idx="1">
                  <c:v>58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95-4E57-965C-C11376A8D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751104"/>
        <c:axId val="199171392"/>
      </c:barChart>
      <c:catAx>
        <c:axId val="216751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9171392"/>
        <c:crosses val="autoZero"/>
        <c:auto val="1"/>
        <c:lblAlgn val="ctr"/>
        <c:lblOffset val="100"/>
        <c:noMultiLvlLbl val="0"/>
      </c:catAx>
      <c:valAx>
        <c:axId val="199171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6751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0752839623495337E-2"/>
          <c:y val="0.7567200706260131"/>
          <c:w val="0.40988862114218483"/>
          <c:h val="0.2278145988596950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2800"/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33988153944822"/>
          <c:y val="6.1527777777777792E-2"/>
          <c:w val="0.75334908136482936"/>
          <c:h val="0.8875542432195976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  <a:ln w="9525" cap="flat" cmpd="sng" algn="ctr">
              <a:solidFill>
                <a:srgbClr val="FFFF0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'Por hosp mun-'!$B$123:$R$123</c:f>
              <c:strCache>
                <c:ptCount val="17"/>
                <c:pt idx="0">
                  <c:v>CRISTALÂNDIA</c:v>
                </c:pt>
                <c:pt idx="1">
                  <c:v> DIVINÓPOLIS</c:v>
                </c:pt>
                <c:pt idx="2">
                  <c:v> DUERÉ</c:v>
                </c:pt>
                <c:pt idx="3">
                  <c:v>SÍTIO NOVO</c:v>
                </c:pt>
                <c:pt idx="4">
                  <c:v> ARAGUACEMA</c:v>
                </c:pt>
                <c:pt idx="5">
                  <c:v> TOCANTINÓPOLIS</c:v>
                </c:pt>
                <c:pt idx="6">
                  <c:v> COLINAS</c:v>
                </c:pt>
                <c:pt idx="7">
                  <c:v> MONTE DO CARMO</c:v>
                </c:pt>
                <c:pt idx="8">
                  <c:v> TAGUATINGA</c:v>
                </c:pt>
                <c:pt idx="9">
                  <c:v>PIUM</c:v>
                </c:pt>
                <c:pt idx="10">
                  <c:v> NATIVIDADE</c:v>
                </c:pt>
                <c:pt idx="11">
                  <c:v> MIRANORTE</c:v>
                </c:pt>
                <c:pt idx="12">
                  <c:v>PEIXE</c:v>
                </c:pt>
                <c:pt idx="13">
                  <c:v> PALMEIRÓPOLIS</c:v>
                </c:pt>
                <c:pt idx="14">
                  <c:v> ARAGUAINA</c:v>
                </c:pt>
                <c:pt idx="15">
                  <c:v> PINDORAMA</c:v>
                </c:pt>
                <c:pt idx="16">
                  <c:v> ARAGUATINS</c:v>
                </c:pt>
              </c:strCache>
            </c:strRef>
          </c:cat>
          <c:val>
            <c:numRef>
              <c:f>'Por hosp mun-'!$B$124:$R$124</c:f>
              <c:numCache>
                <c:formatCode>General</c:formatCode>
                <c:ptCount val="17"/>
                <c:pt idx="0">
                  <c:v>540</c:v>
                </c:pt>
                <c:pt idx="1">
                  <c:v>518</c:v>
                </c:pt>
                <c:pt idx="2">
                  <c:v>506</c:v>
                </c:pt>
                <c:pt idx="3">
                  <c:v>506</c:v>
                </c:pt>
                <c:pt idx="4">
                  <c:v>452</c:v>
                </c:pt>
                <c:pt idx="5">
                  <c:v>439</c:v>
                </c:pt>
                <c:pt idx="6">
                  <c:v>385</c:v>
                </c:pt>
                <c:pt idx="7">
                  <c:v>326</c:v>
                </c:pt>
                <c:pt idx="8">
                  <c:v>315</c:v>
                </c:pt>
                <c:pt idx="9">
                  <c:v>222</c:v>
                </c:pt>
                <c:pt idx="10">
                  <c:v>221</c:v>
                </c:pt>
                <c:pt idx="11">
                  <c:v>140</c:v>
                </c:pt>
                <c:pt idx="12">
                  <c:v>106</c:v>
                </c:pt>
                <c:pt idx="13">
                  <c:v>102</c:v>
                </c:pt>
                <c:pt idx="14">
                  <c:v>93</c:v>
                </c:pt>
                <c:pt idx="15">
                  <c:v>90</c:v>
                </c:pt>
                <c:pt idx="16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C-4B02-86A2-0420DF111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6751616"/>
        <c:axId val="217137728"/>
      </c:barChart>
      <c:catAx>
        <c:axId val="21675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7137728"/>
        <c:crosses val="autoZero"/>
        <c:auto val="1"/>
        <c:lblAlgn val="ctr"/>
        <c:lblOffset val="100"/>
        <c:noMultiLvlLbl val="0"/>
      </c:catAx>
      <c:valAx>
        <c:axId val="21713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675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diveros!$D$42</c:f>
              <c:strCache>
                <c:ptCount val="1"/>
                <c:pt idx="0">
                  <c:v>Quantidade </c:v>
                </c:pt>
              </c:strCache>
            </c:strRef>
          </c:tx>
          <c:spPr>
            <a:gradFill flip="none" rotWithShape="1">
              <a:gsLst>
                <a:gs pos="0">
                  <a:srgbClr val="F79646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F79646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F79646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79646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F79646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F79646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 w="228600"/>
              </a:sp3d>
            </c:spPr>
            <c:extLst>
              <c:ext xmlns:c16="http://schemas.microsoft.com/office/drawing/2014/chart" uri="{C3380CC4-5D6E-409C-BE32-E72D297353CC}">
                <c16:uniqueId val="{00000001-1F5D-4A86-B2AA-4A04FE40EB5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79646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F79646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F79646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 w="228600"/>
              </a:sp3d>
            </c:spPr>
            <c:extLst>
              <c:ext xmlns:c16="http://schemas.microsoft.com/office/drawing/2014/chart" uri="{C3380CC4-5D6E-409C-BE32-E72D297353CC}">
                <c16:uniqueId val="{00000003-1F5D-4A86-B2AA-4A04FE40EB55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79646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F79646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F79646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 w="228600"/>
              </a:sp3d>
            </c:spPr>
            <c:extLst>
              <c:ext xmlns:c16="http://schemas.microsoft.com/office/drawing/2014/chart" uri="{C3380CC4-5D6E-409C-BE32-E72D297353CC}">
                <c16:uniqueId val="{00000005-1F5D-4A86-B2AA-4A04FE40EB5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diveros!$C$43:$C$45</c:f>
              <c:strCache>
                <c:ptCount val="3"/>
                <c:pt idx="0">
                  <c:v>1º Quad.</c:v>
                </c:pt>
                <c:pt idx="1">
                  <c:v>2º Quad.</c:v>
                </c:pt>
                <c:pt idx="2">
                  <c:v>3º Quad.</c:v>
                </c:pt>
              </c:strCache>
            </c:strRef>
          </c:cat>
          <c:val>
            <c:numRef>
              <c:f>diveros!$D$43:$D$45</c:f>
              <c:numCache>
                <c:formatCode>_-* #,##0_-;\-* #,##0_-;_-* "-"??_-;_-@_-</c:formatCode>
                <c:ptCount val="3"/>
                <c:pt idx="0">
                  <c:v>4303</c:v>
                </c:pt>
                <c:pt idx="1">
                  <c:v>4967</c:v>
                </c:pt>
                <c:pt idx="2">
                  <c:v>4862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38-423D-A6CF-168AF1C90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935936"/>
        <c:axId val="217141184"/>
      </c:barChart>
      <c:catAx>
        <c:axId val="216935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7141184"/>
        <c:crosses val="autoZero"/>
        <c:auto val="1"/>
        <c:lblAlgn val="ctr"/>
        <c:lblOffset val="100"/>
        <c:noMultiLvlLbl val="0"/>
      </c:catAx>
      <c:valAx>
        <c:axId val="217141184"/>
        <c:scaling>
          <c:orientation val="minMax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crossAx val="216935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800">
          <a:solidFill>
            <a:schemeClr val="tx1"/>
          </a:solidFill>
        </a:defRPr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17.370 Exames de Citologia em Meio Líquido - Citopatologia, 2023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diveros!$D$68</c:f>
              <c:strCache>
                <c:ptCount val="1"/>
                <c:pt idx="0">
                  <c:v>Quantidade </c:v>
                </c:pt>
              </c:strCache>
            </c:strRef>
          </c:tx>
          <c:spPr>
            <a:solidFill>
              <a:srgbClr val="FF5050"/>
            </a:solidFill>
            <a:scene3d>
              <a:camera prst="orthographicFront"/>
              <a:lightRig rig="threePt" dir="t"/>
            </a:scene3d>
            <a:sp3d>
              <a:bevelT w="165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diveros!$C$69:$C$71</c:f>
              <c:strCache>
                <c:ptCount val="3"/>
                <c:pt idx="0">
                  <c:v>1º Quad.</c:v>
                </c:pt>
                <c:pt idx="1">
                  <c:v>2º Quad.</c:v>
                </c:pt>
                <c:pt idx="2">
                  <c:v>3º Quad.</c:v>
                </c:pt>
              </c:strCache>
            </c:strRef>
          </c:cat>
          <c:val>
            <c:numRef>
              <c:f>diveros!$D$69:$D$71</c:f>
              <c:numCache>
                <c:formatCode>_-* #,##0_-;\-* #,##0_-;_-* "-"??_-;_-@_-</c:formatCode>
                <c:ptCount val="3"/>
                <c:pt idx="0">
                  <c:v>4878</c:v>
                </c:pt>
                <c:pt idx="1">
                  <c:v>5321</c:v>
                </c:pt>
                <c:pt idx="2">
                  <c:v>7171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78-49DF-9D0A-DEDBF647B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44"/>
        <c:axId val="217056768"/>
        <c:axId val="199169664"/>
      </c:barChart>
      <c:catAx>
        <c:axId val="21705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pt-BR"/>
          </a:p>
        </c:txPr>
        <c:crossAx val="199169664"/>
        <c:crosses val="autoZero"/>
        <c:auto val="1"/>
        <c:lblAlgn val="ctr"/>
        <c:lblOffset val="100"/>
        <c:noMultiLvlLbl val="0"/>
      </c:catAx>
      <c:valAx>
        <c:axId val="199169664"/>
        <c:scaling>
          <c:orientation val="minMax"/>
        </c:scaling>
        <c:delete val="0"/>
        <c:axPos val="l"/>
        <c:numFmt formatCode="_-* #,##0_-;\-* #,##0_-;_-* &quot;-&quot;??_-;_-@_-" sourceLinked="1"/>
        <c:majorTickMark val="out"/>
        <c:minorTickMark val="none"/>
        <c:tickLblPos val="nextTo"/>
        <c:crossAx val="217056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991550957104807"/>
          <c:y val="6.4815583078673397E-2"/>
          <c:w val="0.78648308313269555"/>
          <c:h val="0.681182927635326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'RELORC Gráf Exec Empenhado'!$F$35</c:f>
              <c:strCache>
                <c:ptCount val="1"/>
                <c:pt idx="0">
                  <c:v>Pessoal e Encargos 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Empenhado'!$F$36:$F$43</c:f>
              <c:numCache>
                <c:formatCode>_(* #,##0.00_);_(* \(#,##0.00\);_(* "-"??_);_(@_)</c:formatCode>
                <c:ptCount val="8"/>
                <c:pt idx="0">
                  <c:v>1469538963.1700001</c:v>
                </c:pt>
                <c:pt idx="1">
                  <c:v>28150671.34</c:v>
                </c:pt>
                <c:pt idx="2">
                  <c:v>100692444.25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1598382078.76</c:v>
                </c:pt>
                <c:pt idx="7" formatCode="0%">
                  <c:v>0.56286307645353195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DB-48BE-8A1E-DA4AEA061C7E}"/>
            </c:ext>
          </c:extLst>
        </c:ser>
        <c:ser>
          <c:idx val="1"/>
          <c:order val="1"/>
          <c:tx>
            <c:strRef>
              <c:f>'RELORC Gráf Exec Empenhado'!$G$35</c:f>
              <c:strCache>
                <c:ptCount val="1"/>
                <c:pt idx="0">
                  <c:v>Outras Despesas Correntes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Empenhado'!$G$36:$G$43</c:f>
              <c:numCache>
                <c:formatCode>_(* #,##0.00_);_(* \(#,##0.00\);_(* "-"??_);_(@_)</c:formatCode>
                <c:ptCount val="8"/>
                <c:pt idx="0">
                  <c:v>651253632.26999998</c:v>
                </c:pt>
                <c:pt idx="1">
                  <c:v>449236998.67000002</c:v>
                </c:pt>
                <c:pt idx="2">
                  <c:v>24408408.340000004</c:v>
                </c:pt>
                <c:pt idx="3">
                  <c:v>6338465.2999999998</c:v>
                </c:pt>
                <c:pt idx="4">
                  <c:v>0</c:v>
                </c:pt>
                <c:pt idx="5">
                  <c:v>0</c:v>
                </c:pt>
                <c:pt idx="6">
                  <c:v>1131237504.5799999</c:v>
                </c:pt>
                <c:pt idx="7" formatCode="0%">
                  <c:v>0.39836021092120971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DB-48BE-8A1E-DA4AEA061C7E}"/>
            </c:ext>
          </c:extLst>
        </c:ser>
        <c:ser>
          <c:idx val="2"/>
          <c:order val="2"/>
          <c:tx>
            <c:strRef>
              <c:f>'RELORC Gráf Exec Empenhado'!$H$35</c:f>
              <c:strCache>
                <c:ptCount val="1"/>
                <c:pt idx="0">
                  <c:v>Investimentos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Empenhado'!$H$36:$H$43</c:f>
              <c:numCache>
                <c:formatCode>_(* #,##0.00_);_(* \(#,##0.00\);_(* "-"??_);_(@_)</c:formatCode>
                <c:ptCount val="8"/>
                <c:pt idx="0">
                  <c:v>31481550.41</c:v>
                </c:pt>
                <c:pt idx="1">
                  <c:v>1537034.03</c:v>
                </c:pt>
                <c:pt idx="2">
                  <c:v>623543.94999999995</c:v>
                </c:pt>
                <c:pt idx="3">
                  <c:v>5211727.21</c:v>
                </c:pt>
                <c:pt idx="4">
                  <c:v>3399566.03</c:v>
                </c:pt>
                <c:pt idx="5">
                  <c:v>67862173.310000002</c:v>
                </c:pt>
                <c:pt idx="6">
                  <c:v>110115594.94</c:v>
                </c:pt>
                <c:pt idx="7" formatCode="0%">
                  <c:v>3.8776712625258225E-2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DB-48BE-8A1E-DA4AEA061C7E}"/>
            </c:ext>
          </c:extLst>
        </c:ser>
        <c:ser>
          <c:idx val="3"/>
          <c:order val="3"/>
          <c:tx>
            <c:strRef>
              <c:f>'RELORC Gráf Exec Empenhado'!$I$35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'RELORC Gráf Exec Empenhado'!$E$36:$E$43</c:f>
              <c:strCache>
                <c:ptCount val="7"/>
                <c:pt idx="0">
                  <c:v>Rec. Próprio em Saúde (76%)</c:v>
                </c:pt>
                <c:pt idx="1">
                  <c:v>Rec Transferência SUS (17%)</c:v>
                </c:pt>
                <c:pt idx="2">
                  <c:v>Outras Fontes (4%)</c:v>
                </c:pt>
                <c:pt idx="3">
                  <c:v>Covid-19 (0,4%)</c:v>
                </c:pt>
                <c:pt idx="4">
                  <c:v>Rec Conv MS (0,1%)</c:v>
                </c:pt>
                <c:pt idx="5">
                  <c:v>Operação Crédito Int (2,4%)</c:v>
                </c:pt>
                <c:pt idx="6">
                  <c:v>TOTAL</c:v>
                </c:pt>
              </c:strCache>
            </c:strRef>
          </c:cat>
          <c:val>
            <c:numRef>
              <c:f>'RELORC Gráf Exec Empenhado'!$I$36:$I$43</c:f>
              <c:numCache>
                <c:formatCode>_(* #,##0.00_);_(* \(#,##0.00\);_(* "-"??_);_(@_)</c:formatCode>
                <c:ptCount val="8"/>
                <c:pt idx="0">
                  <c:v>2152274145.8499999</c:v>
                </c:pt>
                <c:pt idx="1">
                  <c:v>478924704.03999996</c:v>
                </c:pt>
                <c:pt idx="2">
                  <c:v>125724396.54000001</c:v>
                </c:pt>
                <c:pt idx="3">
                  <c:v>11550192.51</c:v>
                </c:pt>
                <c:pt idx="4">
                  <c:v>3399566.03</c:v>
                </c:pt>
                <c:pt idx="5">
                  <c:v>67862173.310000002</c:v>
                </c:pt>
                <c:pt idx="6">
                  <c:v>2839735178.2800002</c:v>
                </c:pt>
                <c:pt idx="7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DB-48BE-8A1E-DA4AEA061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409024"/>
        <c:axId val="176407104"/>
        <c:axId val="0"/>
      </c:bar3DChart>
      <c:catAx>
        <c:axId val="217409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6407104"/>
        <c:crosses val="autoZero"/>
        <c:auto val="1"/>
        <c:lblAlgn val="ctr"/>
        <c:lblOffset val="100"/>
        <c:noMultiLvlLbl val="0"/>
      </c:catAx>
      <c:valAx>
        <c:axId val="176407104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crossAx val="2174090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3789062773403325"/>
          <c:y val="5.7685690806975498E-2"/>
          <c:w val="0.49169499125109362"/>
          <c:h val="0.12559879657065762"/>
        </c:manualLayout>
      </c:layout>
      <c:overlay val="0"/>
      <c:txPr>
        <a:bodyPr/>
        <a:lstStyle/>
        <a:p>
          <a:pPr>
            <a:defRPr sz="24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>
      <a:bevelT prst="angle"/>
      <a:bevelB prst="relaxedInset"/>
    </a:sp3d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15397829584801"/>
          <c:y val="3.1023002064426906E-2"/>
          <c:w val="0.88884602170415195"/>
          <c:h val="0.739371614145577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'Impby geral-graf azul e rosa'!$A$5</c:f>
              <c:strCache>
                <c:ptCount val="1"/>
                <c:pt idx="0">
                  <c:v>Pessoal e Encargos Sociais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143492441236321E-2"/>
                  <c:y val="-1.014541765302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79-496D-8B5A-CB679C82C6CC}"/>
                </c:ext>
              </c:extLst>
            </c:dLbl>
            <c:dLbl>
              <c:idx val="1"/>
              <c:layout>
                <c:manualLayout>
                  <c:x val="1.1434977376593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79-496D-8B5A-CB679C82C6CC}"/>
                </c:ext>
              </c:extLst>
            </c:dLbl>
            <c:dLbl>
              <c:idx val="2"/>
              <c:layout>
                <c:manualLayout>
                  <c:x val="1.008968592052388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79-496D-8B5A-CB679C82C6CC}"/>
                </c:ext>
              </c:extLst>
            </c:dLbl>
            <c:dLbl>
              <c:idx val="3"/>
              <c:layout>
                <c:manualLayout>
                  <c:x val="1.0089632956293334E-2"/>
                  <c:y val="1.69090294217111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79-496D-8B5A-CB679C82C6CC}"/>
                </c:ext>
              </c:extLst>
            </c:dLbl>
            <c:dLbl>
              <c:idx val="4"/>
              <c:layout>
                <c:manualLayout>
                  <c:x val="7.39910300838408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79-496D-8B5A-CB679C82C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 azul e rosa'!$B$4:$C$4;'Impby geral-graf azul e rosa'!$E$4;'Impby geral-graf azul e rosa'!$G$4;'Impby geral-graf azul e rosa'!$I$4)</c:f>
              <c:strCache>
                <c:ptCount val="5"/>
                <c:pt idx="0">
                  <c:v>APROVADO (R$2.024.296.030,00)</c:v>
                </c:pt>
                <c:pt idx="1">
                  <c:v>AUTORIZADO (R$3.023.771.304,01)
49% acima do Aprovado</c:v>
                </c:pt>
                <c:pt idx="2">
                  <c:v>EMPENHADO (R$2.839.735.178,28)
94% do Autorizado
76% Tesouro Estadual 
24% Outras Fontes</c:v>
                </c:pt>
                <c:pt idx="3">
                  <c:v>LIQUIDADO (R$2.734.578.829,95)
96% do  Empenhado
</c:v>
                </c:pt>
                <c:pt idx="4">
                  <c:v>PAGO
 (R$2.718.761.609,26)
96% do Empenhado
99% do Liquidado</c:v>
                </c:pt>
              </c:strCache>
            </c:strRef>
          </c:cat>
          <c:val>
            <c:numRef>
              <c:f>('Impby geral-graf azul e rosa'!$B$5:$C$5;'Impby geral-graf azul e rosa'!$E$5;'Impby geral-graf azul e rosa'!$G$5;'Impby geral-graf azul e rosa'!$I$5)</c:f>
              <c:numCache>
                <c:formatCode>_(* #,##0.00_);_(* \(#,##0.00\);_(* "-"??_);_(@_)</c:formatCode>
                <c:ptCount val="5"/>
                <c:pt idx="0">
                  <c:v>1153999999</c:v>
                </c:pt>
                <c:pt idx="1">
                  <c:v>1604158223.8099999</c:v>
                </c:pt>
                <c:pt idx="2">
                  <c:v>1598382078.76</c:v>
                </c:pt>
                <c:pt idx="3">
                  <c:v>1598382078.76</c:v>
                </c:pt>
                <c:pt idx="4">
                  <c:v>1586709735.49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B-45EE-871C-71B5D5DD022C}"/>
            </c:ext>
          </c:extLst>
        </c:ser>
        <c:ser>
          <c:idx val="1"/>
          <c:order val="1"/>
          <c:tx>
            <c:strRef>
              <c:f>'Impby geral-graf azul e rosa'!$A$6</c:f>
              <c:strCache>
                <c:ptCount val="1"/>
                <c:pt idx="0">
                  <c:v>Outras Despesas Correntes (Custeio)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dLbls>
            <c:dLbl>
              <c:idx val="0"/>
              <c:layout>
                <c:manualLayout>
                  <c:x val="1.3117460057034113E-2"/>
                  <c:y val="-3.8552583847745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79-496D-8B5A-CB679C82C6CC}"/>
                </c:ext>
              </c:extLst>
            </c:dLbl>
            <c:dLbl>
              <c:idx val="1"/>
              <c:layout>
                <c:manualLayout>
                  <c:x val="1.0762325646750753E-2"/>
                  <c:y val="5.03883322733940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79-496D-8B5A-CB679C82C6CC}"/>
                </c:ext>
              </c:extLst>
            </c:dLbl>
            <c:dLbl>
              <c:idx val="2"/>
              <c:layout>
                <c:manualLayout>
                  <c:x val="1.0985889295991773E-2"/>
                  <c:y val="3.8552432066516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79-496D-8B5A-CB679C82C6CC}"/>
                </c:ext>
              </c:extLst>
            </c:dLbl>
            <c:dLbl>
              <c:idx val="3"/>
              <c:layout>
                <c:manualLayout>
                  <c:x val="1.0089685920523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79-496D-8B5A-CB679C82C6CC}"/>
                </c:ext>
              </c:extLst>
            </c:dLbl>
            <c:dLbl>
              <c:idx val="4"/>
              <c:layout>
                <c:manualLayout>
                  <c:x val="1.4798206016768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79-496D-8B5A-CB679C82C6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 azul e rosa'!$B$4:$C$4;'Impby geral-graf azul e rosa'!$E$4;'Impby geral-graf azul e rosa'!$G$4;'Impby geral-graf azul e rosa'!$I$4)</c:f>
              <c:strCache>
                <c:ptCount val="5"/>
                <c:pt idx="0">
                  <c:v>APROVADO (R$2.024.296.030,00)</c:v>
                </c:pt>
                <c:pt idx="1">
                  <c:v>AUTORIZADO (R$3.023.771.304,01)
49% acima do Aprovado</c:v>
                </c:pt>
                <c:pt idx="2">
                  <c:v>EMPENHADO (R$2.839.735.178,28)
94% do Autorizado
76% Tesouro Estadual 
24% Outras Fontes</c:v>
                </c:pt>
                <c:pt idx="3">
                  <c:v>LIQUIDADO (R$2.734.578.829,95)
96% do  Empenhado
</c:v>
                </c:pt>
                <c:pt idx="4">
                  <c:v>PAGO
 (R$2.718.761.609,26)
96% do Empenhado
99% do Liquidado</c:v>
                </c:pt>
              </c:strCache>
            </c:strRef>
          </c:cat>
          <c:val>
            <c:numRef>
              <c:f>('Impby geral-graf azul e rosa'!$B$6:$C$6;'Impby geral-graf azul e rosa'!$E$6;'Impby geral-graf azul e rosa'!$G$6;'Impby geral-graf azul e rosa'!$I$6)</c:f>
              <c:numCache>
                <c:formatCode>_(* #,##0.00_);_(* \(#,##0.00\);_(* "-"??_);_(@_)</c:formatCode>
                <c:ptCount val="5"/>
                <c:pt idx="0">
                  <c:v>777951393</c:v>
                </c:pt>
                <c:pt idx="1">
                  <c:v>1251062987.2</c:v>
                </c:pt>
                <c:pt idx="2">
                  <c:v>1131237504.5799999</c:v>
                </c:pt>
                <c:pt idx="3">
                  <c:v>1046270224.41</c:v>
                </c:pt>
                <c:pt idx="4">
                  <c:v>1043345004.22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4B-45EE-871C-71B5D5DD022C}"/>
            </c:ext>
          </c:extLst>
        </c:ser>
        <c:ser>
          <c:idx val="2"/>
          <c:order val="2"/>
          <c:tx>
            <c:strRef>
              <c:f>'Impby geral-graf azul e rosa'!$A$7</c:f>
              <c:strCache>
                <c:ptCount val="1"/>
                <c:pt idx="0">
                  <c:v>Investimentos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1.0271033867151617E-2"/>
                  <c:y val="-6.4122104962790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4B-45EE-871C-71B5D5DD022C}"/>
                </c:ext>
              </c:extLst>
            </c:dLbl>
            <c:dLbl>
              <c:idx val="1"/>
              <c:layout>
                <c:manualLayout>
                  <c:x val="8.9742580254391271E-3"/>
                  <c:y val="-7.7356688688059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4B-45EE-871C-71B5D5DD022C}"/>
                </c:ext>
              </c:extLst>
            </c:dLbl>
            <c:dLbl>
              <c:idx val="2"/>
              <c:layout>
                <c:manualLayout>
                  <c:x val="-4.7008003968073819E-17"/>
                  <c:y val="-5.0407182171215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4B-45EE-871C-71B5D5DD022C}"/>
                </c:ext>
              </c:extLst>
            </c:dLbl>
            <c:dLbl>
              <c:idx val="3"/>
              <c:layout>
                <c:manualLayout>
                  <c:x val="1.2820512820512821E-3"/>
                  <c:y val="-6.134553053917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4B-45EE-871C-71B5D5DD022C}"/>
                </c:ext>
              </c:extLst>
            </c:dLbl>
            <c:dLbl>
              <c:idx val="4"/>
              <c:layout>
                <c:manualLayout>
                  <c:x val="2.3076923076923172E-2"/>
                  <c:y val="-5.7529166632215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4B-45EE-871C-71B5D5DD0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geral-graf azul e rosa'!$B$4:$C$4;'Impby geral-graf azul e rosa'!$E$4;'Impby geral-graf azul e rosa'!$G$4;'Impby geral-graf azul e rosa'!$I$4)</c:f>
              <c:strCache>
                <c:ptCount val="5"/>
                <c:pt idx="0">
                  <c:v>APROVADO (R$2.024.296.030,00)</c:v>
                </c:pt>
                <c:pt idx="1">
                  <c:v>AUTORIZADO (R$3.023.771.304,01)
49% acima do Aprovado</c:v>
                </c:pt>
                <c:pt idx="2">
                  <c:v>EMPENHADO (R$2.839.735.178,28)
94% do Autorizado
76% Tesouro Estadual 
24% Outras Fontes</c:v>
                </c:pt>
                <c:pt idx="3">
                  <c:v>LIQUIDADO (R$2.734.578.829,95)
96% do  Empenhado
</c:v>
                </c:pt>
                <c:pt idx="4">
                  <c:v>PAGO
 (R$2.718.761.609,26)
96% do Empenhado
99% do Liquidado</c:v>
                </c:pt>
              </c:strCache>
            </c:strRef>
          </c:cat>
          <c:val>
            <c:numRef>
              <c:f>('Impby geral-graf azul e rosa'!$B$7:$C$7;'Impby geral-graf azul e rosa'!$E$7;'Impby geral-graf azul e rosa'!$G$7;'Impby geral-graf azul e rosa'!$I$7)</c:f>
              <c:numCache>
                <c:formatCode>_(* #,##0.00_);_(* \(#,##0.00\);_(* "-"??_);_(@_)</c:formatCode>
                <c:ptCount val="5"/>
                <c:pt idx="0">
                  <c:v>92344638</c:v>
                </c:pt>
                <c:pt idx="1">
                  <c:v>168550093</c:v>
                </c:pt>
                <c:pt idx="2">
                  <c:v>110115594.94</c:v>
                </c:pt>
                <c:pt idx="3">
                  <c:v>89926526.780000001</c:v>
                </c:pt>
                <c:pt idx="4">
                  <c:v>88706869.549999997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4B-45EE-871C-71B5D5DD0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480192"/>
        <c:axId val="176409984"/>
        <c:axId val="0"/>
      </c:bar3DChart>
      <c:catAx>
        <c:axId val="217480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80975" cap="rnd" cmpd="sng">
            <a:solidFill>
              <a:sysClr val="windowText" lastClr="000000"/>
            </a:solidFill>
          </a:ln>
          <a:effectLst/>
        </c:spPr>
        <c:crossAx val="176409984"/>
        <c:crosses val="autoZero"/>
        <c:auto val="1"/>
        <c:lblAlgn val="ctr"/>
        <c:lblOffset val="100"/>
        <c:noMultiLvlLbl val="0"/>
      </c:catAx>
      <c:valAx>
        <c:axId val="176409984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out"/>
        <c:minorTickMark val="none"/>
        <c:tickLblPos val="nextTo"/>
        <c:crossAx val="217480192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0.79542604537426442"/>
          <c:w val="0.23260517962074664"/>
          <c:h val="0.204568241997382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177353911493684E-2"/>
          <c:y val="0"/>
          <c:w val="0.74857881175003582"/>
          <c:h val="0.98218725470068957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FF822D">
                      <a:shade val="30000"/>
                      <a:satMod val="115000"/>
                    </a:srgbClr>
                  </a:gs>
                  <a:gs pos="50000">
                    <a:srgbClr val="FF822D">
                      <a:shade val="67500"/>
                      <a:satMod val="115000"/>
                    </a:srgbClr>
                  </a:gs>
                  <a:gs pos="100000">
                    <a:srgbClr val="FF822D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8CB8-434A-B087-5D7E80335C78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E200">
                      <a:shade val="30000"/>
                      <a:satMod val="115000"/>
                    </a:srgbClr>
                  </a:gs>
                  <a:gs pos="50000">
                    <a:srgbClr val="00E200">
                      <a:shade val="67500"/>
                      <a:satMod val="115000"/>
                    </a:srgbClr>
                  </a:gs>
                  <a:gs pos="100000">
                    <a:srgbClr val="00E2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8CB8-434A-B087-5D7E80335C78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8CB8-434A-B087-5D7E80335C78}"/>
              </c:ext>
            </c:extLst>
          </c:dPt>
          <c:dLbls>
            <c:dLbl>
              <c:idx val="0"/>
              <c:layout>
                <c:manualLayout>
                  <c:x val="-0.30626969323950726"/>
                  <c:y val="-0.2101011247528191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439203255441004"/>
                      <c:h val="0.188950224543791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B8-434A-B087-5D7E80335C78}"/>
                </c:ext>
              </c:extLst>
            </c:dLbl>
            <c:dLbl>
              <c:idx val="1"/>
              <c:layout>
                <c:manualLayout>
                  <c:x val="0.11336988299518481"/>
                  <c:y val="0.158000652118782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786093358657802"/>
                      <c:h val="0.188950209523349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CB8-434A-B087-5D7E80335C78}"/>
                </c:ext>
              </c:extLst>
            </c:dLbl>
            <c:dLbl>
              <c:idx val="2"/>
              <c:layout>
                <c:manualLayout>
                  <c:x val="-3.5118469339806217E-2"/>
                  <c:y val="3.20770334911512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B8-434A-B087-5D7E80335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'RELORC Gráf Exec Empenhado'!$M$36:$M$38</c:f>
              <c:strCache>
                <c:ptCount val="3"/>
                <c:pt idx="0">
                  <c:v>Pessoal e Encargos  </c:v>
                </c:pt>
                <c:pt idx="1">
                  <c:v>Outras Despesas Correntes </c:v>
                </c:pt>
                <c:pt idx="2">
                  <c:v>Investimentos </c:v>
                </c:pt>
              </c:strCache>
            </c:strRef>
          </c:cat>
          <c:val>
            <c:numRef>
              <c:f>'RELORC Gráf Exec Empenhado'!$N$36:$N$38</c:f>
              <c:numCache>
                <c:formatCode>_(* #,##0.00_);_(* \(#,##0.00\);_(* "-"??_);_(@_)</c:formatCode>
                <c:ptCount val="3"/>
                <c:pt idx="0">
                  <c:v>1598382078.76</c:v>
                </c:pt>
                <c:pt idx="1">
                  <c:v>1131237504.5799999</c:v>
                </c:pt>
                <c:pt idx="2">
                  <c:v>110115594.94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B8-434A-B087-5D7E80335C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51"/>
      </c:pieChart>
    </c:plotArea>
    <c:legend>
      <c:legendPos val="r"/>
      <c:layout>
        <c:manualLayout>
          <c:xMode val="edge"/>
          <c:yMode val="edge"/>
          <c:x val="0.4926618343267839"/>
          <c:y val="0.84448776654272606"/>
          <c:w val="0.48580254107910409"/>
          <c:h val="0.13176670309905505"/>
        </c:manualLayout>
      </c:layout>
      <c:overlay val="0"/>
      <c:txPr>
        <a:bodyPr/>
        <a:lstStyle/>
        <a:p>
          <a:pPr>
            <a:defRPr sz="2000"/>
          </a:pPr>
          <a:endParaRPr lang="pt-BR"/>
        </a:p>
      </c:txPr>
    </c:legend>
    <c:plotVisOnly val="1"/>
    <c:dispBlanksAs val="gap"/>
    <c:showDLblsOverMax val="0"/>
  </c:chart>
  <c:spPr>
    <a:ln>
      <a:solidFill>
        <a:srgbClr val="4F81BD"/>
      </a:solidFill>
    </a:ln>
    <a:scene3d>
      <a:camera prst="orthographicFront"/>
      <a:lightRig rig="threePt" dir="t"/>
    </a:scene3d>
    <a:sp3d prstMaterial="matte">
      <a:bevelT/>
    </a:sp3d>
  </c:spPr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809845-2519-4BC5-A6E7-A7F8DD4409B3}" type="doc">
      <dgm:prSet loTypeId="urn:microsoft.com/office/officeart/2005/8/layout/defaul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46376469-DB68-4082-B374-189EA754F2FD}">
      <dgm:prSet custT="1"/>
      <dgm:spPr/>
      <dgm:t>
        <a:bodyPr/>
        <a:lstStyle/>
        <a:p>
          <a:r>
            <a:rPr lang="pt-BR" sz="2000" b="1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JANEIRO Branco - </a:t>
          </a:r>
          <a:r>
            <a:rPr lang="pt-BR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alerta para os cuidados com a saúde mental e emocional</a:t>
          </a:r>
        </a:p>
      </dgm:t>
    </dgm:pt>
    <dgm:pt modelId="{5B7FD055-B4FD-46C9-B421-CC556A41257E}" type="parTrans" cxnId="{659B1905-141A-461A-9CAD-3158FEA3EBD9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FEE9F05D-7444-4CDD-9BDB-7D9814AE42F5}" type="sibTrans" cxnId="{659B1905-141A-461A-9CAD-3158FEA3EBD9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A442FFB6-FE74-454E-8A35-699D2F0BC33C}">
      <dgm:prSet custT="1"/>
      <dgm:spPr/>
      <dgm:t>
        <a:bodyPr/>
        <a:lstStyle/>
        <a:p>
          <a:r>
            <a:rPr lang="pt-BR" sz="2000" b="1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JANEIRO</a:t>
          </a:r>
          <a:r>
            <a:rPr lang="pt-BR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Roxo, SES-TO conscientiza a população sobre a hanseníase </a:t>
          </a:r>
        </a:p>
      </dgm:t>
    </dgm:pt>
    <dgm:pt modelId="{BD1E1B50-CEC6-4067-9CB6-1E4E88CD18C2}" type="parTrans" cxnId="{D6C83806-5DAA-4482-B433-F7A059A5FCF6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6B4B749F-7A20-4803-91A4-61CCBD62A24B}" type="sibTrans" cxnId="{D6C83806-5DAA-4482-B433-F7A059A5FCF6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EFDE4FB7-47F3-456F-91C6-9203225CA398}">
      <dgm:prSet custT="1"/>
      <dgm:spPr/>
      <dgm:t>
        <a:bodyPr/>
        <a:lstStyle/>
        <a:p>
          <a:r>
            <a:rPr lang="pt-BR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FEVEREIRO</a:t>
          </a:r>
          <a:r>
            <a:rPr lang="pt-BR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Laranja busca conscientizar sobre a leucemia</a:t>
          </a:r>
        </a:p>
      </dgm:t>
    </dgm:pt>
    <dgm:pt modelId="{69DAC9D6-519D-4EE0-AAE8-134BA6B20139}" type="parTrans" cxnId="{39D50E73-CED0-4B41-89B5-97B10E42AA18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54375E2B-3F10-4326-960E-0A4FA113427E}" type="sibTrans" cxnId="{39D50E73-CED0-4B41-89B5-97B10E42AA18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EC66B7FE-4191-4EB7-A7DB-657A546BA794}">
      <dgm:prSet custT="1"/>
      <dgm:spPr/>
      <dgm:t>
        <a:bodyPr/>
        <a:lstStyle/>
        <a:p>
          <a:r>
            <a:rPr lang="pt-BR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MARÇO</a:t>
          </a:r>
          <a:r>
            <a:rPr lang="pt-BR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Lilás busca conscientizar a população sobre câncer de colo de útero e Março Amarelo - conscientizar sobre a endometriose</a:t>
          </a:r>
        </a:p>
      </dgm:t>
    </dgm:pt>
    <dgm:pt modelId="{D43079CF-263C-45A0-8E0A-9EB3CC6B7A02}" type="parTrans" cxnId="{46EB2F21-FB5B-49D2-9D87-FF80723FF4AA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2020787-02F9-445F-B3DD-622FF7B348AA}" type="sibTrans" cxnId="{46EB2F21-FB5B-49D2-9D87-FF80723FF4AA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F1C5A12D-160B-4584-BCED-FA9B356BD7C4}">
      <dgm:prSet custT="1"/>
      <dgm:spPr/>
      <dgm:t>
        <a:bodyPr/>
        <a:lstStyle/>
        <a:p>
          <a:r>
            <a:rPr lang="pt-BR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MARÇO</a:t>
          </a:r>
          <a:r>
            <a:rPr lang="pt-BR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Azul Marinho - orienta a população sobre a prevenção do câncer colorretal</a:t>
          </a:r>
        </a:p>
      </dgm:t>
    </dgm:pt>
    <dgm:pt modelId="{3344DAF3-07C8-47D7-AF8D-04BC9F488AD4}" type="parTrans" cxnId="{E0B1316E-3C04-4074-963E-27BDD0C7BDB8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3A3A1A6B-D4DA-4EC8-ABDF-66F83B30B874}" type="sibTrans" cxnId="{E0B1316E-3C04-4074-963E-27BDD0C7BDB8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D65C26D7-9552-4A0F-84BD-D47FC2EE688A}">
      <dgm:prSet custT="1"/>
      <dgm:spPr/>
      <dgm:t>
        <a:bodyPr/>
        <a:lstStyle/>
        <a:p>
          <a:r>
            <a:rPr lang="pt-BR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ABRIL</a:t>
          </a:r>
          <a:r>
            <a:rPr lang="pt-BR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Azul de conscientização sobre o autismo</a:t>
          </a:r>
        </a:p>
      </dgm:t>
    </dgm:pt>
    <dgm:pt modelId="{279714DC-AD20-449B-935B-C3E5494505E3}" type="parTrans" cxnId="{16A114D3-125E-47D4-9D48-6CA51D20E7BF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1B7FE456-1033-46F0-9FD3-CA85D9D75B3B}" type="sibTrans" cxnId="{16A114D3-125E-47D4-9D48-6CA51D20E7BF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FC4A37A7-20DD-4BAC-8AA0-C54EEAF2EB9C}">
      <dgm:prSet custT="1"/>
      <dgm:spPr/>
      <dgm:t>
        <a:bodyPr/>
        <a:lstStyle/>
        <a:p>
          <a:r>
            <a:rPr lang="pt-BR" sz="2000" b="1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ABRIL</a:t>
          </a:r>
          <a:r>
            <a:rPr lang="pt-BR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Verde, SES-TO reforça a Saúde e Segurança do Trabalhador</a:t>
          </a:r>
        </a:p>
      </dgm:t>
    </dgm:pt>
    <dgm:pt modelId="{8B6463F0-2D75-43AB-BB3D-FE394CCC03EA}" type="parTrans" cxnId="{F16C682D-5D56-422A-95E6-DB5E2C1C366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D5F9D6E1-8E55-4EFC-832A-826293569275}" type="sibTrans" cxnId="{F16C682D-5D56-422A-95E6-DB5E2C1C366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B4DD996F-6764-4C5B-B987-8FB042916DCB}">
      <dgm:prSet custT="1"/>
      <dgm:spPr/>
      <dgm:t>
        <a:bodyPr/>
        <a:lstStyle/>
        <a:p>
          <a:r>
            <a:rPr lang="pt-BR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MAIO</a:t>
          </a:r>
          <a:r>
            <a:rPr lang="pt-BR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Amarelo</a:t>
          </a:r>
        </a:p>
        <a:p>
          <a:r>
            <a:rPr lang="pt-BR" sz="2000">
              <a:solidFill>
                <a:srgbClr val="000B5D"/>
              </a:solidFill>
              <a:latin typeface="+mj-lt"/>
            </a:rPr>
            <a:t>Conscientização sobre acidentes de trânsito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673F2C66-845B-4C3C-AE4A-4D09B7594407}" type="parTrans" cxnId="{85A708A3-14F9-47AA-84B1-DF2051EB71B7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E8E90A74-C122-42B6-A61B-C638BC3A947E}" type="sibTrans" cxnId="{85A708A3-14F9-47AA-84B1-DF2051EB71B7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E0408473-4B6D-4A0D-86A0-F40E96AC3A35}">
      <dgm:prSet custT="1"/>
      <dgm:spPr/>
      <dgm:t>
        <a:bodyPr/>
        <a:lstStyle/>
        <a:p>
          <a:r>
            <a:rPr lang="pt-BR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MAIO</a:t>
          </a:r>
          <a:r>
            <a:rPr lang="pt-BR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FURTA-COR - Saúde mental materna</a:t>
          </a:r>
        </a:p>
      </dgm:t>
    </dgm:pt>
    <dgm:pt modelId="{ED553972-2576-4D28-8178-E738B7FFD323}" type="parTrans" cxnId="{F210FE72-D8C1-4ED2-9CA7-43E80271A4D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C0A7D2E7-6964-4277-8686-D0609B29F3CE}" type="sibTrans" cxnId="{F210FE72-D8C1-4ED2-9CA7-43E80271A4D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8A553464-81DB-421E-AF31-16FEED6BBAD9}">
      <dgm:prSet custT="1"/>
      <dgm:spPr/>
      <dgm:t>
        <a:bodyPr/>
        <a:lstStyle/>
        <a:p>
          <a:r>
            <a:rPr lang="pt-BR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17 de MAIO </a:t>
          </a:r>
          <a:r>
            <a:rPr lang="pt-BR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 Mundial da Hipertensão - </a:t>
          </a:r>
          <a:r>
            <a:rPr lang="en-US" sz="2000" b="0" i="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340.063 tocantinenses são hipertensos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0C73F20D-526A-483E-AAC5-93A22C05A3E0}" type="parTrans" cxnId="{E171FEC8-03A9-458E-BBC1-A9DFB2C0E9B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06AD2405-7B9B-4A76-9D8C-D64CDCAF67F2}" type="sibTrans" cxnId="{E171FEC8-03A9-458E-BBC1-A9DFB2C0E9B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B4BDDDB-F65F-497C-92E3-FED5775CC877}">
      <dgm:prSet custT="1"/>
      <dgm:spPr/>
      <dgm:t>
        <a:bodyPr/>
        <a:lstStyle/>
        <a:p>
          <a:r>
            <a:rPr lang="en-US" sz="2000" b="1" i="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MAIO</a:t>
          </a:r>
          <a:r>
            <a:rPr lang="en-US" sz="2000" b="0" i="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com campanhas  de prevenção do diabetes - doença que atinge 109.094 tocantinenses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54F430F5-EA60-4468-A6FB-832529DE978F}" type="parTrans" cxnId="{83ACCE98-3B87-4BE3-862A-49BC94CA982C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044AD964-1A63-45D7-82F5-975608CB0AC7}" type="sibTrans" cxnId="{83ACCE98-3B87-4BE3-862A-49BC94CA982C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9845930A-F086-4B4D-91AE-A47EEC452901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19 de MAIO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Nacional e Mundial de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Doação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Leite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Humano (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postos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atendimento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/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doação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Palmas,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Araguaína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, Gurupi, Porto  e Paraíso)</a:t>
          </a:r>
          <a:endParaRPr lang="pt-BR" sz="20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1E966168-355D-48C4-9044-BD2993B8E7AA}" type="parTrans" cxnId="{9471AA45-76D2-4972-838E-9679448693C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8D5D43E1-C88E-4001-A4BE-61E915B52F85}" type="sibTrans" cxnId="{9471AA45-76D2-4972-838E-9679448693C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40133468-A4C3-43A5-8222-20105102EA89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SETEMBRO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Amarelo - Com objetivo de reforçar a valorização da vida e a prevenção do suicídio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B301D762-814C-4FA5-8386-898BACFFD92E}" type="parTrans" cxnId="{AD2444E8-F0AA-421D-BE96-6FEC6366E3EE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B0F4F38E-01B8-43EC-8DB3-FC00E86F4D13}" type="sibTrans" cxnId="{AD2444E8-F0AA-421D-BE96-6FEC6366E3EE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07897F46-3132-471A-863D-40850D4732BA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17 de SETEMBRO</a:t>
          </a:r>
          <a:r>
            <a:rPr lang="en-US" sz="2000" b="1" i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- 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 Mundial da Segurança do Paciente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5113748E-4977-491C-9DEB-81C834E19D73}" type="parTrans" cxnId="{66ED7E5F-28E3-42B3-8DED-C4A90E3E080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D7052922-0A2D-47E3-8F01-0A4C24949B1A}" type="sibTrans" cxnId="{66ED7E5F-28E3-42B3-8DED-C4A90E3E080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7150F40E-1A4D-4D0D-8ABA-F9BDF8EAA85C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21 de SETEMBRO</a:t>
          </a:r>
          <a:r>
            <a:rPr lang="en-US" sz="2000" i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- 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 Nacional de Conscientização da Doença Alzheimer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EE33ED8-FC58-41EC-85E0-8F0162CFDBDC}" type="parTrans" cxnId="{60DCEAAB-8B46-4807-9EC2-AFD25DE219CB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8E78D4AA-3094-4A54-851E-288743DED1C3}" type="sibTrans" cxnId="{60DCEAAB-8B46-4807-9EC2-AFD25DE219CB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9DD37DFE-37C8-49A7-A32A-4AFFF6E7DE55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OUTUBRO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Verde -  conscientização para combate à sífilis congênita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D1897C3E-2858-40C1-B956-7D402FC8E2ED}" type="parTrans" cxnId="{5609CF36-D33B-480E-BFB0-8CAB510EE39B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E5822DB9-383B-470F-B1E5-2D3A55EE66BB}" type="sibTrans" cxnId="{5609CF36-D33B-480E-BFB0-8CAB510EE39B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BF7A772C-C42B-4B7C-B9B7-641BCC3B4CAF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OUTUBRO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Rosa - alerta sobre a importância do diagnóstico precoce no tratamento ao câncer de mama.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713194C9-54D0-450D-AE9F-D2AE455D9D76}" type="parTrans" cxnId="{526851AF-2DB2-415C-AA42-69DD0C114864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1EB27F25-6EEA-42EC-99A0-9CA4E522F953}" type="sibTrans" cxnId="{526851AF-2DB2-415C-AA42-69DD0C114864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4EB06C82-761E-4315-AD5A-54CAE2B1D9FB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NOVEMBRO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Azul – conscientização sobre o câncer de próstata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002668E9-42B4-441C-820B-BDE19B638CFF}" type="parTrans" cxnId="{78D29B40-2FB3-454F-8CF3-E8F2733C20D2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390959C4-47E8-43D9-88FA-90FAA6041614}" type="sibTrans" cxnId="{78D29B40-2FB3-454F-8CF3-E8F2733C20D2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5CEA5910-B381-40AD-B90B-1EFE29D04941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14 de NOVEMBRO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, Dia Mundial do Diabetes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0CA820E8-5A93-4A77-B074-3B47AB64B824}" type="parTrans" cxnId="{82165F6A-8356-44C7-B36D-44FB9DA99C93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403A2FA1-3E98-41E7-BB74-D344041527F6}" type="sibTrans" cxnId="{82165F6A-8356-44C7-B36D-44FB9DA99C93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B02AF3BB-37E9-48FC-97A5-1A6CC55415D1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NOVEMBRO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Roxo – reforço aos cuidados com a prematuridade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E096C994-D1E6-4AAF-9967-2B263709C9D4}" type="parTrans" cxnId="{76BD7F2B-3DE3-4C11-87B0-CBF85DFA6E11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3044ACF8-A212-4BB1-910C-FE4E944EE0AF}" type="sibTrans" cxnId="{76BD7F2B-3DE3-4C11-87B0-CBF85DFA6E11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FCC084D9-EF66-4158-ACC3-AF9AF4B4C908}">
      <dgm:prSet custT="1"/>
      <dgm:spPr/>
      <dgm:t>
        <a:bodyPr/>
        <a:lstStyle/>
        <a:p>
          <a:r>
            <a:rPr lang="pt-BR" sz="2000" b="1" i="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DEZEMBRO</a:t>
          </a:r>
          <a:r>
            <a:rPr lang="pt-BR" sz="2000" b="0" i="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Laranja – 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conscientização </a:t>
          </a:r>
          <a:r>
            <a:rPr lang="pt-BR" sz="2000" b="0" i="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em relação ao câncer de pele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F4A4F233-EF2D-491E-A682-96AEEAF99DA5}" type="parTrans" cxnId="{8CE3D4EA-E51B-45F1-A2EC-6EFC74141FA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E8F1114-D228-4D37-8B7B-E1D19B6FAD9F}" type="sibTrans" cxnId="{8CE3D4EA-E51B-45F1-A2EC-6EFC74141FA0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8F57C999-7FF9-4D52-9EDD-E2800844ED08}">
      <dgm:prSet custT="1"/>
      <dgm:spPr/>
      <dgm:t>
        <a:bodyPr/>
        <a:lstStyle/>
        <a:p>
          <a:r>
            <a:rPr lang="en-US" sz="2000" b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DEZEMBRO</a:t>
          </a:r>
          <a:r>
            <a:rPr lang="en-US" sz="20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Vermelho - conscientização quanto ao risco do HIV/AIDS e Infecções Sexualmente Transmissíveis</a:t>
          </a:r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FC2C4762-B5F9-4EF9-BD83-1D781BBEA673}" type="parTrans" cxnId="{8C4468AE-D05D-4F7D-8CA1-5BB068B1D244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A8A1FCB-95F9-48A6-A1BD-942D31541A87}" type="sibTrans" cxnId="{8C4468AE-D05D-4F7D-8CA1-5BB068B1D244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91E6EE47-AC5E-4C69-A9D3-361970840C5A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JULHO</a:t>
          </a:r>
          <a:r>
            <a:rPr lang="en-US" sz="20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Amarelo</a:t>
          </a:r>
          <a:r>
            <a:rPr lang="en-US" sz="20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evitar</a:t>
          </a:r>
          <a:r>
            <a:rPr lang="en-US" sz="20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 </a:t>
          </a:r>
          <a:r>
            <a:rPr lang="en-US" sz="20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disseminação</a:t>
          </a:r>
          <a:r>
            <a:rPr lang="en-US" sz="20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dos </a:t>
          </a:r>
          <a:r>
            <a:rPr lang="en-US" sz="20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vírus</a:t>
          </a:r>
          <a:r>
            <a:rPr lang="en-US" sz="20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spc="-112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das hepatites</a:t>
          </a:r>
          <a:endParaRPr lang="pt-BR" sz="20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14B3C588-391E-43AC-9132-24735E5F4DE6}" type="parTrans" cxnId="{35828E5A-BF17-4DDF-9C19-846E3EBC17FA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6840196-1927-42CD-86EA-CA05E12D6CD3}" type="sibTrans" cxnId="{35828E5A-BF17-4DDF-9C19-846E3EBC17FA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5B912D5-25AA-4C50-B2BA-AE629F0F1E7D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JULHO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Verde é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uma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campanha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criada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pela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Associação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Câncer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Boca e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Garganta</a:t>
          </a:r>
          <a:endParaRPr lang="pt-BR" sz="20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28F25247-3D15-46BF-B479-F4B8D84EAD8D}" type="parTrans" cxnId="{31103BB5-BC78-49F4-AD72-CA79923FC90B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6344D9CF-D6CC-4AED-9574-DC17A4264851}" type="sibTrans" cxnId="{31103BB5-BC78-49F4-AD72-CA79923FC90B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4408AE6A-7FA7-44AA-BF61-4651F48DC21C}">
      <dgm:prSet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AGOSTO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Lilás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, com o 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objetivo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levar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à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conscientização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sobre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violência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contra a </a:t>
          </a:r>
          <a:r>
            <a:rPr lang="en-US" sz="20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mulher</a:t>
          </a:r>
          <a:r>
            <a:rPr lang="en-US" sz="20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endParaRPr lang="pt-BR" sz="20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F7AD8B05-420A-43C2-987E-7C495DEDB317}" type="parTrans" cxnId="{FB6D4586-9E14-4B7A-8122-948DBCB2C593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1DCFD3A3-6DF9-4B9C-96B6-02BF7DB2BD04}" type="sibTrans" cxnId="{FB6D4586-9E14-4B7A-8122-948DBCB2C593}">
      <dgm:prSet/>
      <dgm:spPr/>
      <dgm:t>
        <a:bodyPr/>
        <a:lstStyle/>
        <a:p>
          <a:endParaRPr lang="pt-BR" sz="20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gm:t>
    </dgm:pt>
    <dgm:pt modelId="{CDFA9CC6-14C1-4D1B-8AAB-1B4B30AC4764}" type="pres">
      <dgm:prSet presAssocID="{23809845-2519-4BC5-A6E7-A7F8DD4409B3}" presName="diagram" presStyleCnt="0">
        <dgm:presLayoutVars>
          <dgm:dir/>
          <dgm:resizeHandles val="exact"/>
        </dgm:presLayoutVars>
      </dgm:prSet>
      <dgm:spPr/>
    </dgm:pt>
    <dgm:pt modelId="{D12EE4E6-6719-42C9-B4FD-BDBA0B71BAA2}" type="pres">
      <dgm:prSet presAssocID="{46376469-DB68-4082-B374-189EA754F2FD}" presName="node" presStyleLbl="node1" presStyleIdx="0" presStyleCnt="25">
        <dgm:presLayoutVars>
          <dgm:bulletEnabled val="1"/>
        </dgm:presLayoutVars>
      </dgm:prSet>
      <dgm:spPr/>
    </dgm:pt>
    <dgm:pt modelId="{50496F5F-E4ED-4F73-8C30-582A9EA82D03}" type="pres">
      <dgm:prSet presAssocID="{FEE9F05D-7444-4CDD-9BDB-7D9814AE42F5}" presName="sibTrans" presStyleCnt="0"/>
      <dgm:spPr/>
    </dgm:pt>
    <dgm:pt modelId="{8DCDA9AD-E9F8-455F-A73D-D854C4CE7885}" type="pres">
      <dgm:prSet presAssocID="{A442FFB6-FE74-454E-8A35-699D2F0BC33C}" presName="node" presStyleLbl="node1" presStyleIdx="1" presStyleCnt="25">
        <dgm:presLayoutVars>
          <dgm:bulletEnabled val="1"/>
        </dgm:presLayoutVars>
      </dgm:prSet>
      <dgm:spPr/>
    </dgm:pt>
    <dgm:pt modelId="{7DF35C07-B173-4CE3-B530-C1B27B35B23A}" type="pres">
      <dgm:prSet presAssocID="{6B4B749F-7A20-4803-91A4-61CCBD62A24B}" presName="sibTrans" presStyleCnt="0"/>
      <dgm:spPr/>
    </dgm:pt>
    <dgm:pt modelId="{31F63073-B2E7-4764-8213-B636EDA9B975}" type="pres">
      <dgm:prSet presAssocID="{EFDE4FB7-47F3-456F-91C6-9203225CA398}" presName="node" presStyleLbl="node1" presStyleIdx="2" presStyleCnt="25">
        <dgm:presLayoutVars>
          <dgm:bulletEnabled val="1"/>
        </dgm:presLayoutVars>
      </dgm:prSet>
      <dgm:spPr/>
    </dgm:pt>
    <dgm:pt modelId="{D5C5C065-C0C6-450D-8E20-0CA2BED0D453}" type="pres">
      <dgm:prSet presAssocID="{54375E2B-3F10-4326-960E-0A4FA113427E}" presName="sibTrans" presStyleCnt="0"/>
      <dgm:spPr/>
    </dgm:pt>
    <dgm:pt modelId="{9CC32653-9A46-4AB7-AB06-5EFD2C56156F}" type="pres">
      <dgm:prSet presAssocID="{EC66B7FE-4191-4EB7-A7DB-657A546BA794}" presName="node" presStyleLbl="node1" presStyleIdx="3" presStyleCnt="25">
        <dgm:presLayoutVars>
          <dgm:bulletEnabled val="1"/>
        </dgm:presLayoutVars>
      </dgm:prSet>
      <dgm:spPr/>
    </dgm:pt>
    <dgm:pt modelId="{6CC834E9-5D60-462D-9825-32C63BB9B4E1}" type="pres">
      <dgm:prSet presAssocID="{22020787-02F9-445F-B3DD-622FF7B348AA}" presName="sibTrans" presStyleCnt="0"/>
      <dgm:spPr/>
    </dgm:pt>
    <dgm:pt modelId="{8D405768-2AED-4199-8A9B-710F0ABF4508}" type="pres">
      <dgm:prSet presAssocID="{F1C5A12D-160B-4584-BCED-FA9B356BD7C4}" presName="node" presStyleLbl="node1" presStyleIdx="4" presStyleCnt="25">
        <dgm:presLayoutVars>
          <dgm:bulletEnabled val="1"/>
        </dgm:presLayoutVars>
      </dgm:prSet>
      <dgm:spPr/>
    </dgm:pt>
    <dgm:pt modelId="{7350AA81-B192-40D7-AABE-8AD11C3774A5}" type="pres">
      <dgm:prSet presAssocID="{3A3A1A6B-D4DA-4EC8-ABDF-66F83B30B874}" presName="sibTrans" presStyleCnt="0"/>
      <dgm:spPr/>
    </dgm:pt>
    <dgm:pt modelId="{F1A7A751-6FE3-49A9-9A48-7C862400EBC7}" type="pres">
      <dgm:prSet presAssocID="{D65C26D7-9552-4A0F-84BD-D47FC2EE688A}" presName="node" presStyleLbl="node1" presStyleIdx="5" presStyleCnt="25">
        <dgm:presLayoutVars>
          <dgm:bulletEnabled val="1"/>
        </dgm:presLayoutVars>
      </dgm:prSet>
      <dgm:spPr/>
    </dgm:pt>
    <dgm:pt modelId="{7ABF9B50-A518-4E58-AB1C-D36B47E70318}" type="pres">
      <dgm:prSet presAssocID="{1B7FE456-1033-46F0-9FD3-CA85D9D75B3B}" presName="sibTrans" presStyleCnt="0"/>
      <dgm:spPr/>
    </dgm:pt>
    <dgm:pt modelId="{3D79186C-5010-4558-9A08-62EE31B0B2C4}" type="pres">
      <dgm:prSet presAssocID="{FC4A37A7-20DD-4BAC-8AA0-C54EEAF2EB9C}" presName="node" presStyleLbl="node1" presStyleIdx="6" presStyleCnt="25">
        <dgm:presLayoutVars>
          <dgm:bulletEnabled val="1"/>
        </dgm:presLayoutVars>
      </dgm:prSet>
      <dgm:spPr/>
    </dgm:pt>
    <dgm:pt modelId="{59DE1FB6-BE40-4058-944F-DE3C86330293}" type="pres">
      <dgm:prSet presAssocID="{D5F9D6E1-8E55-4EFC-832A-826293569275}" presName="sibTrans" presStyleCnt="0"/>
      <dgm:spPr/>
    </dgm:pt>
    <dgm:pt modelId="{71ED27F0-7EB6-4AC1-B059-BBB360452E80}" type="pres">
      <dgm:prSet presAssocID="{B4DD996F-6764-4C5B-B987-8FB042916DCB}" presName="node" presStyleLbl="node1" presStyleIdx="7" presStyleCnt="25">
        <dgm:presLayoutVars>
          <dgm:bulletEnabled val="1"/>
        </dgm:presLayoutVars>
      </dgm:prSet>
      <dgm:spPr/>
    </dgm:pt>
    <dgm:pt modelId="{D43731C6-F614-4E28-A216-B2347454810B}" type="pres">
      <dgm:prSet presAssocID="{E8E90A74-C122-42B6-A61B-C638BC3A947E}" presName="sibTrans" presStyleCnt="0"/>
      <dgm:spPr/>
    </dgm:pt>
    <dgm:pt modelId="{B02245BB-3509-47FA-BD38-E3806BDB24E5}" type="pres">
      <dgm:prSet presAssocID="{E0408473-4B6D-4A0D-86A0-F40E96AC3A35}" presName="node" presStyleLbl="node1" presStyleIdx="8" presStyleCnt="25">
        <dgm:presLayoutVars>
          <dgm:bulletEnabled val="1"/>
        </dgm:presLayoutVars>
      </dgm:prSet>
      <dgm:spPr/>
    </dgm:pt>
    <dgm:pt modelId="{76CE3DB8-A922-4F98-B267-40A81AA2913E}" type="pres">
      <dgm:prSet presAssocID="{C0A7D2E7-6964-4277-8686-D0609B29F3CE}" presName="sibTrans" presStyleCnt="0"/>
      <dgm:spPr/>
    </dgm:pt>
    <dgm:pt modelId="{405B0D21-F262-448E-AB0D-ECB99A0122B8}" type="pres">
      <dgm:prSet presAssocID="{8A553464-81DB-421E-AF31-16FEED6BBAD9}" presName="node" presStyleLbl="node1" presStyleIdx="9" presStyleCnt="25">
        <dgm:presLayoutVars>
          <dgm:bulletEnabled val="1"/>
        </dgm:presLayoutVars>
      </dgm:prSet>
      <dgm:spPr/>
    </dgm:pt>
    <dgm:pt modelId="{A7A620A1-880A-42FE-B98A-AA254D27A4DA}" type="pres">
      <dgm:prSet presAssocID="{06AD2405-7B9B-4A76-9D8C-D64CDCAF67F2}" presName="sibTrans" presStyleCnt="0"/>
      <dgm:spPr/>
    </dgm:pt>
    <dgm:pt modelId="{F8377BC6-95E3-41B1-BAE0-4059862C2D09}" type="pres">
      <dgm:prSet presAssocID="{2B4BDDDB-F65F-497C-92E3-FED5775CC877}" presName="node" presStyleLbl="node1" presStyleIdx="10" presStyleCnt="25">
        <dgm:presLayoutVars>
          <dgm:bulletEnabled val="1"/>
        </dgm:presLayoutVars>
      </dgm:prSet>
      <dgm:spPr/>
    </dgm:pt>
    <dgm:pt modelId="{307CA2D8-2ACB-4128-9CAF-F86273CB230C}" type="pres">
      <dgm:prSet presAssocID="{044AD964-1A63-45D7-82F5-975608CB0AC7}" presName="sibTrans" presStyleCnt="0"/>
      <dgm:spPr/>
    </dgm:pt>
    <dgm:pt modelId="{78812ACA-99F5-4AE4-91D0-191156A7200C}" type="pres">
      <dgm:prSet presAssocID="{9845930A-F086-4B4D-91AE-A47EEC452901}" presName="node" presStyleLbl="node1" presStyleIdx="11" presStyleCnt="25">
        <dgm:presLayoutVars>
          <dgm:bulletEnabled val="1"/>
        </dgm:presLayoutVars>
      </dgm:prSet>
      <dgm:spPr/>
    </dgm:pt>
    <dgm:pt modelId="{558C0192-8071-40D7-848A-3EE91ECF5F22}" type="pres">
      <dgm:prSet presAssocID="{8D5D43E1-C88E-4001-A4BE-61E915B52F85}" presName="sibTrans" presStyleCnt="0"/>
      <dgm:spPr/>
    </dgm:pt>
    <dgm:pt modelId="{72476E13-B4D1-4B59-8805-F3DF3ECBDE29}" type="pres">
      <dgm:prSet presAssocID="{91E6EE47-AC5E-4C69-A9D3-361970840C5A}" presName="node" presStyleLbl="node1" presStyleIdx="12" presStyleCnt="25">
        <dgm:presLayoutVars>
          <dgm:bulletEnabled val="1"/>
        </dgm:presLayoutVars>
      </dgm:prSet>
      <dgm:spPr/>
    </dgm:pt>
    <dgm:pt modelId="{20D4CD16-CD7F-4D25-88B1-F2A1DBE6E7EE}" type="pres">
      <dgm:prSet presAssocID="{26840196-1927-42CD-86EA-CA05E12D6CD3}" presName="sibTrans" presStyleCnt="0"/>
      <dgm:spPr/>
    </dgm:pt>
    <dgm:pt modelId="{8952ED7E-7C3B-4F22-A639-F39768EC0F50}" type="pres">
      <dgm:prSet presAssocID="{25B912D5-25AA-4C50-B2BA-AE629F0F1E7D}" presName="node" presStyleLbl="node1" presStyleIdx="13" presStyleCnt="25">
        <dgm:presLayoutVars>
          <dgm:bulletEnabled val="1"/>
        </dgm:presLayoutVars>
      </dgm:prSet>
      <dgm:spPr/>
    </dgm:pt>
    <dgm:pt modelId="{8126C8E1-C2F2-45AA-A01C-56D94B7EBE48}" type="pres">
      <dgm:prSet presAssocID="{6344D9CF-D6CC-4AED-9574-DC17A4264851}" presName="sibTrans" presStyleCnt="0"/>
      <dgm:spPr/>
    </dgm:pt>
    <dgm:pt modelId="{A53167DC-A0AE-498D-A074-42A66D433CD2}" type="pres">
      <dgm:prSet presAssocID="{4408AE6A-7FA7-44AA-BF61-4651F48DC21C}" presName="node" presStyleLbl="node1" presStyleIdx="14" presStyleCnt="25">
        <dgm:presLayoutVars>
          <dgm:bulletEnabled val="1"/>
        </dgm:presLayoutVars>
      </dgm:prSet>
      <dgm:spPr/>
    </dgm:pt>
    <dgm:pt modelId="{A9AD3AA0-8688-4D44-B324-77B948034D06}" type="pres">
      <dgm:prSet presAssocID="{1DCFD3A3-6DF9-4B9C-96B6-02BF7DB2BD04}" presName="sibTrans" presStyleCnt="0"/>
      <dgm:spPr/>
    </dgm:pt>
    <dgm:pt modelId="{792CBED0-0B1C-4426-BE25-8129DFE2255A}" type="pres">
      <dgm:prSet presAssocID="{40133468-A4C3-43A5-8222-20105102EA89}" presName="node" presStyleLbl="node1" presStyleIdx="15" presStyleCnt="25">
        <dgm:presLayoutVars>
          <dgm:bulletEnabled val="1"/>
        </dgm:presLayoutVars>
      </dgm:prSet>
      <dgm:spPr/>
    </dgm:pt>
    <dgm:pt modelId="{F818CE5A-8F06-48E6-9BF1-E0180525B74D}" type="pres">
      <dgm:prSet presAssocID="{B0F4F38E-01B8-43EC-8DB3-FC00E86F4D13}" presName="sibTrans" presStyleCnt="0"/>
      <dgm:spPr/>
    </dgm:pt>
    <dgm:pt modelId="{39AA254B-89C5-475C-A6D3-62A2203EA843}" type="pres">
      <dgm:prSet presAssocID="{07897F46-3132-471A-863D-40850D4732BA}" presName="node" presStyleLbl="node1" presStyleIdx="16" presStyleCnt="25">
        <dgm:presLayoutVars>
          <dgm:bulletEnabled val="1"/>
        </dgm:presLayoutVars>
      </dgm:prSet>
      <dgm:spPr/>
    </dgm:pt>
    <dgm:pt modelId="{F6C9773D-7EAC-4C2B-B013-0F9F38F3769D}" type="pres">
      <dgm:prSet presAssocID="{D7052922-0A2D-47E3-8F01-0A4C24949B1A}" presName="sibTrans" presStyleCnt="0"/>
      <dgm:spPr/>
    </dgm:pt>
    <dgm:pt modelId="{4FD2ECA1-E7DB-4F29-A8AD-F917B8F851C9}" type="pres">
      <dgm:prSet presAssocID="{7150F40E-1A4D-4D0D-8ABA-F9BDF8EAA85C}" presName="node" presStyleLbl="node1" presStyleIdx="17" presStyleCnt="25">
        <dgm:presLayoutVars>
          <dgm:bulletEnabled val="1"/>
        </dgm:presLayoutVars>
      </dgm:prSet>
      <dgm:spPr/>
    </dgm:pt>
    <dgm:pt modelId="{CFE4B766-DF33-4930-8B72-4AEBE33BEE4C}" type="pres">
      <dgm:prSet presAssocID="{8E78D4AA-3094-4A54-851E-288743DED1C3}" presName="sibTrans" presStyleCnt="0"/>
      <dgm:spPr/>
    </dgm:pt>
    <dgm:pt modelId="{FD254E82-238E-4EB2-A587-23943222A9A6}" type="pres">
      <dgm:prSet presAssocID="{9DD37DFE-37C8-49A7-A32A-4AFFF6E7DE55}" presName="node" presStyleLbl="node1" presStyleIdx="18" presStyleCnt="25">
        <dgm:presLayoutVars>
          <dgm:bulletEnabled val="1"/>
        </dgm:presLayoutVars>
      </dgm:prSet>
      <dgm:spPr/>
    </dgm:pt>
    <dgm:pt modelId="{B738FD99-B9E0-48C5-8351-EC399CF89414}" type="pres">
      <dgm:prSet presAssocID="{E5822DB9-383B-470F-B1E5-2D3A55EE66BB}" presName="sibTrans" presStyleCnt="0"/>
      <dgm:spPr/>
    </dgm:pt>
    <dgm:pt modelId="{ED4E7384-13FD-4991-B5D3-5E6C5D059E1B}" type="pres">
      <dgm:prSet presAssocID="{BF7A772C-C42B-4B7C-B9B7-641BCC3B4CAF}" presName="node" presStyleLbl="node1" presStyleIdx="19" presStyleCnt="25">
        <dgm:presLayoutVars>
          <dgm:bulletEnabled val="1"/>
        </dgm:presLayoutVars>
      </dgm:prSet>
      <dgm:spPr/>
    </dgm:pt>
    <dgm:pt modelId="{C8C98742-E33B-44CB-8469-3BE6904B0507}" type="pres">
      <dgm:prSet presAssocID="{1EB27F25-6EEA-42EC-99A0-9CA4E522F953}" presName="sibTrans" presStyleCnt="0"/>
      <dgm:spPr/>
    </dgm:pt>
    <dgm:pt modelId="{9B47992A-BE2B-420C-8B41-29E4171438B0}" type="pres">
      <dgm:prSet presAssocID="{4EB06C82-761E-4315-AD5A-54CAE2B1D9FB}" presName="node" presStyleLbl="node1" presStyleIdx="20" presStyleCnt="25">
        <dgm:presLayoutVars>
          <dgm:bulletEnabled val="1"/>
        </dgm:presLayoutVars>
      </dgm:prSet>
      <dgm:spPr/>
    </dgm:pt>
    <dgm:pt modelId="{62F244FC-756D-43EF-95B6-256EC0EFFB24}" type="pres">
      <dgm:prSet presAssocID="{390959C4-47E8-43D9-88FA-90FAA6041614}" presName="sibTrans" presStyleCnt="0"/>
      <dgm:spPr/>
    </dgm:pt>
    <dgm:pt modelId="{79C5B591-6C52-42D0-81A7-42B831C3ABF6}" type="pres">
      <dgm:prSet presAssocID="{5CEA5910-B381-40AD-B90B-1EFE29D04941}" presName="node" presStyleLbl="node1" presStyleIdx="21" presStyleCnt="25">
        <dgm:presLayoutVars>
          <dgm:bulletEnabled val="1"/>
        </dgm:presLayoutVars>
      </dgm:prSet>
      <dgm:spPr/>
    </dgm:pt>
    <dgm:pt modelId="{EEA4537E-1F71-4211-8EB2-323B3483504F}" type="pres">
      <dgm:prSet presAssocID="{403A2FA1-3E98-41E7-BB74-D344041527F6}" presName="sibTrans" presStyleCnt="0"/>
      <dgm:spPr/>
    </dgm:pt>
    <dgm:pt modelId="{044920C7-1003-47A2-87C9-5D05BC2625D0}" type="pres">
      <dgm:prSet presAssocID="{B02AF3BB-37E9-48FC-97A5-1A6CC55415D1}" presName="node" presStyleLbl="node1" presStyleIdx="22" presStyleCnt="25">
        <dgm:presLayoutVars>
          <dgm:bulletEnabled val="1"/>
        </dgm:presLayoutVars>
      </dgm:prSet>
      <dgm:spPr/>
    </dgm:pt>
    <dgm:pt modelId="{CBF9992E-BC66-4786-B520-1B8929EDC779}" type="pres">
      <dgm:prSet presAssocID="{3044ACF8-A212-4BB1-910C-FE4E944EE0AF}" presName="sibTrans" presStyleCnt="0"/>
      <dgm:spPr/>
    </dgm:pt>
    <dgm:pt modelId="{304168B8-D19C-4C01-ABB3-F3720844E48F}" type="pres">
      <dgm:prSet presAssocID="{FCC084D9-EF66-4158-ACC3-AF9AF4B4C908}" presName="node" presStyleLbl="node1" presStyleIdx="23" presStyleCnt="25">
        <dgm:presLayoutVars>
          <dgm:bulletEnabled val="1"/>
        </dgm:presLayoutVars>
      </dgm:prSet>
      <dgm:spPr/>
    </dgm:pt>
    <dgm:pt modelId="{427DBBEB-B8C0-4C1C-B5DB-2A40C62E94E8}" type="pres">
      <dgm:prSet presAssocID="{2E8F1114-D228-4D37-8B7B-E1D19B6FAD9F}" presName="sibTrans" presStyleCnt="0"/>
      <dgm:spPr/>
    </dgm:pt>
    <dgm:pt modelId="{6F0165B2-41E0-4DA1-888D-32AEB3310DEA}" type="pres">
      <dgm:prSet presAssocID="{8F57C999-7FF9-4D52-9EDD-E2800844ED08}" presName="node" presStyleLbl="node1" presStyleIdx="24" presStyleCnt="25" custLinFactX="100000" custLinFactNeighborX="174713">
        <dgm:presLayoutVars>
          <dgm:bulletEnabled val="1"/>
        </dgm:presLayoutVars>
      </dgm:prSet>
      <dgm:spPr/>
    </dgm:pt>
  </dgm:ptLst>
  <dgm:cxnLst>
    <dgm:cxn modelId="{659B1905-141A-461A-9CAD-3158FEA3EBD9}" srcId="{23809845-2519-4BC5-A6E7-A7F8DD4409B3}" destId="{46376469-DB68-4082-B374-189EA754F2FD}" srcOrd="0" destOrd="0" parTransId="{5B7FD055-B4FD-46C9-B421-CC556A41257E}" sibTransId="{FEE9F05D-7444-4CDD-9BDB-7D9814AE42F5}"/>
    <dgm:cxn modelId="{C393DD05-9C13-41C4-B684-1F2EF10858F7}" type="presOf" srcId="{46376469-DB68-4082-B374-189EA754F2FD}" destId="{D12EE4E6-6719-42C9-B4FD-BDBA0B71BAA2}" srcOrd="0" destOrd="0" presId="urn:microsoft.com/office/officeart/2005/8/layout/default"/>
    <dgm:cxn modelId="{D6C83806-5DAA-4482-B433-F7A059A5FCF6}" srcId="{23809845-2519-4BC5-A6E7-A7F8DD4409B3}" destId="{A442FFB6-FE74-454E-8A35-699D2F0BC33C}" srcOrd="1" destOrd="0" parTransId="{BD1E1B50-CEC6-4067-9CB6-1E4E88CD18C2}" sibTransId="{6B4B749F-7A20-4803-91A4-61CCBD62A24B}"/>
    <dgm:cxn modelId="{C1B3961A-FFBD-4E30-A630-6DC131BF035E}" type="presOf" srcId="{D65C26D7-9552-4A0F-84BD-D47FC2EE688A}" destId="{F1A7A751-6FE3-49A9-9A48-7C862400EBC7}" srcOrd="0" destOrd="0" presId="urn:microsoft.com/office/officeart/2005/8/layout/default"/>
    <dgm:cxn modelId="{5CEC851E-45B7-4028-945F-44DDE51AF72E}" type="presOf" srcId="{A442FFB6-FE74-454E-8A35-699D2F0BC33C}" destId="{8DCDA9AD-E9F8-455F-A73D-D854C4CE7885}" srcOrd="0" destOrd="0" presId="urn:microsoft.com/office/officeart/2005/8/layout/default"/>
    <dgm:cxn modelId="{2B587C1F-CAA8-4A5B-938C-1DCB59474C61}" type="presOf" srcId="{EC66B7FE-4191-4EB7-A7DB-657A546BA794}" destId="{9CC32653-9A46-4AB7-AB06-5EFD2C56156F}" srcOrd="0" destOrd="0" presId="urn:microsoft.com/office/officeart/2005/8/layout/default"/>
    <dgm:cxn modelId="{46EB2F21-FB5B-49D2-9D87-FF80723FF4AA}" srcId="{23809845-2519-4BC5-A6E7-A7F8DD4409B3}" destId="{EC66B7FE-4191-4EB7-A7DB-657A546BA794}" srcOrd="3" destOrd="0" parTransId="{D43079CF-263C-45A0-8E0A-9EB3CC6B7A02}" sibTransId="{22020787-02F9-445F-B3DD-622FF7B348AA}"/>
    <dgm:cxn modelId="{C1E8BC25-8371-4307-8ABF-E2480DA5D828}" type="presOf" srcId="{07897F46-3132-471A-863D-40850D4732BA}" destId="{39AA254B-89C5-475C-A6D3-62A2203EA843}" srcOrd="0" destOrd="0" presId="urn:microsoft.com/office/officeart/2005/8/layout/default"/>
    <dgm:cxn modelId="{76BD7F2B-3DE3-4C11-87B0-CBF85DFA6E11}" srcId="{23809845-2519-4BC5-A6E7-A7F8DD4409B3}" destId="{B02AF3BB-37E9-48FC-97A5-1A6CC55415D1}" srcOrd="22" destOrd="0" parTransId="{E096C994-D1E6-4AAF-9967-2B263709C9D4}" sibTransId="{3044ACF8-A212-4BB1-910C-FE4E944EE0AF}"/>
    <dgm:cxn modelId="{F16C682D-5D56-422A-95E6-DB5E2C1C3660}" srcId="{23809845-2519-4BC5-A6E7-A7F8DD4409B3}" destId="{FC4A37A7-20DD-4BAC-8AA0-C54EEAF2EB9C}" srcOrd="6" destOrd="0" parTransId="{8B6463F0-2D75-43AB-BB3D-FE394CCC03EA}" sibTransId="{D5F9D6E1-8E55-4EFC-832A-826293569275}"/>
    <dgm:cxn modelId="{5609CF36-D33B-480E-BFB0-8CAB510EE39B}" srcId="{23809845-2519-4BC5-A6E7-A7F8DD4409B3}" destId="{9DD37DFE-37C8-49A7-A32A-4AFFF6E7DE55}" srcOrd="18" destOrd="0" parTransId="{D1897C3E-2858-40C1-B956-7D402FC8E2ED}" sibTransId="{E5822DB9-383B-470F-B1E5-2D3A55EE66BB}"/>
    <dgm:cxn modelId="{53D68938-465E-4D97-A112-709AFB835A17}" type="presOf" srcId="{2B4BDDDB-F65F-497C-92E3-FED5775CC877}" destId="{F8377BC6-95E3-41B1-BAE0-4059862C2D09}" srcOrd="0" destOrd="0" presId="urn:microsoft.com/office/officeart/2005/8/layout/default"/>
    <dgm:cxn modelId="{78D29B40-2FB3-454F-8CF3-E8F2733C20D2}" srcId="{23809845-2519-4BC5-A6E7-A7F8DD4409B3}" destId="{4EB06C82-761E-4315-AD5A-54CAE2B1D9FB}" srcOrd="20" destOrd="0" parTransId="{002668E9-42B4-441C-820B-BDE19B638CFF}" sibTransId="{390959C4-47E8-43D9-88FA-90FAA6041614}"/>
    <dgm:cxn modelId="{AB63865C-3560-4E4A-B9C6-737615976A9C}" type="presOf" srcId="{F1C5A12D-160B-4584-BCED-FA9B356BD7C4}" destId="{8D405768-2AED-4199-8A9B-710F0ABF4508}" srcOrd="0" destOrd="0" presId="urn:microsoft.com/office/officeart/2005/8/layout/default"/>
    <dgm:cxn modelId="{66ED7E5F-28E3-42B3-8DED-C4A90E3E0800}" srcId="{23809845-2519-4BC5-A6E7-A7F8DD4409B3}" destId="{07897F46-3132-471A-863D-40850D4732BA}" srcOrd="16" destOrd="0" parTransId="{5113748E-4977-491C-9DEB-81C834E19D73}" sibTransId="{D7052922-0A2D-47E3-8F01-0A4C24949B1A}"/>
    <dgm:cxn modelId="{0C3D6044-BF0A-4C9A-B099-E9D4DFCA9380}" type="presOf" srcId="{4408AE6A-7FA7-44AA-BF61-4651F48DC21C}" destId="{A53167DC-A0AE-498D-A074-42A66D433CD2}" srcOrd="0" destOrd="0" presId="urn:microsoft.com/office/officeart/2005/8/layout/default"/>
    <dgm:cxn modelId="{9471AA45-76D2-4972-838E-9679448693C0}" srcId="{23809845-2519-4BC5-A6E7-A7F8DD4409B3}" destId="{9845930A-F086-4B4D-91AE-A47EEC452901}" srcOrd="11" destOrd="0" parTransId="{1E966168-355D-48C4-9044-BD2993B8E7AA}" sibTransId="{8D5D43E1-C88E-4001-A4BE-61E915B52F85}"/>
    <dgm:cxn modelId="{72E32C66-1D54-4F47-92F3-148D4E33E4A8}" type="presOf" srcId="{5CEA5910-B381-40AD-B90B-1EFE29D04941}" destId="{79C5B591-6C52-42D0-81A7-42B831C3ABF6}" srcOrd="0" destOrd="0" presId="urn:microsoft.com/office/officeart/2005/8/layout/default"/>
    <dgm:cxn modelId="{AAFA7749-EB4B-4693-B911-A0DA8D009A93}" type="presOf" srcId="{B4DD996F-6764-4C5B-B987-8FB042916DCB}" destId="{71ED27F0-7EB6-4AC1-B059-BBB360452E80}" srcOrd="0" destOrd="0" presId="urn:microsoft.com/office/officeart/2005/8/layout/default"/>
    <dgm:cxn modelId="{915E134A-28C8-4F69-AE43-470D4E9EA4F2}" type="presOf" srcId="{23809845-2519-4BC5-A6E7-A7F8DD4409B3}" destId="{CDFA9CC6-14C1-4D1B-8AAB-1B4B30AC4764}" srcOrd="0" destOrd="0" presId="urn:microsoft.com/office/officeart/2005/8/layout/default"/>
    <dgm:cxn modelId="{82165F6A-8356-44C7-B36D-44FB9DA99C93}" srcId="{23809845-2519-4BC5-A6E7-A7F8DD4409B3}" destId="{5CEA5910-B381-40AD-B90B-1EFE29D04941}" srcOrd="21" destOrd="0" parTransId="{0CA820E8-5A93-4A77-B074-3B47AB64B824}" sibTransId="{403A2FA1-3E98-41E7-BB74-D344041527F6}"/>
    <dgm:cxn modelId="{E0B1316E-3C04-4074-963E-27BDD0C7BDB8}" srcId="{23809845-2519-4BC5-A6E7-A7F8DD4409B3}" destId="{F1C5A12D-160B-4584-BCED-FA9B356BD7C4}" srcOrd="4" destOrd="0" parTransId="{3344DAF3-07C8-47D7-AF8D-04BC9F488AD4}" sibTransId="{3A3A1A6B-D4DA-4EC8-ABDF-66F83B30B874}"/>
    <dgm:cxn modelId="{F210FE72-D8C1-4ED2-9CA7-43E80271A4D0}" srcId="{23809845-2519-4BC5-A6E7-A7F8DD4409B3}" destId="{E0408473-4B6D-4A0D-86A0-F40E96AC3A35}" srcOrd="8" destOrd="0" parTransId="{ED553972-2576-4D28-8178-E738B7FFD323}" sibTransId="{C0A7D2E7-6964-4277-8686-D0609B29F3CE}"/>
    <dgm:cxn modelId="{39D50E73-CED0-4B41-89B5-97B10E42AA18}" srcId="{23809845-2519-4BC5-A6E7-A7F8DD4409B3}" destId="{EFDE4FB7-47F3-456F-91C6-9203225CA398}" srcOrd="2" destOrd="0" parTransId="{69DAC9D6-519D-4EE0-AAE8-134BA6B20139}" sibTransId="{54375E2B-3F10-4326-960E-0A4FA113427E}"/>
    <dgm:cxn modelId="{35828E5A-BF17-4DDF-9C19-846E3EBC17FA}" srcId="{23809845-2519-4BC5-A6E7-A7F8DD4409B3}" destId="{91E6EE47-AC5E-4C69-A9D3-361970840C5A}" srcOrd="12" destOrd="0" parTransId="{14B3C588-391E-43AC-9132-24735E5F4DE6}" sibTransId="{26840196-1927-42CD-86EA-CA05E12D6CD3}"/>
    <dgm:cxn modelId="{BCA7617D-0D18-47EF-9447-6DC7BEF6158B}" type="presOf" srcId="{9845930A-F086-4B4D-91AE-A47EEC452901}" destId="{78812ACA-99F5-4AE4-91D0-191156A7200C}" srcOrd="0" destOrd="0" presId="urn:microsoft.com/office/officeart/2005/8/layout/default"/>
    <dgm:cxn modelId="{BCDD637D-D740-47C0-BD3C-933FDDABDC77}" type="presOf" srcId="{91E6EE47-AC5E-4C69-A9D3-361970840C5A}" destId="{72476E13-B4D1-4B59-8805-F3DF3ECBDE29}" srcOrd="0" destOrd="0" presId="urn:microsoft.com/office/officeart/2005/8/layout/default"/>
    <dgm:cxn modelId="{FB6D4586-9E14-4B7A-8122-948DBCB2C593}" srcId="{23809845-2519-4BC5-A6E7-A7F8DD4409B3}" destId="{4408AE6A-7FA7-44AA-BF61-4651F48DC21C}" srcOrd="14" destOrd="0" parTransId="{F7AD8B05-420A-43C2-987E-7C495DEDB317}" sibTransId="{1DCFD3A3-6DF9-4B9C-96B6-02BF7DB2BD04}"/>
    <dgm:cxn modelId="{99530A8C-C0A3-4C7B-BD84-20284837C7A2}" type="presOf" srcId="{4EB06C82-761E-4315-AD5A-54CAE2B1D9FB}" destId="{9B47992A-BE2B-420C-8B41-29E4171438B0}" srcOrd="0" destOrd="0" presId="urn:microsoft.com/office/officeart/2005/8/layout/default"/>
    <dgm:cxn modelId="{8F6F2F8E-1AD8-495B-98F7-6C6B17517F08}" type="presOf" srcId="{40133468-A4C3-43A5-8222-20105102EA89}" destId="{792CBED0-0B1C-4426-BE25-8129DFE2255A}" srcOrd="0" destOrd="0" presId="urn:microsoft.com/office/officeart/2005/8/layout/default"/>
    <dgm:cxn modelId="{359C7998-B69B-48F9-9B72-72A98F89F079}" type="presOf" srcId="{EFDE4FB7-47F3-456F-91C6-9203225CA398}" destId="{31F63073-B2E7-4764-8213-B636EDA9B975}" srcOrd="0" destOrd="0" presId="urn:microsoft.com/office/officeart/2005/8/layout/default"/>
    <dgm:cxn modelId="{83ACCE98-3B87-4BE3-862A-49BC94CA982C}" srcId="{23809845-2519-4BC5-A6E7-A7F8DD4409B3}" destId="{2B4BDDDB-F65F-497C-92E3-FED5775CC877}" srcOrd="10" destOrd="0" parTransId="{54F430F5-EA60-4468-A6FB-832529DE978F}" sibTransId="{044AD964-1A63-45D7-82F5-975608CB0AC7}"/>
    <dgm:cxn modelId="{D156D8A0-F10E-4408-8CBE-DA0E49D31EC6}" type="presOf" srcId="{8F57C999-7FF9-4D52-9EDD-E2800844ED08}" destId="{6F0165B2-41E0-4DA1-888D-32AEB3310DEA}" srcOrd="0" destOrd="0" presId="urn:microsoft.com/office/officeart/2005/8/layout/default"/>
    <dgm:cxn modelId="{85A708A3-14F9-47AA-84B1-DF2051EB71B7}" srcId="{23809845-2519-4BC5-A6E7-A7F8DD4409B3}" destId="{B4DD996F-6764-4C5B-B987-8FB042916DCB}" srcOrd="7" destOrd="0" parTransId="{673F2C66-845B-4C3C-AE4A-4D09B7594407}" sibTransId="{E8E90A74-C122-42B6-A61B-C638BC3A947E}"/>
    <dgm:cxn modelId="{60DCEAAB-8B46-4807-9EC2-AFD25DE219CB}" srcId="{23809845-2519-4BC5-A6E7-A7F8DD4409B3}" destId="{7150F40E-1A4D-4D0D-8ABA-F9BDF8EAA85C}" srcOrd="17" destOrd="0" parTransId="{2EE33ED8-FC58-41EC-85E0-8F0162CFDBDC}" sibTransId="{8E78D4AA-3094-4A54-851E-288743DED1C3}"/>
    <dgm:cxn modelId="{8C4468AE-D05D-4F7D-8CA1-5BB068B1D244}" srcId="{23809845-2519-4BC5-A6E7-A7F8DD4409B3}" destId="{8F57C999-7FF9-4D52-9EDD-E2800844ED08}" srcOrd="24" destOrd="0" parTransId="{FC2C4762-B5F9-4EF9-BD83-1D781BBEA673}" sibTransId="{2A8A1FCB-95F9-48A6-A1BD-942D31541A87}"/>
    <dgm:cxn modelId="{526851AF-2DB2-415C-AA42-69DD0C114864}" srcId="{23809845-2519-4BC5-A6E7-A7F8DD4409B3}" destId="{BF7A772C-C42B-4B7C-B9B7-641BCC3B4CAF}" srcOrd="19" destOrd="0" parTransId="{713194C9-54D0-450D-AE9F-D2AE455D9D76}" sibTransId="{1EB27F25-6EEA-42EC-99A0-9CA4E522F953}"/>
    <dgm:cxn modelId="{31103BB5-BC78-49F4-AD72-CA79923FC90B}" srcId="{23809845-2519-4BC5-A6E7-A7F8DD4409B3}" destId="{25B912D5-25AA-4C50-B2BA-AE629F0F1E7D}" srcOrd="13" destOrd="0" parTransId="{28F25247-3D15-46BF-B479-F4B8D84EAD8D}" sibTransId="{6344D9CF-D6CC-4AED-9574-DC17A4264851}"/>
    <dgm:cxn modelId="{5CDE10C3-FBF6-4B58-BB85-85DA3CC14467}" type="presOf" srcId="{25B912D5-25AA-4C50-B2BA-AE629F0F1E7D}" destId="{8952ED7E-7C3B-4F22-A639-F39768EC0F50}" srcOrd="0" destOrd="0" presId="urn:microsoft.com/office/officeart/2005/8/layout/default"/>
    <dgm:cxn modelId="{E171FEC8-03A9-458E-BBC1-A9DFB2C0E9B0}" srcId="{23809845-2519-4BC5-A6E7-A7F8DD4409B3}" destId="{8A553464-81DB-421E-AF31-16FEED6BBAD9}" srcOrd="9" destOrd="0" parTransId="{0C73F20D-526A-483E-AAC5-93A22C05A3E0}" sibTransId="{06AD2405-7B9B-4A76-9D8C-D64CDCAF67F2}"/>
    <dgm:cxn modelId="{16A114D3-125E-47D4-9D48-6CA51D20E7BF}" srcId="{23809845-2519-4BC5-A6E7-A7F8DD4409B3}" destId="{D65C26D7-9552-4A0F-84BD-D47FC2EE688A}" srcOrd="5" destOrd="0" parTransId="{279714DC-AD20-449B-935B-C3E5494505E3}" sibTransId="{1B7FE456-1033-46F0-9FD3-CA85D9D75B3B}"/>
    <dgm:cxn modelId="{021760D6-825B-434C-B9F7-EB9B22C2CE2C}" type="presOf" srcId="{E0408473-4B6D-4A0D-86A0-F40E96AC3A35}" destId="{B02245BB-3509-47FA-BD38-E3806BDB24E5}" srcOrd="0" destOrd="0" presId="urn:microsoft.com/office/officeart/2005/8/layout/default"/>
    <dgm:cxn modelId="{D95863DE-220A-4B9C-AFE7-40F6A509BE5E}" type="presOf" srcId="{BF7A772C-C42B-4B7C-B9B7-641BCC3B4CAF}" destId="{ED4E7384-13FD-4991-B5D3-5E6C5D059E1B}" srcOrd="0" destOrd="0" presId="urn:microsoft.com/office/officeart/2005/8/layout/default"/>
    <dgm:cxn modelId="{AD2444E8-F0AA-421D-BE96-6FEC6366E3EE}" srcId="{23809845-2519-4BC5-A6E7-A7F8DD4409B3}" destId="{40133468-A4C3-43A5-8222-20105102EA89}" srcOrd="15" destOrd="0" parTransId="{B301D762-814C-4FA5-8386-898BACFFD92E}" sibTransId="{B0F4F38E-01B8-43EC-8DB3-FC00E86F4D13}"/>
    <dgm:cxn modelId="{8CE3D4EA-E51B-45F1-A2EC-6EFC74141FA0}" srcId="{23809845-2519-4BC5-A6E7-A7F8DD4409B3}" destId="{FCC084D9-EF66-4158-ACC3-AF9AF4B4C908}" srcOrd="23" destOrd="0" parTransId="{F4A4F233-EF2D-491E-A682-96AEEAF99DA5}" sibTransId="{2E8F1114-D228-4D37-8B7B-E1D19B6FAD9F}"/>
    <dgm:cxn modelId="{58140AEB-1531-4303-96E7-C29A033743EC}" type="presOf" srcId="{FCC084D9-EF66-4158-ACC3-AF9AF4B4C908}" destId="{304168B8-D19C-4C01-ABB3-F3720844E48F}" srcOrd="0" destOrd="0" presId="urn:microsoft.com/office/officeart/2005/8/layout/default"/>
    <dgm:cxn modelId="{9C2C60F2-D0EE-4BC7-B3E8-92F1CCE37D1D}" type="presOf" srcId="{FC4A37A7-20DD-4BAC-8AA0-C54EEAF2EB9C}" destId="{3D79186C-5010-4558-9A08-62EE31B0B2C4}" srcOrd="0" destOrd="0" presId="urn:microsoft.com/office/officeart/2005/8/layout/default"/>
    <dgm:cxn modelId="{7B58B6F4-AA0B-4A6D-862F-E6AE702C0F28}" type="presOf" srcId="{B02AF3BB-37E9-48FC-97A5-1A6CC55415D1}" destId="{044920C7-1003-47A2-87C9-5D05BC2625D0}" srcOrd="0" destOrd="0" presId="urn:microsoft.com/office/officeart/2005/8/layout/default"/>
    <dgm:cxn modelId="{498A8BFB-BCC9-46B8-931E-7B1470CF0B66}" type="presOf" srcId="{8A553464-81DB-421E-AF31-16FEED6BBAD9}" destId="{405B0D21-F262-448E-AB0D-ECB99A0122B8}" srcOrd="0" destOrd="0" presId="urn:microsoft.com/office/officeart/2005/8/layout/default"/>
    <dgm:cxn modelId="{66D7EDFB-3300-4CA6-A031-C4583766237D}" type="presOf" srcId="{7150F40E-1A4D-4D0D-8ABA-F9BDF8EAA85C}" destId="{4FD2ECA1-E7DB-4F29-A8AD-F917B8F851C9}" srcOrd="0" destOrd="0" presId="urn:microsoft.com/office/officeart/2005/8/layout/default"/>
    <dgm:cxn modelId="{BCEA4AFF-3894-4361-A29E-38BB77CE9F14}" type="presOf" srcId="{9DD37DFE-37C8-49A7-A32A-4AFFF6E7DE55}" destId="{FD254E82-238E-4EB2-A587-23943222A9A6}" srcOrd="0" destOrd="0" presId="urn:microsoft.com/office/officeart/2005/8/layout/default"/>
    <dgm:cxn modelId="{D628590B-F266-46E2-A022-1D1CDC6FC43F}" type="presParOf" srcId="{CDFA9CC6-14C1-4D1B-8AAB-1B4B30AC4764}" destId="{D12EE4E6-6719-42C9-B4FD-BDBA0B71BAA2}" srcOrd="0" destOrd="0" presId="urn:microsoft.com/office/officeart/2005/8/layout/default"/>
    <dgm:cxn modelId="{EB2BBB6E-F14E-490D-9143-60D0ABD3DEB6}" type="presParOf" srcId="{CDFA9CC6-14C1-4D1B-8AAB-1B4B30AC4764}" destId="{50496F5F-E4ED-4F73-8C30-582A9EA82D03}" srcOrd="1" destOrd="0" presId="urn:microsoft.com/office/officeart/2005/8/layout/default"/>
    <dgm:cxn modelId="{CCDBC856-D548-4E2C-9429-6118F7BBA80D}" type="presParOf" srcId="{CDFA9CC6-14C1-4D1B-8AAB-1B4B30AC4764}" destId="{8DCDA9AD-E9F8-455F-A73D-D854C4CE7885}" srcOrd="2" destOrd="0" presId="urn:microsoft.com/office/officeart/2005/8/layout/default"/>
    <dgm:cxn modelId="{0AAA876C-B0EE-4889-A3A8-EACB8E6F3976}" type="presParOf" srcId="{CDFA9CC6-14C1-4D1B-8AAB-1B4B30AC4764}" destId="{7DF35C07-B173-4CE3-B530-C1B27B35B23A}" srcOrd="3" destOrd="0" presId="urn:microsoft.com/office/officeart/2005/8/layout/default"/>
    <dgm:cxn modelId="{669F5479-C019-47B2-A385-B7FF2531FA37}" type="presParOf" srcId="{CDFA9CC6-14C1-4D1B-8AAB-1B4B30AC4764}" destId="{31F63073-B2E7-4764-8213-B636EDA9B975}" srcOrd="4" destOrd="0" presId="urn:microsoft.com/office/officeart/2005/8/layout/default"/>
    <dgm:cxn modelId="{3C577C20-A861-4C0B-96FD-D0C5272FE930}" type="presParOf" srcId="{CDFA9CC6-14C1-4D1B-8AAB-1B4B30AC4764}" destId="{D5C5C065-C0C6-450D-8E20-0CA2BED0D453}" srcOrd="5" destOrd="0" presId="urn:microsoft.com/office/officeart/2005/8/layout/default"/>
    <dgm:cxn modelId="{F1804190-82B8-4C6A-B32E-517912CD81A6}" type="presParOf" srcId="{CDFA9CC6-14C1-4D1B-8AAB-1B4B30AC4764}" destId="{9CC32653-9A46-4AB7-AB06-5EFD2C56156F}" srcOrd="6" destOrd="0" presId="urn:microsoft.com/office/officeart/2005/8/layout/default"/>
    <dgm:cxn modelId="{DDCE31E5-6EC5-4E5D-8747-AABF001C0C71}" type="presParOf" srcId="{CDFA9CC6-14C1-4D1B-8AAB-1B4B30AC4764}" destId="{6CC834E9-5D60-462D-9825-32C63BB9B4E1}" srcOrd="7" destOrd="0" presId="urn:microsoft.com/office/officeart/2005/8/layout/default"/>
    <dgm:cxn modelId="{2470DC4D-BBB0-48D9-8EB8-3B045EDB747E}" type="presParOf" srcId="{CDFA9CC6-14C1-4D1B-8AAB-1B4B30AC4764}" destId="{8D405768-2AED-4199-8A9B-710F0ABF4508}" srcOrd="8" destOrd="0" presId="urn:microsoft.com/office/officeart/2005/8/layout/default"/>
    <dgm:cxn modelId="{90173CE7-6B47-4F90-8F12-349EB358BC3B}" type="presParOf" srcId="{CDFA9CC6-14C1-4D1B-8AAB-1B4B30AC4764}" destId="{7350AA81-B192-40D7-AABE-8AD11C3774A5}" srcOrd="9" destOrd="0" presId="urn:microsoft.com/office/officeart/2005/8/layout/default"/>
    <dgm:cxn modelId="{1E64A98A-7978-4E56-BC3C-1F203BBB12AB}" type="presParOf" srcId="{CDFA9CC6-14C1-4D1B-8AAB-1B4B30AC4764}" destId="{F1A7A751-6FE3-49A9-9A48-7C862400EBC7}" srcOrd="10" destOrd="0" presId="urn:microsoft.com/office/officeart/2005/8/layout/default"/>
    <dgm:cxn modelId="{A6380FCE-BD56-4A2D-A70C-8A92E2A02785}" type="presParOf" srcId="{CDFA9CC6-14C1-4D1B-8AAB-1B4B30AC4764}" destId="{7ABF9B50-A518-4E58-AB1C-D36B47E70318}" srcOrd="11" destOrd="0" presId="urn:microsoft.com/office/officeart/2005/8/layout/default"/>
    <dgm:cxn modelId="{ED7A7198-BD88-4041-8FBE-F0800236E11F}" type="presParOf" srcId="{CDFA9CC6-14C1-4D1B-8AAB-1B4B30AC4764}" destId="{3D79186C-5010-4558-9A08-62EE31B0B2C4}" srcOrd="12" destOrd="0" presId="urn:microsoft.com/office/officeart/2005/8/layout/default"/>
    <dgm:cxn modelId="{0954536E-6AB7-4492-BB5B-AD74A796910A}" type="presParOf" srcId="{CDFA9CC6-14C1-4D1B-8AAB-1B4B30AC4764}" destId="{59DE1FB6-BE40-4058-944F-DE3C86330293}" srcOrd="13" destOrd="0" presId="urn:microsoft.com/office/officeart/2005/8/layout/default"/>
    <dgm:cxn modelId="{24BED0AC-ED2B-4ED2-BC60-BE134408C28E}" type="presParOf" srcId="{CDFA9CC6-14C1-4D1B-8AAB-1B4B30AC4764}" destId="{71ED27F0-7EB6-4AC1-B059-BBB360452E80}" srcOrd="14" destOrd="0" presId="urn:microsoft.com/office/officeart/2005/8/layout/default"/>
    <dgm:cxn modelId="{7094C3A0-1CD4-4421-A5AA-642CE3AFEE21}" type="presParOf" srcId="{CDFA9CC6-14C1-4D1B-8AAB-1B4B30AC4764}" destId="{D43731C6-F614-4E28-A216-B2347454810B}" srcOrd="15" destOrd="0" presId="urn:microsoft.com/office/officeart/2005/8/layout/default"/>
    <dgm:cxn modelId="{3F8F8D23-8621-4DCE-8E24-D6E9B2090221}" type="presParOf" srcId="{CDFA9CC6-14C1-4D1B-8AAB-1B4B30AC4764}" destId="{B02245BB-3509-47FA-BD38-E3806BDB24E5}" srcOrd="16" destOrd="0" presId="urn:microsoft.com/office/officeart/2005/8/layout/default"/>
    <dgm:cxn modelId="{84BBF4D5-D273-48B0-9C91-195F8A777EDA}" type="presParOf" srcId="{CDFA9CC6-14C1-4D1B-8AAB-1B4B30AC4764}" destId="{76CE3DB8-A922-4F98-B267-40A81AA2913E}" srcOrd="17" destOrd="0" presId="urn:microsoft.com/office/officeart/2005/8/layout/default"/>
    <dgm:cxn modelId="{A0714099-0447-44B6-98F2-C3EEECABC489}" type="presParOf" srcId="{CDFA9CC6-14C1-4D1B-8AAB-1B4B30AC4764}" destId="{405B0D21-F262-448E-AB0D-ECB99A0122B8}" srcOrd="18" destOrd="0" presId="urn:microsoft.com/office/officeart/2005/8/layout/default"/>
    <dgm:cxn modelId="{2D875B68-F2B0-46DC-8307-C36620E6AC99}" type="presParOf" srcId="{CDFA9CC6-14C1-4D1B-8AAB-1B4B30AC4764}" destId="{A7A620A1-880A-42FE-B98A-AA254D27A4DA}" srcOrd="19" destOrd="0" presId="urn:microsoft.com/office/officeart/2005/8/layout/default"/>
    <dgm:cxn modelId="{57FEDF5A-46AF-46FA-9ECB-95073146AE1E}" type="presParOf" srcId="{CDFA9CC6-14C1-4D1B-8AAB-1B4B30AC4764}" destId="{F8377BC6-95E3-41B1-BAE0-4059862C2D09}" srcOrd="20" destOrd="0" presId="urn:microsoft.com/office/officeart/2005/8/layout/default"/>
    <dgm:cxn modelId="{78888559-8B6E-4CA4-BBF5-C79B11BE632C}" type="presParOf" srcId="{CDFA9CC6-14C1-4D1B-8AAB-1B4B30AC4764}" destId="{307CA2D8-2ACB-4128-9CAF-F86273CB230C}" srcOrd="21" destOrd="0" presId="urn:microsoft.com/office/officeart/2005/8/layout/default"/>
    <dgm:cxn modelId="{4749C21B-F5EE-4597-BFFB-8F57160442AF}" type="presParOf" srcId="{CDFA9CC6-14C1-4D1B-8AAB-1B4B30AC4764}" destId="{78812ACA-99F5-4AE4-91D0-191156A7200C}" srcOrd="22" destOrd="0" presId="urn:microsoft.com/office/officeart/2005/8/layout/default"/>
    <dgm:cxn modelId="{723209C9-D236-4900-8CFF-73181F41402B}" type="presParOf" srcId="{CDFA9CC6-14C1-4D1B-8AAB-1B4B30AC4764}" destId="{558C0192-8071-40D7-848A-3EE91ECF5F22}" srcOrd="23" destOrd="0" presId="urn:microsoft.com/office/officeart/2005/8/layout/default"/>
    <dgm:cxn modelId="{A57DC6C6-9E50-4E1E-9A0B-9DD1FA447A28}" type="presParOf" srcId="{CDFA9CC6-14C1-4D1B-8AAB-1B4B30AC4764}" destId="{72476E13-B4D1-4B59-8805-F3DF3ECBDE29}" srcOrd="24" destOrd="0" presId="urn:microsoft.com/office/officeart/2005/8/layout/default"/>
    <dgm:cxn modelId="{E18DA32E-08FD-457A-B075-421B3DA41F64}" type="presParOf" srcId="{CDFA9CC6-14C1-4D1B-8AAB-1B4B30AC4764}" destId="{20D4CD16-CD7F-4D25-88B1-F2A1DBE6E7EE}" srcOrd="25" destOrd="0" presId="urn:microsoft.com/office/officeart/2005/8/layout/default"/>
    <dgm:cxn modelId="{E3D7B377-4BBA-42F2-ACA4-C602622B1AA1}" type="presParOf" srcId="{CDFA9CC6-14C1-4D1B-8AAB-1B4B30AC4764}" destId="{8952ED7E-7C3B-4F22-A639-F39768EC0F50}" srcOrd="26" destOrd="0" presId="urn:microsoft.com/office/officeart/2005/8/layout/default"/>
    <dgm:cxn modelId="{1E409E0E-603D-43BD-AC58-1D3320F968B7}" type="presParOf" srcId="{CDFA9CC6-14C1-4D1B-8AAB-1B4B30AC4764}" destId="{8126C8E1-C2F2-45AA-A01C-56D94B7EBE48}" srcOrd="27" destOrd="0" presId="urn:microsoft.com/office/officeart/2005/8/layout/default"/>
    <dgm:cxn modelId="{742A173B-9545-49CE-A81F-095B844513F7}" type="presParOf" srcId="{CDFA9CC6-14C1-4D1B-8AAB-1B4B30AC4764}" destId="{A53167DC-A0AE-498D-A074-42A66D433CD2}" srcOrd="28" destOrd="0" presId="urn:microsoft.com/office/officeart/2005/8/layout/default"/>
    <dgm:cxn modelId="{D5E4C075-F139-49C2-A741-64F23045BBA5}" type="presParOf" srcId="{CDFA9CC6-14C1-4D1B-8AAB-1B4B30AC4764}" destId="{A9AD3AA0-8688-4D44-B324-77B948034D06}" srcOrd="29" destOrd="0" presId="urn:microsoft.com/office/officeart/2005/8/layout/default"/>
    <dgm:cxn modelId="{48D7443C-C180-4CA0-B782-144E578E59A8}" type="presParOf" srcId="{CDFA9CC6-14C1-4D1B-8AAB-1B4B30AC4764}" destId="{792CBED0-0B1C-4426-BE25-8129DFE2255A}" srcOrd="30" destOrd="0" presId="urn:microsoft.com/office/officeart/2005/8/layout/default"/>
    <dgm:cxn modelId="{043C5FF1-CE2D-4018-80F5-BF97D1BA492F}" type="presParOf" srcId="{CDFA9CC6-14C1-4D1B-8AAB-1B4B30AC4764}" destId="{F818CE5A-8F06-48E6-9BF1-E0180525B74D}" srcOrd="31" destOrd="0" presId="urn:microsoft.com/office/officeart/2005/8/layout/default"/>
    <dgm:cxn modelId="{765F66B7-9ADB-483A-85A1-593C73C0883D}" type="presParOf" srcId="{CDFA9CC6-14C1-4D1B-8AAB-1B4B30AC4764}" destId="{39AA254B-89C5-475C-A6D3-62A2203EA843}" srcOrd="32" destOrd="0" presId="urn:microsoft.com/office/officeart/2005/8/layout/default"/>
    <dgm:cxn modelId="{318AEE08-3C6D-4C45-8CD2-521347CE34C5}" type="presParOf" srcId="{CDFA9CC6-14C1-4D1B-8AAB-1B4B30AC4764}" destId="{F6C9773D-7EAC-4C2B-B013-0F9F38F3769D}" srcOrd="33" destOrd="0" presId="urn:microsoft.com/office/officeart/2005/8/layout/default"/>
    <dgm:cxn modelId="{5735F77A-E789-4E81-BC08-A5BE85FB3746}" type="presParOf" srcId="{CDFA9CC6-14C1-4D1B-8AAB-1B4B30AC4764}" destId="{4FD2ECA1-E7DB-4F29-A8AD-F917B8F851C9}" srcOrd="34" destOrd="0" presId="urn:microsoft.com/office/officeart/2005/8/layout/default"/>
    <dgm:cxn modelId="{E703C177-5545-49DC-96D8-3867E7A71CD4}" type="presParOf" srcId="{CDFA9CC6-14C1-4D1B-8AAB-1B4B30AC4764}" destId="{CFE4B766-DF33-4930-8B72-4AEBE33BEE4C}" srcOrd="35" destOrd="0" presId="urn:microsoft.com/office/officeart/2005/8/layout/default"/>
    <dgm:cxn modelId="{2DA5FB56-AB29-4803-BC64-C1302D0E58AA}" type="presParOf" srcId="{CDFA9CC6-14C1-4D1B-8AAB-1B4B30AC4764}" destId="{FD254E82-238E-4EB2-A587-23943222A9A6}" srcOrd="36" destOrd="0" presId="urn:microsoft.com/office/officeart/2005/8/layout/default"/>
    <dgm:cxn modelId="{DE68B065-A623-4C2E-823F-029C39E9EC08}" type="presParOf" srcId="{CDFA9CC6-14C1-4D1B-8AAB-1B4B30AC4764}" destId="{B738FD99-B9E0-48C5-8351-EC399CF89414}" srcOrd="37" destOrd="0" presId="urn:microsoft.com/office/officeart/2005/8/layout/default"/>
    <dgm:cxn modelId="{A555140E-F01F-4DB7-8EEC-45FFA583997F}" type="presParOf" srcId="{CDFA9CC6-14C1-4D1B-8AAB-1B4B30AC4764}" destId="{ED4E7384-13FD-4991-B5D3-5E6C5D059E1B}" srcOrd="38" destOrd="0" presId="urn:microsoft.com/office/officeart/2005/8/layout/default"/>
    <dgm:cxn modelId="{791D23EF-3737-4CA8-8FF4-27967EE17562}" type="presParOf" srcId="{CDFA9CC6-14C1-4D1B-8AAB-1B4B30AC4764}" destId="{C8C98742-E33B-44CB-8469-3BE6904B0507}" srcOrd="39" destOrd="0" presId="urn:microsoft.com/office/officeart/2005/8/layout/default"/>
    <dgm:cxn modelId="{BC1C7733-E84A-4C08-83F4-A2A6F241B7DA}" type="presParOf" srcId="{CDFA9CC6-14C1-4D1B-8AAB-1B4B30AC4764}" destId="{9B47992A-BE2B-420C-8B41-29E4171438B0}" srcOrd="40" destOrd="0" presId="urn:microsoft.com/office/officeart/2005/8/layout/default"/>
    <dgm:cxn modelId="{B41943E4-70F5-4E43-BA3B-2040993E260D}" type="presParOf" srcId="{CDFA9CC6-14C1-4D1B-8AAB-1B4B30AC4764}" destId="{62F244FC-756D-43EF-95B6-256EC0EFFB24}" srcOrd="41" destOrd="0" presId="urn:microsoft.com/office/officeart/2005/8/layout/default"/>
    <dgm:cxn modelId="{9119515E-7C3C-4B2F-B006-0D4C607EE907}" type="presParOf" srcId="{CDFA9CC6-14C1-4D1B-8AAB-1B4B30AC4764}" destId="{79C5B591-6C52-42D0-81A7-42B831C3ABF6}" srcOrd="42" destOrd="0" presId="urn:microsoft.com/office/officeart/2005/8/layout/default"/>
    <dgm:cxn modelId="{1E465B23-5256-4969-83F9-F13A0160DA89}" type="presParOf" srcId="{CDFA9CC6-14C1-4D1B-8AAB-1B4B30AC4764}" destId="{EEA4537E-1F71-4211-8EB2-323B3483504F}" srcOrd="43" destOrd="0" presId="urn:microsoft.com/office/officeart/2005/8/layout/default"/>
    <dgm:cxn modelId="{C3FA50E2-C193-450D-B506-E365550E2B9B}" type="presParOf" srcId="{CDFA9CC6-14C1-4D1B-8AAB-1B4B30AC4764}" destId="{044920C7-1003-47A2-87C9-5D05BC2625D0}" srcOrd="44" destOrd="0" presId="urn:microsoft.com/office/officeart/2005/8/layout/default"/>
    <dgm:cxn modelId="{41923ECF-2FF6-4765-BB62-A35E56E71F26}" type="presParOf" srcId="{CDFA9CC6-14C1-4D1B-8AAB-1B4B30AC4764}" destId="{CBF9992E-BC66-4786-B520-1B8929EDC779}" srcOrd="45" destOrd="0" presId="urn:microsoft.com/office/officeart/2005/8/layout/default"/>
    <dgm:cxn modelId="{68F6A4E5-9DFD-4DA5-914F-CD942549BAF4}" type="presParOf" srcId="{CDFA9CC6-14C1-4D1B-8AAB-1B4B30AC4764}" destId="{304168B8-D19C-4C01-ABB3-F3720844E48F}" srcOrd="46" destOrd="0" presId="urn:microsoft.com/office/officeart/2005/8/layout/default"/>
    <dgm:cxn modelId="{0148C275-E19E-4401-BE37-DA461104D029}" type="presParOf" srcId="{CDFA9CC6-14C1-4D1B-8AAB-1B4B30AC4764}" destId="{427DBBEB-B8C0-4C1C-B5DB-2A40C62E94E8}" srcOrd="47" destOrd="0" presId="urn:microsoft.com/office/officeart/2005/8/layout/default"/>
    <dgm:cxn modelId="{9881FDD6-31A1-4F26-9536-90C645CB5DF8}" type="presParOf" srcId="{CDFA9CC6-14C1-4D1B-8AAB-1B4B30AC4764}" destId="{6F0165B2-41E0-4DA1-888D-32AEB3310DEA}" srcOrd="4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FEDC5-5230-41D0-A3D6-BD03C8A75296}" type="doc">
      <dgm:prSet loTypeId="urn:microsoft.com/office/officeart/2005/8/layout/hList1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pt-BR"/>
        </a:p>
      </dgm:t>
    </dgm:pt>
    <dgm:pt modelId="{3960D6AE-9106-4A34-B893-0AD28D1B4CB4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</a:p>
        <a:p>
          <a:pPr rtl="0"/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Obrigação Constitucional de 12%</a:t>
          </a:r>
          <a:endParaRPr lang="pt-BR" sz="2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3D2FCBD-4AFD-4B95-96E5-5BC7683982C2}" type="parTrans" cxnId="{6B88DB21-7560-4666-86AD-0D0DD02C6432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3DB1CF0-5937-4E2D-A4C2-12019960BD2B}" type="sibTrans" cxnId="{6B88DB21-7560-4666-86AD-0D0DD02C6432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71B680-A1E7-42DE-9A2D-C2C45ACDFF7F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</a:t>
          </a:r>
          <a:r>
            <a:rPr lang="en-US" sz="28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Saúde</a:t>
          </a:r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Empenhada</a:t>
          </a:r>
          <a:r>
            <a: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de </a:t>
          </a:r>
          <a:r>
            <a:rPr lang="en-US" sz="2800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18,20%</a:t>
          </a:r>
          <a:endParaRPr lang="pt-BR" sz="2800" u="sng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F56769-399F-4904-A8FE-54A7ACD7D22E}" type="parTrans" cxnId="{C4C95A90-430B-42BA-80D6-FAB3E4F22B48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6DCAC5-B2F6-4B85-AD35-B84981C7A116}" type="sibTrans" cxnId="{C4C95A90-430B-42BA-80D6-FAB3E4F22B48}">
      <dgm:prSet/>
      <dgm:spPr/>
      <dgm:t>
        <a:bodyPr/>
        <a:lstStyle/>
        <a:p>
          <a:endParaRPr lang="pt-BR" sz="2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4F42ADA-C800-4791-8C34-D5424A380E1D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 rtl="0"/>
          <a:r>
            <a:rPr lang="pt-BR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R$1.419.436.340,90</a:t>
          </a:r>
          <a:endParaRPr lang="pt-BR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4087FA-E591-475C-A025-D5545B8FD9F0}" type="parTrans" cxnId="{0B0DE156-30D3-4C07-9D4A-2FF087EB0763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2EAB18-DBB4-411A-83FC-BEA7DEE06A86}" type="sibTrans" cxnId="{0B0DE156-30D3-4C07-9D4A-2FF087EB0763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F2E91E-B813-47F5-BCE6-2981EC135803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/>
          <a:r>
            <a:rPr lang="pt-BR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R$2.152.292.235,40</a:t>
          </a:r>
          <a:endParaRPr lang="pt-BR" sz="2800" b="1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3ADDF2-A805-4B4B-8C7C-431AFF97379E}" type="parTrans" cxnId="{868548E4-7CD5-4E1F-B010-F77CDCAE7B81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466FAC-514B-4194-9E2C-68B24D15D197}" type="sibTrans" cxnId="{868548E4-7CD5-4E1F-B010-F77CDCAE7B81}">
      <dgm:prSet/>
      <dgm:spPr/>
      <dgm:t>
        <a:bodyPr/>
        <a:lstStyle/>
        <a:p>
          <a:endParaRPr lang="pt-BR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B3796B-FA95-449C-9350-AA4C874FB5A0}">
      <dgm:prSet custT="1"/>
      <dgm:spPr/>
      <dgm:t>
        <a:bodyPr/>
        <a:lstStyle/>
        <a:p>
          <a:endParaRPr lang="pt-BR" sz="28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F10ABE-01BA-44A3-A706-ACF0BE519FFB}" type="parTrans" cxnId="{6E38EBB4-0375-4618-B8F0-5AF820CE633B}">
      <dgm:prSet/>
      <dgm:spPr/>
      <dgm:t>
        <a:bodyPr/>
        <a:lstStyle/>
        <a:p>
          <a:endParaRPr lang="pt-BR" sz="2800"/>
        </a:p>
      </dgm:t>
    </dgm:pt>
    <dgm:pt modelId="{2CB83C1E-C81D-4931-8CB8-50FB89DB0662}" type="sibTrans" cxnId="{6E38EBB4-0375-4618-B8F0-5AF820CE633B}">
      <dgm:prSet/>
      <dgm:spPr/>
      <dgm:t>
        <a:bodyPr/>
        <a:lstStyle/>
        <a:p>
          <a:endParaRPr lang="pt-BR" sz="2800"/>
        </a:p>
      </dgm:t>
    </dgm:pt>
    <dgm:pt modelId="{8F7EB1E8-5859-4872-B0B2-409EAA74A9EA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 rtl="0"/>
          <a:endParaRPr lang="pt-BR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1757D8-7FC2-4003-B25E-AF0893516C88}" type="parTrans" cxnId="{432C1A96-C5C4-4BC2-BFC2-65F35D0B488B}">
      <dgm:prSet/>
      <dgm:spPr/>
      <dgm:t>
        <a:bodyPr/>
        <a:lstStyle/>
        <a:p>
          <a:endParaRPr lang="pt-BR"/>
        </a:p>
      </dgm:t>
    </dgm:pt>
    <dgm:pt modelId="{3DDD6028-7721-4691-A77A-9CC5D38B8E99}" type="sibTrans" cxnId="{432C1A96-C5C4-4BC2-BFC2-65F35D0B488B}">
      <dgm:prSet/>
      <dgm:spPr/>
      <dgm:t>
        <a:bodyPr/>
        <a:lstStyle/>
        <a:p>
          <a:endParaRPr lang="pt-BR"/>
        </a:p>
      </dgm:t>
    </dgm:pt>
    <dgm:pt modelId="{CD38362D-F418-49DF-A199-CB74D91749B8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/>
          <a:endParaRPr lang="pt-BR" sz="2800" b="1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491F81-784C-4027-9914-17226FC2CEFF}" type="parTrans" cxnId="{AF80BF03-DDF5-4DF8-A746-554025C39FE8}">
      <dgm:prSet/>
      <dgm:spPr/>
      <dgm:t>
        <a:bodyPr/>
        <a:lstStyle/>
        <a:p>
          <a:endParaRPr lang="pt-BR"/>
        </a:p>
      </dgm:t>
    </dgm:pt>
    <dgm:pt modelId="{22713160-318D-41F3-8DB5-DDC903ED15D0}" type="sibTrans" cxnId="{AF80BF03-DDF5-4DF8-A746-554025C39FE8}">
      <dgm:prSet/>
      <dgm:spPr/>
      <dgm:t>
        <a:bodyPr/>
        <a:lstStyle/>
        <a:p>
          <a:endParaRPr lang="pt-BR"/>
        </a:p>
      </dgm:t>
    </dgm:pt>
    <dgm:pt modelId="{B8378521-E496-40BC-A0A0-24F0DBACB520}" type="pres">
      <dgm:prSet presAssocID="{435FEDC5-5230-41D0-A3D6-BD03C8A75296}" presName="Name0" presStyleCnt="0">
        <dgm:presLayoutVars>
          <dgm:dir/>
          <dgm:animLvl val="lvl"/>
          <dgm:resizeHandles val="exact"/>
        </dgm:presLayoutVars>
      </dgm:prSet>
      <dgm:spPr/>
    </dgm:pt>
    <dgm:pt modelId="{9BFDE5BF-3569-46AC-A507-9EE8B659A6FC}" type="pres">
      <dgm:prSet presAssocID="{3960D6AE-9106-4A34-B893-0AD28D1B4CB4}" presName="composite" presStyleCnt="0"/>
      <dgm:spPr/>
    </dgm:pt>
    <dgm:pt modelId="{A554AE51-56AF-4DA2-945F-C983B486976B}" type="pres">
      <dgm:prSet presAssocID="{3960D6AE-9106-4A34-B893-0AD28D1B4CB4}" presName="parTx" presStyleLbl="alignNode1" presStyleIdx="0" presStyleCnt="2" custLinFactNeighborX="-4230" custLinFactNeighborY="-6696">
        <dgm:presLayoutVars>
          <dgm:chMax val="0"/>
          <dgm:chPref val="0"/>
          <dgm:bulletEnabled val="1"/>
        </dgm:presLayoutVars>
      </dgm:prSet>
      <dgm:spPr/>
    </dgm:pt>
    <dgm:pt modelId="{03E81688-47A0-464C-B6EB-51D7EC7A8CC8}" type="pres">
      <dgm:prSet presAssocID="{3960D6AE-9106-4A34-B893-0AD28D1B4CB4}" presName="desTx" presStyleLbl="alignAccFollowNode1" presStyleIdx="0" presStyleCnt="2">
        <dgm:presLayoutVars>
          <dgm:bulletEnabled val="1"/>
        </dgm:presLayoutVars>
      </dgm:prSet>
      <dgm:spPr/>
    </dgm:pt>
    <dgm:pt modelId="{7439EB39-586C-4F5E-967F-3E7E3D9D88F6}" type="pres">
      <dgm:prSet presAssocID="{43DB1CF0-5937-4E2D-A4C2-12019960BD2B}" presName="space" presStyleCnt="0"/>
      <dgm:spPr/>
    </dgm:pt>
    <dgm:pt modelId="{14474ED0-C291-47FB-84A7-F028A311A7AE}" type="pres">
      <dgm:prSet presAssocID="{A171B680-A1E7-42DE-9A2D-C2C45ACDFF7F}" presName="composite" presStyleCnt="0"/>
      <dgm:spPr/>
    </dgm:pt>
    <dgm:pt modelId="{3D7AC7A9-C191-4D8F-A6C0-C6378A43B886}" type="pres">
      <dgm:prSet presAssocID="{A171B680-A1E7-42DE-9A2D-C2C45ACDFF7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E8FD50B-86A2-4A33-88B4-29581AAF381F}" type="pres">
      <dgm:prSet presAssocID="{A171B680-A1E7-42DE-9A2D-C2C45ACDFF7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F80BF03-DDF5-4DF8-A746-554025C39FE8}" srcId="{A171B680-A1E7-42DE-9A2D-C2C45ACDFF7F}" destId="{CD38362D-F418-49DF-A199-CB74D91749B8}" srcOrd="0" destOrd="0" parTransId="{88491F81-784C-4027-9914-17226FC2CEFF}" sibTransId="{22713160-318D-41F3-8DB5-DDC903ED15D0}"/>
    <dgm:cxn modelId="{6B88DB21-7560-4666-86AD-0D0DD02C6432}" srcId="{435FEDC5-5230-41D0-A3D6-BD03C8A75296}" destId="{3960D6AE-9106-4A34-B893-0AD28D1B4CB4}" srcOrd="0" destOrd="0" parTransId="{23D2FCBD-4AFD-4B95-96E5-5BC7683982C2}" sibTransId="{43DB1CF0-5937-4E2D-A4C2-12019960BD2B}"/>
    <dgm:cxn modelId="{20EE8D44-3274-4DC1-A57A-061AB4A64FE9}" type="presOf" srcId="{A171B680-A1E7-42DE-9A2D-C2C45ACDFF7F}" destId="{3D7AC7A9-C191-4D8F-A6C0-C6378A43B886}" srcOrd="0" destOrd="0" presId="urn:microsoft.com/office/officeart/2005/8/layout/hList1"/>
    <dgm:cxn modelId="{E691E047-BDCB-4FB0-9295-97D270E849B2}" type="presOf" srcId="{435FEDC5-5230-41D0-A3D6-BD03C8A75296}" destId="{B8378521-E496-40BC-A0A0-24F0DBACB520}" srcOrd="0" destOrd="0" presId="urn:microsoft.com/office/officeart/2005/8/layout/hList1"/>
    <dgm:cxn modelId="{9CB6896A-CAE4-486A-AE82-FF77D6D74068}" type="presOf" srcId="{CD38362D-F418-49DF-A199-CB74D91749B8}" destId="{7E8FD50B-86A2-4A33-88B4-29581AAF381F}" srcOrd="0" destOrd="0" presId="urn:microsoft.com/office/officeart/2005/8/layout/hList1"/>
    <dgm:cxn modelId="{0B0DE156-30D3-4C07-9D4A-2FF087EB0763}" srcId="{3960D6AE-9106-4A34-B893-0AD28D1B4CB4}" destId="{64F42ADA-C800-4791-8C34-D5424A380E1D}" srcOrd="1" destOrd="0" parTransId="{364087FA-E591-475C-A025-D5545B8FD9F0}" sibTransId="{E22EAB18-DBB4-411A-83FC-BEA7DEE06A86}"/>
    <dgm:cxn modelId="{07382D8A-B592-4593-A467-7D9A84617B7E}" type="presOf" srcId="{64F42ADA-C800-4791-8C34-D5424A380E1D}" destId="{03E81688-47A0-464C-B6EB-51D7EC7A8CC8}" srcOrd="0" destOrd="1" presId="urn:microsoft.com/office/officeart/2005/8/layout/hList1"/>
    <dgm:cxn modelId="{C4C95A90-430B-42BA-80D6-FAB3E4F22B48}" srcId="{435FEDC5-5230-41D0-A3D6-BD03C8A75296}" destId="{A171B680-A1E7-42DE-9A2D-C2C45ACDFF7F}" srcOrd="1" destOrd="0" parTransId="{F2F56769-399F-4904-A8FE-54A7ACD7D22E}" sibTransId="{836DCAC5-B2F6-4B85-AD35-B84981C7A116}"/>
    <dgm:cxn modelId="{432C1A96-C5C4-4BC2-BFC2-65F35D0B488B}" srcId="{3960D6AE-9106-4A34-B893-0AD28D1B4CB4}" destId="{8F7EB1E8-5859-4872-B0B2-409EAA74A9EA}" srcOrd="0" destOrd="0" parTransId="{B61757D8-7FC2-4003-B25E-AF0893516C88}" sibTransId="{3DDD6028-7721-4691-A77A-9CC5D38B8E99}"/>
    <dgm:cxn modelId="{61A182A6-7C4E-4178-A79B-252FC4301264}" type="presOf" srcId="{3960D6AE-9106-4A34-B893-0AD28D1B4CB4}" destId="{A554AE51-56AF-4DA2-945F-C983B486976B}" srcOrd="0" destOrd="0" presId="urn:microsoft.com/office/officeart/2005/8/layout/hList1"/>
    <dgm:cxn modelId="{EE6969AC-3B0E-4408-B53F-36AAFAC18D86}" type="presOf" srcId="{DFB3796B-FA95-449C-9350-AA4C874FB5A0}" destId="{03E81688-47A0-464C-B6EB-51D7EC7A8CC8}" srcOrd="0" destOrd="2" presId="urn:microsoft.com/office/officeart/2005/8/layout/hList1"/>
    <dgm:cxn modelId="{6E38EBB4-0375-4618-B8F0-5AF820CE633B}" srcId="{3960D6AE-9106-4A34-B893-0AD28D1B4CB4}" destId="{DFB3796B-FA95-449C-9350-AA4C874FB5A0}" srcOrd="2" destOrd="0" parTransId="{CBF10ABE-01BA-44A3-A706-ACF0BE519FFB}" sibTransId="{2CB83C1E-C81D-4931-8CB8-50FB89DB0662}"/>
    <dgm:cxn modelId="{CA1E17D8-0F5C-4795-856A-F1667E27DA8A}" type="presOf" srcId="{3FF2E91E-B813-47F5-BCE6-2981EC135803}" destId="{7E8FD50B-86A2-4A33-88B4-29581AAF381F}" srcOrd="0" destOrd="1" presId="urn:microsoft.com/office/officeart/2005/8/layout/hList1"/>
    <dgm:cxn modelId="{54DE8EDC-91C5-4285-963A-E0597D1BF951}" type="presOf" srcId="{8F7EB1E8-5859-4872-B0B2-409EAA74A9EA}" destId="{03E81688-47A0-464C-B6EB-51D7EC7A8CC8}" srcOrd="0" destOrd="0" presId="urn:microsoft.com/office/officeart/2005/8/layout/hList1"/>
    <dgm:cxn modelId="{868548E4-7CD5-4E1F-B010-F77CDCAE7B81}" srcId="{A171B680-A1E7-42DE-9A2D-C2C45ACDFF7F}" destId="{3FF2E91E-B813-47F5-BCE6-2981EC135803}" srcOrd="1" destOrd="0" parTransId="{883ADDF2-A805-4B4B-8C7C-431AFF97379E}" sibTransId="{F3466FAC-514B-4194-9E2C-68B24D15D197}"/>
    <dgm:cxn modelId="{AC28978E-9EBD-4C3A-8B63-94D8A219AF99}" type="presParOf" srcId="{B8378521-E496-40BC-A0A0-24F0DBACB520}" destId="{9BFDE5BF-3569-46AC-A507-9EE8B659A6FC}" srcOrd="0" destOrd="0" presId="urn:microsoft.com/office/officeart/2005/8/layout/hList1"/>
    <dgm:cxn modelId="{E62F4A50-1F33-4A51-A598-4BC18B737A56}" type="presParOf" srcId="{9BFDE5BF-3569-46AC-A507-9EE8B659A6FC}" destId="{A554AE51-56AF-4DA2-945F-C983B486976B}" srcOrd="0" destOrd="0" presId="urn:microsoft.com/office/officeart/2005/8/layout/hList1"/>
    <dgm:cxn modelId="{9B6C8482-A145-4281-BFCD-4C1D705E42BE}" type="presParOf" srcId="{9BFDE5BF-3569-46AC-A507-9EE8B659A6FC}" destId="{03E81688-47A0-464C-B6EB-51D7EC7A8CC8}" srcOrd="1" destOrd="0" presId="urn:microsoft.com/office/officeart/2005/8/layout/hList1"/>
    <dgm:cxn modelId="{9771059D-857F-45C7-810A-FFA5D37DAF46}" type="presParOf" srcId="{B8378521-E496-40BC-A0A0-24F0DBACB520}" destId="{7439EB39-586C-4F5E-967F-3E7E3D9D88F6}" srcOrd="1" destOrd="0" presId="urn:microsoft.com/office/officeart/2005/8/layout/hList1"/>
    <dgm:cxn modelId="{11275256-C43A-4408-882B-E99F412E4172}" type="presParOf" srcId="{B8378521-E496-40BC-A0A0-24F0DBACB520}" destId="{14474ED0-C291-47FB-84A7-F028A311A7AE}" srcOrd="2" destOrd="0" presId="urn:microsoft.com/office/officeart/2005/8/layout/hList1"/>
    <dgm:cxn modelId="{1ED5E01E-2E65-4776-90D6-9E1E8C3609F2}" type="presParOf" srcId="{14474ED0-C291-47FB-84A7-F028A311A7AE}" destId="{3D7AC7A9-C191-4D8F-A6C0-C6378A43B886}" srcOrd="0" destOrd="0" presId="urn:microsoft.com/office/officeart/2005/8/layout/hList1"/>
    <dgm:cxn modelId="{484E218A-DE06-4A95-B335-62537522F3EA}" type="presParOf" srcId="{14474ED0-C291-47FB-84A7-F028A311A7AE}" destId="{7E8FD50B-86A2-4A33-88B4-29581AAF381F}" srcOrd="1" destOrd="0" presId="urn:microsoft.com/office/officeart/2005/8/layout/hList1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EE4E6-6719-42C9-B4FD-BDBA0B71BAA2}">
      <dsp:nvSpPr>
        <dsp:cNvPr id="0" name=""/>
        <dsp:cNvSpPr/>
      </dsp:nvSpPr>
      <dsp:spPr>
        <a:xfrm>
          <a:off x="225390" y="3628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JANEIRO Branco - </a:t>
          </a:r>
          <a:r>
            <a:rPr lang="pt-BR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alerta para os cuidados com a saúde mental e emocional</a:t>
          </a:r>
        </a:p>
      </dsp:txBody>
      <dsp:txXfrm>
        <a:off x="225390" y="3628"/>
        <a:ext cx="2814525" cy="1688715"/>
      </dsp:txXfrm>
    </dsp:sp>
    <dsp:sp modelId="{8DCDA9AD-E9F8-455F-A73D-D854C4CE7885}">
      <dsp:nvSpPr>
        <dsp:cNvPr id="0" name=""/>
        <dsp:cNvSpPr/>
      </dsp:nvSpPr>
      <dsp:spPr>
        <a:xfrm>
          <a:off x="3321369" y="3628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JANEIRO</a:t>
          </a:r>
          <a:r>
            <a:rPr lang="pt-BR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Roxo, SES-TO conscientiza a população sobre a hanseníase </a:t>
          </a:r>
        </a:p>
      </dsp:txBody>
      <dsp:txXfrm>
        <a:off x="3321369" y="3628"/>
        <a:ext cx="2814525" cy="1688715"/>
      </dsp:txXfrm>
    </dsp:sp>
    <dsp:sp modelId="{31F63073-B2E7-4764-8213-B636EDA9B975}">
      <dsp:nvSpPr>
        <dsp:cNvPr id="0" name=""/>
        <dsp:cNvSpPr/>
      </dsp:nvSpPr>
      <dsp:spPr>
        <a:xfrm>
          <a:off x="6417347" y="3628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FEVEREIRO</a:t>
          </a:r>
          <a:r>
            <a:rPr lang="pt-BR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Laranja busca conscientizar sobre a leucemia</a:t>
          </a:r>
        </a:p>
      </dsp:txBody>
      <dsp:txXfrm>
        <a:off x="6417347" y="3628"/>
        <a:ext cx="2814525" cy="1688715"/>
      </dsp:txXfrm>
    </dsp:sp>
    <dsp:sp modelId="{9CC32653-9A46-4AB7-AB06-5EFD2C56156F}">
      <dsp:nvSpPr>
        <dsp:cNvPr id="0" name=""/>
        <dsp:cNvSpPr/>
      </dsp:nvSpPr>
      <dsp:spPr>
        <a:xfrm>
          <a:off x="9513326" y="3628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MARÇO</a:t>
          </a:r>
          <a:r>
            <a:rPr lang="pt-BR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Lilás busca conscientizar a população sobre câncer de colo de útero e Março Amarelo - conscientizar sobre a endometriose</a:t>
          </a:r>
        </a:p>
      </dsp:txBody>
      <dsp:txXfrm>
        <a:off x="9513326" y="3628"/>
        <a:ext cx="2814525" cy="1688715"/>
      </dsp:txXfrm>
    </dsp:sp>
    <dsp:sp modelId="{8D405768-2AED-4199-8A9B-710F0ABF4508}">
      <dsp:nvSpPr>
        <dsp:cNvPr id="0" name=""/>
        <dsp:cNvSpPr/>
      </dsp:nvSpPr>
      <dsp:spPr>
        <a:xfrm>
          <a:off x="12609304" y="3628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MARÇO</a:t>
          </a:r>
          <a:r>
            <a:rPr lang="pt-BR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Azul Marinho - orienta a população sobre a prevenção do câncer colorretal</a:t>
          </a:r>
        </a:p>
      </dsp:txBody>
      <dsp:txXfrm>
        <a:off x="12609304" y="3628"/>
        <a:ext cx="2814525" cy="1688715"/>
      </dsp:txXfrm>
    </dsp:sp>
    <dsp:sp modelId="{F1A7A751-6FE3-49A9-9A48-7C862400EBC7}">
      <dsp:nvSpPr>
        <dsp:cNvPr id="0" name=""/>
        <dsp:cNvSpPr/>
      </dsp:nvSpPr>
      <dsp:spPr>
        <a:xfrm>
          <a:off x="15705283" y="3628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ABRIL</a:t>
          </a:r>
          <a:r>
            <a:rPr lang="pt-BR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Azul de conscientização sobre o autismo</a:t>
          </a:r>
        </a:p>
      </dsp:txBody>
      <dsp:txXfrm>
        <a:off x="15705283" y="3628"/>
        <a:ext cx="2814525" cy="1688715"/>
      </dsp:txXfrm>
    </dsp:sp>
    <dsp:sp modelId="{3D79186C-5010-4558-9A08-62EE31B0B2C4}">
      <dsp:nvSpPr>
        <dsp:cNvPr id="0" name=""/>
        <dsp:cNvSpPr/>
      </dsp:nvSpPr>
      <dsp:spPr>
        <a:xfrm>
          <a:off x="225390" y="1973796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ABRIL</a:t>
          </a:r>
          <a:r>
            <a:rPr lang="pt-BR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Verde, SES-TO reforça a Saúde e Segurança do Trabalhador</a:t>
          </a:r>
        </a:p>
      </dsp:txBody>
      <dsp:txXfrm>
        <a:off x="225390" y="1973796"/>
        <a:ext cx="2814525" cy="1688715"/>
      </dsp:txXfrm>
    </dsp:sp>
    <dsp:sp modelId="{71ED27F0-7EB6-4AC1-B059-BBB360452E80}">
      <dsp:nvSpPr>
        <dsp:cNvPr id="0" name=""/>
        <dsp:cNvSpPr/>
      </dsp:nvSpPr>
      <dsp:spPr>
        <a:xfrm>
          <a:off x="3321369" y="1973796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MAIO</a:t>
          </a:r>
          <a:r>
            <a:rPr lang="pt-BR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Amarelo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rgbClr val="000B5D"/>
              </a:solidFill>
              <a:latin typeface="+mj-lt"/>
            </a:rPr>
            <a:t>Conscientização sobre acidentes de trânsito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3321369" y="1973796"/>
        <a:ext cx="2814525" cy="1688715"/>
      </dsp:txXfrm>
    </dsp:sp>
    <dsp:sp modelId="{B02245BB-3509-47FA-BD38-E3806BDB24E5}">
      <dsp:nvSpPr>
        <dsp:cNvPr id="0" name=""/>
        <dsp:cNvSpPr/>
      </dsp:nvSpPr>
      <dsp:spPr>
        <a:xfrm>
          <a:off x="6417347" y="1973796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MAIO</a:t>
          </a:r>
          <a:r>
            <a:rPr lang="pt-BR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FURTA-COR - Saúde mental materna</a:t>
          </a:r>
        </a:p>
      </dsp:txBody>
      <dsp:txXfrm>
        <a:off x="6417347" y="1973796"/>
        <a:ext cx="2814525" cy="1688715"/>
      </dsp:txXfrm>
    </dsp:sp>
    <dsp:sp modelId="{405B0D21-F262-448E-AB0D-ECB99A0122B8}">
      <dsp:nvSpPr>
        <dsp:cNvPr id="0" name=""/>
        <dsp:cNvSpPr/>
      </dsp:nvSpPr>
      <dsp:spPr>
        <a:xfrm>
          <a:off x="9513326" y="1973796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17 de MAIO </a:t>
          </a:r>
          <a:r>
            <a:rPr lang="pt-BR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 Mundial da Hipertensão - </a:t>
          </a:r>
          <a:r>
            <a:rPr lang="en-US" sz="2000" b="0" i="0" kern="120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340.063 tocantinenses são hipertensos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9513326" y="1973796"/>
        <a:ext cx="2814525" cy="1688715"/>
      </dsp:txXfrm>
    </dsp:sp>
    <dsp:sp modelId="{F8377BC6-95E3-41B1-BAE0-4059862C2D09}">
      <dsp:nvSpPr>
        <dsp:cNvPr id="0" name=""/>
        <dsp:cNvSpPr/>
      </dsp:nvSpPr>
      <dsp:spPr>
        <a:xfrm>
          <a:off x="12609304" y="1973796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MAIO</a:t>
          </a:r>
          <a:r>
            <a:rPr lang="en-US" sz="2000" b="0" i="0" kern="120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com campanhas  de prevenção do diabetes - doença que atinge 109.094 tocantinenses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12609304" y="1973796"/>
        <a:ext cx="2814525" cy="1688715"/>
      </dsp:txXfrm>
    </dsp:sp>
    <dsp:sp modelId="{78812ACA-99F5-4AE4-91D0-191156A7200C}">
      <dsp:nvSpPr>
        <dsp:cNvPr id="0" name=""/>
        <dsp:cNvSpPr/>
      </dsp:nvSpPr>
      <dsp:spPr>
        <a:xfrm>
          <a:off x="15705283" y="1973796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19 de MAIO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Nacional e Mundial de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Doação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Leite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Humano (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postos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atendimento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/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doação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Palmas,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Araguaína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, Gurupi, Porto  e Paraíso)</a:t>
          </a:r>
          <a:endParaRPr lang="pt-BR" sz="2000" kern="12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15705283" y="1973796"/>
        <a:ext cx="2814525" cy="1688715"/>
      </dsp:txXfrm>
    </dsp:sp>
    <dsp:sp modelId="{72476E13-B4D1-4B59-8805-F3DF3ECBDE29}">
      <dsp:nvSpPr>
        <dsp:cNvPr id="0" name=""/>
        <dsp:cNvSpPr/>
      </dsp:nvSpPr>
      <dsp:spPr>
        <a:xfrm>
          <a:off x="225390" y="3943964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JULHO</a:t>
          </a:r>
          <a:r>
            <a:rPr lang="en-US" sz="2000" kern="12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Amarelo</a:t>
          </a:r>
          <a:r>
            <a:rPr lang="en-US" sz="2000" kern="12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evitar</a:t>
          </a:r>
          <a:r>
            <a:rPr lang="en-US" sz="2000" kern="12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 </a:t>
          </a:r>
          <a:r>
            <a:rPr lang="en-US" sz="2000" kern="12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disseminação</a:t>
          </a:r>
          <a:r>
            <a:rPr lang="en-US" sz="2000" kern="12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dos </a:t>
          </a:r>
          <a:r>
            <a:rPr lang="en-US" sz="2000" kern="1200" spc="-112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vírus</a:t>
          </a:r>
          <a:r>
            <a:rPr lang="en-US" sz="2000" kern="1200" spc="-112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spc="-112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das hepatites</a:t>
          </a:r>
          <a:endParaRPr lang="pt-BR" sz="2000" kern="12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225390" y="3943964"/>
        <a:ext cx="2814525" cy="1688715"/>
      </dsp:txXfrm>
    </dsp:sp>
    <dsp:sp modelId="{8952ED7E-7C3B-4F22-A639-F39768EC0F50}">
      <dsp:nvSpPr>
        <dsp:cNvPr id="0" name=""/>
        <dsp:cNvSpPr/>
      </dsp:nvSpPr>
      <dsp:spPr>
        <a:xfrm>
          <a:off x="3321369" y="3943964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JULHO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Verde é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uma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campanha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criada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pela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Associação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Câncer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Boca e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Garganta</a:t>
          </a:r>
          <a:endParaRPr lang="pt-BR" sz="2000" kern="12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3321369" y="3943964"/>
        <a:ext cx="2814525" cy="1688715"/>
      </dsp:txXfrm>
    </dsp:sp>
    <dsp:sp modelId="{A53167DC-A0AE-498D-A074-42A66D433CD2}">
      <dsp:nvSpPr>
        <dsp:cNvPr id="0" name=""/>
        <dsp:cNvSpPr/>
      </dsp:nvSpPr>
      <dsp:spPr>
        <a:xfrm>
          <a:off x="6417347" y="3943964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AGOSTO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Lilás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, com o 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objetivo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de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levar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à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conscientização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sobre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violência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contra a </a:t>
          </a:r>
          <a:r>
            <a:rPr lang="en-US" sz="2000" kern="1200" dirty="0" err="1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mulher</a:t>
          </a:r>
          <a:r>
            <a:rPr lang="en-US" sz="2000" kern="1200" dirty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</a:t>
          </a:r>
          <a:endParaRPr lang="pt-BR" sz="2000" kern="1200" dirty="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6417347" y="3943964"/>
        <a:ext cx="2814525" cy="1688715"/>
      </dsp:txXfrm>
    </dsp:sp>
    <dsp:sp modelId="{792CBED0-0B1C-4426-BE25-8129DFE2255A}">
      <dsp:nvSpPr>
        <dsp:cNvPr id="0" name=""/>
        <dsp:cNvSpPr/>
      </dsp:nvSpPr>
      <dsp:spPr>
        <a:xfrm>
          <a:off x="9513326" y="3943964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SETEMBRO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Amarelo - Com objetivo de reforçar a valorização da vida e a prevenção do suicídio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9513326" y="3943964"/>
        <a:ext cx="2814525" cy="1688715"/>
      </dsp:txXfrm>
    </dsp:sp>
    <dsp:sp modelId="{39AA254B-89C5-475C-A6D3-62A2203EA843}">
      <dsp:nvSpPr>
        <dsp:cNvPr id="0" name=""/>
        <dsp:cNvSpPr/>
      </dsp:nvSpPr>
      <dsp:spPr>
        <a:xfrm>
          <a:off x="12609304" y="3943964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17 de SETEMBRO</a:t>
          </a:r>
          <a:r>
            <a:rPr lang="en-US" sz="2000" b="1" i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- 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 Mundial da Segurança do Paciente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12609304" y="3943964"/>
        <a:ext cx="2814525" cy="1688715"/>
      </dsp:txXfrm>
    </dsp:sp>
    <dsp:sp modelId="{4FD2ECA1-E7DB-4F29-A8AD-F917B8F851C9}">
      <dsp:nvSpPr>
        <dsp:cNvPr id="0" name=""/>
        <dsp:cNvSpPr/>
      </dsp:nvSpPr>
      <dsp:spPr>
        <a:xfrm>
          <a:off x="15705283" y="3943964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21 de SETEMBRO</a:t>
          </a:r>
          <a:r>
            <a:rPr lang="en-US" sz="2000" i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- 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Dia Nacional de Conscientização da Doença Alzheimer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15705283" y="3943964"/>
        <a:ext cx="2814525" cy="1688715"/>
      </dsp:txXfrm>
    </dsp:sp>
    <dsp:sp modelId="{FD254E82-238E-4EB2-A587-23943222A9A6}">
      <dsp:nvSpPr>
        <dsp:cNvPr id="0" name=""/>
        <dsp:cNvSpPr/>
      </dsp:nvSpPr>
      <dsp:spPr>
        <a:xfrm>
          <a:off x="225390" y="5914132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OUTUBRO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Verde -  conscientização para combate à sífilis congênita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225390" y="5914132"/>
        <a:ext cx="2814525" cy="1688715"/>
      </dsp:txXfrm>
    </dsp:sp>
    <dsp:sp modelId="{ED4E7384-13FD-4991-B5D3-5E6C5D059E1B}">
      <dsp:nvSpPr>
        <dsp:cNvPr id="0" name=""/>
        <dsp:cNvSpPr/>
      </dsp:nvSpPr>
      <dsp:spPr>
        <a:xfrm>
          <a:off x="3321369" y="5914132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OUTUBRO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Rosa - alerta sobre a importância do diagnóstico precoce no tratamento ao câncer de mama.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3321369" y="5914132"/>
        <a:ext cx="2814525" cy="1688715"/>
      </dsp:txXfrm>
    </dsp:sp>
    <dsp:sp modelId="{9B47992A-BE2B-420C-8B41-29E4171438B0}">
      <dsp:nvSpPr>
        <dsp:cNvPr id="0" name=""/>
        <dsp:cNvSpPr/>
      </dsp:nvSpPr>
      <dsp:spPr>
        <a:xfrm>
          <a:off x="6417347" y="5914132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NOVEMBRO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Azul – conscientização sobre o câncer de próstata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6417347" y="5914132"/>
        <a:ext cx="2814525" cy="1688715"/>
      </dsp:txXfrm>
    </dsp:sp>
    <dsp:sp modelId="{79C5B591-6C52-42D0-81A7-42B831C3ABF6}">
      <dsp:nvSpPr>
        <dsp:cNvPr id="0" name=""/>
        <dsp:cNvSpPr/>
      </dsp:nvSpPr>
      <dsp:spPr>
        <a:xfrm>
          <a:off x="9513326" y="5914132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14 de NOVEMBRO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, Dia Mundial do Diabetes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9513326" y="5914132"/>
        <a:ext cx="2814525" cy="1688715"/>
      </dsp:txXfrm>
    </dsp:sp>
    <dsp:sp modelId="{044920C7-1003-47A2-87C9-5D05BC2625D0}">
      <dsp:nvSpPr>
        <dsp:cNvPr id="0" name=""/>
        <dsp:cNvSpPr/>
      </dsp:nvSpPr>
      <dsp:spPr>
        <a:xfrm>
          <a:off x="12609304" y="5914132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NOVEMBRO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Roxo – reforço aos cuidados com a prematuridade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12609304" y="5914132"/>
        <a:ext cx="2814525" cy="1688715"/>
      </dsp:txXfrm>
    </dsp:sp>
    <dsp:sp modelId="{304168B8-D19C-4C01-ABB3-F3720844E48F}">
      <dsp:nvSpPr>
        <dsp:cNvPr id="0" name=""/>
        <dsp:cNvSpPr/>
      </dsp:nvSpPr>
      <dsp:spPr>
        <a:xfrm>
          <a:off x="15705283" y="5914132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DEZEMBRO</a:t>
          </a:r>
          <a:r>
            <a:rPr lang="pt-BR" sz="2000" b="0" i="0" kern="120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Laranja – 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conscientização </a:t>
          </a:r>
          <a:r>
            <a:rPr lang="pt-BR" sz="2000" b="0" i="0" kern="1200" baseline="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em relação ao câncer de pele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15705283" y="5914132"/>
        <a:ext cx="2814525" cy="1688715"/>
      </dsp:txXfrm>
    </dsp:sp>
    <dsp:sp modelId="{6F0165B2-41E0-4DA1-888D-32AEB3310DEA}">
      <dsp:nvSpPr>
        <dsp:cNvPr id="0" name=""/>
        <dsp:cNvSpPr/>
      </dsp:nvSpPr>
      <dsp:spPr>
        <a:xfrm>
          <a:off x="15697205" y="7884300"/>
          <a:ext cx="2814525" cy="16887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DEZEMBRO</a:t>
          </a:r>
          <a:r>
            <a:rPr lang="en-US" sz="2000" kern="1200">
              <a:solidFill>
                <a:srgbClr val="002060"/>
              </a:solidFill>
              <a:latin typeface="+mn-lt"/>
              <a:cs typeface="Poppins" panose="00000500000000000000" pitchFamily="2" charset="0"/>
            </a:rPr>
            <a:t> Vermelho - conscientização quanto ao risco do HIV/AIDS e Infecções Sexualmente Transmissíveis</a:t>
          </a:r>
          <a:endParaRPr lang="pt-BR" sz="2000" kern="1200">
            <a:solidFill>
              <a:srgbClr val="002060"/>
            </a:solidFill>
            <a:latin typeface="+mn-lt"/>
            <a:cs typeface="Poppins" panose="00000500000000000000" pitchFamily="2" charset="0"/>
          </a:endParaRPr>
        </a:p>
      </dsp:txBody>
      <dsp:txXfrm>
        <a:off x="15697205" y="7884300"/>
        <a:ext cx="2814525" cy="1688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4AE51-56AF-4DA2-945F-C983B486976B}">
      <dsp:nvSpPr>
        <dsp:cNvPr id="0" name=""/>
        <dsp:cNvSpPr/>
      </dsp:nvSpPr>
      <dsp:spPr>
        <a:xfrm>
          <a:off x="0" y="0"/>
          <a:ext cx="8332068" cy="11520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</a:p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Obrigação Constitucional de 12%</a:t>
          </a:r>
          <a:endParaRPr lang="pt-BR" sz="2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0"/>
        <a:ext cx="8332068" cy="1152000"/>
      </dsp:txXfrm>
    </dsp:sp>
    <dsp:sp modelId="{03E81688-47A0-464C-B6EB-51D7EC7A8CC8}">
      <dsp:nvSpPr>
        <dsp:cNvPr id="0" name=""/>
        <dsp:cNvSpPr/>
      </dsp:nvSpPr>
      <dsp:spPr>
        <a:xfrm>
          <a:off x="87" y="1183500"/>
          <a:ext cx="8332068" cy="1756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ctr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ctr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R$1.419.436.340,90</a:t>
          </a:r>
          <a:endParaRPr lang="pt-BR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7" y="1183500"/>
        <a:ext cx="8332068" cy="1756800"/>
      </dsp:txXfrm>
    </dsp:sp>
    <dsp:sp modelId="{3D7AC7A9-C191-4D8F-A6C0-C6378A43B886}">
      <dsp:nvSpPr>
        <dsp:cNvPr id="0" name=""/>
        <dsp:cNvSpPr/>
      </dsp:nvSpPr>
      <dsp:spPr>
        <a:xfrm>
          <a:off x="9498644" y="31500"/>
          <a:ext cx="8332068" cy="11520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</a:t>
          </a:r>
          <a:r>
            <a:rPr lang="en-US" sz="28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Saúde</a:t>
          </a: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Empenhada</a:t>
          </a:r>
          <a:r>
            <a: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de </a:t>
          </a:r>
          <a:r>
            <a:rPr lang="en-US" sz="2800" b="1" u="sng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18,20%</a:t>
          </a:r>
          <a:endParaRPr lang="pt-BR" sz="2800" u="sng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498644" y="31500"/>
        <a:ext cx="8332068" cy="1152000"/>
      </dsp:txXfrm>
    </dsp:sp>
    <dsp:sp modelId="{7E8FD50B-86A2-4A33-88B4-29581AAF381F}">
      <dsp:nvSpPr>
        <dsp:cNvPr id="0" name=""/>
        <dsp:cNvSpPr/>
      </dsp:nvSpPr>
      <dsp:spPr>
        <a:xfrm>
          <a:off x="9498644" y="1183500"/>
          <a:ext cx="8332068" cy="1756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800" b="1" kern="1200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R$2.152.292.235,40</a:t>
          </a:r>
          <a:endParaRPr lang="pt-BR" sz="2800" b="1" kern="1200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498644" y="1183500"/>
        <a:ext cx="8332068" cy="175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353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264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13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607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504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382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490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64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700"/>
            </a:lvl2pPr>
            <a:lvl3pPr marL="914016" indent="0">
              <a:buNone/>
              <a:defRPr sz="2400"/>
            </a:lvl3pPr>
            <a:lvl4pPr marL="1371023" indent="0">
              <a:buNone/>
              <a:defRPr sz="2000"/>
            </a:lvl4pPr>
            <a:lvl5pPr marL="1828030" indent="0">
              <a:buNone/>
              <a:defRPr sz="2000"/>
            </a:lvl5pPr>
            <a:lvl6pPr marL="2285039" indent="0">
              <a:buNone/>
              <a:defRPr sz="2000"/>
            </a:lvl6pPr>
            <a:lvl7pPr marL="2742044" indent="0">
              <a:buNone/>
              <a:defRPr sz="2000"/>
            </a:lvl7pPr>
            <a:lvl8pPr marL="3199053" indent="0">
              <a:buNone/>
              <a:defRPr sz="2000"/>
            </a:lvl8pPr>
            <a:lvl9pPr marL="36560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395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6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78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74678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5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743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130424"/>
            <a:ext cx="7772401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1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09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564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2"/>
            <a:ext cx="7772401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8"/>
            <a:ext cx="7772401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683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03"/>
            <a:ext cx="4038601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3"/>
            <a:ext cx="4038601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808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25" indent="0">
              <a:buNone/>
              <a:defRPr sz="2000" b="1"/>
            </a:lvl3pPr>
            <a:lvl4pPr marL="1370886" indent="0">
              <a:buNone/>
              <a:defRPr sz="1500" b="1"/>
            </a:lvl4pPr>
            <a:lvl5pPr marL="1827848" indent="0">
              <a:buNone/>
              <a:defRPr sz="1500" b="1"/>
            </a:lvl5pPr>
            <a:lvl6pPr marL="2284811" indent="0">
              <a:buNone/>
              <a:defRPr sz="1500" b="1"/>
            </a:lvl6pPr>
            <a:lvl7pPr marL="2741771" indent="0">
              <a:buNone/>
              <a:defRPr sz="1500" b="1"/>
            </a:lvl7pPr>
            <a:lvl8pPr marL="3198734" indent="0">
              <a:buNone/>
              <a:defRPr sz="1500" b="1"/>
            </a:lvl8pPr>
            <a:lvl9pPr marL="365569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6" indent="0">
              <a:buNone/>
              <a:defRPr sz="2000" b="1"/>
            </a:lvl2pPr>
            <a:lvl3pPr marL="913925" indent="0">
              <a:buNone/>
              <a:defRPr sz="2000" b="1"/>
            </a:lvl3pPr>
            <a:lvl4pPr marL="1370886" indent="0">
              <a:buNone/>
              <a:defRPr sz="1500" b="1"/>
            </a:lvl4pPr>
            <a:lvl5pPr marL="1827848" indent="0">
              <a:buNone/>
              <a:defRPr sz="1500" b="1"/>
            </a:lvl5pPr>
            <a:lvl6pPr marL="2284811" indent="0">
              <a:buNone/>
              <a:defRPr sz="1500" b="1"/>
            </a:lvl6pPr>
            <a:lvl7pPr marL="2741771" indent="0">
              <a:buNone/>
              <a:defRPr sz="1500" b="1"/>
            </a:lvl7pPr>
            <a:lvl8pPr marL="3198734" indent="0">
              <a:buNone/>
              <a:defRPr sz="1500" b="1"/>
            </a:lvl8pPr>
            <a:lvl9pPr marL="365569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28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71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719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25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11" indent="0">
              <a:buNone/>
              <a:defRPr sz="900"/>
            </a:lvl6pPr>
            <a:lvl7pPr marL="2741771" indent="0">
              <a:buNone/>
              <a:defRPr sz="900"/>
            </a:lvl7pPr>
            <a:lvl8pPr marL="3198734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740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6" indent="0">
              <a:buNone/>
              <a:defRPr sz="2700"/>
            </a:lvl2pPr>
            <a:lvl3pPr marL="913925" indent="0">
              <a:buNone/>
              <a:defRPr sz="2400"/>
            </a:lvl3pPr>
            <a:lvl4pPr marL="1370886" indent="0">
              <a:buNone/>
              <a:defRPr sz="2000"/>
            </a:lvl4pPr>
            <a:lvl5pPr marL="1827848" indent="0">
              <a:buNone/>
              <a:defRPr sz="2000"/>
            </a:lvl5pPr>
            <a:lvl6pPr marL="2284811" indent="0">
              <a:buNone/>
              <a:defRPr sz="2000"/>
            </a:lvl6pPr>
            <a:lvl7pPr marL="2741771" indent="0">
              <a:buNone/>
              <a:defRPr sz="2000"/>
            </a:lvl7pPr>
            <a:lvl8pPr marL="3198734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966" indent="0">
              <a:buNone/>
              <a:defRPr sz="1200"/>
            </a:lvl2pPr>
            <a:lvl3pPr marL="913925" indent="0">
              <a:buNone/>
              <a:defRPr sz="1100"/>
            </a:lvl3pPr>
            <a:lvl4pPr marL="1370886" indent="0">
              <a:buNone/>
              <a:defRPr sz="900"/>
            </a:lvl4pPr>
            <a:lvl5pPr marL="1827848" indent="0">
              <a:buNone/>
              <a:defRPr sz="900"/>
            </a:lvl5pPr>
            <a:lvl6pPr marL="2284811" indent="0">
              <a:buNone/>
              <a:defRPr sz="900"/>
            </a:lvl6pPr>
            <a:lvl7pPr marL="2741771" indent="0">
              <a:buNone/>
              <a:defRPr sz="900"/>
            </a:lvl7pPr>
            <a:lvl8pPr marL="3198734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02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229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95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42"/>
            <a:ext cx="2057399" cy="58515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2"/>
            <a:ext cx="6019801" cy="58515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37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9823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lIns="91375" tIns="45687" rIns="91375" bIns="4568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76047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453"/>
            <a:ext cx="15544800" cy="2043113"/>
          </a:xfrm>
          <a:prstGeom prst="rect">
            <a:avLst/>
          </a:prstGeom>
        </p:spPr>
        <p:txBody>
          <a:bodyPr lIns="91375" tIns="45687" rIns="91375" bIns="45687"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078"/>
            <a:ext cx="15544800" cy="2250281"/>
          </a:xfrm>
          <a:prstGeom prst="rect">
            <a:avLst/>
          </a:prstGeom>
        </p:spPr>
        <p:txBody>
          <a:bodyPr lIns="91375" tIns="45687" rIns="91375" bIns="45687"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6853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59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7412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4265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41119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7972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48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1FE1-561D-43B8-8C47-8BBABF66E106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4DA2C-DC78-4F4D-B636-CB6F352C599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27796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375" tIns="45687" rIns="91375" bIns="45687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  <a:prstGeom prst="rect">
            <a:avLst/>
          </a:prstGeom>
        </p:spPr>
        <p:txBody>
          <a:bodyPr lIns="91375" tIns="45687" rIns="91375" bIns="45687"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  <a:prstGeom prst="rect">
            <a:avLst/>
          </a:prstGeom>
        </p:spPr>
        <p:txBody>
          <a:bodyPr lIns="91375" tIns="45687" rIns="91375" bIns="45687"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C307-7E36-41FF-B5E1-FD9924F0D2B4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131-5A39-460F-89F8-A83F9DA61BA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5053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375" tIns="45687" rIns="91375" bIns="45687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5" cy="959643"/>
          </a:xfrm>
          <a:prstGeom prst="rect">
            <a:avLst/>
          </a:prstGeom>
        </p:spPr>
        <p:txBody>
          <a:bodyPr lIns="91375" tIns="45687" rIns="91375" bIns="45687"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6932"/>
          </a:xfrm>
          <a:prstGeom prst="rect">
            <a:avLst/>
          </a:prstGeom>
        </p:spPr>
        <p:txBody>
          <a:bodyPr lIns="91375" tIns="45687" rIns="91375" bIns="45687"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058" y="2302671"/>
            <a:ext cx="8083551" cy="959643"/>
          </a:xfrm>
          <a:prstGeom prst="rect">
            <a:avLst/>
          </a:prstGeom>
        </p:spPr>
        <p:txBody>
          <a:bodyPr lIns="91375" tIns="45687" rIns="91375" bIns="45687"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058" y="3262313"/>
            <a:ext cx="8083551" cy="5926932"/>
          </a:xfrm>
          <a:prstGeom prst="rect">
            <a:avLst/>
          </a:prstGeom>
        </p:spPr>
        <p:txBody>
          <a:bodyPr lIns="91375" tIns="45687" rIns="91375" bIns="45687"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A72B9-62E5-4DA6-9C9C-34B6D7FA2301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7333-79CB-44A4-8AD2-DA288F0A735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94926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375" tIns="45687" rIns="91375" bIns="45687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F68C1-EB07-42EC-986A-C6BC7BD3EC58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DA5D-E8C3-474A-BE40-139CB95E06A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80068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121C-8BE8-4A2A-B627-0B3A8D809A85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DADD-F990-4597-90B2-4D710976A59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16030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3" y="409575"/>
            <a:ext cx="6016626" cy="1743075"/>
          </a:xfrm>
          <a:prstGeom prst="rect">
            <a:avLst/>
          </a:prstGeom>
        </p:spPr>
        <p:txBody>
          <a:bodyPr lIns="91375" tIns="45687" rIns="91375" bIns="45687" anchor="b"/>
          <a:lstStyle>
            <a:lvl1pPr algn="l">
              <a:defRPr sz="3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08" y="409663"/>
            <a:ext cx="10223500" cy="8779670"/>
          </a:xfrm>
          <a:prstGeom prst="rect">
            <a:avLst/>
          </a:prstGeom>
        </p:spPr>
        <p:txBody>
          <a:bodyPr lIns="91375" tIns="45687" rIns="91375" bIns="45687"/>
          <a:lstStyle>
            <a:lvl1pPr>
              <a:defRPr sz="4800"/>
            </a:lvl1pPr>
            <a:lvl2pPr>
              <a:defRPr sz="43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3" y="2152656"/>
            <a:ext cx="6016626" cy="7036595"/>
          </a:xfrm>
          <a:prstGeom prst="rect">
            <a:avLst/>
          </a:prstGeom>
        </p:spPr>
        <p:txBody>
          <a:bodyPr lIns="91375" tIns="45687" rIns="91375" bIns="45687"/>
          <a:lstStyle>
            <a:lvl1pPr marL="0" indent="0">
              <a:buNone/>
              <a:defRPr sz="2000"/>
            </a:lvl1pPr>
            <a:lvl2pPr marL="685318" indent="0">
              <a:buNone/>
              <a:defRPr sz="1900"/>
            </a:lvl2pPr>
            <a:lvl3pPr marL="1370638" indent="0">
              <a:buNone/>
              <a:defRPr sz="1500"/>
            </a:lvl3pPr>
            <a:lvl4pPr marL="2055956" indent="0">
              <a:buNone/>
              <a:defRPr sz="1400"/>
            </a:lvl4pPr>
            <a:lvl5pPr marL="2741276" indent="0">
              <a:buNone/>
              <a:defRPr sz="1400"/>
            </a:lvl5pPr>
            <a:lvl6pPr marL="3426596" indent="0">
              <a:buNone/>
              <a:defRPr sz="1400"/>
            </a:lvl6pPr>
            <a:lvl7pPr marL="4111914" indent="0">
              <a:buNone/>
              <a:defRPr sz="1400"/>
            </a:lvl7pPr>
            <a:lvl8pPr marL="4797233" indent="0">
              <a:buNone/>
              <a:defRPr sz="1400"/>
            </a:lvl8pPr>
            <a:lvl9pPr marL="5482553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8C0B-4E83-492A-BD9C-C3B3BF18B0D1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8EB4-6C41-4036-B942-E45BE74C0B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2578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580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107"/>
          </a:xfrm>
          <a:prstGeom prst="rect">
            <a:avLst/>
          </a:prstGeom>
        </p:spPr>
        <p:txBody>
          <a:bodyPr lIns="91375" tIns="45687" rIns="91375" bIns="45687" anchor="b"/>
          <a:lstStyle>
            <a:lvl1pPr algn="l">
              <a:defRPr sz="3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  <a:prstGeom prst="rect">
            <a:avLst/>
          </a:prstGeom>
        </p:spPr>
        <p:txBody>
          <a:bodyPr lIns="91375" tIns="45687" rIns="91375" bIns="45687"/>
          <a:lstStyle>
            <a:lvl1pPr marL="0" indent="0">
              <a:buNone/>
              <a:defRPr sz="4800"/>
            </a:lvl1pPr>
            <a:lvl2pPr marL="685318" indent="0">
              <a:buNone/>
              <a:defRPr sz="4300"/>
            </a:lvl2pPr>
            <a:lvl3pPr marL="1370638" indent="0">
              <a:buNone/>
              <a:defRPr sz="3600"/>
            </a:lvl3pPr>
            <a:lvl4pPr marL="2055956" indent="0">
              <a:buNone/>
              <a:defRPr sz="3100"/>
            </a:lvl4pPr>
            <a:lvl5pPr marL="2741276" indent="0">
              <a:buNone/>
              <a:defRPr sz="3100"/>
            </a:lvl5pPr>
            <a:lvl6pPr marL="3426596" indent="0">
              <a:buNone/>
              <a:defRPr sz="3100"/>
            </a:lvl6pPr>
            <a:lvl7pPr marL="4111914" indent="0">
              <a:buNone/>
              <a:defRPr sz="3100"/>
            </a:lvl7pPr>
            <a:lvl8pPr marL="4797233" indent="0">
              <a:buNone/>
              <a:defRPr sz="3100"/>
            </a:lvl8pPr>
            <a:lvl9pPr marL="5482553" indent="0">
              <a:buNone/>
              <a:defRPr sz="31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007"/>
            <a:ext cx="10972800" cy="1207293"/>
          </a:xfrm>
          <a:prstGeom prst="rect">
            <a:avLst/>
          </a:prstGeom>
        </p:spPr>
        <p:txBody>
          <a:bodyPr lIns="91375" tIns="45687" rIns="91375" bIns="45687"/>
          <a:lstStyle>
            <a:lvl1pPr marL="0" indent="0">
              <a:buNone/>
              <a:defRPr sz="2000"/>
            </a:lvl1pPr>
            <a:lvl2pPr marL="685318" indent="0">
              <a:buNone/>
              <a:defRPr sz="1900"/>
            </a:lvl2pPr>
            <a:lvl3pPr marL="1370638" indent="0">
              <a:buNone/>
              <a:defRPr sz="1500"/>
            </a:lvl3pPr>
            <a:lvl4pPr marL="2055956" indent="0">
              <a:buNone/>
              <a:defRPr sz="1400"/>
            </a:lvl4pPr>
            <a:lvl5pPr marL="2741276" indent="0">
              <a:buNone/>
              <a:defRPr sz="1400"/>
            </a:lvl5pPr>
            <a:lvl6pPr marL="3426596" indent="0">
              <a:buNone/>
              <a:defRPr sz="1400"/>
            </a:lvl6pPr>
            <a:lvl7pPr marL="4111914" indent="0">
              <a:buNone/>
              <a:defRPr sz="1400"/>
            </a:lvl7pPr>
            <a:lvl8pPr marL="4797233" indent="0">
              <a:buNone/>
              <a:defRPr sz="1400"/>
            </a:lvl8pPr>
            <a:lvl9pPr marL="5482553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E1E4-FFE6-454D-A00C-F2D3FCA5D0C2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9090-41B9-4526-82FD-D4115D0329B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93065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91375" tIns="45687" rIns="91375" bIns="45687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vert="eaVert" lIns="91375" tIns="45687" rIns="91375" bIns="4568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4419-D555-4F5D-820F-824BF26939C0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80DE2-D263-46E4-A67E-522A8F8C0CF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4229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48"/>
            <a:ext cx="4114800" cy="8777288"/>
          </a:xfrm>
          <a:prstGeom prst="rect">
            <a:avLst/>
          </a:prstGeom>
        </p:spPr>
        <p:txBody>
          <a:bodyPr vert="eaVert" lIns="91375" tIns="45687" rIns="91375" bIns="45687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48"/>
            <a:ext cx="12039600" cy="8777288"/>
          </a:xfrm>
          <a:prstGeom prst="rect">
            <a:avLst/>
          </a:prstGeom>
        </p:spPr>
        <p:txBody>
          <a:bodyPr vert="eaVert" lIns="91375" tIns="45687" rIns="91375" bIns="4568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547D-060E-46A1-9045-7B6C91EF180B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9784-1B6C-4C53-966F-A35197A504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59762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3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lIns="91375" tIns="45687" rIns="91375" bIns="4568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474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DB462-C539-FD86-0499-881DFBEAE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182376-F5C4-25A2-75C0-C012EA2A5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318" indent="0" algn="ctr">
              <a:buNone/>
              <a:defRPr sz="3100"/>
            </a:lvl2pPr>
            <a:lvl3pPr marL="1370638" indent="0" algn="ctr">
              <a:buNone/>
              <a:defRPr sz="2700"/>
            </a:lvl3pPr>
            <a:lvl4pPr marL="2055956" indent="0" algn="ctr">
              <a:buNone/>
              <a:defRPr sz="2400"/>
            </a:lvl4pPr>
            <a:lvl5pPr marL="2741276" indent="0" algn="ctr">
              <a:buNone/>
              <a:defRPr sz="2400"/>
            </a:lvl5pPr>
            <a:lvl6pPr marL="3426596" indent="0" algn="ctr">
              <a:buNone/>
              <a:defRPr sz="2400"/>
            </a:lvl6pPr>
            <a:lvl7pPr marL="4111914" indent="0" algn="ctr">
              <a:buNone/>
              <a:defRPr sz="2400"/>
            </a:lvl7pPr>
            <a:lvl8pPr marL="4797233" indent="0" algn="ctr">
              <a:buNone/>
              <a:defRPr sz="2400"/>
            </a:lvl8pPr>
            <a:lvl9pPr marL="5482553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8509EE-AD6E-BEC7-8DC1-FE4EADF0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5881AE-1758-BC4D-F45D-2526F0CC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15A016-92F1-64F3-FACF-1C6C9E4A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750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8331C-B3DC-DBA1-A5B3-97E83F96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5C2AC3-CC81-42B7-07AC-ADC4B5CED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4BCE7C-3330-25A8-AFE3-EFC05FDB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256427-044F-1379-C56C-3A0CF141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49EA0C-220F-4CA0-B971-6C8DC996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840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15006-85B2-F915-BC18-4DBD1B44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9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2E6E69-B66B-188A-03E2-96FB81954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9" y="688420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31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2pPr>
            <a:lvl3pPr marL="137063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59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12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659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191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72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25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3AD054-A2D4-05B4-E26C-C72E6496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4A8181-7B20-42A6-42B6-191F28D7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BAA70C-A632-5F3E-0522-7B1DD11A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120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35EFC-67A8-EC28-163E-79ACA77C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5F1F8-A397-8F6F-0BB2-42155265B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6CF640-7BA7-8AD3-81B5-D10FAA516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E7A8EA-2A59-FCF4-277D-A67CCBC2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6ADFEB-678F-FB01-B542-E90994CE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07B6F6-B1B4-12DD-AD4B-62FF25F5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444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CAA41-FDB8-6285-400E-73969553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547697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3B60BC-A27B-A7B5-F078-211326BF9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D685E0F-DCAB-7AA8-5BD4-4CCF99235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ACD11D7-4E19-A584-1225-C6B130B14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532ADF2-4B3B-47BC-A3FC-E6738B02D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3E09B5B-17B4-BC51-DD6E-81A99932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604DF46-D54A-2465-194B-6E57A662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42F753C-04B4-0674-15B3-B7DD86AF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01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5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2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906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B4E45-9409-3AC8-C969-ED46D5FB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0D3F24-BE44-2D50-365E-21B2A747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040073D-F290-6C73-236C-75EA147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049B575-B301-CAA7-E0CC-C2126C95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295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45CD7B-CA0A-F098-6FA9-597354DE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36CF3A-CC0F-AEDA-9196-7FFCB3E4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CEFE9BC-7297-62A0-C206-97055129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596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989A9-6D6F-AA3A-2098-6DC712C3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3535CE-EDF0-BC46-F365-2904F9096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92" y="1481147"/>
            <a:ext cx="9258301" cy="7310438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F85C94-880C-B176-7FAB-A0C4E52FE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318" indent="0">
              <a:buNone/>
              <a:defRPr sz="2000"/>
            </a:lvl2pPr>
            <a:lvl3pPr marL="1370638" indent="0">
              <a:buNone/>
              <a:defRPr sz="1900"/>
            </a:lvl3pPr>
            <a:lvl4pPr marL="2055956" indent="0">
              <a:buNone/>
              <a:defRPr sz="1500"/>
            </a:lvl4pPr>
            <a:lvl5pPr marL="2741276" indent="0">
              <a:buNone/>
              <a:defRPr sz="1500"/>
            </a:lvl5pPr>
            <a:lvl6pPr marL="3426596" indent="0">
              <a:buNone/>
              <a:defRPr sz="1500"/>
            </a:lvl6pPr>
            <a:lvl7pPr marL="4111914" indent="0">
              <a:buNone/>
              <a:defRPr sz="1500"/>
            </a:lvl7pPr>
            <a:lvl8pPr marL="4797233" indent="0">
              <a:buNone/>
              <a:defRPr sz="1500"/>
            </a:lvl8pPr>
            <a:lvl9pPr marL="5482553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C162E5-7316-D884-15D1-DD8732F5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A7130D8-B67A-D8DC-E606-025F2401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0318F9-DCCD-C501-734F-7837C1A8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203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E86C4-1EE7-7B6B-9C0A-0036C859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09D13CB-8574-4A3D-D795-A8D0C7FDF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92" y="1481147"/>
            <a:ext cx="9258301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318" indent="0">
              <a:buNone/>
              <a:defRPr sz="4300"/>
            </a:lvl2pPr>
            <a:lvl3pPr marL="1370638" indent="0">
              <a:buNone/>
              <a:defRPr sz="3600"/>
            </a:lvl3pPr>
            <a:lvl4pPr marL="2055956" indent="0">
              <a:buNone/>
              <a:defRPr sz="3100"/>
            </a:lvl4pPr>
            <a:lvl5pPr marL="2741276" indent="0">
              <a:buNone/>
              <a:defRPr sz="3100"/>
            </a:lvl5pPr>
            <a:lvl6pPr marL="3426596" indent="0">
              <a:buNone/>
              <a:defRPr sz="3100"/>
            </a:lvl6pPr>
            <a:lvl7pPr marL="4111914" indent="0">
              <a:buNone/>
              <a:defRPr sz="3100"/>
            </a:lvl7pPr>
            <a:lvl8pPr marL="4797233" indent="0">
              <a:buNone/>
              <a:defRPr sz="3100"/>
            </a:lvl8pPr>
            <a:lvl9pPr marL="5482553" indent="0">
              <a:buNone/>
              <a:defRPr sz="31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CE58C0-2C73-1FA3-6748-C082E022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318" indent="0">
              <a:buNone/>
              <a:defRPr sz="2000"/>
            </a:lvl2pPr>
            <a:lvl3pPr marL="1370638" indent="0">
              <a:buNone/>
              <a:defRPr sz="1900"/>
            </a:lvl3pPr>
            <a:lvl4pPr marL="2055956" indent="0">
              <a:buNone/>
              <a:defRPr sz="1500"/>
            </a:lvl4pPr>
            <a:lvl5pPr marL="2741276" indent="0">
              <a:buNone/>
              <a:defRPr sz="1500"/>
            </a:lvl5pPr>
            <a:lvl6pPr marL="3426596" indent="0">
              <a:buNone/>
              <a:defRPr sz="1500"/>
            </a:lvl6pPr>
            <a:lvl7pPr marL="4111914" indent="0">
              <a:buNone/>
              <a:defRPr sz="1500"/>
            </a:lvl7pPr>
            <a:lvl8pPr marL="4797233" indent="0">
              <a:buNone/>
              <a:defRPr sz="1500"/>
            </a:lvl8pPr>
            <a:lvl9pPr marL="5482553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37D1E8-06A7-9471-3167-CEC33DBE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97440A-DACA-8938-44A5-707D75E7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D3CCAF-4CE1-5BCB-0EF7-F871F6E4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852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E9991-C65F-5A31-4DA2-CD4E3D6F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4D12C2-7041-1299-D13F-25D306F35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E4B950-6FC1-DE6C-A722-1DF35799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412191-25C9-DCCE-2ED5-CBEA1225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0727DD-A466-6133-33B6-9995158C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951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8A9396-D2C2-F321-1D21-F1338C4A8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E0FCFB-303E-0B0E-7793-528E318D7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FD846F-F6EB-1CEA-EAA3-D8F8CC89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C36649-BB42-8222-45B0-1FED5F78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EEDBCB-DB59-4956-3FF3-F305E3FE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718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" y="9525"/>
            <a:ext cx="34258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195833"/>
            <a:ext cx="15544800" cy="2205038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2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65D0-A080-48AF-98D4-7D69350D5E4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C008-08CB-49F1-9E0C-DB41D8DE7E6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87008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4C3C8-341B-420E-BBEC-E596775D8F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7BA5-5146-4B80-A1C6-0ABC172DF71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25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546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078"/>
            <a:ext cx="15544800" cy="2250281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68531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59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7412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4265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41119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7972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48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A0C9-3D8D-4551-BAFC-89D822FF91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6D846-DE55-4B1E-B144-2805CC4FC0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31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75A41-F8C7-496F-BB54-D6C0D2978AB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C858-059B-4ECE-A14D-760434F080B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91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808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5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058" y="2302671"/>
            <a:ext cx="80835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18" indent="0">
              <a:buNone/>
              <a:defRPr sz="3100" b="1"/>
            </a:lvl2pPr>
            <a:lvl3pPr marL="1370638" indent="0">
              <a:buNone/>
              <a:defRPr sz="2700" b="1"/>
            </a:lvl3pPr>
            <a:lvl4pPr marL="2055956" indent="0">
              <a:buNone/>
              <a:defRPr sz="2400" b="1"/>
            </a:lvl4pPr>
            <a:lvl5pPr marL="2741276" indent="0">
              <a:buNone/>
              <a:defRPr sz="2400" b="1"/>
            </a:lvl5pPr>
            <a:lvl6pPr marL="3426596" indent="0">
              <a:buNone/>
              <a:defRPr sz="2400" b="1"/>
            </a:lvl6pPr>
            <a:lvl7pPr marL="4111914" indent="0">
              <a:buNone/>
              <a:defRPr sz="2400" b="1"/>
            </a:lvl7pPr>
            <a:lvl8pPr marL="4797233" indent="0">
              <a:buNone/>
              <a:defRPr sz="2400" b="1"/>
            </a:lvl8pPr>
            <a:lvl9pPr marL="5482553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058" y="3262313"/>
            <a:ext cx="8083551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BB25-6C7A-4CD6-B7A1-8E4406EC8E5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B78F-2415-4F23-897B-373FC98F340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066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0E23F-75DB-4918-B24D-6F2BE4F70EB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0EC9-47CB-46C3-9C45-DD691D12468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758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E02CB-7A6F-48FB-96B9-2865E1287B0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3BDB-B489-48A9-AE68-23E796E3804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717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7" y="409575"/>
            <a:ext cx="6016626" cy="1743075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08" y="409720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7" y="2152656"/>
            <a:ext cx="6016626" cy="7036595"/>
          </a:xfrm>
        </p:spPr>
        <p:txBody>
          <a:bodyPr/>
          <a:lstStyle>
            <a:lvl1pPr marL="0" indent="0">
              <a:buNone/>
              <a:defRPr sz="2000"/>
            </a:lvl1pPr>
            <a:lvl2pPr marL="685318" indent="0">
              <a:buNone/>
              <a:defRPr sz="1900"/>
            </a:lvl2pPr>
            <a:lvl3pPr marL="1370638" indent="0">
              <a:buNone/>
              <a:defRPr sz="1500"/>
            </a:lvl3pPr>
            <a:lvl4pPr marL="2055956" indent="0">
              <a:buNone/>
              <a:defRPr sz="1400"/>
            </a:lvl4pPr>
            <a:lvl5pPr marL="2741276" indent="0">
              <a:buNone/>
              <a:defRPr sz="1400"/>
            </a:lvl5pPr>
            <a:lvl6pPr marL="3426596" indent="0">
              <a:buNone/>
              <a:defRPr sz="1400"/>
            </a:lvl6pPr>
            <a:lvl7pPr marL="4111914" indent="0">
              <a:buNone/>
              <a:defRPr sz="1400"/>
            </a:lvl7pPr>
            <a:lvl8pPr marL="4797233" indent="0">
              <a:buNone/>
              <a:defRPr sz="1400"/>
            </a:lvl8pPr>
            <a:lvl9pPr marL="5482553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75C6-D5AC-4E8A-ADC3-A0EF2D77A06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9A79-3A42-440B-833A-ECE9522A23A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845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107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318" indent="0">
              <a:buNone/>
              <a:defRPr sz="4300"/>
            </a:lvl2pPr>
            <a:lvl3pPr marL="1370638" indent="0">
              <a:buNone/>
              <a:defRPr sz="3600"/>
            </a:lvl3pPr>
            <a:lvl4pPr marL="2055956" indent="0">
              <a:buNone/>
              <a:defRPr sz="3100"/>
            </a:lvl4pPr>
            <a:lvl5pPr marL="2741276" indent="0">
              <a:buNone/>
              <a:defRPr sz="3100"/>
            </a:lvl5pPr>
            <a:lvl6pPr marL="3426596" indent="0">
              <a:buNone/>
              <a:defRPr sz="3100"/>
            </a:lvl6pPr>
            <a:lvl7pPr marL="4111914" indent="0">
              <a:buNone/>
              <a:defRPr sz="3100"/>
            </a:lvl7pPr>
            <a:lvl8pPr marL="4797233" indent="0">
              <a:buNone/>
              <a:defRPr sz="3100"/>
            </a:lvl8pPr>
            <a:lvl9pPr marL="5482553" indent="0">
              <a:buNone/>
              <a:defRPr sz="31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007"/>
            <a:ext cx="10972800" cy="1207293"/>
          </a:xfrm>
        </p:spPr>
        <p:txBody>
          <a:bodyPr/>
          <a:lstStyle>
            <a:lvl1pPr marL="0" indent="0">
              <a:buNone/>
              <a:defRPr sz="2000"/>
            </a:lvl1pPr>
            <a:lvl2pPr marL="685318" indent="0">
              <a:buNone/>
              <a:defRPr sz="1900"/>
            </a:lvl2pPr>
            <a:lvl3pPr marL="1370638" indent="0">
              <a:buNone/>
              <a:defRPr sz="1500"/>
            </a:lvl3pPr>
            <a:lvl4pPr marL="2055956" indent="0">
              <a:buNone/>
              <a:defRPr sz="1400"/>
            </a:lvl4pPr>
            <a:lvl5pPr marL="2741276" indent="0">
              <a:buNone/>
              <a:defRPr sz="1400"/>
            </a:lvl5pPr>
            <a:lvl6pPr marL="3426596" indent="0">
              <a:buNone/>
              <a:defRPr sz="1400"/>
            </a:lvl6pPr>
            <a:lvl7pPr marL="4111914" indent="0">
              <a:buNone/>
              <a:defRPr sz="1400"/>
            </a:lvl7pPr>
            <a:lvl8pPr marL="4797233" indent="0">
              <a:buNone/>
              <a:defRPr sz="1400"/>
            </a:lvl8pPr>
            <a:lvl9pPr marL="5482553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5296-7962-4BEE-BA79-E25B1C353F8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DF829-61B6-470E-A211-15C04DD2D28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21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053F-29F6-4EDC-88BA-C5DDD1EE3B2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AB56F-96B2-4634-A364-A042E3F438D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925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99"/>
            <a:ext cx="4114800" cy="87772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99"/>
            <a:ext cx="12039600" cy="87772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04D8-BE76-4844-A656-19684453849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34073-1269-4AC5-ACC3-B053BD8BA8E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40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/>
          <p:cNvGrpSpPr>
            <a:grpSpLocks/>
          </p:cNvGrpSpPr>
          <p:nvPr userDrawn="1"/>
        </p:nvGrpSpPr>
        <p:grpSpPr bwMode="auto">
          <a:xfrm>
            <a:off x="63500" y="28575"/>
            <a:ext cx="18202276" cy="992982"/>
            <a:chOff x="31651" y="18455"/>
            <a:chExt cx="9101237" cy="662583"/>
          </a:xfrm>
        </p:grpSpPr>
        <p:pic>
          <p:nvPicPr>
            <p:cNvPr id="5" name="Imagem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925" y="19050"/>
              <a:ext cx="12239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1" y="18455"/>
              <a:ext cx="2505075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34709"/>
            <a:ext cx="4267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46DB0D-7A20-42CE-BE71-895D7F5B5E4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48400" y="9534709"/>
            <a:ext cx="5791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06400" y="9534709"/>
            <a:ext cx="4267200" cy="5476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E57DC5-EE11-4674-98F6-9BE19466171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567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34673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48400" y="9534673"/>
            <a:ext cx="5791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06400" y="9534673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685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16650" y="34765"/>
            <a:ext cx="3600406" cy="1010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17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98" indent="0">
              <a:buNone/>
              <a:defRPr sz="2000" b="1"/>
            </a:lvl2pPr>
            <a:lvl3pPr marL="910564" indent="0">
              <a:buNone/>
              <a:defRPr sz="1900" b="1"/>
            </a:lvl3pPr>
            <a:lvl4pPr marL="1365843" indent="0">
              <a:buNone/>
              <a:defRPr sz="1500" b="1"/>
            </a:lvl4pPr>
            <a:lvl5pPr marL="1821120" indent="0">
              <a:buNone/>
              <a:defRPr sz="1500" b="1"/>
            </a:lvl5pPr>
            <a:lvl6pPr marL="2276397" indent="0">
              <a:buNone/>
              <a:defRPr sz="1500" b="1"/>
            </a:lvl6pPr>
            <a:lvl7pPr marL="2731676" indent="0">
              <a:buNone/>
              <a:defRPr sz="1500" b="1"/>
            </a:lvl7pPr>
            <a:lvl8pPr marL="3186956" indent="0">
              <a:buNone/>
              <a:defRPr sz="1500" b="1"/>
            </a:lvl8pPr>
            <a:lvl9pPr marL="364223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98" indent="0">
              <a:buNone/>
              <a:defRPr sz="2000" b="1"/>
            </a:lvl2pPr>
            <a:lvl3pPr marL="910564" indent="0">
              <a:buNone/>
              <a:defRPr sz="1900" b="1"/>
            </a:lvl3pPr>
            <a:lvl4pPr marL="1365843" indent="0">
              <a:buNone/>
              <a:defRPr sz="1500" b="1"/>
            </a:lvl4pPr>
            <a:lvl5pPr marL="1821120" indent="0">
              <a:buNone/>
              <a:defRPr sz="1500" b="1"/>
            </a:lvl5pPr>
            <a:lvl6pPr marL="2276397" indent="0">
              <a:buNone/>
              <a:defRPr sz="1500" b="1"/>
            </a:lvl6pPr>
            <a:lvl7pPr marL="2731676" indent="0">
              <a:buNone/>
              <a:defRPr sz="1500" b="1"/>
            </a:lvl7pPr>
            <a:lvl8pPr marL="3186956" indent="0">
              <a:buNone/>
              <a:defRPr sz="1500" b="1"/>
            </a:lvl8pPr>
            <a:lvl9pPr marL="364223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050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878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493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106"/>
            <a:ext cx="15544800" cy="2250281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68503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0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50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7401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4251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41101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7952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4802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455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2" y="2400332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32"/>
            <a:ext cx="8077200" cy="678894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846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91"/>
            <a:ext cx="8080375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030" indent="0">
              <a:buNone/>
              <a:defRPr sz="3100" b="1"/>
            </a:lvl2pPr>
            <a:lvl3pPr marL="1370069" indent="0">
              <a:buNone/>
              <a:defRPr sz="2700" b="1"/>
            </a:lvl3pPr>
            <a:lvl4pPr marL="2055092" indent="0">
              <a:buNone/>
              <a:defRPr sz="2400" b="1"/>
            </a:lvl4pPr>
            <a:lvl5pPr marL="2740132" indent="0">
              <a:buNone/>
              <a:defRPr sz="2400" b="1"/>
            </a:lvl5pPr>
            <a:lvl6pPr marL="3425159" indent="0">
              <a:buNone/>
              <a:defRPr sz="2400" b="1"/>
            </a:lvl6pPr>
            <a:lvl7pPr marL="4110190" indent="0">
              <a:buNone/>
              <a:defRPr sz="2400" b="1"/>
            </a:lvl7pPr>
            <a:lvl8pPr marL="4795224" indent="0">
              <a:buNone/>
              <a:defRPr sz="2400" b="1"/>
            </a:lvl8pPr>
            <a:lvl9pPr marL="5480259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9"/>
            <a:ext cx="8080375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103" y="2302691"/>
            <a:ext cx="8083551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030" indent="0">
              <a:buNone/>
              <a:defRPr sz="3100" b="1"/>
            </a:lvl2pPr>
            <a:lvl3pPr marL="1370069" indent="0">
              <a:buNone/>
              <a:defRPr sz="2700" b="1"/>
            </a:lvl3pPr>
            <a:lvl4pPr marL="2055092" indent="0">
              <a:buNone/>
              <a:defRPr sz="2400" b="1"/>
            </a:lvl4pPr>
            <a:lvl5pPr marL="2740132" indent="0">
              <a:buNone/>
              <a:defRPr sz="2400" b="1"/>
            </a:lvl5pPr>
            <a:lvl6pPr marL="3425159" indent="0">
              <a:buNone/>
              <a:defRPr sz="2400" b="1"/>
            </a:lvl6pPr>
            <a:lvl7pPr marL="4110190" indent="0">
              <a:buNone/>
              <a:defRPr sz="2400" b="1"/>
            </a:lvl7pPr>
            <a:lvl8pPr marL="4795224" indent="0">
              <a:buNone/>
              <a:defRPr sz="2400" b="1"/>
            </a:lvl8pPr>
            <a:lvl9pPr marL="5480259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103" y="3262319"/>
            <a:ext cx="8083551" cy="5926932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336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631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688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7" y="409666"/>
            <a:ext cx="6016626" cy="1743077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08" y="409684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3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7" y="2152656"/>
            <a:ext cx="6016626" cy="7036595"/>
          </a:xfrm>
        </p:spPr>
        <p:txBody>
          <a:bodyPr/>
          <a:lstStyle>
            <a:lvl1pPr marL="0" indent="0">
              <a:buNone/>
              <a:defRPr sz="2000"/>
            </a:lvl1pPr>
            <a:lvl2pPr marL="685030" indent="0">
              <a:buNone/>
              <a:defRPr sz="1900"/>
            </a:lvl2pPr>
            <a:lvl3pPr marL="1370069" indent="0">
              <a:buNone/>
              <a:defRPr sz="1500"/>
            </a:lvl3pPr>
            <a:lvl4pPr marL="2055092" indent="0">
              <a:buNone/>
              <a:defRPr sz="1400"/>
            </a:lvl4pPr>
            <a:lvl5pPr marL="2740132" indent="0">
              <a:buNone/>
              <a:defRPr sz="1400"/>
            </a:lvl5pPr>
            <a:lvl6pPr marL="3425159" indent="0">
              <a:buNone/>
              <a:defRPr sz="1400"/>
            </a:lvl6pPr>
            <a:lvl7pPr marL="4110190" indent="0">
              <a:buNone/>
              <a:defRPr sz="1400"/>
            </a:lvl7pPr>
            <a:lvl8pPr marL="4795224" indent="0">
              <a:buNone/>
              <a:defRPr sz="1400"/>
            </a:lvl8pPr>
            <a:lvl9pPr marL="5480259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234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1021"/>
            <a:ext cx="10972800" cy="850109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030" indent="0">
              <a:buNone/>
              <a:defRPr sz="4300"/>
            </a:lvl2pPr>
            <a:lvl3pPr marL="1370069" indent="0">
              <a:buNone/>
              <a:defRPr sz="3600"/>
            </a:lvl3pPr>
            <a:lvl4pPr marL="2055092" indent="0">
              <a:buNone/>
              <a:defRPr sz="3100"/>
            </a:lvl4pPr>
            <a:lvl5pPr marL="2740132" indent="0">
              <a:buNone/>
              <a:defRPr sz="3100"/>
            </a:lvl5pPr>
            <a:lvl6pPr marL="3425159" indent="0">
              <a:buNone/>
              <a:defRPr sz="3100"/>
            </a:lvl6pPr>
            <a:lvl7pPr marL="4110190" indent="0">
              <a:buNone/>
              <a:defRPr sz="3100"/>
            </a:lvl7pPr>
            <a:lvl8pPr marL="4795224" indent="0">
              <a:buNone/>
              <a:defRPr sz="3100"/>
            </a:lvl8pPr>
            <a:lvl9pPr marL="5480259" indent="0">
              <a:buNone/>
              <a:defRPr sz="31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128"/>
            <a:ext cx="10972800" cy="1207295"/>
          </a:xfrm>
        </p:spPr>
        <p:txBody>
          <a:bodyPr/>
          <a:lstStyle>
            <a:lvl1pPr marL="0" indent="0">
              <a:buNone/>
              <a:defRPr sz="2000"/>
            </a:lvl1pPr>
            <a:lvl2pPr marL="685030" indent="0">
              <a:buNone/>
              <a:defRPr sz="1900"/>
            </a:lvl2pPr>
            <a:lvl3pPr marL="1370069" indent="0">
              <a:buNone/>
              <a:defRPr sz="1500"/>
            </a:lvl3pPr>
            <a:lvl4pPr marL="2055092" indent="0">
              <a:buNone/>
              <a:defRPr sz="1400"/>
            </a:lvl4pPr>
            <a:lvl5pPr marL="2740132" indent="0">
              <a:buNone/>
              <a:defRPr sz="1400"/>
            </a:lvl5pPr>
            <a:lvl6pPr marL="3425159" indent="0">
              <a:buNone/>
              <a:defRPr sz="1400"/>
            </a:lvl6pPr>
            <a:lvl7pPr marL="4110190" indent="0">
              <a:buNone/>
              <a:defRPr sz="1400"/>
            </a:lvl7pPr>
            <a:lvl8pPr marL="4795224" indent="0">
              <a:buNone/>
              <a:defRPr sz="1400"/>
            </a:lvl8pPr>
            <a:lvl9pPr marL="5480259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306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208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63"/>
            <a:ext cx="4114800" cy="87772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63"/>
            <a:ext cx="12039600" cy="877728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202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348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2400313"/>
            <a:ext cx="16459200" cy="6788945"/>
          </a:xfrm>
          <a:prstGeom prst="rect">
            <a:avLst/>
          </a:prstGeom>
        </p:spPr>
        <p:txBody>
          <a:bodyPr lIns="155815" tIns="77909" rIns="155815" bIns="77909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124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4626" y="6610448"/>
            <a:ext cx="15544800" cy="2043113"/>
          </a:xfrm>
          <a:prstGeom prst="rect">
            <a:avLst/>
          </a:prstGeom>
        </p:spPr>
        <p:txBody>
          <a:bodyPr lIns="155815" tIns="77909" rIns="155815" bIns="77909" anchor="t"/>
          <a:lstStyle>
            <a:lvl1pPr algn="l">
              <a:defRPr sz="68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444626" y="4360073"/>
            <a:ext cx="15544800" cy="2250281"/>
          </a:xfrm>
          <a:prstGeom prst="rect">
            <a:avLst/>
          </a:prstGeom>
        </p:spPr>
        <p:txBody>
          <a:bodyPr lIns="155815" tIns="77909" rIns="155815" bIns="77909"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907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2pPr>
            <a:lvl3pPr marL="155815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372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1163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953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6744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4535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232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1FE1-561D-43B8-8C47-8BBABF66E106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4DA2C-DC78-4F4D-B636-CB6F352C599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923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2400313"/>
            <a:ext cx="8077200" cy="6788945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96400" y="2400313"/>
            <a:ext cx="8077200" cy="6788945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800"/>
            </a:lvl1pPr>
            <a:lvl2pPr>
              <a:defRPr sz="4100"/>
            </a:lvl2pPr>
            <a:lvl3pPr>
              <a:defRPr sz="34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C307-7E36-41FF-B5E1-FD9924F0D2B4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131-5A39-460F-89F8-A83F9DA61BA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667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5" cy="959643"/>
          </a:xfrm>
          <a:prstGeom prst="rect">
            <a:avLst/>
          </a:prstGeom>
        </p:spPr>
        <p:txBody>
          <a:bodyPr lIns="155815" tIns="77909" rIns="155815" bIns="77909" anchor="b"/>
          <a:lstStyle>
            <a:lvl1pPr marL="0" indent="0">
              <a:buNone/>
              <a:defRPr sz="4100" b="1"/>
            </a:lvl1pPr>
            <a:lvl2pPr marL="779079" indent="0">
              <a:buNone/>
              <a:defRPr sz="3400" b="1"/>
            </a:lvl2pPr>
            <a:lvl3pPr marL="1558158" indent="0">
              <a:buNone/>
              <a:defRPr sz="3100" b="1"/>
            </a:lvl3pPr>
            <a:lvl4pPr marL="2337234" indent="0">
              <a:buNone/>
              <a:defRPr sz="2700" b="1"/>
            </a:lvl4pPr>
            <a:lvl5pPr marL="3116315" indent="0">
              <a:buNone/>
              <a:defRPr sz="2700" b="1"/>
            </a:lvl5pPr>
            <a:lvl6pPr marL="3895393" indent="0">
              <a:buNone/>
              <a:defRPr sz="2700" b="1"/>
            </a:lvl6pPr>
            <a:lvl7pPr marL="4674472" indent="0">
              <a:buNone/>
              <a:defRPr sz="2700" b="1"/>
            </a:lvl7pPr>
            <a:lvl8pPr marL="5453551" indent="0">
              <a:buNone/>
              <a:defRPr sz="2700" b="1"/>
            </a:lvl8pPr>
            <a:lvl9pPr marL="6232630" indent="0">
              <a:buNone/>
              <a:defRPr sz="27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5" cy="5926932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100"/>
            </a:lvl1pPr>
            <a:lvl2pPr>
              <a:defRPr sz="34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90058" y="2302671"/>
            <a:ext cx="8083551" cy="959643"/>
          </a:xfrm>
          <a:prstGeom prst="rect">
            <a:avLst/>
          </a:prstGeom>
        </p:spPr>
        <p:txBody>
          <a:bodyPr lIns="155815" tIns="77909" rIns="155815" bIns="77909" anchor="b"/>
          <a:lstStyle>
            <a:lvl1pPr marL="0" indent="0">
              <a:buNone/>
              <a:defRPr sz="4100" b="1"/>
            </a:lvl1pPr>
            <a:lvl2pPr marL="779079" indent="0">
              <a:buNone/>
              <a:defRPr sz="3400" b="1"/>
            </a:lvl2pPr>
            <a:lvl3pPr marL="1558158" indent="0">
              <a:buNone/>
              <a:defRPr sz="3100" b="1"/>
            </a:lvl3pPr>
            <a:lvl4pPr marL="2337234" indent="0">
              <a:buNone/>
              <a:defRPr sz="2700" b="1"/>
            </a:lvl4pPr>
            <a:lvl5pPr marL="3116315" indent="0">
              <a:buNone/>
              <a:defRPr sz="2700" b="1"/>
            </a:lvl5pPr>
            <a:lvl6pPr marL="3895393" indent="0">
              <a:buNone/>
              <a:defRPr sz="2700" b="1"/>
            </a:lvl6pPr>
            <a:lvl7pPr marL="4674472" indent="0">
              <a:buNone/>
              <a:defRPr sz="2700" b="1"/>
            </a:lvl7pPr>
            <a:lvl8pPr marL="5453551" indent="0">
              <a:buNone/>
              <a:defRPr sz="2700" b="1"/>
            </a:lvl8pPr>
            <a:lvl9pPr marL="6232630" indent="0">
              <a:buNone/>
              <a:defRPr sz="27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90058" y="3262313"/>
            <a:ext cx="8083551" cy="5926932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4100"/>
            </a:lvl1pPr>
            <a:lvl2pPr>
              <a:defRPr sz="34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A72B9-62E5-4DA6-9C9C-34B6D7FA2301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7333-79CB-44A4-8AD2-DA288F0A735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399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F68C1-EB07-42EC-986A-C6BC7BD3EC58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DA5D-E8C3-474A-BE40-139CB95E06A0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111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121C-8BE8-4A2A-B627-0B3A8D809A85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DADD-F990-4597-90B2-4D710976A59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85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13" y="409575"/>
            <a:ext cx="6016626" cy="1743075"/>
          </a:xfrm>
          <a:prstGeom prst="rect">
            <a:avLst/>
          </a:prstGeom>
        </p:spPr>
        <p:txBody>
          <a:bodyPr lIns="155815" tIns="77909" rIns="155815" bIns="77909" anchor="b"/>
          <a:lstStyle>
            <a:lvl1pPr algn="l">
              <a:defRPr sz="3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0108" y="409658"/>
            <a:ext cx="10223500" cy="8779670"/>
          </a:xfrm>
          <a:prstGeom prst="rect">
            <a:avLst/>
          </a:prstGeom>
        </p:spPr>
        <p:txBody>
          <a:bodyPr lIns="155815" tIns="77909" rIns="155815" bIns="77909"/>
          <a:lstStyle>
            <a:lvl1pPr>
              <a:defRPr sz="5500"/>
            </a:lvl1pPr>
            <a:lvl2pPr>
              <a:defRPr sz="4800"/>
            </a:lvl2pPr>
            <a:lvl3pPr>
              <a:defRPr sz="41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13" y="2152656"/>
            <a:ext cx="6016626" cy="7036595"/>
          </a:xfrm>
          <a:prstGeom prst="rect">
            <a:avLst/>
          </a:prstGeom>
        </p:spPr>
        <p:txBody>
          <a:bodyPr lIns="155815" tIns="77909" rIns="155815" bIns="77909"/>
          <a:lstStyle>
            <a:lvl1pPr marL="0" indent="0">
              <a:buNone/>
              <a:defRPr sz="2400"/>
            </a:lvl1pPr>
            <a:lvl2pPr marL="779079" indent="0">
              <a:buNone/>
              <a:defRPr sz="2000"/>
            </a:lvl2pPr>
            <a:lvl3pPr marL="1558158" indent="0">
              <a:buNone/>
              <a:defRPr sz="1700"/>
            </a:lvl3pPr>
            <a:lvl4pPr marL="2337234" indent="0">
              <a:buNone/>
              <a:defRPr sz="1500"/>
            </a:lvl4pPr>
            <a:lvl5pPr marL="3116315" indent="0">
              <a:buNone/>
              <a:defRPr sz="1500"/>
            </a:lvl5pPr>
            <a:lvl6pPr marL="3895393" indent="0">
              <a:buNone/>
              <a:defRPr sz="1500"/>
            </a:lvl6pPr>
            <a:lvl7pPr marL="4674472" indent="0">
              <a:buNone/>
              <a:defRPr sz="1500"/>
            </a:lvl7pPr>
            <a:lvl8pPr marL="5453551" indent="0">
              <a:buNone/>
              <a:defRPr sz="1500"/>
            </a:lvl8pPr>
            <a:lvl9pPr marL="6232630" indent="0">
              <a:buNone/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8C0B-4E83-492A-BD9C-C3B3BF18B0D1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8EB4-6C41-4036-B942-E45BE74C0BB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459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2800" cy="850107"/>
          </a:xfrm>
          <a:prstGeom prst="rect">
            <a:avLst/>
          </a:prstGeom>
        </p:spPr>
        <p:txBody>
          <a:bodyPr lIns="155815" tIns="77909" rIns="155815" bIns="77909" anchor="b"/>
          <a:lstStyle>
            <a:lvl1pPr algn="l">
              <a:defRPr sz="34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2800" cy="6172200"/>
          </a:xfrm>
          <a:prstGeom prst="rect">
            <a:avLst/>
          </a:prstGeom>
        </p:spPr>
        <p:txBody>
          <a:bodyPr lIns="155815" tIns="77909" rIns="155815" bIns="77909"/>
          <a:lstStyle>
            <a:lvl1pPr marL="0" indent="0">
              <a:buNone/>
              <a:defRPr sz="5500"/>
            </a:lvl1pPr>
            <a:lvl2pPr marL="779079" indent="0">
              <a:buNone/>
              <a:defRPr sz="4800"/>
            </a:lvl2pPr>
            <a:lvl3pPr marL="1558158" indent="0">
              <a:buNone/>
              <a:defRPr sz="4100"/>
            </a:lvl3pPr>
            <a:lvl4pPr marL="2337234" indent="0">
              <a:buNone/>
              <a:defRPr sz="3400"/>
            </a:lvl4pPr>
            <a:lvl5pPr marL="3116315" indent="0">
              <a:buNone/>
              <a:defRPr sz="3400"/>
            </a:lvl5pPr>
            <a:lvl6pPr marL="3895393" indent="0">
              <a:buNone/>
              <a:defRPr sz="3400"/>
            </a:lvl6pPr>
            <a:lvl7pPr marL="4674472" indent="0">
              <a:buNone/>
              <a:defRPr sz="3400"/>
            </a:lvl7pPr>
            <a:lvl8pPr marL="5453551" indent="0">
              <a:buNone/>
              <a:defRPr sz="3400"/>
            </a:lvl8pPr>
            <a:lvl9pPr marL="6232630" indent="0">
              <a:buNone/>
              <a:defRPr sz="34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584575" y="8051007"/>
            <a:ext cx="10972800" cy="1207293"/>
          </a:xfrm>
          <a:prstGeom prst="rect">
            <a:avLst/>
          </a:prstGeom>
        </p:spPr>
        <p:txBody>
          <a:bodyPr lIns="155815" tIns="77909" rIns="155815" bIns="77909"/>
          <a:lstStyle>
            <a:lvl1pPr marL="0" indent="0">
              <a:buNone/>
              <a:defRPr sz="2400"/>
            </a:lvl1pPr>
            <a:lvl2pPr marL="779079" indent="0">
              <a:buNone/>
              <a:defRPr sz="2000"/>
            </a:lvl2pPr>
            <a:lvl3pPr marL="1558158" indent="0">
              <a:buNone/>
              <a:defRPr sz="1700"/>
            </a:lvl3pPr>
            <a:lvl4pPr marL="2337234" indent="0">
              <a:buNone/>
              <a:defRPr sz="1500"/>
            </a:lvl4pPr>
            <a:lvl5pPr marL="3116315" indent="0">
              <a:buNone/>
              <a:defRPr sz="1500"/>
            </a:lvl5pPr>
            <a:lvl6pPr marL="3895393" indent="0">
              <a:buNone/>
              <a:defRPr sz="1500"/>
            </a:lvl6pPr>
            <a:lvl7pPr marL="4674472" indent="0">
              <a:buNone/>
              <a:defRPr sz="1500"/>
            </a:lvl7pPr>
            <a:lvl8pPr marL="5453551" indent="0">
              <a:buNone/>
              <a:defRPr sz="1500"/>
            </a:lvl8pPr>
            <a:lvl9pPr marL="6232630" indent="0">
              <a:buNone/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E1E4-FFE6-454D-A00C-F2D3FCA5D0C2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9090-41B9-4526-82FD-D4115D0329B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421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069" y="0"/>
            <a:ext cx="16459200" cy="1714500"/>
          </a:xfrm>
          <a:prstGeom prst="rect">
            <a:avLst/>
          </a:prstGeom>
        </p:spPr>
        <p:txBody>
          <a:bodyPr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400313"/>
            <a:ext cx="16459200" cy="6788945"/>
          </a:xfrm>
          <a:prstGeom prst="rect">
            <a:avLst/>
          </a:prstGeom>
        </p:spPr>
        <p:txBody>
          <a:bodyPr vert="eaVert" lIns="155815" tIns="77909" rIns="155815" bIns="77909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4419-D555-4F5D-820F-824BF26939C0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80DE2-D263-46E4-A67E-522A8F8C0C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70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421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58800" y="412043"/>
            <a:ext cx="4114800" cy="8777288"/>
          </a:xfrm>
          <a:prstGeom prst="rect">
            <a:avLst/>
          </a:prstGeom>
        </p:spPr>
        <p:txBody>
          <a:bodyPr vert="eaVert" lIns="155815" tIns="77909" rIns="155815" bIns="77909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412043"/>
            <a:ext cx="12039600" cy="8777288"/>
          </a:xfrm>
          <a:prstGeom prst="rect">
            <a:avLst/>
          </a:prstGeom>
        </p:spPr>
        <p:txBody>
          <a:bodyPr vert="eaVert" lIns="155815" tIns="77909" rIns="155815" bIns="77909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547D-060E-46A1-9045-7B6C91EF180B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9784-1B6C-4C53-966F-A35197A5042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303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1" y="1683547"/>
            <a:ext cx="13716000" cy="3581400"/>
          </a:xfrm>
        </p:spPr>
        <p:txBody>
          <a:bodyPr anchor="b"/>
          <a:lstStyle>
            <a:lvl1pPr algn="ctr">
              <a:defRPr sz="828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1" y="5403058"/>
            <a:ext cx="13716000" cy="2483642"/>
          </a:xfrm>
        </p:spPr>
        <p:txBody>
          <a:bodyPr/>
          <a:lstStyle>
            <a:lvl1pPr marL="0" indent="0" algn="ctr">
              <a:buNone/>
              <a:defRPr sz="3290"/>
            </a:lvl1pPr>
            <a:lvl2pPr marL="633238" indent="0" algn="ctr">
              <a:buNone/>
              <a:defRPr sz="2803"/>
            </a:lvl2pPr>
            <a:lvl3pPr marL="1266477" indent="0" algn="ctr">
              <a:buNone/>
              <a:defRPr sz="2437"/>
            </a:lvl3pPr>
            <a:lvl4pPr marL="1899715" indent="0" algn="ctr">
              <a:buNone/>
              <a:defRPr sz="2194"/>
            </a:lvl4pPr>
            <a:lvl5pPr marL="2532954" indent="0" algn="ctr">
              <a:buNone/>
              <a:defRPr sz="2194"/>
            </a:lvl5pPr>
            <a:lvl6pPr marL="3166192" indent="0" algn="ctr">
              <a:buNone/>
              <a:defRPr sz="2194"/>
            </a:lvl6pPr>
            <a:lvl7pPr marL="3799431" indent="0" algn="ctr">
              <a:buNone/>
              <a:defRPr sz="2194"/>
            </a:lvl7pPr>
            <a:lvl8pPr marL="4432669" indent="0" algn="ctr">
              <a:buNone/>
              <a:defRPr sz="2194"/>
            </a:lvl8pPr>
            <a:lvl9pPr marL="5065907" indent="0" algn="ctr">
              <a:buNone/>
              <a:defRPr sz="2194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99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166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81" y="2564613"/>
            <a:ext cx="15773400" cy="4279106"/>
          </a:xfrm>
        </p:spPr>
        <p:txBody>
          <a:bodyPr anchor="b"/>
          <a:lstStyle>
            <a:lvl1pPr>
              <a:defRPr sz="828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47781" y="6884201"/>
            <a:ext cx="15773400" cy="2250280"/>
          </a:xfrm>
        </p:spPr>
        <p:txBody>
          <a:bodyPr/>
          <a:lstStyle>
            <a:lvl1pPr marL="0" indent="0">
              <a:buNone/>
              <a:defRPr sz="3290">
                <a:solidFill>
                  <a:schemeClr val="tx1">
                    <a:tint val="75000"/>
                  </a:schemeClr>
                </a:solidFill>
              </a:defRPr>
            </a:lvl1pPr>
            <a:lvl2pPr marL="633238" indent="0">
              <a:buNone/>
              <a:defRPr sz="2803">
                <a:solidFill>
                  <a:schemeClr val="tx1">
                    <a:tint val="75000"/>
                  </a:schemeClr>
                </a:solidFill>
              </a:defRPr>
            </a:lvl2pPr>
            <a:lvl3pPr marL="1266477" indent="0">
              <a:buNone/>
              <a:defRPr sz="2437">
                <a:solidFill>
                  <a:schemeClr val="tx1">
                    <a:tint val="75000"/>
                  </a:schemeClr>
                </a:solidFill>
              </a:defRPr>
            </a:lvl3pPr>
            <a:lvl4pPr marL="1899715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4pPr>
            <a:lvl5pPr marL="2532954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5pPr>
            <a:lvl6pPr marL="3166192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6pPr>
            <a:lvl7pPr marL="3799431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7pPr>
            <a:lvl8pPr marL="4432669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8pPr>
            <a:lvl9pPr marL="5065907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311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57303" y="2738438"/>
            <a:ext cx="7772401" cy="652700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58302" y="2738438"/>
            <a:ext cx="7772401" cy="652700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93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8" y="547694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290" b="1"/>
            </a:lvl1pPr>
            <a:lvl2pPr marL="633238" indent="0">
              <a:buNone/>
              <a:defRPr sz="2803" b="1"/>
            </a:lvl2pPr>
            <a:lvl3pPr marL="1266477" indent="0">
              <a:buNone/>
              <a:defRPr sz="2437" b="1"/>
            </a:lvl3pPr>
            <a:lvl4pPr marL="1899715" indent="0">
              <a:buNone/>
              <a:defRPr sz="2194" b="1"/>
            </a:lvl4pPr>
            <a:lvl5pPr marL="2532954" indent="0">
              <a:buNone/>
              <a:defRPr sz="2194" b="1"/>
            </a:lvl5pPr>
            <a:lvl6pPr marL="3166192" indent="0">
              <a:buNone/>
              <a:defRPr sz="2194" b="1"/>
            </a:lvl6pPr>
            <a:lvl7pPr marL="3799431" indent="0">
              <a:buNone/>
              <a:defRPr sz="2194" b="1"/>
            </a:lvl7pPr>
            <a:lvl8pPr marL="4432669" indent="0">
              <a:buNone/>
              <a:defRPr sz="2194" b="1"/>
            </a:lvl8pPr>
            <a:lvl9pPr marL="5065907" indent="0">
              <a:buNone/>
              <a:defRPr sz="219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290" b="1"/>
            </a:lvl1pPr>
            <a:lvl2pPr marL="633238" indent="0">
              <a:buNone/>
              <a:defRPr sz="2803" b="1"/>
            </a:lvl2pPr>
            <a:lvl3pPr marL="1266477" indent="0">
              <a:buNone/>
              <a:defRPr sz="2437" b="1"/>
            </a:lvl3pPr>
            <a:lvl4pPr marL="1899715" indent="0">
              <a:buNone/>
              <a:defRPr sz="2194" b="1"/>
            </a:lvl4pPr>
            <a:lvl5pPr marL="2532954" indent="0">
              <a:buNone/>
              <a:defRPr sz="2194" b="1"/>
            </a:lvl5pPr>
            <a:lvl6pPr marL="3166192" indent="0">
              <a:buNone/>
              <a:defRPr sz="2194" b="1"/>
            </a:lvl6pPr>
            <a:lvl7pPr marL="3799431" indent="0">
              <a:buNone/>
              <a:defRPr sz="2194" b="1"/>
            </a:lvl7pPr>
            <a:lvl8pPr marL="4432669" indent="0">
              <a:buNone/>
              <a:defRPr sz="2194" b="1"/>
            </a:lvl8pPr>
            <a:lvl9pPr marL="5065907" indent="0">
              <a:buNone/>
              <a:defRPr sz="2194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823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8971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2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5" y="685802"/>
            <a:ext cx="5898358" cy="2400301"/>
          </a:xfrm>
        </p:spPr>
        <p:txBody>
          <a:bodyPr anchor="b"/>
          <a:lstStyle>
            <a:lvl1pPr>
              <a:defRPr sz="4388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74783" y="1481146"/>
            <a:ext cx="9258302" cy="7310438"/>
          </a:xfrm>
        </p:spPr>
        <p:txBody>
          <a:bodyPr/>
          <a:lstStyle>
            <a:lvl1pPr>
              <a:defRPr sz="4388"/>
            </a:lvl1pPr>
            <a:lvl2pPr>
              <a:defRPr sz="3901"/>
            </a:lvl2pPr>
            <a:lvl3pPr>
              <a:defRPr sz="3290"/>
            </a:lvl3pPr>
            <a:lvl4pPr>
              <a:defRPr sz="2803"/>
            </a:lvl4pPr>
            <a:lvl5pPr>
              <a:defRPr sz="2803"/>
            </a:lvl5pPr>
            <a:lvl6pPr>
              <a:defRPr sz="2803"/>
            </a:lvl6pPr>
            <a:lvl7pPr>
              <a:defRPr sz="2803"/>
            </a:lvl7pPr>
            <a:lvl8pPr>
              <a:defRPr sz="2803"/>
            </a:lvl8pPr>
            <a:lvl9pPr>
              <a:defRPr sz="2803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8" cy="5717383"/>
          </a:xfrm>
        </p:spPr>
        <p:txBody>
          <a:bodyPr/>
          <a:lstStyle>
            <a:lvl1pPr marL="0" indent="0">
              <a:buNone/>
              <a:defRPr sz="2194"/>
            </a:lvl1pPr>
            <a:lvl2pPr marL="633238" indent="0">
              <a:buNone/>
              <a:defRPr sz="1950"/>
            </a:lvl2pPr>
            <a:lvl3pPr marL="1266477" indent="0">
              <a:buNone/>
              <a:defRPr sz="1707"/>
            </a:lvl3pPr>
            <a:lvl4pPr marL="1899715" indent="0">
              <a:buNone/>
              <a:defRPr sz="1341"/>
            </a:lvl4pPr>
            <a:lvl5pPr marL="2532954" indent="0">
              <a:buNone/>
              <a:defRPr sz="1341"/>
            </a:lvl5pPr>
            <a:lvl6pPr marL="3166192" indent="0">
              <a:buNone/>
              <a:defRPr sz="1341"/>
            </a:lvl6pPr>
            <a:lvl7pPr marL="3799431" indent="0">
              <a:buNone/>
              <a:defRPr sz="1341"/>
            </a:lvl7pPr>
            <a:lvl8pPr marL="4432669" indent="0">
              <a:buNone/>
              <a:defRPr sz="1341"/>
            </a:lvl8pPr>
            <a:lvl9pPr marL="5065907" indent="0">
              <a:buNone/>
              <a:defRPr sz="134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864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5" y="685802"/>
            <a:ext cx="5898358" cy="2400301"/>
          </a:xfrm>
        </p:spPr>
        <p:txBody>
          <a:bodyPr anchor="b"/>
          <a:lstStyle>
            <a:lvl1pPr>
              <a:defRPr sz="4388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7774783" y="1481146"/>
            <a:ext cx="9258302" cy="7310438"/>
          </a:xfrm>
        </p:spPr>
        <p:txBody>
          <a:bodyPr/>
          <a:lstStyle>
            <a:lvl1pPr marL="0" indent="0">
              <a:buNone/>
              <a:defRPr sz="4388"/>
            </a:lvl1pPr>
            <a:lvl2pPr marL="633238" indent="0">
              <a:buNone/>
              <a:defRPr sz="3901"/>
            </a:lvl2pPr>
            <a:lvl3pPr marL="1266477" indent="0">
              <a:buNone/>
              <a:defRPr sz="3290"/>
            </a:lvl3pPr>
            <a:lvl4pPr marL="1899715" indent="0">
              <a:buNone/>
              <a:defRPr sz="2803"/>
            </a:lvl4pPr>
            <a:lvl5pPr marL="2532954" indent="0">
              <a:buNone/>
              <a:defRPr sz="2803"/>
            </a:lvl5pPr>
            <a:lvl6pPr marL="3166192" indent="0">
              <a:buNone/>
              <a:defRPr sz="2803"/>
            </a:lvl6pPr>
            <a:lvl7pPr marL="3799431" indent="0">
              <a:buNone/>
              <a:defRPr sz="2803"/>
            </a:lvl7pPr>
            <a:lvl8pPr marL="4432669" indent="0">
              <a:buNone/>
              <a:defRPr sz="2803"/>
            </a:lvl8pPr>
            <a:lvl9pPr marL="5065907" indent="0">
              <a:buNone/>
              <a:defRPr sz="2803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59685" y="3086100"/>
            <a:ext cx="5898358" cy="5717383"/>
          </a:xfrm>
        </p:spPr>
        <p:txBody>
          <a:bodyPr/>
          <a:lstStyle>
            <a:lvl1pPr marL="0" indent="0">
              <a:buNone/>
              <a:defRPr sz="2194"/>
            </a:lvl1pPr>
            <a:lvl2pPr marL="633238" indent="0">
              <a:buNone/>
              <a:defRPr sz="1950"/>
            </a:lvl2pPr>
            <a:lvl3pPr marL="1266477" indent="0">
              <a:buNone/>
              <a:defRPr sz="1707"/>
            </a:lvl3pPr>
            <a:lvl4pPr marL="1899715" indent="0">
              <a:buNone/>
              <a:defRPr sz="1341"/>
            </a:lvl4pPr>
            <a:lvl5pPr marL="2532954" indent="0">
              <a:buNone/>
              <a:defRPr sz="1341"/>
            </a:lvl5pPr>
            <a:lvl6pPr marL="3166192" indent="0">
              <a:buNone/>
              <a:defRPr sz="1341"/>
            </a:lvl6pPr>
            <a:lvl7pPr marL="3799431" indent="0">
              <a:buNone/>
              <a:defRPr sz="1341"/>
            </a:lvl7pPr>
            <a:lvl8pPr marL="4432669" indent="0">
              <a:buNone/>
              <a:defRPr sz="1341"/>
            </a:lvl8pPr>
            <a:lvl9pPr marL="5065907" indent="0">
              <a:buNone/>
              <a:defRPr sz="134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8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4" y="27309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5" y="143514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98" indent="0">
              <a:buNone/>
              <a:defRPr sz="1200"/>
            </a:lvl2pPr>
            <a:lvl3pPr marL="910564" indent="0">
              <a:buNone/>
              <a:defRPr sz="1000"/>
            </a:lvl3pPr>
            <a:lvl4pPr marL="1365843" indent="0">
              <a:buNone/>
              <a:defRPr sz="900"/>
            </a:lvl4pPr>
            <a:lvl5pPr marL="1821120" indent="0">
              <a:buNone/>
              <a:defRPr sz="900"/>
            </a:lvl5pPr>
            <a:lvl6pPr marL="2276397" indent="0">
              <a:buNone/>
              <a:defRPr sz="900"/>
            </a:lvl6pPr>
            <a:lvl7pPr marL="2731676" indent="0">
              <a:buNone/>
              <a:defRPr sz="900"/>
            </a:lvl7pPr>
            <a:lvl8pPr marL="3186956" indent="0">
              <a:buNone/>
              <a:defRPr sz="900"/>
            </a:lvl8pPr>
            <a:lvl9pPr marL="3642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572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4306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5" y="547687"/>
            <a:ext cx="3943349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57303" y="547687"/>
            <a:ext cx="11601451" cy="871775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072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9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4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98" indent="0">
              <a:buNone/>
              <a:defRPr sz="2700"/>
            </a:lvl2pPr>
            <a:lvl3pPr marL="910564" indent="0">
              <a:buNone/>
              <a:defRPr sz="2400"/>
            </a:lvl3pPr>
            <a:lvl4pPr marL="1365843" indent="0">
              <a:buNone/>
              <a:defRPr sz="2000"/>
            </a:lvl4pPr>
            <a:lvl5pPr marL="1821120" indent="0">
              <a:buNone/>
              <a:defRPr sz="2000"/>
            </a:lvl5pPr>
            <a:lvl6pPr marL="2276397" indent="0">
              <a:buNone/>
              <a:defRPr sz="2000"/>
            </a:lvl6pPr>
            <a:lvl7pPr marL="2731676" indent="0">
              <a:buNone/>
              <a:defRPr sz="2000"/>
            </a:lvl7pPr>
            <a:lvl8pPr marL="3186956" indent="0">
              <a:buNone/>
              <a:defRPr sz="2000"/>
            </a:lvl8pPr>
            <a:lvl9pPr marL="3642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298" indent="0">
              <a:buNone/>
              <a:defRPr sz="1200"/>
            </a:lvl2pPr>
            <a:lvl3pPr marL="910564" indent="0">
              <a:buNone/>
              <a:defRPr sz="1000"/>
            </a:lvl3pPr>
            <a:lvl4pPr marL="1365843" indent="0">
              <a:buNone/>
              <a:defRPr sz="900"/>
            </a:lvl4pPr>
            <a:lvl5pPr marL="1821120" indent="0">
              <a:buNone/>
              <a:defRPr sz="900"/>
            </a:lvl5pPr>
            <a:lvl6pPr marL="2276397" indent="0">
              <a:buNone/>
              <a:defRPr sz="900"/>
            </a:lvl6pPr>
            <a:lvl7pPr marL="2731676" indent="0">
              <a:buNone/>
              <a:defRPr sz="900"/>
            </a:lvl7pPr>
            <a:lvl8pPr marL="3186956" indent="0">
              <a:buNone/>
              <a:defRPr sz="900"/>
            </a:lvl8pPr>
            <a:lvl9pPr marL="3642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5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8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7468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09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3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0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96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9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6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73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8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8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35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4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4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80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87" indent="0">
              <a:buNone/>
              <a:defRPr sz="2000" b="1"/>
            </a:lvl2pPr>
            <a:lvl3pPr marL="910948" indent="0">
              <a:buNone/>
              <a:defRPr sz="1900" b="1"/>
            </a:lvl3pPr>
            <a:lvl4pPr marL="1366416" indent="0">
              <a:buNone/>
              <a:defRPr sz="1500" b="1"/>
            </a:lvl4pPr>
            <a:lvl5pPr marL="1821887" indent="0">
              <a:buNone/>
              <a:defRPr sz="1500" b="1"/>
            </a:lvl5pPr>
            <a:lvl6pPr marL="2277355" indent="0">
              <a:buNone/>
              <a:defRPr sz="1500" b="1"/>
            </a:lvl6pPr>
            <a:lvl7pPr marL="2732827" indent="0">
              <a:buNone/>
              <a:defRPr sz="1500" b="1"/>
            </a:lvl7pPr>
            <a:lvl8pPr marL="3188298" indent="0">
              <a:buNone/>
              <a:defRPr sz="1500" b="1"/>
            </a:lvl8pPr>
            <a:lvl9pPr marL="364376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87" indent="0">
              <a:buNone/>
              <a:defRPr sz="2000" b="1"/>
            </a:lvl2pPr>
            <a:lvl3pPr marL="910948" indent="0">
              <a:buNone/>
              <a:defRPr sz="1900" b="1"/>
            </a:lvl3pPr>
            <a:lvl4pPr marL="1366416" indent="0">
              <a:buNone/>
              <a:defRPr sz="1500" b="1"/>
            </a:lvl4pPr>
            <a:lvl5pPr marL="1821887" indent="0">
              <a:buNone/>
              <a:defRPr sz="1500" b="1"/>
            </a:lvl5pPr>
            <a:lvl6pPr marL="2277355" indent="0">
              <a:buNone/>
              <a:defRPr sz="1500" b="1"/>
            </a:lvl6pPr>
            <a:lvl7pPr marL="2732827" indent="0">
              <a:buNone/>
              <a:defRPr sz="1500" b="1"/>
            </a:lvl7pPr>
            <a:lvl8pPr marL="3188298" indent="0">
              <a:buNone/>
              <a:defRPr sz="1500" b="1"/>
            </a:lvl8pPr>
            <a:lvl9pPr marL="364376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20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18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2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9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6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1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73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28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8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37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0" y="27309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1" y="143514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87" indent="0">
              <a:buNone/>
              <a:defRPr sz="1200"/>
            </a:lvl2pPr>
            <a:lvl3pPr marL="910948" indent="0">
              <a:buNone/>
              <a:defRPr sz="1000"/>
            </a:lvl3pPr>
            <a:lvl4pPr marL="1366416" indent="0">
              <a:buNone/>
              <a:defRPr sz="900"/>
            </a:lvl4pPr>
            <a:lvl5pPr marL="1821887" indent="0">
              <a:buNone/>
              <a:defRPr sz="900"/>
            </a:lvl5pPr>
            <a:lvl6pPr marL="2277355" indent="0">
              <a:buNone/>
              <a:defRPr sz="900"/>
            </a:lvl6pPr>
            <a:lvl7pPr marL="2732827" indent="0">
              <a:buNone/>
              <a:defRPr sz="900"/>
            </a:lvl7pPr>
            <a:lvl8pPr marL="3188298" indent="0">
              <a:buNone/>
              <a:defRPr sz="900"/>
            </a:lvl8pPr>
            <a:lvl9pPr marL="36437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0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87" indent="0">
              <a:buNone/>
              <a:defRPr sz="2700"/>
            </a:lvl2pPr>
            <a:lvl3pPr marL="910948" indent="0">
              <a:buNone/>
              <a:defRPr sz="2400"/>
            </a:lvl3pPr>
            <a:lvl4pPr marL="1366416" indent="0">
              <a:buNone/>
              <a:defRPr sz="2000"/>
            </a:lvl4pPr>
            <a:lvl5pPr marL="1821887" indent="0">
              <a:buNone/>
              <a:defRPr sz="2000"/>
            </a:lvl5pPr>
            <a:lvl6pPr marL="2277355" indent="0">
              <a:buNone/>
              <a:defRPr sz="2000"/>
            </a:lvl6pPr>
            <a:lvl7pPr marL="2732827" indent="0">
              <a:buNone/>
              <a:defRPr sz="2000"/>
            </a:lvl7pPr>
            <a:lvl8pPr marL="3188298" indent="0">
              <a:buNone/>
              <a:defRPr sz="2000"/>
            </a:lvl8pPr>
            <a:lvl9pPr marL="36437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487" indent="0">
              <a:buNone/>
              <a:defRPr sz="1200"/>
            </a:lvl2pPr>
            <a:lvl3pPr marL="910948" indent="0">
              <a:buNone/>
              <a:defRPr sz="1000"/>
            </a:lvl3pPr>
            <a:lvl4pPr marL="1366416" indent="0">
              <a:buNone/>
              <a:defRPr sz="900"/>
            </a:lvl4pPr>
            <a:lvl5pPr marL="1821887" indent="0">
              <a:buNone/>
              <a:defRPr sz="900"/>
            </a:lvl5pPr>
            <a:lvl6pPr marL="2277355" indent="0">
              <a:buNone/>
              <a:defRPr sz="900"/>
            </a:lvl6pPr>
            <a:lvl7pPr marL="2732827" indent="0">
              <a:buNone/>
              <a:defRPr sz="900"/>
            </a:lvl7pPr>
            <a:lvl8pPr marL="3188298" indent="0">
              <a:buNone/>
              <a:defRPr sz="900"/>
            </a:lvl8pPr>
            <a:lvl9pPr marL="36437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53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6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8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74681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7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25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1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7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14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7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9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0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8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51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37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37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90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41" indent="0">
              <a:buNone/>
              <a:defRPr sz="2000" b="1"/>
            </a:lvl2pPr>
            <a:lvl3pPr marL="911459" indent="0">
              <a:buNone/>
              <a:defRPr sz="1900" b="1"/>
            </a:lvl3pPr>
            <a:lvl4pPr marL="1367183" indent="0">
              <a:buNone/>
              <a:defRPr sz="1500" b="1"/>
            </a:lvl4pPr>
            <a:lvl5pPr marL="1822910" indent="0">
              <a:buNone/>
              <a:defRPr sz="1500" b="1"/>
            </a:lvl5pPr>
            <a:lvl6pPr marL="2278632" indent="0">
              <a:buNone/>
              <a:defRPr sz="1500" b="1"/>
            </a:lvl6pPr>
            <a:lvl7pPr marL="2734361" indent="0">
              <a:buNone/>
              <a:defRPr sz="1500" b="1"/>
            </a:lvl7pPr>
            <a:lvl8pPr marL="3190088" indent="0">
              <a:buNone/>
              <a:defRPr sz="1500" b="1"/>
            </a:lvl8pPr>
            <a:lvl9pPr marL="3645813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41" indent="0">
              <a:buNone/>
              <a:defRPr sz="2000" b="1"/>
            </a:lvl2pPr>
            <a:lvl3pPr marL="911459" indent="0">
              <a:buNone/>
              <a:defRPr sz="1900" b="1"/>
            </a:lvl3pPr>
            <a:lvl4pPr marL="1367183" indent="0">
              <a:buNone/>
              <a:defRPr sz="1500" b="1"/>
            </a:lvl4pPr>
            <a:lvl5pPr marL="1822910" indent="0">
              <a:buNone/>
              <a:defRPr sz="1500" b="1"/>
            </a:lvl5pPr>
            <a:lvl6pPr marL="2278632" indent="0">
              <a:buNone/>
              <a:defRPr sz="1500" b="1"/>
            </a:lvl6pPr>
            <a:lvl7pPr marL="2734361" indent="0">
              <a:buNone/>
              <a:defRPr sz="1500" b="1"/>
            </a:lvl7pPr>
            <a:lvl8pPr marL="3190088" indent="0">
              <a:buNone/>
              <a:defRPr sz="1500" b="1"/>
            </a:lvl8pPr>
            <a:lvl9pPr marL="3645813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54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2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06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93" y="27308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4" y="143513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41" indent="0">
              <a:buNone/>
              <a:defRPr sz="1200"/>
            </a:lvl2pPr>
            <a:lvl3pPr marL="911459" indent="0">
              <a:buNone/>
              <a:defRPr sz="1000"/>
            </a:lvl3pPr>
            <a:lvl4pPr marL="1367183" indent="0">
              <a:buNone/>
              <a:defRPr sz="900"/>
            </a:lvl4pPr>
            <a:lvl5pPr marL="1822910" indent="0">
              <a:buNone/>
              <a:defRPr sz="900"/>
            </a:lvl5pPr>
            <a:lvl6pPr marL="2278632" indent="0">
              <a:buNone/>
              <a:defRPr sz="900"/>
            </a:lvl6pPr>
            <a:lvl7pPr marL="2734361" indent="0">
              <a:buNone/>
              <a:defRPr sz="900"/>
            </a:lvl7pPr>
            <a:lvl8pPr marL="3190088" indent="0">
              <a:buNone/>
              <a:defRPr sz="900"/>
            </a:lvl8pPr>
            <a:lvl9pPr marL="36458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15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3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41" indent="0">
              <a:buNone/>
              <a:defRPr sz="2700"/>
            </a:lvl2pPr>
            <a:lvl3pPr marL="911459" indent="0">
              <a:buNone/>
              <a:defRPr sz="2400"/>
            </a:lvl3pPr>
            <a:lvl4pPr marL="1367183" indent="0">
              <a:buNone/>
              <a:defRPr sz="2000"/>
            </a:lvl4pPr>
            <a:lvl5pPr marL="1822910" indent="0">
              <a:buNone/>
              <a:defRPr sz="2000"/>
            </a:lvl5pPr>
            <a:lvl6pPr marL="2278632" indent="0">
              <a:buNone/>
              <a:defRPr sz="2000"/>
            </a:lvl6pPr>
            <a:lvl7pPr marL="2734361" indent="0">
              <a:buNone/>
              <a:defRPr sz="2000"/>
            </a:lvl7pPr>
            <a:lvl8pPr marL="3190088" indent="0">
              <a:buNone/>
              <a:defRPr sz="2000"/>
            </a:lvl8pPr>
            <a:lvl9pPr marL="36458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7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741" indent="0">
              <a:buNone/>
              <a:defRPr sz="1200"/>
            </a:lvl2pPr>
            <a:lvl3pPr marL="911459" indent="0">
              <a:buNone/>
              <a:defRPr sz="1000"/>
            </a:lvl3pPr>
            <a:lvl4pPr marL="1367183" indent="0">
              <a:buNone/>
              <a:defRPr sz="900"/>
            </a:lvl4pPr>
            <a:lvl5pPr marL="1822910" indent="0">
              <a:buNone/>
              <a:defRPr sz="900"/>
            </a:lvl5pPr>
            <a:lvl6pPr marL="2278632" indent="0">
              <a:buNone/>
              <a:defRPr sz="900"/>
            </a:lvl6pPr>
            <a:lvl7pPr marL="2734361" indent="0">
              <a:buNone/>
              <a:defRPr sz="900"/>
            </a:lvl7pPr>
            <a:lvl8pPr marL="3190088" indent="0">
              <a:buNone/>
              <a:defRPr sz="900"/>
            </a:lvl8pPr>
            <a:lvl9pPr marL="36458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90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93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75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74675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4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47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68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0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8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13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29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29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5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8" indent="0">
              <a:buNone/>
              <a:defRPr sz="2000" b="1"/>
            </a:lvl2pPr>
            <a:lvl3pPr marL="912098" indent="0">
              <a:buNone/>
              <a:defRPr sz="1900" b="1"/>
            </a:lvl3pPr>
            <a:lvl4pPr marL="1368141" indent="0">
              <a:buNone/>
              <a:defRPr sz="1500" b="1"/>
            </a:lvl4pPr>
            <a:lvl5pPr marL="1824188" indent="0">
              <a:buNone/>
              <a:defRPr sz="1500" b="1"/>
            </a:lvl5pPr>
            <a:lvl6pPr marL="2280232" indent="0">
              <a:buNone/>
              <a:defRPr sz="1500" b="1"/>
            </a:lvl6pPr>
            <a:lvl7pPr marL="2736278" indent="0">
              <a:buNone/>
              <a:defRPr sz="1500" b="1"/>
            </a:lvl7pPr>
            <a:lvl8pPr marL="3192327" indent="0">
              <a:buNone/>
              <a:defRPr sz="1500" b="1"/>
            </a:lvl8pPr>
            <a:lvl9pPr marL="364837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8" indent="0">
              <a:buNone/>
              <a:defRPr sz="2000" b="1"/>
            </a:lvl2pPr>
            <a:lvl3pPr marL="912098" indent="0">
              <a:buNone/>
              <a:defRPr sz="1900" b="1"/>
            </a:lvl3pPr>
            <a:lvl4pPr marL="1368141" indent="0">
              <a:buNone/>
              <a:defRPr sz="1500" b="1"/>
            </a:lvl4pPr>
            <a:lvl5pPr marL="1824188" indent="0">
              <a:buNone/>
              <a:defRPr sz="1500" b="1"/>
            </a:lvl5pPr>
            <a:lvl6pPr marL="2280232" indent="0">
              <a:buNone/>
              <a:defRPr sz="1500" b="1"/>
            </a:lvl6pPr>
            <a:lvl7pPr marL="2736278" indent="0">
              <a:buNone/>
              <a:defRPr sz="1500" b="1"/>
            </a:lvl7pPr>
            <a:lvl8pPr marL="3192327" indent="0">
              <a:buNone/>
              <a:defRPr sz="1500" b="1"/>
            </a:lvl8pPr>
            <a:lvl9pPr marL="364837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8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87" indent="0">
              <a:buNone/>
              <a:defRPr sz="2000" b="1"/>
            </a:lvl2pPr>
            <a:lvl3pPr marL="910948" indent="0">
              <a:buNone/>
              <a:defRPr sz="1900" b="1"/>
            </a:lvl3pPr>
            <a:lvl4pPr marL="1366416" indent="0">
              <a:buNone/>
              <a:defRPr sz="1500" b="1"/>
            </a:lvl4pPr>
            <a:lvl5pPr marL="1821887" indent="0">
              <a:buNone/>
              <a:defRPr sz="1500" b="1"/>
            </a:lvl5pPr>
            <a:lvl6pPr marL="2277355" indent="0">
              <a:buNone/>
              <a:defRPr sz="1500" b="1"/>
            </a:lvl6pPr>
            <a:lvl7pPr marL="2732827" indent="0">
              <a:buNone/>
              <a:defRPr sz="1500" b="1"/>
            </a:lvl7pPr>
            <a:lvl8pPr marL="3188298" indent="0">
              <a:buNone/>
              <a:defRPr sz="1500" b="1"/>
            </a:lvl8pPr>
            <a:lvl9pPr marL="364376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87" indent="0">
              <a:buNone/>
              <a:defRPr sz="2000" b="1"/>
            </a:lvl2pPr>
            <a:lvl3pPr marL="910948" indent="0">
              <a:buNone/>
              <a:defRPr sz="1900" b="1"/>
            </a:lvl3pPr>
            <a:lvl4pPr marL="1366416" indent="0">
              <a:buNone/>
              <a:defRPr sz="1500" b="1"/>
            </a:lvl4pPr>
            <a:lvl5pPr marL="1821887" indent="0">
              <a:buNone/>
              <a:defRPr sz="1500" b="1"/>
            </a:lvl5pPr>
            <a:lvl6pPr marL="2277355" indent="0">
              <a:buNone/>
              <a:defRPr sz="1500" b="1"/>
            </a:lvl6pPr>
            <a:lvl7pPr marL="2732827" indent="0">
              <a:buNone/>
              <a:defRPr sz="1500" b="1"/>
            </a:lvl7pPr>
            <a:lvl8pPr marL="3188298" indent="0">
              <a:buNone/>
              <a:defRPr sz="1500" b="1"/>
            </a:lvl8pPr>
            <a:lvl9pPr marL="3643768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12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23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83" y="27308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4" y="143513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58" indent="0">
              <a:buNone/>
              <a:defRPr sz="1200"/>
            </a:lvl2pPr>
            <a:lvl3pPr marL="912098" indent="0">
              <a:buNone/>
              <a:defRPr sz="1000"/>
            </a:lvl3pPr>
            <a:lvl4pPr marL="1368141" indent="0">
              <a:buNone/>
              <a:defRPr sz="900"/>
            </a:lvl4pPr>
            <a:lvl5pPr marL="1824188" indent="0">
              <a:buNone/>
              <a:defRPr sz="900"/>
            </a:lvl5pPr>
            <a:lvl6pPr marL="2280232" indent="0">
              <a:buNone/>
              <a:defRPr sz="900"/>
            </a:lvl6pPr>
            <a:lvl7pPr marL="2736278" indent="0">
              <a:buNone/>
              <a:defRPr sz="900"/>
            </a:lvl7pPr>
            <a:lvl8pPr marL="3192327" indent="0">
              <a:buNone/>
              <a:defRPr sz="900"/>
            </a:lvl8pPr>
            <a:lvl9pPr marL="3648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60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2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58" indent="0">
              <a:buNone/>
              <a:defRPr sz="2700"/>
            </a:lvl2pPr>
            <a:lvl3pPr marL="912098" indent="0">
              <a:buNone/>
              <a:defRPr sz="2400"/>
            </a:lvl3pPr>
            <a:lvl4pPr marL="1368141" indent="0">
              <a:buNone/>
              <a:defRPr sz="2000"/>
            </a:lvl4pPr>
            <a:lvl5pPr marL="1824188" indent="0">
              <a:buNone/>
              <a:defRPr sz="2000"/>
            </a:lvl5pPr>
            <a:lvl6pPr marL="2280232" indent="0">
              <a:buNone/>
              <a:defRPr sz="2000"/>
            </a:lvl6pPr>
            <a:lvl7pPr marL="2736278" indent="0">
              <a:buNone/>
              <a:defRPr sz="2000"/>
            </a:lvl7pPr>
            <a:lvl8pPr marL="3192327" indent="0">
              <a:buNone/>
              <a:defRPr sz="2000"/>
            </a:lvl8pPr>
            <a:lvl9pPr marL="36483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6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058" indent="0">
              <a:buNone/>
              <a:defRPr sz="1200"/>
            </a:lvl2pPr>
            <a:lvl3pPr marL="912098" indent="0">
              <a:buNone/>
              <a:defRPr sz="1000"/>
            </a:lvl3pPr>
            <a:lvl4pPr marL="1368141" indent="0">
              <a:buNone/>
              <a:defRPr sz="900"/>
            </a:lvl4pPr>
            <a:lvl5pPr marL="1824188" indent="0">
              <a:buNone/>
              <a:defRPr sz="900"/>
            </a:lvl5pPr>
            <a:lvl6pPr marL="2280232" indent="0">
              <a:buNone/>
              <a:defRPr sz="900"/>
            </a:lvl6pPr>
            <a:lvl7pPr marL="2736278" indent="0">
              <a:buNone/>
              <a:defRPr sz="900"/>
            </a:lvl7pPr>
            <a:lvl8pPr marL="3192327" indent="0">
              <a:buNone/>
              <a:defRPr sz="900"/>
            </a:lvl8pPr>
            <a:lvl9pPr marL="3648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6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94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67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74667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61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96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633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0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8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64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4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8" indent="0">
              <a:buNone/>
              <a:defRPr sz="2000" b="1"/>
            </a:lvl2pPr>
            <a:lvl3pPr marL="912098" indent="0">
              <a:buNone/>
              <a:defRPr sz="1900" b="1"/>
            </a:lvl3pPr>
            <a:lvl4pPr marL="1368141" indent="0">
              <a:buNone/>
              <a:defRPr sz="1500" b="1"/>
            </a:lvl4pPr>
            <a:lvl5pPr marL="1824188" indent="0">
              <a:buNone/>
              <a:defRPr sz="1500" b="1"/>
            </a:lvl5pPr>
            <a:lvl6pPr marL="2280232" indent="0">
              <a:buNone/>
              <a:defRPr sz="1500" b="1"/>
            </a:lvl6pPr>
            <a:lvl7pPr marL="2736278" indent="0">
              <a:buNone/>
              <a:defRPr sz="1500" b="1"/>
            </a:lvl7pPr>
            <a:lvl8pPr marL="3192327" indent="0">
              <a:buNone/>
              <a:defRPr sz="1500" b="1"/>
            </a:lvl8pPr>
            <a:lvl9pPr marL="364837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58" indent="0">
              <a:buNone/>
              <a:defRPr sz="2000" b="1"/>
            </a:lvl2pPr>
            <a:lvl3pPr marL="912098" indent="0">
              <a:buNone/>
              <a:defRPr sz="1900" b="1"/>
            </a:lvl3pPr>
            <a:lvl4pPr marL="1368141" indent="0">
              <a:buNone/>
              <a:defRPr sz="1500" b="1"/>
            </a:lvl4pPr>
            <a:lvl5pPr marL="1824188" indent="0">
              <a:buNone/>
              <a:defRPr sz="1500" b="1"/>
            </a:lvl5pPr>
            <a:lvl6pPr marL="2280232" indent="0">
              <a:buNone/>
              <a:defRPr sz="1500" b="1"/>
            </a:lvl6pPr>
            <a:lvl7pPr marL="2736278" indent="0">
              <a:buNone/>
              <a:defRPr sz="1500" b="1"/>
            </a:lvl7pPr>
            <a:lvl8pPr marL="3192327" indent="0">
              <a:buNone/>
              <a:defRPr sz="1500" b="1"/>
            </a:lvl8pPr>
            <a:lvl9pPr marL="364837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39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45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58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81" y="27307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43512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58" indent="0">
              <a:buNone/>
              <a:defRPr sz="1200"/>
            </a:lvl2pPr>
            <a:lvl3pPr marL="912098" indent="0">
              <a:buNone/>
              <a:defRPr sz="1000"/>
            </a:lvl3pPr>
            <a:lvl4pPr marL="1368141" indent="0">
              <a:buNone/>
              <a:defRPr sz="900"/>
            </a:lvl4pPr>
            <a:lvl5pPr marL="1824188" indent="0">
              <a:buNone/>
              <a:defRPr sz="900"/>
            </a:lvl5pPr>
            <a:lvl6pPr marL="2280232" indent="0">
              <a:buNone/>
              <a:defRPr sz="900"/>
            </a:lvl6pPr>
            <a:lvl7pPr marL="2736278" indent="0">
              <a:buNone/>
              <a:defRPr sz="900"/>
            </a:lvl7pPr>
            <a:lvl8pPr marL="3192327" indent="0">
              <a:buNone/>
              <a:defRPr sz="900"/>
            </a:lvl8pPr>
            <a:lvl9pPr marL="3648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82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2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58" indent="0">
              <a:buNone/>
              <a:defRPr sz="2700"/>
            </a:lvl2pPr>
            <a:lvl3pPr marL="912098" indent="0">
              <a:buNone/>
              <a:defRPr sz="2400"/>
            </a:lvl3pPr>
            <a:lvl4pPr marL="1368141" indent="0">
              <a:buNone/>
              <a:defRPr sz="2000"/>
            </a:lvl4pPr>
            <a:lvl5pPr marL="1824188" indent="0">
              <a:buNone/>
              <a:defRPr sz="2000"/>
            </a:lvl5pPr>
            <a:lvl6pPr marL="2280232" indent="0">
              <a:buNone/>
              <a:defRPr sz="2000"/>
            </a:lvl6pPr>
            <a:lvl7pPr marL="2736278" indent="0">
              <a:buNone/>
              <a:defRPr sz="2000"/>
            </a:lvl7pPr>
            <a:lvl8pPr marL="3192327" indent="0">
              <a:buNone/>
              <a:defRPr sz="2000"/>
            </a:lvl8pPr>
            <a:lvl9pPr marL="36483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6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058" indent="0">
              <a:buNone/>
              <a:defRPr sz="1200"/>
            </a:lvl2pPr>
            <a:lvl3pPr marL="912098" indent="0">
              <a:buNone/>
              <a:defRPr sz="1000"/>
            </a:lvl3pPr>
            <a:lvl4pPr marL="1368141" indent="0">
              <a:buNone/>
              <a:defRPr sz="900"/>
            </a:lvl4pPr>
            <a:lvl5pPr marL="1824188" indent="0">
              <a:buNone/>
              <a:defRPr sz="900"/>
            </a:lvl5pPr>
            <a:lvl6pPr marL="2280232" indent="0">
              <a:buNone/>
              <a:defRPr sz="900"/>
            </a:lvl6pPr>
            <a:lvl7pPr marL="2736278" indent="0">
              <a:buNone/>
              <a:defRPr sz="900"/>
            </a:lvl7pPr>
            <a:lvl8pPr marL="3192327" indent="0">
              <a:buNone/>
              <a:defRPr sz="900"/>
            </a:lvl8pPr>
            <a:lvl9pPr marL="3648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7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9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64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74664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01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00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83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3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19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6" y="1600219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70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3" indent="0">
              <a:buNone/>
              <a:defRPr sz="2000" b="1"/>
            </a:lvl2pPr>
            <a:lvl3pPr marL="912993" indent="0">
              <a:buNone/>
              <a:defRPr sz="1900" b="1"/>
            </a:lvl3pPr>
            <a:lvl4pPr marL="1369482" indent="0">
              <a:buNone/>
              <a:defRPr sz="1500" b="1"/>
            </a:lvl4pPr>
            <a:lvl5pPr marL="1825978" indent="0">
              <a:buNone/>
              <a:defRPr sz="1500" b="1"/>
            </a:lvl5pPr>
            <a:lvl6pPr marL="2282475" indent="0">
              <a:buNone/>
              <a:defRPr sz="1500" b="1"/>
            </a:lvl6pPr>
            <a:lvl7pPr marL="2738966" indent="0">
              <a:buNone/>
              <a:defRPr sz="1500" b="1"/>
            </a:lvl7pPr>
            <a:lvl8pPr marL="3195465" indent="0">
              <a:buNone/>
              <a:defRPr sz="1500" b="1"/>
            </a:lvl8pPr>
            <a:lvl9pPr marL="3651956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3" indent="0">
              <a:buNone/>
              <a:defRPr sz="2000" b="1"/>
            </a:lvl2pPr>
            <a:lvl3pPr marL="912993" indent="0">
              <a:buNone/>
              <a:defRPr sz="1900" b="1"/>
            </a:lvl3pPr>
            <a:lvl4pPr marL="1369482" indent="0">
              <a:buNone/>
              <a:defRPr sz="1500" b="1"/>
            </a:lvl4pPr>
            <a:lvl5pPr marL="1825978" indent="0">
              <a:buNone/>
              <a:defRPr sz="1500" b="1"/>
            </a:lvl5pPr>
            <a:lvl6pPr marL="2282475" indent="0">
              <a:buNone/>
              <a:defRPr sz="1500" b="1"/>
            </a:lvl6pPr>
            <a:lvl7pPr marL="2738966" indent="0">
              <a:buNone/>
              <a:defRPr sz="1500" b="1"/>
            </a:lvl7pPr>
            <a:lvl8pPr marL="3195465" indent="0">
              <a:buNone/>
              <a:defRPr sz="1500" b="1"/>
            </a:lvl8pPr>
            <a:lvl9pPr marL="3651956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45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44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31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0" y="27307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2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03" indent="0">
              <a:buNone/>
              <a:defRPr sz="1200"/>
            </a:lvl2pPr>
            <a:lvl3pPr marL="912993" indent="0">
              <a:buNone/>
              <a:defRPr sz="1000"/>
            </a:lvl3pPr>
            <a:lvl4pPr marL="1369482" indent="0">
              <a:buNone/>
              <a:defRPr sz="900"/>
            </a:lvl4pPr>
            <a:lvl5pPr marL="1825978" indent="0">
              <a:buNone/>
              <a:defRPr sz="900"/>
            </a:lvl5pPr>
            <a:lvl6pPr marL="2282475" indent="0">
              <a:buNone/>
              <a:defRPr sz="900"/>
            </a:lvl6pPr>
            <a:lvl7pPr marL="2738966" indent="0">
              <a:buNone/>
              <a:defRPr sz="900"/>
            </a:lvl7pPr>
            <a:lvl8pPr marL="3195465" indent="0">
              <a:buNone/>
              <a:defRPr sz="900"/>
            </a:lvl8pPr>
            <a:lvl9pPr marL="36519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34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03" indent="0">
              <a:buNone/>
              <a:defRPr sz="2700"/>
            </a:lvl2pPr>
            <a:lvl3pPr marL="912993" indent="0">
              <a:buNone/>
              <a:defRPr sz="2400"/>
            </a:lvl3pPr>
            <a:lvl4pPr marL="1369482" indent="0">
              <a:buNone/>
              <a:defRPr sz="2000"/>
            </a:lvl4pPr>
            <a:lvl5pPr marL="1825978" indent="0">
              <a:buNone/>
              <a:defRPr sz="2000"/>
            </a:lvl5pPr>
            <a:lvl6pPr marL="2282475" indent="0">
              <a:buNone/>
              <a:defRPr sz="2000"/>
            </a:lvl6pPr>
            <a:lvl7pPr marL="2738966" indent="0">
              <a:buNone/>
              <a:defRPr sz="2000"/>
            </a:lvl7pPr>
            <a:lvl8pPr marL="3195465" indent="0">
              <a:buNone/>
              <a:defRPr sz="2000"/>
            </a:lvl8pPr>
            <a:lvl9pPr marL="365195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5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503" indent="0">
              <a:buNone/>
              <a:defRPr sz="1200"/>
            </a:lvl2pPr>
            <a:lvl3pPr marL="912993" indent="0">
              <a:buNone/>
              <a:defRPr sz="1000"/>
            </a:lvl3pPr>
            <a:lvl4pPr marL="1369482" indent="0">
              <a:buNone/>
              <a:defRPr sz="900"/>
            </a:lvl4pPr>
            <a:lvl5pPr marL="1825978" indent="0">
              <a:buNone/>
              <a:defRPr sz="900"/>
            </a:lvl5pPr>
            <a:lvl6pPr marL="2282475" indent="0">
              <a:buNone/>
              <a:defRPr sz="900"/>
            </a:lvl6pPr>
            <a:lvl7pPr marL="2738966" indent="0">
              <a:buNone/>
              <a:defRPr sz="900"/>
            </a:lvl7pPr>
            <a:lvl8pPr marL="3195465" indent="0">
              <a:buNone/>
              <a:defRPr sz="900"/>
            </a:lvl8pPr>
            <a:lvl9pPr marL="36519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96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817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6" y="274657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274657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80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86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1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98" y="27309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9" y="143514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87" indent="0">
              <a:buNone/>
              <a:defRPr sz="1200"/>
            </a:lvl2pPr>
            <a:lvl3pPr marL="910948" indent="0">
              <a:buNone/>
              <a:defRPr sz="1000"/>
            </a:lvl3pPr>
            <a:lvl4pPr marL="1366416" indent="0">
              <a:buNone/>
              <a:defRPr sz="900"/>
            </a:lvl4pPr>
            <a:lvl5pPr marL="1821887" indent="0">
              <a:buNone/>
              <a:defRPr sz="900"/>
            </a:lvl5pPr>
            <a:lvl6pPr marL="2277355" indent="0">
              <a:buNone/>
              <a:defRPr sz="900"/>
            </a:lvl6pPr>
            <a:lvl7pPr marL="2732827" indent="0">
              <a:buNone/>
              <a:defRPr sz="900"/>
            </a:lvl7pPr>
            <a:lvl8pPr marL="3188298" indent="0">
              <a:buNone/>
              <a:defRPr sz="900"/>
            </a:lvl8pPr>
            <a:lvl9pPr marL="36437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59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600207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7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666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961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423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11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815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700"/>
            </a:lvl2pPr>
            <a:lvl3pPr marL="914016" indent="0">
              <a:buNone/>
              <a:defRPr sz="2400"/>
            </a:lvl3pPr>
            <a:lvl4pPr marL="1371023" indent="0">
              <a:buNone/>
              <a:defRPr sz="2000"/>
            </a:lvl4pPr>
            <a:lvl5pPr marL="1828030" indent="0">
              <a:buNone/>
              <a:defRPr sz="2000"/>
            </a:lvl5pPr>
            <a:lvl6pPr marL="2285039" indent="0">
              <a:buNone/>
              <a:defRPr sz="2000"/>
            </a:lvl6pPr>
            <a:lvl7pPr marL="2742044" indent="0">
              <a:buNone/>
              <a:defRPr sz="2000"/>
            </a:lvl7pPr>
            <a:lvl8pPr marL="3199053" indent="0">
              <a:buNone/>
              <a:defRPr sz="2000"/>
            </a:lvl8pPr>
            <a:lvl9pPr marL="36560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678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91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5" y="274645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74645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177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3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4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87" indent="0">
              <a:buNone/>
              <a:defRPr sz="2700"/>
            </a:lvl2pPr>
            <a:lvl3pPr marL="910948" indent="0">
              <a:buNone/>
              <a:defRPr sz="2400"/>
            </a:lvl3pPr>
            <a:lvl4pPr marL="1366416" indent="0">
              <a:buNone/>
              <a:defRPr sz="2000"/>
            </a:lvl4pPr>
            <a:lvl5pPr marL="1821887" indent="0">
              <a:buNone/>
              <a:defRPr sz="2000"/>
            </a:lvl5pPr>
            <a:lvl6pPr marL="2277355" indent="0">
              <a:buNone/>
              <a:defRPr sz="2000"/>
            </a:lvl6pPr>
            <a:lvl7pPr marL="2732827" indent="0">
              <a:buNone/>
              <a:defRPr sz="2000"/>
            </a:lvl7pPr>
            <a:lvl8pPr marL="3188298" indent="0">
              <a:buNone/>
              <a:defRPr sz="2000"/>
            </a:lvl8pPr>
            <a:lvl9pPr marL="36437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7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487" indent="0">
              <a:buNone/>
              <a:defRPr sz="1200"/>
            </a:lvl2pPr>
            <a:lvl3pPr marL="910948" indent="0">
              <a:buNone/>
              <a:defRPr sz="1000"/>
            </a:lvl3pPr>
            <a:lvl4pPr marL="1366416" indent="0">
              <a:buNone/>
              <a:defRPr sz="900"/>
            </a:lvl4pPr>
            <a:lvl5pPr marL="1821887" indent="0">
              <a:buNone/>
              <a:defRPr sz="900"/>
            </a:lvl5pPr>
            <a:lvl6pPr marL="2277355" indent="0">
              <a:buNone/>
              <a:defRPr sz="900"/>
            </a:lvl6pPr>
            <a:lvl7pPr marL="2732827" indent="0">
              <a:buNone/>
              <a:defRPr sz="900"/>
            </a:lvl7pPr>
            <a:lvl8pPr marL="3188298" indent="0">
              <a:buNone/>
              <a:defRPr sz="900"/>
            </a:lvl8pPr>
            <a:lvl9pPr marL="36437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132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35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3"/>
            <a:ext cx="4038600" cy="45259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933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16" indent="0">
              <a:buNone/>
              <a:defRPr sz="1900" b="1"/>
            </a:lvl3pPr>
            <a:lvl4pPr marL="1371023" indent="0">
              <a:buNone/>
              <a:defRPr sz="1500" b="1"/>
            </a:lvl4pPr>
            <a:lvl5pPr marL="1828030" indent="0">
              <a:buNone/>
              <a:defRPr sz="1500" b="1"/>
            </a:lvl5pPr>
            <a:lvl6pPr marL="2285039" indent="0">
              <a:buNone/>
              <a:defRPr sz="1500" b="1"/>
            </a:lvl6pPr>
            <a:lvl7pPr marL="2742044" indent="0">
              <a:buNone/>
              <a:defRPr sz="1500" b="1"/>
            </a:lvl7pPr>
            <a:lvl8pPr marL="3199053" indent="0">
              <a:buNone/>
              <a:defRPr sz="1500" b="1"/>
            </a:lvl8pPr>
            <a:lvl9pPr marL="365606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446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597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405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768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700"/>
            </a:lvl2pPr>
            <a:lvl3pPr marL="914016" indent="0">
              <a:buNone/>
              <a:defRPr sz="2400"/>
            </a:lvl3pPr>
            <a:lvl4pPr marL="1371023" indent="0">
              <a:buNone/>
              <a:defRPr sz="2000"/>
            </a:lvl4pPr>
            <a:lvl5pPr marL="1828030" indent="0">
              <a:buNone/>
              <a:defRPr sz="2000"/>
            </a:lvl5pPr>
            <a:lvl6pPr marL="2285039" indent="0">
              <a:buNone/>
              <a:defRPr sz="2000"/>
            </a:lvl6pPr>
            <a:lvl7pPr marL="2742044" indent="0">
              <a:buNone/>
              <a:defRPr sz="2000"/>
            </a:lvl7pPr>
            <a:lvl8pPr marL="3199053" indent="0">
              <a:buNone/>
              <a:defRPr sz="2000"/>
            </a:lvl8pPr>
            <a:lvl9pPr marL="36560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16" indent="0">
              <a:buNone/>
              <a:defRPr sz="1000"/>
            </a:lvl3pPr>
            <a:lvl4pPr marL="1371023" indent="0">
              <a:buNone/>
              <a:defRPr sz="900"/>
            </a:lvl4pPr>
            <a:lvl5pPr marL="1828030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53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867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10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5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6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04" tIns="45539" rIns="91104" bIns="4553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104" tIns="45539" rIns="91104" bIns="4553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104" tIns="45539" rIns="91104" bIns="4553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104" tIns="45539" rIns="91104" bIns="4553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104" tIns="45539" rIns="91104" bIns="4553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09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11" indent="-341611" algn="l" defTabSz="9109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142" indent="-284658" algn="l" defTabSz="91094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674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130" indent="-227726" algn="l" defTabSz="9109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622" indent="-227726" algn="l" defTabSz="9109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088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567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043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508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87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48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416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87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355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827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98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768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699" rIns="91404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699" rIns="91404" bIns="456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6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6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9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0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7" indent="-285628" algn="l" defTabSz="91401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5" indent="-228504" algn="l" defTabSz="9140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4" algn="l" defTabSz="9140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1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57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4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9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2999"/>
          </a:xfrm>
          <a:prstGeom prst="rect">
            <a:avLst/>
          </a:prstGeom>
        </p:spPr>
        <p:txBody>
          <a:bodyPr vert="horz" lIns="91389" tIns="45691" rIns="91389" bIns="4569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389" tIns="45691" rIns="91389" bIns="456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389" tIns="45691" rIns="91389" bIns="4569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0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392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2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63" indent="-285600" algn="l" defTabSz="91392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6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5" indent="-228482" algn="l" defTabSz="91392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9" indent="-228482" algn="l" defTabSz="91392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89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54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14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75" indent="-228482" algn="l" defTabSz="9139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6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5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48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1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1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34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9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0" y="9534628"/>
            <a:ext cx="4267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DC06EF-70A4-4122-9343-47A554810021}" type="datetime1">
              <a:rPr lang="pt-BR"/>
              <a:pPr>
                <a:defRPr/>
              </a:pPr>
              <a:t>06/06/2024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0" y="9534628"/>
            <a:ext cx="5791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628"/>
            <a:ext cx="4267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0159B4-7A1F-4A55-894B-CC3CB3756F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549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31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063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595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127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3989" indent="-5139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644" indent="-42832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299" indent="-34266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617" indent="-34266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937" indent="-34266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253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573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894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212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63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95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7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59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914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23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55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5954526-1F47-9D23-CF41-050860A8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7" y="547697"/>
            <a:ext cx="15773400" cy="1988345"/>
          </a:xfrm>
          <a:prstGeom prst="rect">
            <a:avLst/>
          </a:prstGeom>
        </p:spPr>
        <p:txBody>
          <a:bodyPr vert="horz" lIns="91375" tIns="45687" rIns="91375" bIns="4568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B881AE-9D2A-60D4-B950-FA58A87EA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7" y="2738439"/>
            <a:ext cx="15773400" cy="6527007"/>
          </a:xfrm>
          <a:prstGeom prst="rect">
            <a:avLst/>
          </a:prstGeom>
        </p:spPr>
        <p:txBody>
          <a:bodyPr vert="horz" lIns="91375" tIns="45687" rIns="91375" bIns="45687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A51617-C7EA-E5F1-266C-E3EE2C9FA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9534535"/>
            <a:ext cx="41148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916B17-1B9F-12C8-122E-DFCBF4EEC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7" y="9534535"/>
            <a:ext cx="6172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5801FD-9518-A9EA-A0F5-C6190DEC1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535"/>
            <a:ext cx="41148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7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137063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1" indent="-342661" algn="l" defTabSz="137063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7977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299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617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937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253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573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894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212" indent="-342661" algn="l" defTabSz="13706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63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95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7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59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914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23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55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7" rIns="91375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914400" y="2400317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7" rIns="91375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0" y="9534721"/>
            <a:ext cx="4267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987C50A-555F-4835-9BF4-F0305DAD56A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0" y="9534721"/>
            <a:ext cx="5791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721"/>
            <a:ext cx="4267200" cy="547688"/>
          </a:xfrm>
          <a:prstGeom prst="rect">
            <a:avLst/>
          </a:prstGeom>
        </p:spPr>
        <p:txBody>
          <a:bodyPr vert="horz" lIns="91375" tIns="45687" rIns="91375" bIns="456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266E94-AB7E-4FB3-A4EE-4CE4E2A5880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9" r:id="rId12"/>
    <p:sldLayoutId id="214748382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31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0638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595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1276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3989" indent="-5139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644" indent="-42832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299" indent="-3426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617" indent="-3426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937" indent="-3426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253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573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894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212" indent="-342661" algn="l" defTabSz="137063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638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95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7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596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914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23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553" algn="l" defTabSz="13706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14404" y="411962"/>
            <a:ext cx="16459200" cy="1714500"/>
          </a:xfrm>
          <a:prstGeom prst="rect">
            <a:avLst/>
          </a:prstGeom>
        </p:spPr>
        <p:txBody>
          <a:bodyPr vert="horz" lIns="91337" tIns="45670" rIns="91337" bIns="4567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4" y="2400332"/>
            <a:ext cx="16459200" cy="6788945"/>
          </a:xfrm>
          <a:prstGeom prst="rect">
            <a:avLst/>
          </a:prstGeom>
        </p:spPr>
        <p:txBody>
          <a:bodyPr vert="horz" lIns="91337" tIns="45670" rIns="91337" bIns="4567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2" y="9534661"/>
            <a:ext cx="4267200" cy="547688"/>
          </a:xfrm>
          <a:prstGeom prst="rect">
            <a:avLst/>
          </a:prstGeom>
        </p:spPr>
        <p:txBody>
          <a:bodyPr vert="horz" lIns="91337" tIns="45670" rIns="91337" bIns="4567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069"/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0069"/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6" y="9534661"/>
            <a:ext cx="5791200" cy="547688"/>
          </a:xfrm>
          <a:prstGeom prst="rect">
            <a:avLst/>
          </a:prstGeom>
        </p:spPr>
        <p:txBody>
          <a:bodyPr vert="horz" lIns="91337" tIns="45670" rIns="91337" bIns="4567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069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661"/>
            <a:ext cx="4267200" cy="547688"/>
          </a:xfrm>
          <a:prstGeom prst="rect">
            <a:avLst/>
          </a:prstGeom>
        </p:spPr>
        <p:txBody>
          <a:bodyPr vert="horz" lIns="91337" tIns="45670" rIns="91337" bIns="4567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069"/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0069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1370069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772" indent="-513772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177" indent="-428148" algn="l" defTabSz="1370069" rtl="0" eaLnBrk="1" latinLnBrk="0" hangingPunct="1">
        <a:spcBef>
          <a:spcPct val="20000"/>
        </a:spcBef>
        <a:buFont typeface="Arial" panose="020B0604020202020204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1258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761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8264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7675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2703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7731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2773" indent="-342514" algn="l" defTabSz="13700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30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069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092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132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5159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0190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5224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0259" algn="l" defTabSz="13700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14400" y="9534623"/>
            <a:ext cx="4267200" cy="547688"/>
          </a:xfrm>
          <a:prstGeom prst="rect">
            <a:avLst/>
          </a:prstGeom>
        </p:spPr>
        <p:txBody>
          <a:bodyPr vert="horz" lIns="155815" tIns="77909" rIns="155815" bIns="7790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42DC06EF-70A4-4122-9343-47A554810021}" type="datetime1">
              <a:rPr lang="pt-BR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06/06/2024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248400" y="9534623"/>
            <a:ext cx="5791200" cy="547688"/>
          </a:xfrm>
          <a:prstGeom prst="rect">
            <a:avLst/>
          </a:prstGeom>
        </p:spPr>
        <p:txBody>
          <a:bodyPr vert="horz" lIns="155815" tIns="77909" rIns="155815" bIns="7790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106400" y="9534623"/>
            <a:ext cx="4267200" cy="547688"/>
          </a:xfrm>
          <a:prstGeom prst="rect">
            <a:avLst/>
          </a:prstGeom>
        </p:spPr>
        <p:txBody>
          <a:bodyPr vert="horz" lIns="155815" tIns="77909" rIns="155815" bIns="7790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2C0159B4-7A1F-4A55-894B-CC3CB3756F30}" type="slidenum">
              <a:rPr lang="pt-BR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5pPr>
      <a:lvl6pPr marL="779079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6pPr>
      <a:lvl7pPr marL="1558158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7pPr>
      <a:lvl8pPr marL="2337234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8pPr>
      <a:lvl9pPr marL="3116315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Calibri" pitchFamily="34" charset="0"/>
        </a:defRPr>
      </a:lvl9pPr>
    </p:titleStyle>
    <p:bodyStyle>
      <a:lvl1pPr marL="584309" indent="-58430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66004" indent="-4869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47698" indent="-389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26776" indent="-389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505855" indent="-389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84932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64012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43091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622170" indent="-389540" algn="l" defTabSz="155815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79079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58158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37234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16315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95393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74472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53551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32630" algn="l" defTabSz="1558158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57307" y="547694"/>
            <a:ext cx="15773400" cy="1988345"/>
          </a:xfrm>
          <a:prstGeom prst="rect">
            <a:avLst/>
          </a:prstGeom>
        </p:spPr>
        <p:txBody>
          <a:bodyPr vert="horz" lIns="103903" tIns="51952" rIns="103903" bIns="51952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7307" y="2738438"/>
            <a:ext cx="15773400" cy="6527008"/>
          </a:xfrm>
          <a:prstGeom prst="rect">
            <a:avLst/>
          </a:prstGeom>
        </p:spPr>
        <p:txBody>
          <a:bodyPr vert="horz" lIns="103903" tIns="51952" rIns="103903" bIns="51952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57305" y="9534531"/>
            <a:ext cx="4114800" cy="547688"/>
          </a:xfrm>
          <a:prstGeom prst="rect">
            <a:avLst/>
          </a:prstGeom>
        </p:spPr>
        <p:txBody>
          <a:bodyPr vert="horz" lIns="103903" tIns="51952" rIns="103903" bIns="51952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8EDB3-ACFC-4C18-B778-3C9B6AB5124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06/06/2024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057906" y="9534531"/>
            <a:ext cx="6172199" cy="547688"/>
          </a:xfrm>
          <a:prstGeom prst="rect">
            <a:avLst/>
          </a:prstGeom>
        </p:spPr>
        <p:txBody>
          <a:bodyPr vert="horz" lIns="103903" tIns="51952" rIns="103903" bIns="51952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2915904" y="9534531"/>
            <a:ext cx="4114800" cy="547688"/>
          </a:xfrm>
          <a:prstGeom prst="rect">
            <a:avLst/>
          </a:prstGeom>
        </p:spPr>
        <p:txBody>
          <a:bodyPr vert="horz" lIns="103903" tIns="51952" rIns="103903" bIns="51952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83AD1-93BC-454F-B4DF-535DC05491B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1266477" rtl="0" eaLnBrk="1" latinLnBrk="0" hangingPunct="1">
        <a:lnSpc>
          <a:spcPct val="90000"/>
        </a:lnSpc>
        <a:spcBef>
          <a:spcPct val="0"/>
        </a:spcBef>
        <a:buNone/>
        <a:defRPr sz="60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618" indent="-316618" algn="l" defTabSz="1266477" rtl="0" eaLnBrk="1" latinLnBrk="0" hangingPunct="1">
        <a:lnSpc>
          <a:spcPct val="90000"/>
        </a:lnSpc>
        <a:spcBef>
          <a:spcPts val="1384"/>
        </a:spcBef>
        <a:buFont typeface="Arial" panose="020B0604020202020204" pitchFamily="34" charset="0"/>
        <a:buChar char="•"/>
        <a:defRPr sz="3901" kern="1200">
          <a:solidFill>
            <a:schemeClr val="tx1"/>
          </a:solidFill>
          <a:latin typeface="+mn-lt"/>
          <a:ea typeface="+mn-ea"/>
          <a:cs typeface="+mn-cs"/>
        </a:defRPr>
      </a:lvl1pPr>
      <a:lvl2pPr marL="949859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3290" kern="1200">
          <a:solidFill>
            <a:schemeClr val="tx1"/>
          </a:solidFill>
          <a:latin typeface="+mn-lt"/>
          <a:ea typeface="+mn-ea"/>
          <a:cs typeface="+mn-cs"/>
        </a:defRPr>
      </a:lvl2pPr>
      <a:lvl3pPr marL="1583097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803" kern="1200">
          <a:solidFill>
            <a:schemeClr val="tx1"/>
          </a:solidFill>
          <a:latin typeface="+mn-lt"/>
          <a:ea typeface="+mn-ea"/>
          <a:cs typeface="+mn-cs"/>
        </a:defRPr>
      </a:lvl3pPr>
      <a:lvl4pPr marL="2216335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37" kern="1200">
          <a:solidFill>
            <a:schemeClr val="tx1"/>
          </a:solidFill>
          <a:latin typeface="+mn-lt"/>
          <a:ea typeface="+mn-ea"/>
          <a:cs typeface="+mn-cs"/>
        </a:defRPr>
      </a:lvl4pPr>
      <a:lvl5pPr marL="2849574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37" kern="1200">
          <a:solidFill>
            <a:schemeClr val="tx1"/>
          </a:solidFill>
          <a:latin typeface="+mn-lt"/>
          <a:ea typeface="+mn-ea"/>
          <a:cs typeface="+mn-cs"/>
        </a:defRPr>
      </a:lvl5pPr>
      <a:lvl6pPr marL="3482810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37" kern="1200">
          <a:solidFill>
            <a:schemeClr val="tx1"/>
          </a:solidFill>
          <a:latin typeface="+mn-lt"/>
          <a:ea typeface="+mn-ea"/>
          <a:cs typeface="+mn-cs"/>
        </a:defRPr>
      </a:lvl6pPr>
      <a:lvl7pPr marL="4116050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37" kern="1200">
          <a:solidFill>
            <a:schemeClr val="tx1"/>
          </a:solidFill>
          <a:latin typeface="+mn-lt"/>
          <a:ea typeface="+mn-ea"/>
          <a:cs typeface="+mn-cs"/>
        </a:defRPr>
      </a:lvl7pPr>
      <a:lvl8pPr marL="4749289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37" kern="1200">
          <a:solidFill>
            <a:schemeClr val="tx1"/>
          </a:solidFill>
          <a:latin typeface="+mn-lt"/>
          <a:ea typeface="+mn-ea"/>
          <a:cs typeface="+mn-cs"/>
        </a:defRPr>
      </a:lvl8pPr>
      <a:lvl9pPr marL="5382527" indent="-316618" algn="l" defTabSz="1266477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1pPr>
      <a:lvl2pPr marL="633238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2pPr>
      <a:lvl3pPr marL="1266477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3pPr>
      <a:lvl4pPr marL="1899715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4pPr>
      <a:lvl5pPr marL="2532954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5pPr>
      <a:lvl6pPr marL="3166192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6pPr>
      <a:lvl7pPr marL="3799431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7pPr>
      <a:lvl8pPr marL="4432669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8pPr>
      <a:lvl9pPr marL="5065907" algn="l" defTabSz="1266477" rtl="0" eaLnBrk="1" latinLnBrk="0" hangingPunct="1">
        <a:defRPr sz="24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68" tIns="45519" rIns="91068" bIns="455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068" tIns="45519" rIns="91068" bIns="455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068" tIns="45519" rIns="91068" bIns="455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6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564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068" tIns="45519" rIns="91068" bIns="455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068" tIns="45519" rIns="91068" bIns="455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6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564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05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68" indent="-341468" algn="l" defTabSz="9105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30" indent="-284537" algn="l" defTabSz="91056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194" indent="-227631" algn="l" defTabSz="9105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460" indent="-227631" algn="l" defTabSz="91056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758" indent="-227631" algn="l" defTabSz="91056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035" indent="-227631" algn="l" defTabSz="910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321" indent="-227631" algn="l" defTabSz="910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606" indent="-227631" algn="l" defTabSz="910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880" indent="-227631" algn="l" defTabSz="910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98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564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843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120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397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676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956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234" algn="l" defTabSz="910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04" tIns="45539" rIns="91104" bIns="4553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43"/>
            <a:ext cx="8229600" cy="4525964"/>
          </a:xfrm>
          <a:prstGeom prst="rect">
            <a:avLst/>
          </a:prstGeom>
        </p:spPr>
        <p:txBody>
          <a:bodyPr vert="horz" lIns="91104" tIns="45539" rIns="91104" bIns="4553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104" tIns="45539" rIns="91104" bIns="4553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104" tIns="45539" rIns="91104" bIns="4553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104" tIns="45539" rIns="91104" bIns="4553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7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09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11" indent="-341611" algn="l" defTabSz="9109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142" indent="-284658" algn="l" defTabSz="91094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674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130" indent="-227726" algn="l" defTabSz="9109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622" indent="-227726" algn="l" defTabSz="9109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088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567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043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508" indent="-227726" algn="l" defTabSz="9109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87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48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416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87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355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827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98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768" algn="l" defTabSz="91094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55" tIns="45566" rIns="91155" bIns="455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7"/>
            <a:ext cx="8229600" cy="4525964"/>
          </a:xfrm>
          <a:prstGeom prst="rect">
            <a:avLst/>
          </a:prstGeom>
        </p:spPr>
        <p:txBody>
          <a:bodyPr vert="horz" lIns="91155" tIns="45566" rIns="91155" bIns="455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155" tIns="45566" rIns="91155" bIns="455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5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459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155" tIns="45566" rIns="91155" bIns="455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155" tIns="45566" rIns="91155" bIns="455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45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459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6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14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802" indent="-341802" algn="l" defTabSz="9114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558" indent="-284819" algn="l" defTabSz="91145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315" indent="-227856" algn="l" defTabSz="9114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028" indent="-227856" algn="l" defTabSz="9114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773" indent="-227856" algn="l" defTabSz="9114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495" indent="-227856" algn="l" defTabSz="9114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230" indent="-227856" algn="l" defTabSz="9114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959" indent="-227856" algn="l" defTabSz="9114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681" indent="-227856" algn="l" defTabSz="9114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41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59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83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10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32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361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088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813" algn="l" defTabSz="91145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18" tIns="45600" rIns="91218" bIns="45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9"/>
            <a:ext cx="8229600" cy="4525964"/>
          </a:xfrm>
          <a:prstGeom prst="rect">
            <a:avLst/>
          </a:prstGeom>
        </p:spPr>
        <p:txBody>
          <a:bodyPr vert="horz" lIns="91218" tIns="45600" rIns="91218" bIns="456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218" tIns="45600" rIns="91218" bIns="456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8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218" tIns="45600" rIns="91218" bIns="456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218" tIns="45600" rIns="91218" bIns="456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8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20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0" indent="-342040" algn="l" defTabSz="9120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7" indent="-285021" algn="l" defTabSz="91209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6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153" indent="-228018" algn="l" defTabSz="9120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13" indent="-228018" algn="l" defTabSz="9120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4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310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354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399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5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9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41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32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327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371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18" tIns="45600" rIns="91218" bIns="45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218" tIns="45600" rIns="91218" bIns="456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218" tIns="45600" rIns="91218" bIns="456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8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218" tIns="45600" rIns="91218" bIns="456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218" tIns="45600" rIns="91218" bIns="456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9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098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20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0" indent="-342040" algn="l" defTabSz="9120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77" indent="-285021" algn="l" defTabSz="91209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6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153" indent="-228018" algn="l" defTabSz="9120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13" indent="-228018" algn="l" defTabSz="9120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4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310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354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399" indent="-228018" algn="l" defTabSz="9120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5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9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41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32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8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327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371" algn="l" defTabSz="912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05" tIns="45647" rIns="91305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9"/>
            <a:ext cx="8229600" cy="4525964"/>
          </a:xfrm>
          <a:prstGeom prst="rect">
            <a:avLst/>
          </a:prstGeom>
        </p:spPr>
        <p:txBody>
          <a:bodyPr vert="horz" lIns="91305" tIns="45647" rIns="91305" bIns="4564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305" tIns="45647" rIns="91305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9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93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305" tIns="45647" rIns="91305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305" tIns="45647" rIns="91305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9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993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6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29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4" indent="-342374" algn="l" defTabSz="9129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05" indent="-285304" algn="l" defTabSz="9129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38" indent="-228244" algn="l" defTabSz="9129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25" indent="-228244" algn="l" defTabSz="9129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9" indent="-228244" algn="l" defTabSz="9129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18" indent="-228244" algn="l" defTabSz="9129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21" indent="-228244" algn="l" defTabSz="9129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12" indent="-228244" algn="l" defTabSz="9129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07" indent="-228244" algn="l" defTabSz="9129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3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3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82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78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75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66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65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56" algn="l" defTabSz="9129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699" rIns="91404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4"/>
          </a:xfrm>
          <a:prstGeom prst="rect">
            <a:avLst/>
          </a:prstGeom>
        </p:spPr>
        <p:txBody>
          <a:bodyPr vert="horz" lIns="91404" tIns="45699" rIns="91404" bIns="456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6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6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7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0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7" indent="-285628" algn="l" defTabSz="91401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5" indent="-228504" algn="l" defTabSz="9140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4" algn="l" defTabSz="9140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1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57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4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9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699" rIns="91404" bIns="4569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699" rIns="91404" bIns="456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6"/>
              <a:t>6/6/2024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04" tIns="45699" rIns="91404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6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0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7" indent="-285628" algn="l" defTabSz="91401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5" indent="-228504" algn="l" defTabSz="9140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5" indent="-228504" algn="l" defTabSz="9140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41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50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57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4" indent="-228504" algn="l" defTabSz="9140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6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9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4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3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0" algn="l" defTabSz="9140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4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chart" Target="../charts/chart1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8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699" y="8815880"/>
            <a:ext cx="681596" cy="442460"/>
          </a:xfrm>
          <a:custGeom>
            <a:avLst/>
            <a:gdLst/>
            <a:ahLst/>
            <a:cxnLst/>
            <a:rect l="l" t="t" r="r" b="b"/>
            <a:pathLst>
              <a:path w="681596" h="442460">
                <a:moveTo>
                  <a:pt x="0" y="0"/>
                </a:moveTo>
                <a:lnTo>
                  <a:pt x="681596" y="0"/>
                </a:lnTo>
                <a:lnTo>
                  <a:pt x="681596" y="442460"/>
                </a:lnTo>
                <a:lnTo>
                  <a:pt x="0" y="442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27910" y="8771234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227794" y="0"/>
            <a:ext cx="7060206" cy="10287000"/>
            <a:chOff x="0" y="0"/>
            <a:chExt cx="7095071" cy="10337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95109" cy="10337800"/>
            </a:xfrm>
            <a:custGeom>
              <a:avLst/>
              <a:gdLst/>
              <a:ahLst/>
              <a:cxnLst/>
              <a:rect l="l" t="t" r="r" b="b"/>
              <a:pathLst>
                <a:path w="7095109" h="10337800">
                  <a:moveTo>
                    <a:pt x="2370709" y="0"/>
                  </a:moveTo>
                  <a:lnTo>
                    <a:pt x="0" y="4292600"/>
                  </a:lnTo>
                  <a:lnTo>
                    <a:pt x="3776091" y="9084691"/>
                  </a:lnTo>
                  <a:lnTo>
                    <a:pt x="2590800" y="10337800"/>
                  </a:lnTo>
                  <a:lnTo>
                    <a:pt x="7095109" y="10337800"/>
                  </a:lnTo>
                  <a:lnTo>
                    <a:pt x="7095109" y="0"/>
                  </a:lnTo>
                  <a:close/>
                </a:path>
              </a:pathLst>
            </a:custGeom>
            <a:blipFill>
              <a:blip r:embed="rId6"/>
              <a:stretch>
                <a:fillRect l="-103167" r="-2113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2292491">
            <a:off x="11971514" y="3358916"/>
            <a:ext cx="1062487" cy="6734838"/>
            <a:chOff x="0" y="0"/>
            <a:chExt cx="279832" cy="17737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9832" cy="1773784"/>
            </a:xfrm>
            <a:custGeom>
              <a:avLst/>
              <a:gdLst/>
              <a:ahLst/>
              <a:cxnLst/>
              <a:rect l="l" t="t" r="r" b="b"/>
              <a:pathLst>
                <a:path w="279832" h="1773784">
                  <a:moveTo>
                    <a:pt x="0" y="0"/>
                  </a:moveTo>
                  <a:lnTo>
                    <a:pt x="279832" y="0"/>
                  </a:lnTo>
                  <a:lnTo>
                    <a:pt x="279832" y="1773784"/>
                  </a:lnTo>
                  <a:lnTo>
                    <a:pt x="0" y="1773784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79832" cy="184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 rot="7221385">
            <a:off x="13101579" y="9401040"/>
            <a:ext cx="2523953" cy="953058"/>
            <a:chOff x="0" y="0"/>
            <a:chExt cx="1614384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384" cy="609600"/>
            </a:xfrm>
            <a:custGeom>
              <a:avLst/>
              <a:gdLst/>
              <a:ahLst/>
              <a:cxnLst/>
              <a:rect l="l" t="t" r="r" b="b"/>
              <a:pathLst>
                <a:path w="1614384" h="609600">
                  <a:moveTo>
                    <a:pt x="203200" y="0"/>
                  </a:moveTo>
                  <a:lnTo>
                    <a:pt x="1614384" y="0"/>
                  </a:lnTo>
                  <a:lnTo>
                    <a:pt x="141118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1411184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7221385">
            <a:off x="11304292" y="9582712"/>
            <a:ext cx="3837666" cy="589796"/>
            <a:chOff x="0" y="0"/>
            <a:chExt cx="2454669" cy="3772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4669" cy="377249"/>
            </a:xfrm>
            <a:custGeom>
              <a:avLst/>
              <a:gdLst/>
              <a:ahLst/>
              <a:cxnLst/>
              <a:rect l="l" t="t" r="r" b="b"/>
              <a:pathLst>
                <a:path w="2454669" h="377249">
                  <a:moveTo>
                    <a:pt x="203200" y="0"/>
                  </a:moveTo>
                  <a:lnTo>
                    <a:pt x="2454669" y="0"/>
                  </a:lnTo>
                  <a:lnTo>
                    <a:pt x="2251469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2251469" cy="44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 rot="7091654">
            <a:off x="9086694" y="955931"/>
            <a:ext cx="4138086" cy="589796"/>
            <a:chOff x="0" y="0"/>
            <a:chExt cx="2646825" cy="3772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46825" cy="377249"/>
            </a:xfrm>
            <a:custGeom>
              <a:avLst/>
              <a:gdLst/>
              <a:ahLst/>
              <a:cxnLst/>
              <a:rect l="l" t="t" r="r" b="b"/>
              <a:pathLst>
                <a:path w="2646825" h="377249">
                  <a:moveTo>
                    <a:pt x="203200" y="0"/>
                  </a:moveTo>
                  <a:lnTo>
                    <a:pt x="2646825" y="0"/>
                  </a:lnTo>
                  <a:lnTo>
                    <a:pt x="2443625" y="377249"/>
                  </a:lnTo>
                  <a:lnTo>
                    <a:pt x="0" y="3772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2443625" cy="44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1710481">
            <a:off x="11533776" y="-1617267"/>
            <a:ext cx="1062487" cy="6686550"/>
            <a:chOff x="0" y="0"/>
            <a:chExt cx="279832" cy="17610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9832" cy="1761067"/>
            </a:xfrm>
            <a:custGeom>
              <a:avLst/>
              <a:gdLst/>
              <a:ahLst/>
              <a:cxnLst/>
              <a:rect l="l" t="t" r="r" b="b"/>
              <a:pathLst>
                <a:path w="279832" h="1761067">
                  <a:moveTo>
                    <a:pt x="0" y="0"/>
                  </a:moveTo>
                  <a:lnTo>
                    <a:pt x="279832" y="0"/>
                  </a:lnTo>
                  <a:lnTo>
                    <a:pt x="279832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279832" cy="1827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grpSp>
        <p:nvGrpSpPr>
          <p:cNvPr id="21" name="Group 21"/>
          <p:cNvGrpSpPr/>
          <p:nvPr/>
        </p:nvGrpSpPr>
        <p:grpSpPr>
          <a:xfrm rot="1744249">
            <a:off x="17183694" y="2226776"/>
            <a:ext cx="2208711" cy="14588015"/>
            <a:chOff x="0" y="0"/>
            <a:chExt cx="581718" cy="38421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1718" cy="3842111"/>
            </a:xfrm>
            <a:custGeom>
              <a:avLst/>
              <a:gdLst/>
              <a:ahLst/>
              <a:cxnLst/>
              <a:rect l="l" t="t" r="r" b="b"/>
              <a:pathLst>
                <a:path w="581718" h="3842111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dirty="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247229" y="8764728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1" y="6162077"/>
            <a:ext cx="709886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00" dirty="0">
                <a:solidFill>
                  <a:srgbClr val="2E2768"/>
                </a:solidFill>
                <a:latin typeface="Poppins Medium"/>
              </a:rPr>
              <a:t>1º, 2º e 3º</a:t>
            </a:r>
          </a:p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00" dirty="0">
                <a:solidFill>
                  <a:srgbClr val="2E2768"/>
                </a:solidFill>
                <a:latin typeface="Poppins Medium"/>
              </a:rPr>
              <a:t> </a:t>
            </a:r>
            <a:r>
              <a:rPr lang="en-US" sz="3100" dirty="0" err="1">
                <a:solidFill>
                  <a:srgbClr val="2E2768"/>
                </a:solidFill>
                <a:latin typeface="Poppins Medium"/>
              </a:rPr>
              <a:t>Quadrimestres</a:t>
            </a:r>
            <a:r>
              <a:rPr lang="en-US" sz="3100">
                <a:solidFill>
                  <a:srgbClr val="2E2768"/>
                </a:solidFill>
                <a:latin typeface="Poppins Medium"/>
              </a:rPr>
              <a:t> de 2023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24569" y="8819583"/>
            <a:ext cx="249860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63 3218-1730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93250" y="8819583"/>
            <a:ext cx="369203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@saudeto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19380" y="8813117"/>
            <a:ext cx="291882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www.to.gov.br/saude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28748" y="632531"/>
            <a:ext cx="2971409" cy="1006955"/>
          </a:xfrm>
          <a:custGeom>
            <a:avLst/>
            <a:gdLst/>
            <a:ahLst/>
            <a:cxnLst/>
            <a:rect l="l" t="t" r="r" b="b"/>
            <a:pathLst>
              <a:path w="2971408" h="1006955">
                <a:moveTo>
                  <a:pt x="0" y="0"/>
                </a:moveTo>
                <a:lnTo>
                  <a:pt x="2971408" y="0"/>
                </a:lnTo>
                <a:lnTo>
                  <a:pt x="2971408" y="1006955"/>
                </a:lnTo>
                <a:lnTo>
                  <a:pt x="0" y="10069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319"/>
            </a:stretch>
          </a:blipFill>
        </p:spPr>
      </p:sp>
      <p:sp>
        <p:nvSpPr>
          <p:cNvPr id="31" name="TextBox 26"/>
          <p:cNvSpPr txBox="1"/>
          <p:nvPr/>
        </p:nvSpPr>
        <p:spPr>
          <a:xfrm>
            <a:off x="304800" y="1614817"/>
            <a:ext cx="9324775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500" dirty="0">
                <a:solidFill>
                  <a:srgbClr val="0153A5"/>
                </a:solidFill>
                <a:latin typeface="Poppins Bold"/>
              </a:rPr>
              <a:t>Prestação de Contas da </a:t>
            </a:r>
            <a:r>
              <a:rPr lang="en-US" sz="5500" dirty="0" err="1">
                <a:solidFill>
                  <a:srgbClr val="0153A5"/>
                </a:solidFill>
                <a:latin typeface="Poppins Bold"/>
              </a:rPr>
              <a:t>Saúde</a:t>
            </a:r>
            <a:endParaRPr lang="en-US" sz="5500" dirty="0">
              <a:solidFill>
                <a:srgbClr val="0153A5"/>
              </a:solidFill>
              <a:latin typeface="Poppins Bold"/>
            </a:endParaRPr>
          </a:p>
          <a:p>
            <a:pPr algn="ctr"/>
            <a:r>
              <a:rPr lang="en-US" sz="5500" dirty="0" err="1">
                <a:solidFill>
                  <a:srgbClr val="0153A5"/>
                </a:solidFill>
                <a:latin typeface="Poppins Bold"/>
              </a:rPr>
              <a:t>Relatório</a:t>
            </a:r>
            <a:r>
              <a:rPr lang="en-US" sz="5500" dirty="0">
                <a:solidFill>
                  <a:srgbClr val="0153A5"/>
                </a:solidFill>
                <a:latin typeface="Poppins Bold"/>
              </a:rPr>
              <a:t> </a:t>
            </a:r>
            <a:r>
              <a:rPr lang="en-US" sz="5500" dirty="0" err="1">
                <a:solidFill>
                  <a:srgbClr val="0153A5"/>
                </a:solidFill>
                <a:latin typeface="Poppins Bold"/>
              </a:rPr>
              <a:t>Detalhado</a:t>
            </a:r>
            <a:r>
              <a:rPr lang="en-US" sz="5500" dirty="0">
                <a:solidFill>
                  <a:srgbClr val="0153A5"/>
                </a:solidFill>
                <a:latin typeface="Poppins Bold"/>
              </a:rPr>
              <a:t> do </a:t>
            </a:r>
            <a:r>
              <a:rPr lang="en-US" sz="5500" dirty="0" err="1">
                <a:solidFill>
                  <a:srgbClr val="0153A5"/>
                </a:solidFill>
                <a:latin typeface="Poppins Bold"/>
              </a:rPr>
              <a:t>Quadrimestre</a:t>
            </a:r>
            <a:r>
              <a:rPr lang="en-US" sz="5500" dirty="0">
                <a:solidFill>
                  <a:srgbClr val="0153A5"/>
                </a:solidFill>
                <a:latin typeface="Poppins Bold"/>
              </a:rPr>
              <a:t> Anterior - RDQA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95317" y="2"/>
            <a:ext cx="7792684" cy="5877488"/>
            <a:chOff x="0" y="0"/>
            <a:chExt cx="10390245" cy="78366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076" r="312"/>
            <a:stretch>
              <a:fillRect/>
            </a:stretch>
          </p:blipFill>
          <p:spPr>
            <a:xfrm>
              <a:off x="0" y="0"/>
              <a:ext cx="10390245" cy="78366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23674" y="5298266"/>
            <a:ext cx="1524596" cy="152459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466978" y="5543693"/>
            <a:ext cx="1037989" cy="1037988"/>
          </a:xfrm>
          <a:custGeom>
            <a:avLst/>
            <a:gdLst/>
            <a:ahLst/>
            <a:cxnLst/>
            <a:rect l="l" t="t" r="r" b="b"/>
            <a:pathLst>
              <a:path w="1037988" h="1037988">
                <a:moveTo>
                  <a:pt x="0" y="0"/>
                </a:moveTo>
                <a:lnTo>
                  <a:pt x="1037988" y="0"/>
                </a:lnTo>
                <a:lnTo>
                  <a:pt x="1037988" y="1037988"/>
                </a:lnTo>
                <a:lnTo>
                  <a:pt x="0" y="1037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upo 24"/>
          <p:cNvGrpSpPr/>
          <p:nvPr/>
        </p:nvGrpSpPr>
        <p:grpSpPr>
          <a:xfrm>
            <a:off x="-2553807" y="141654"/>
            <a:ext cx="10326207" cy="874953"/>
            <a:chOff x="-2553808" y="141636"/>
            <a:chExt cx="6330421" cy="874953"/>
          </a:xfrm>
        </p:grpSpPr>
        <p:grpSp>
          <p:nvGrpSpPr>
            <p:cNvPr id="14" name="Group 14"/>
            <p:cNvGrpSpPr/>
            <p:nvPr/>
          </p:nvGrpSpPr>
          <p:grpSpPr>
            <a:xfrm>
              <a:off x="-2553808" y="260579"/>
              <a:ext cx="6330421" cy="756010"/>
              <a:chOff x="0" y="0"/>
              <a:chExt cx="1667271" cy="19911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67271" cy="199114"/>
              </a:xfrm>
              <a:custGeom>
                <a:avLst/>
                <a:gdLst/>
                <a:ahLst/>
                <a:cxnLst/>
                <a:rect l="l" t="t" r="r" b="b"/>
                <a:pathLst>
                  <a:path w="1667271" h="199114">
                    <a:moveTo>
                      <a:pt x="62372" y="0"/>
                    </a:moveTo>
                    <a:lnTo>
                      <a:pt x="1604900" y="0"/>
                    </a:lnTo>
                    <a:cubicBezTo>
                      <a:pt x="1639347" y="0"/>
                      <a:pt x="1667271" y="27925"/>
                      <a:pt x="1667271" y="62372"/>
                    </a:cubicBezTo>
                    <a:lnTo>
                      <a:pt x="1667271" y="136742"/>
                    </a:lnTo>
                    <a:cubicBezTo>
                      <a:pt x="1667271" y="171189"/>
                      <a:pt x="1639347" y="199114"/>
                      <a:pt x="1604900" y="199114"/>
                    </a:cubicBezTo>
                    <a:lnTo>
                      <a:pt x="62372" y="199114"/>
                    </a:lnTo>
                    <a:cubicBezTo>
                      <a:pt x="27925" y="199114"/>
                      <a:pt x="0" y="171189"/>
                      <a:pt x="0" y="136742"/>
                    </a:cubicBezTo>
                    <a:lnTo>
                      <a:pt x="0" y="62372"/>
                    </a:lnTo>
                    <a:cubicBezTo>
                      <a:pt x="0" y="27925"/>
                      <a:pt x="27925" y="0"/>
                      <a:pt x="62372" y="0"/>
                    </a:cubicBezTo>
                    <a:close/>
                  </a:path>
                </a:pathLst>
              </a:custGeom>
              <a:solidFill>
                <a:srgbClr val="FFC50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1667271" cy="265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-810326" y="141636"/>
              <a:ext cx="3746087" cy="807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95"/>
                </a:lnSpc>
                <a:spcBef>
                  <a:spcPct val="0"/>
                </a:spcBef>
              </a:pPr>
              <a:r>
                <a:rPr lang="en-US" sz="4400">
                  <a:solidFill>
                    <a:srgbClr val="0153A5"/>
                  </a:solidFill>
                  <a:latin typeface="Poppins Medium"/>
                </a:rPr>
                <a:t>TRANSPLANTES</a:t>
              </a:r>
            </a:p>
          </p:txBody>
        </p:sp>
      </p:grpSp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273014"/>
              </p:ext>
            </p:extLst>
          </p:nvPr>
        </p:nvGraphicFramePr>
        <p:xfrm>
          <a:off x="152400" y="1499701"/>
          <a:ext cx="9985606" cy="3000009"/>
        </p:xfrm>
        <a:graphic>
          <a:graphicData uri="http://schemas.openxmlformats.org/drawingml/2006/table">
            <a:tbl>
              <a:tblPr/>
              <a:tblGrid>
                <a:gridCol w="2933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3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Tipo de Transplante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1º Quad. 2023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2º Quad. 2023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3º Quad. 2023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 Público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 Privado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 Público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 Privado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 Público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 Privado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94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Transplantes de Córnea Realizados (eletivos)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Transplantes de Córnea (Priorizados)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11"/>
          <p:cNvSpPr txBox="1"/>
          <p:nvPr/>
        </p:nvSpPr>
        <p:spPr>
          <a:xfrm>
            <a:off x="350984" y="6743700"/>
            <a:ext cx="70040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7"/>
              </a:lnSpc>
            </a:pPr>
            <a:r>
              <a:rPr lang="en-US" sz="4400" dirty="0" err="1">
                <a:solidFill>
                  <a:srgbClr val="0153A5"/>
                </a:solidFill>
                <a:latin typeface="Poppins Semi-Bold"/>
              </a:rPr>
              <a:t>Doações</a:t>
            </a:r>
            <a:r>
              <a:rPr lang="en-US" sz="4400" dirty="0">
                <a:solidFill>
                  <a:srgbClr val="0153A5"/>
                </a:solidFill>
                <a:latin typeface="Poppins Semi-Bold"/>
              </a:rPr>
              <a:t> de </a:t>
            </a:r>
            <a:r>
              <a:rPr lang="en-US" sz="4400" dirty="0" err="1">
                <a:solidFill>
                  <a:srgbClr val="0153A5"/>
                </a:solidFill>
                <a:latin typeface="Poppins Semi-Bold"/>
              </a:rPr>
              <a:t>órgãos</a:t>
            </a:r>
            <a:endParaRPr lang="en-US" sz="4400" dirty="0">
              <a:solidFill>
                <a:srgbClr val="0153A5"/>
              </a:solidFill>
              <a:latin typeface="Poppins Semi-Bold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290168" y="7977307"/>
            <a:ext cx="1145810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3600" dirty="0">
                <a:solidFill>
                  <a:srgbClr val="2E2768"/>
                </a:solidFill>
                <a:latin typeface="Poppins"/>
              </a:rPr>
              <a:t>O Tocantins realizou 27 captações de múltiplos órgãos, graças à solidariedade das famílias:  Coração: 2; Fígado: 7; Rim: 18.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A3A4DE-B328-0F00-FDA2-0EE58581E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131522"/>
              </p:ext>
            </p:extLst>
          </p:nvPr>
        </p:nvGraphicFramePr>
        <p:xfrm>
          <a:off x="-228600" y="653206"/>
          <a:ext cx="18745200" cy="957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reeform 3">
            <a:extLst>
              <a:ext uri="{FF2B5EF4-FFF2-40B4-BE49-F238E27FC236}">
                <a16:creationId xmlns:a16="http://schemas.microsoft.com/office/drawing/2014/main" id="{C014468F-F9E9-D23F-63CD-6CC7C41E7993}"/>
              </a:ext>
            </a:extLst>
          </p:cNvPr>
          <p:cNvSpPr/>
          <p:nvPr/>
        </p:nvSpPr>
        <p:spPr>
          <a:xfrm>
            <a:off x="16056626" y="38100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upo 22">
            <a:extLst>
              <a:ext uri="{FF2B5EF4-FFF2-40B4-BE49-F238E27FC236}">
                <a16:creationId xmlns:a16="http://schemas.microsoft.com/office/drawing/2014/main" id="{440253A0-16CD-C0A6-735D-BA2F8E5B1AB9}"/>
              </a:ext>
            </a:extLst>
          </p:cNvPr>
          <p:cNvGrpSpPr/>
          <p:nvPr/>
        </p:nvGrpSpPr>
        <p:grpSpPr>
          <a:xfrm>
            <a:off x="-1339876" y="-190500"/>
            <a:ext cx="11093476" cy="776335"/>
            <a:chOff x="-2553808" y="138640"/>
            <a:chExt cx="6330421" cy="877949"/>
          </a:xfrm>
        </p:grpSpPr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9AFD0B2D-E279-AB2A-D321-F3610487E8DC}"/>
                </a:ext>
              </a:extLst>
            </p:cNvPr>
            <p:cNvGrpSpPr/>
            <p:nvPr/>
          </p:nvGrpSpPr>
          <p:grpSpPr>
            <a:xfrm>
              <a:off x="-2553808" y="260579"/>
              <a:ext cx="6330421" cy="756010"/>
              <a:chOff x="0" y="0"/>
              <a:chExt cx="1667271" cy="199114"/>
            </a:xfrm>
          </p:grpSpPr>
          <p:sp>
            <p:nvSpPr>
              <p:cNvPr id="11" name="Freeform 15">
                <a:extLst>
                  <a:ext uri="{FF2B5EF4-FFF2-40B4-BE49-F238E27FC236}">
                    <a16:creationId xmlns:a16="http://schemas.microsoft.com/office/drawing/2014/main" id="{8D8B9952-6DCE-AA27-6A4D-0D1AF6D6ED81}"/>
                  </a:ext>
                </a:extLst>
              </p:cNvPr>
              <p:cNvSpPr/>
              <p:nvPr/>
            </p:nvSpPr>
            <p:spPr>
              <a:xfrm>
                <a:off x="0" y="0"/>
                <a:ext cx="1667271" cy="199114"/>
              </a:xfrm>
              <a:custGeom>
                <a:avLst/>
                <a:gdLst/>
                <a:ahLst/>
                <a:cxnLst/>
                <a:rect l="l" t="t" r="r" b="b"/>
                <a:pathLst>
                  <a:path w="1667271" h="199114">
                    <a:moveTo>
                      <a:pt x="62372" y="0"/>
                    </a:moveTo>
                    <a:lnTo>
                      <a:pt x="1604900" y="0"/>
                    </a:lnTo>
                    <a:cubicBezTo>
                      <a:pt x="1639347" y="0"/>
                      <a:pt x="1667271" y="27925"/>
                      <a:pt x="1667271" y="62372"/>
                    </a:cubicBezTo>
                    <a:lnTo>
                      <a:pt x="1667271" y="136742"/>
                    </a:lnTo>
                    <a:cubicBezTo>
                      <a:pt x="1667271" y="171189"/>
                      <a:pt x="1639347" y="199114"/>
                      <a:pt x="1604900" y="199114"/>
                    </a:cubicBezTo>
                    <a:lnTo>
                      <a:pt x="62372" y="199114"/>
                    </a:lnTo>
                    <a:cubicBezTo>
                      <a:pt x="27925" y="199114"/>
                      <a:pt x="0" y="171189"/>
                      <a:pt x="0" y="136742"/>
                    </a:cubicBezTo>
                    <a:lnTo>
                      <a:pt x="0" y="62372"/>
                    </a:lnTo>
                    <a:cubicBezTo>
                      <a:pt x="0" y="27925"/>
                      <a:pt x="27925" y="0"/>
                      <a:pt x="62372" y="0"/>
                    </a:cubicBezTo>
                    <a:close/>
                  </a:path>
                </a:pathLst>
              </a:custGeom>
              <a:solidFill>
                <a:srgbClr val="FFC508"/>
              </a:solidFill>
            </p:spPr>
          </p:sp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6694B410-BAF8-5C5B-20F0-269683DF902E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67271" cy="265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 sz="3200" b="1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9F5C079A-F06E-E97A-CB9A-1BB175C8433D}"/>
                </a:ext>
              </a:extLst>
            </p:cNvPr>
            <p:cNvSpPr txBox="1"/>
            <p:nvPr/>
          </p:nvSpPr>
          <p:spPr>
            <a:xfrm>
              <a:off x="-1727668" y="138640"/>
              <a:ext cx="4678141" cy="815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295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0153A5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CAMPANHAS</a:t>
              </a:r>
            </a:p>
          </p:txBody>
        </p:sp>
      </p:grpSp>
      <p:sp>
        <p:nvSpPr>
          <p:cNvPr id="13" name="Freeform 16"/>
          <p:cNvSpPr/>
          <p:nvPr/>
        </p:nvSpPr>
        <p:spPr>
          <a:xfrm>
            <a:off x="0" y="8420101"/>
            <a:ext cx="2653915" cy="1866900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>
            <a:blip r:embed="rId8"/>
            <a:stretch>
              <a:fillRect l="-14946" r="-14946"/>
            </a:stretch>
          </a:blipFill>
        </p:spPr>
      </p:sp>
      <p:sp>
        <p:nvSpPr>
          <p:cNvPr id="14" name="Freeform 59"/>
          <p:cNvSpPr/>
          <p:nvPr/>
        </p:nvSpPr>
        <p:spPr>
          <a:xfrm>
            <a:off x="2286000" y="8464277"/>
            <a:ext cx="2659160" cy="1822724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>
            <a:blip r:embed="rId9"/>
            <a:stretch>
              <a:fillRect t="-36582" b="-36582"/>
            </a:stretch>
          </a:blipFill>
        </p:spPr>
      </p:sp>
      <p:sp>
        <p:nvSpPr>
          <p:cNvPr id="15" name="Freeform 31"/>
          <p:cNvSpPr/>
          <p:nvPr/>
        </p:nvSpPr>
        <p:spPr>
          <a:xfrm>
            <a:off x="4724400" y="8395139"/>
            <a:ext cx="2264937" cy="1891861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>
            <a:blip r:embed="rId10"/>
            <a:stretch>
              <a:fillRect l="-14865" r="-14865"/>
            </a:stretch>
          </a:blipFill>
        </p:spPr>
      </p:sp>
      <p:pic>
        <p:nvPicPr>
          <p:cNvPr id="16" name="Picture 12" descr="Governo do Tocantins convida população para doação de sangue durante Junho Vermelh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572500"/>
            <a:ext cx="2259410" cy="1627175"/>
          </a:xfrm>
          <a:prstGeom prst="hexagon">
            <a:avLst>
              <a:gd name="adj" fmla="val 34877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8572500"/>
            <a:ext cx="2210622" cy="1645913"/>
          </a:xfrm>
          <a:prstGeom prst="hexagon">
            <a:avLst>
              <a:gd name="adj" fmla="val 30556"/>
              <a:gd name="vf" fmla="val 1154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 descr="https://central.to.gov.br/image/345952?w=883&amp;h=50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8605885"/>
            <a:ext cx="2170433" cy="1645644"/>
          </a:xfrm>
          <a:prstGeom prst="hexagon">
            <a:avLst>
              <a:gd name="adj" fmla="val 34525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8617709"/>
            <a:ext cx="2034268" cy="1646605"/>
          </a:xfrm>
          <a:prstGeom prst="hexagon">
            <a:avLst>
              <a:gd name="adj" fmla="val 28967"/>
              <a:gd name="vf" fmla="val 1154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06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416624"/>
            <a:ext cx="3435943" cy="417761"/>
            <a:chOff x="0" y="0"/>
            <a:chExt cx="1253442" cy="152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3442" cy="152400"/>
            </a:xfrm>
            <a:custGeom>
              <a:avLst/>
              <a:gdLst/>
              <a:ahLst/>
              <a:cxnLst/>
              <a:rect l="l" t="t" r="r" b="b"/>
              <a:pathLst>
                <a:path w="1253442" h="152400">
                  <a:moveTo>
                    <a:pt x="0" y="0"/>
                  </a:moveTo>
                  <a:lnTo>
                    <a:pt x="1253442" y="0"/>
                  </a:lnTo>
                  <a:lnTo>
                    <a:pt x="125344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472139" y="4695325"/>
            <a:ext cx="4356439" cy="5355239"/>
          </a:xfrm>
          <a:custGeom>
            <a:avLst/>
            <a:gdLst/>
            <a:ahLst/>
            <a:cxnLst/>
            <a:rect l="l" t="t" r="r" b="b"/>
            <a:pathLst>
              <a:path w="4356440" h="5355238">
                <a:moveTo>
                  <a:pt x="0" y="0"/>
                </a:moveTo>
                <a:lnTo>
                  <a:pt x="4356441" y="0"/>
                </a:lnTo>
                <a:lnTo>
                  <a:pt x="4356441" y="5355238"/>
                </a:lnTo>
                <a:lnTo>
                  <a:pt x="0" y="5355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145" r="-3170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72141" y="416624"/>
            <a:ext cx="8558994" cy="4188272"/>
          </a:xfrm>
          <a:custGeom>
            <a:avLst/>
            <a:gdLst/>
            <a:ahLst/>
            <a:cxnLst/>
            <a:rect l="l" t="t" r="r" b="b"/>
            <a:pathLst>
              <a:path w="8558995" h="4188271">
                <a:moveTo>
                  <a:pt x="0" y="0"/>
                </a:moveTo>
                <a:lnTo>
                  <a:pt x="8558996" y="0"/>
                </a:lnTo>
                <a:lnTo>
                  <a:pt x="8558996" y="4188271"/>
                </a:lnTo>
                <a:lnTo>
                  <a:pt x="0" y="4188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307" b="-188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2431" y="4776594"/>
            <a:ext cx="3756990" cy="2461995"/>
          </a:xfrm>
          <a:custGeom>
            <a:avLst/>
            <a:gdLst/>
            <a:ahLst/>
            <a:cxnLst/>
            <a:rect l="l" t="t" r="r" b="b"/>
            <a:pathLst>
              <a:path w="3756990" h="2461995">
                <a:moveTo>
                  <a:pt x="0" y="0"/>
                </a:moveTo>
                <a:lnTo>
                  <a:pt x="3756990" y="0"/>
                </a:lnTo>
                <a:lnTo>
                  <a:pt x="3756990" y="2461996"/>
                </a:lnTo>
                <a:lnTo>
                  <a:pt x="0" y="24619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52431" y="7299421"/>
            <a:ext cx="3756990" cy="2751143"/>
          </a:xfrm>
          <a:custGeom>
            <a:avLst/>
            <a:gdLst/>
            <a:ahLst/>
            <a:cxnLst/>
            <a:rect l="l" t="t" r="r" b="b"/>
            <a:pathLst>
              <a:path w="3756990" h="2751143">
                <a:moveTo>
                  <a:pt x="0" y="0"/>
                </a:moveTo>
                <a:lnTo>
                  <a:pt x="3756990" y="0"/>
                </a:lnTo>
                <a:lnTo>
                  <a:pt x="3756990" y="2751143"/>
                </a:lnTo>
                <a:lnTo>
                  <a:pt x="0" y="2751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647" r="-235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7200" y="1028702"/>
            <a:ext cx="590320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2865">
              <a:lnSpc>
                <a:spcPts val="4478"/>
              </a:lnSpc>
            </a:pPr>
            <a:r>
              <a:rPr lang="en-US" sz="3200">
                <a:solidFill>
                  <a:srgbClr val="000000"/>
                </a:solidFill>
                <a:latin typeface="Poppins Bold"/>
              </a:rPr>
              <a:t>APOIO ASSISTENCIAL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2006500"/>
            <a:ext cx="91440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7290" lvl="1" indent="-258649" algn="just" defTabSz="912865"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Poppins"/>
              </a:rPr>
              <a:t>Segurança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armada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em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todas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as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unidades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err="1">
                <a:solidFill>
                  <a:srgbClr val="000000"/>
                </a:solidFill>
                <a:latin typeface="Poppins"/>
              </a:rPr>
              <a:t>hospitalares</a:t>
            </a:r>
            <a:r>
              <a:rPr lang="en-US" sz="2700">
                <a:solidFill>
                  <a:srgbClr val="000000"/>
                </a:solidFill>
                <a:latin typeface="Poppins"/>
              </a:rPr>
              <a:t>;</a:t>
            </a:r>
          </a:p>
          <a:p>
            <a:pPr marL="517290" lvl="1" indent="-258649" algn="just" defTabSz="912865">
              <a:buFont typeface="Arial"/>
              <a:buChar char="•"/>
            </a:pPr>
            <a:endParaRPr lang="en-US" sz="2700" dirty="0">
              <a:solidFill>
                <a:srgbClr val="000000"/>
              </a:solidFill>
              <a:latin typeface="Poppins"/>
            </a:endParaRPr>
          </a:p>
          <a:p>
            <a:pPr marL="517290" lvl="1" indent="-258649" algn="just" defTabSz="912865"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Poppins"/>
              </a:rPr>
              <a:t>Logística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medicamentos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insumos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para a rede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hospitalar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estruturada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com 03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caminhões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; 02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furgões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Jumper; 02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camionetes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(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somam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a 01 carreta, 02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camionetes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, 02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caminhões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e 01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carro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2700" err="1">
                <a:solidFill>
                  <a:srgbClr val="000000"/>
                </a:solidFill>
                <a:latin typeface="Poppins"/>
              </a:rPr>
              <a:t>passeio</a:t>
            </a:r>
            <a:r>
              <a:rPr lang="en-US" sz="2700">
                <a:solidFill>
                  <a:srgbClr val="000000"/>
                </a:solidFill>
                <a:latin typeface="Poppins"/>
              </a:rPr>
              <a:t>);</a:t>
            </a:r>
          </a:p>
          <a:p>
            <a:pPr marL="517290" lvl="1" indent="-258649" algn="just" defTabSz="912865">
              <a:buFont typeface="Arial"/>
              <a:buChar char="•"/>
            </a:pPr>
            <a:endParaRPr lang="en-US" sz="2700" dirty="0">
              <a:solidFill>
                <a:srgbClr val="000000"/>
              </a:solidFill>
              <a:latin typeface="Poppins"/>
            </a:endParaRPr>
          </a:p>
          <a:p>
            <a:pPr marL="517290" lvl="1" indent="-258649" algn="just" defTabSz="912865"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Poppins"/>
              </a:rPr>
              <a:t>01 UTI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Móvel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para o Hospital Regional </a:t>
            </a:r>
            <a:r>
              <a:rPr lang="en-US" sz="2700">
                <a:solidFill>
                  <a:srgbClr val="000000"/>
                </a:solidFill>
                <a:latin typeface="Poppins"/>
              </a:rPr>
              <a:t>de Paraíso;</a:t>
            </a:r>
          </a:p>
          <a:p>
            <a:pPr marL="517290" lvl="1" indent="-258649" algn="just" defTabSz="912865">
              <a:buFont typeface="Arial"/>
              <a:buChar char="•"/>
            </a:pPr>
            <a:endParaRPr lang="en-US" sz="2700" dirty="0">
              <a:solidFill>
                <a:srgbClr val="000000"/>
              </a:solidFill>
              <a:latin typeface="Poppins"/>
            </a:endParaRPr>
          </a:p>
          <a:p>
            <a:pPr marL="517290" lvl="1" indent="-258649" algn="just" defTabSz="912865"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Poppins"/>
              </a:rPr>
              <a:t>Van 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para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transporte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das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mães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nutrizes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, do Hospital 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Maternidade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>
                <a:solidFill>
                  <a:srgbClr val="000000"/>
                </a:solidFill>
                <a:latin typeface="Poppins"/>
              </a:rPr>
              <a:t>Dona Regina;</a:t>
            </a:r>
          </a:p>
          <a:p>
            <a:pPr marL="517290" lvl="1" indent="-258649" algn="just" defTabSz="912865">
              <a:buFont typeface="Arial"/>
              <a:buChar char="•"/>
            </a:pPr>
            <a:endParaRPr lang="en-US" sz="2700" dirty="0">
              <a:solidFill>
                <a:srgbClr val="000000"/>
              </a:solidFill>
              <a:latin typeface="Poppins"/>
            </a:endParaRPr>
          </a:p>
          <a:p>
            <a:pPr marL="517290" lvl="1" indent="-258649" algn="just" defTabSz="912865"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Poppins"/>
              </a:rPr>
              <a:t>Veículo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para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equipe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Humanização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no HGP.</a:t>
            </a:r>
          </a:p>
          <a:p>
            <a:pPr algn="just" defTabSz="912865"/>
            <a:endParaRPr lang="en-US" sz="2700" dirty="0">
              <a:solidFill>
                <a:srgbClr val="000000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910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5950" y="-3014475"/>
            <a:ext cx="4671172" cy="7167377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514605" y="-517617"/>
            <a:ext cx="12877800" cy="1421933"/>
            <a:chOff x="0" y="-142875"/>
            <a:chExt cx="1133444" cy="365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3444" cy="222704"/>
            </a:xfrm>
            <a:custGeom>
              <a:avLst/>
              <a:gdLst/>
              <a:ahLst/>
              <a:cxnLst/>
              <a:rect l="l" t="t" r="r" b="b"/>
              <a:pathLst>
                <a:path w="1133444" h="222704">
                  <a:moveTo>
                    <a:pt x="111352" y="0"/>
                  </a:moveTo>
                  <a:lnTo>
                    <a:pt x="1022092" y="0"/>
                  </a:lnTo>
                  <a:cubicBezTo>
                    <a:pt x="1083590" y="0"/>
                    <a:pt x="1133444" y="49854"/>
                    <a:pt x="1133444" y="111352"/>
                  </a:cubicBezTo>
                  <a:lnTo>
                    <a:pt x="1133444" y="111352"/>
                  </a:lnTo>
                  <a:cubicBezTo>
                    <a:pt x="1133444" y="140884"/>
                    <a:pt x="1121713" y="169207"/>
                    <a:pt x="1100830" y="190090"/>
                  </a:cubicBezTo>
                  <a:cubicBezTo>
                    <a:pt x="1079948" y="210972"/>
                    <a:pt x="1051625" y="222704"/>
                    <a:pt x="102209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42875"/>
              <a:ext cx="1133444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4016">
                <a:lnSpc>
                  <a:spcPts val="10212"/>
                </a:lnSpc>
                <a:spcBef>
                  <a:spcPct val="0"/>
                </a:spcBef>
              </a:pPr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971800" y="114302"/>
            <a:ext cx="1117512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16">
              <a:spcBef>
                <a:spcPct val="0"/>
              </a:spcBef>
            </a:pPr>
            <a:r>
              <a:rPr lang="en-US" sz="3600" b="1" noProof="1">
                <a:solidFill>
                  <a:srgbClr val="05066D"/>
                </a:solidFill>
                <a:latin typeface="Cocomat Pro Heavy"/>
              </a:rPr>
              <a:t>Estoque de Materiais e Medicamentos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C5B5419-D1E1-2416-0FC8-2BBEBAF1D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76700"/>
            <a:ext cx="13832145" cy="6214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4C68224-7812-93B5-25DE-3730B3017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09207"/>
              </p:ext>
            </p:extLst>
          </p:nvPr>
        </p:nvGraphicFramePr>
        <p:xfrm>
          <a:off x="4724405" y="940937"/>
          <a:ext cx="8458199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1967">
                  <a:extLst>
                    <a:ext uri="{9D8B030D-6E8A-4147-A177-3AD203B41FA5}">
                      <a16:colId xmlns:a16="http://schemas.microsoft.com/office/drawing/2014/main" val="3059243223"/>
                    </a:ext>
                  </a:extLst>
                </a:gridCol>
                <a:gridCol w="2931967">
                  <a:extLst>
                    <a:ext uri="{9D8B030D-6E8A-4147-A177-3AD203B41FA5}">
                      <a16:colId xmlns:a16="http://schemas.microsoft.com/office/drawing/2014/main" val="861903902"/>
                    </a:ext>
                  </a:extLst>
                </a:gridCol>
                <a:gridCol w="2594265">
                  <a:extLst>
                    <a:ext uri="{9D8B030D-6E8A-4147-A177-3AD203B41FA5}">
                      <a16:colId xmlns:a16="http://schemas.microsoft.com/office/drawing/2014/main" val="443577836"/>
                    </a:ext>
                  </a:extLst>
                </a:gridCol>
              </a:tblGrid>
              <a:tr h="3505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 dirty="0">
                          <a:effectLst/>
                        </a:rPr>
                        <a:t>Anos</a:t>
                      </a:r>
                      <a:endParaRPr lang="pt-BR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% Abastecimento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331420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Materiais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Medicamentos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0409694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2018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69,54%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68,53%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39651498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2019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76,37%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75,46%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1853596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2020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82,09%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79,78%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549283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2021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76,09%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70,88%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6618438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2022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 dirty="0">
                          <a:effectLst/>
                        </a:rPr>
                        <a:t>79,39%</a:t>
                      </a:r>
                      <a:endParaRPr lang="pt-BR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72,51%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08290556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2023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>
                          <a:effectLst/>
                        </a:rPr>
                        <a:t>87,84%</a:t>
                      </a:r>
                      <a:endParaRPr lang="pt-BR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400" dirty="0">
                          <a:effectLst/>
                        </a:rPr>
                        <a:t>82,79%</a:t>
                      </a:r>
                      <a:endParaRPr lang="pt-BR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57059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13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" y="6690735"/>
            <a:ext cx="8021258" cy="3044870"/>
            <a:chOff x="0" y="0"/>
            <a:chExt cx="6350000" cy="2410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2"/>
              <a:stretch>
                <a:fillRect t="-32049" b="-3204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133373" y="6690735"/>
            <a:ext cx="8021258" cy="3044870"/>
            <a:chOff x="0" y="0"/>
            <a:chExt cx="6350000" cy="24104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3"/>
              <a:stretch>
                <a:fillRect t="-34683" b="-3468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154629" y="6690735"/>
            <a:ext cx="8021258" cy="3044870"/>
            <a:chOff x="0" y="0"/>
            <a:chExt cx="6350000" cy="2410460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6350000" y="0"/>
                  </a:moveTo>
                  <a:lnTo>
                    <a:pt x="0" y="0"/>
                  </a:lnTo>
                  <a:lnTo>
                    <a:pt x="0" y="2410460"/>
                  </a:lnTo>
                  <a:lnTo>
                    <a:pt x="6350000" y="2410460"/>
                  </a:lnTo>
                  <a:close/>
                </a:path>
              </a:pathLst>
            </a:custGeom>
            <a:blipFill>
              <a:blip r:embed="rId4"/>
              <a:stretch>
                <a:fillRect t="-33587" b="-3841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27441" y="575990"/>
            <a:ext cx="3435943" cy="417761"/>
            <a:chOff x="0" y="0"/>
            <a:chExt cx="1253442" cy="152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3442" cy="152400"/>
            </a:xfrm>
            <a:custGeom>
              <a:avLst/>
              <a:gdLst/>
              <a:ahLst/>
              <a:cxnLst/>
              <a:rect l="l" t="t" r="r" b="b"/>
              <a:pathLst>
                <a:path w="1253442" h="152400">
                  <a:moveTo>
                    <a:pt x="0" y="0"/>
                  </a:moveTo>
                  <a:lnTo>
                    <a:pt x="1253442" y="0"/>
                  </a:lnTo>
                  <a:lnTo>
                    <a:pt x="125344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471139" y="326147"/>
            <a:ext cx="1101618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1331">
              <a:lnSpc>
                <a:spcPts val="3528"/>
              </a:lnSpc>
            </a:pPr>
            <a:r>
              <a:rPr lang="en-US" sz="2700" b="1" dirty="0">
                <a:solidFill>
                  <a:srgbClr val="000000"/>
                </a:solidFill>
                <a:latin typeface="Poppins"/>
              </a:rPr>
              <a:t>No Hospital </a:t>
            </a:r>
            <a:r>
              <a:rPr lang="en-US" sz="2700" b="1" dirty="0" err="1">
                <a:solidFill>
                  <a:srgbClr val="000000"/>
                </a:solidFill>
                <a:latin typeface="Poppins"/>
              </a:rPr>
              <a:t>Geral</a:t>
            </a:r>
            <a:r>
              <a:rPr lang="en-US" sz="2700" b="1" dirty="0">
                <a:solidFill>
                  <a:srgbClr val="000000"/>
                </a:solidFill>
                <a:latin typeface="Poppins"/>
              </a:rPr>
              <a:t> de Palmas (HGP)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7441" y="1253940"/>
            <a:ext cx="482410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1331">
              <a:lnSpc>
                <a:spcPts val="4478"/>
              </a:lnSpc>
            </a:pPr>
            <a:r>
              <a:rPr lang="en-US" sz="3200" dirty="0">
                <a:solidFill>
                  <a:srgbClr val="000000"/>
                </a:solidFill>
                <a:latin typeface="Poppins Bold"/>
              </a:rPr>
              <a:t>OBRAS ENTREGUES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60304" y="914405"/>
            <a:ext cx="10299033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1331">
              <a:lnSpc>
                <a:spcPts val="3528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</a:rPr>
              <a:t>87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leitos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: 45 de Pronto Socorro, 30 de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Quimioterapia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no novo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Ambulatório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Unidade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Alta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Complexidade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em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Oncologia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(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Unacon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) e 12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leitos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Psiquiatria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;</a:t>
            </a:r>
          </a:p>
          <a:p>
            <a:pPr algn="just" defTabSz="911331">
              <a:lnSpc>
                <a:spcPts val="3528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</a:rPr>
              <a:t>20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Consultórios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Médicos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para atendimento 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pacientes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em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tratamento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câncer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60266" y="4314552"/>
            <a:ext cx="11016188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1331">
              <a:lnSpc>
                <a:spcPts val="3528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</a:rPr>
              <a:t>5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leitos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Quiomioterapia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;</a:t>
            </a:r>
          </a:p>
          <a:p>
            <a:pPr algn="just" defTabSz="911331">
              <a:lnSpc>
                <a:spcPts val="3528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</a:rPr>
              <a:t>8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Consultórios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Médicos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;</a:t>
            </a:r>
          </a:p>
          <a:p>
            <a:pPr algn="just" defTabSz="911331">
              <a:lnSpc>
                <a:spcPts val="3528"/>
              </a:lnSpc>
            </a:pPr>
            <a:r>
              <a:rPr lang="en-US" sz="2700" dirty="0">
                <a:solidFill>
                  <a:srgbClr val="000000"/>
                </a:solidFill>
                <a:latin typeface="Poppins"/>
              </a:rPr>
              <a:t>2 Salas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Cirúrgicas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Unidade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de Atendimento de Alta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Complexidade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em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Poppins"/>
              </a:rPr>
              <a:t>Oncologia</a:t>
            </a:r>
            <a:r>
              <a:rPr lang="en-US" sz="2700" dirty="0">
                <a:solidFill>
                  <a:srgbClr val="000000"/>
                </a:solidFill>
                <a:latin typeface="Poppins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1139" y="3760285"/>
            <a:ext cx="1101618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1331">
              <a:lnSpc>
                <a:spcPts val="3528"/>
              </a:lnSpc>
            </a:pPr>
            <a:r>
              <a:rPr lang="en-US" sz="2700" b="1" dirty="0">
                <a:solidFill>
                  <a:srgbClr val="000000"/>
                </a:solidFill>
                <a:latin typeface="Poppins"/>
              </a:rPr>
              <a:t>No Hospital Regional de Araguaína - UNACON  </a:t>
            </a:r>
          </a:p>
        </p:txBody>
      </p:sp>
      <p:sp>
        <p:nvSpPr>
          <p:cNvPr id="16" name="AutoShape 16"/>
          <p:cNvSpPr/>
          <p:nvPr/>
        </p:nvSpPr>
        <p:spPr>
          <a:xfrm>
            <a:off x="8" y="4646136"/>
            <a:ext cx="472015" cy="994728"/>
          </a:xfrm>
          <a:prstGeom prst="rect">
            <a:avLst/>
          </a:prstGeom>
          <a:solidFill>
            <a:srgbClr val="0154A4"/>
          </a:solidFill>
        </p:spPr>
      </p:sp>
    </p:spTree>
    <p:extLst>
      <p:ext uri="{BB962C8B-B14F-4D97-AF65-F5344CB8AC3E}">
        <p14:creationId xmlns:p14="http://schemas.microsoft.com/office/powerpoint/2010/main" val="2405147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980426" y="114300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16" name="Group 16"/>
          <p:cNvGrpSpPr/>
          <p:nvPr/>
        </p:nvGrpSpPr>
        <p:grpSpPr>
          <a:xfrm>
            <a:off x="76200" y="38126"/>
            <a:ext cx="15697200" cy="1077192"/>
            <a:chOff x="0" y="0"/>
            <a:chExt cx="1121203" cy="222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1203" cy="222704"/>
            </a:xfrm>
            <a:custGeom>
              <a:avLst/>
              <a:gdLst/>
              <a:ahLst/>
              <a:cxnLst/>
              <a:rect l="l" t="t" r="r" b="b"/>
              <a:pathLst>
                <a:path w="1121203" h="222704">
                  <a:moveTo>
                    <a:pt x="111352" y="0"/>
                  </a:moveTo>
                  <a:lnTo>
                    <a:pt x="1009852" y="0"/>
                  </a:lnTo>
                  <a:cubicBezTo>
                    <a:pt x="1071350" y="0"/>
                    <a:pt x="1121203" y="49854"/>
                    <a:pt x="1121203" y="111352"/>
                  </a:cubicBezTo>
                  <a:lnTo>
                    <a:pt x="1121203" y="111352"/>
                  </a:lnTo>
                  <a:cubicBezTo>
                    <a:pt x="1121203" y="140884"/>
                    <a:pt x="1109472" y="169207"/>
                    <a:pt x="1088589" y="190090"/>
                  </a:cubicBezTo>
                  <a:cubicBezTo>
                    <a:pt x="1067707" y="210972"/>
                    <a:pt x="1039384" y="222704"/>
                    <a:pt x="1009852" y="222704"/>
                  </a:cubicBezTo>
                  <a:lnTo>
                    <a:pt x="111352" y="222704"/>
                  </a:lnTo>
                  <a:cubicBezTo>
                    <a:pt x="49854" y="222704"/>
                    <a:pt x="0" y="172850"/>
                    <a:pt x="0" y="111352"/>
                  </a:cubicBezTo>
                  <a:lnTo>
                    <a:pt x="0" y="111352"/>
                  </a:lnTo>
                  <a:cubicBezTo>
                    <a:pt x="0" y="49854"/>
                    <a:pt x="49854" y="0"/>
                    <a:pt x="111352" y="0"/>
                  </a:cubicBezTo>
                  <a:close/>
                </a:path>
              </a:pathLst>
            </a:custGeom>
            <a:solidFill>
              <a:srgbClr val="FFC609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1121203" cy="365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2098">
                <a:lnSpc>
                  <a:spcPts val="10186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1266" name="Picture 2" descr="https://clebertoledo.com.br/wp-content/uploads/2024/02/obras-hg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84293"/>
            <a:ext cx="15849600" cy="90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4E27653-D4C6-B399-BB65-14ECDE10A2F9}"/>
              </a:ext>
            </a:extLst>
          </p:cNvPr>
          <p:cNvSpPr txBox="1"/>
          <p:nvPr/>
        </p:nvSpPr>
        <p:spPr>
          <a:xfrm>
            <a:off x="488756" y="38100"/>
            <a:ext cx="148274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098">
              <a:spcBef>
                <a:spcPct val="0"/>
              </a:spcBef>
            </a:pPr>
            <a:r>
              <a:rPr lang="en-US" sz="3200" dirty="0">
                <a:solidFill>
                  <a:srgbClr val="0153A5"/>
                </a:solidFill>
                <a:latin typeface="Poppins Semi-Bold"/>
              </a:rPr>
              <a:t>OBRA do </a:t>
            </a:r>
            <a:r>
              <a:rPr lang="pt-BR" sz="3200" dirty="0">
                <a:solidFill>
                  <a:srgbClr val="0153A5"/>
                </a:solidFill>
                <a:latin typeface="Poppins Semi-Bold"/>
              </a:rPr>
              <a:t>Hospital Geral de Araguaína - 400 leitos </a:t>
            </a:r>
            <a:r>
              <a:rPr lang="pt-BR" sz="3200" dirty="0" err="1">
                <a:solidFill>
                  <a:srgbClr val="0153A5"/>
                </a:solidFill>
                <a:latin typeface="Poppins Semi-Bold"/>
              </a:rPr>
              <a:t>Leitos</a:t>
            </a:r>
            <a:endParaRPr lang="pt-BR" sz="3200" dirty="0">
              <a:solidFill>
                <a:srgbClr val="0153A5"/>
              </a:solidFill>
              <a:latin typeface="Poppins Semi-Bold"/>
            </a:endParaRPr>
          </a:p>
          <a:p>
            <a:pPr algn="ctr" defTabSz="912098">
              <a:spcBef>
                <a:spcPct val="0"/>
              </a:spcBef>
            </a:pPr>
            <a:r>
              <a:rPr lang="pt-BR" sz="3200" dirty="0">
                <a:solidFill>
                  <a:srgbClr val="0153A5"/>
                </a:solidFill>
                <a:latin typeface="Poppins Semi-Bold"/>
              </a:rPr>
              <a:t>60% da obra executada </a:t>
            </a:r>
          </a:p>
        </p:txBody>
      </p:sp>
    </p:spTree>
    <p:extLst>
      <p:ext uri="{BB962C8B-B14F-4D97-AF65-F5344CB8AC3E}">
        <p14:creationId xmlns:p14="http://schemas.microsoft.com/office/powerpoint/2010/main" val="4108546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5290" y="2298008"/>
            <a:ext cx="8268478" cy="4336127"/>
            <a:chOff x="0" y="0"/>
            <a:chExt cx="11024639" cy="578150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1674" t="25047" r="7072" b="15167"/>
            <a:stretch>
              <a:fillRect/>
            </a:stretch>
          </p:blipFill>
          <p:spPr>
            <a:xfrm>
              <a:off x="0" y="0"/>
              <a:ext cx="11024639" cy="578150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1" y="190500"/>
            <a:ext cx="3435943" cy="417942"/>
            <a:chOff x="0" y="0"/>
            <a:chExt cx="1253442" cy="1524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3442" cy="152466"/>
            </a:xfrm>
            <a:custGeom>
              <a:avLst/>
              <a:gdLst/>
              <a:ahLst/>
              <a:cxnLst/>
              <a:rect l="l" t="t" r="r" b="b"/>
              <a:pathLst>
                <a:path w="1253442" h="152466">
                  <a:moveTo>
                    <a:pt x="0" y="0"/>
                  </a:moveTo>
                  <a:lnTo>
                    <a:pt x="1253442" y="0"/>
                  </a:lnTo>
                  <a:lnTo>
                    <a:pt x="1253442" y="152466"/>
                  </a:lnTo>
                  <a:lnTo>
                    <a:pt x="0" y="152466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2878056" y="8634868"/>
            <a:ext cx="3435943" cy="1246928"/>
            <a:chOff x="0" y="0"/>
            <a:chExt cx="1253442" cy="4548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3442" cy="454882"/>
            </a:xfrm>
            <a:custGeom>
              <a:avLst/>
              <a:gdLst/>
              <a:ahLst/>
              <a:cxnLst/>
              <a:rect l="l" t="t" r="r" b="b"/>
              <a:pathLst>
                <a:path w="1253442" h="454882">
                  <a:moveTo>
                    <a:pt x="0" y="0"/>
                  </a:moveTo>
                  <a:lnTo>
                    <a:pt x="1253442" y="0"/>
                  </a:lnTo>
                  <a:lnTo>
                    <a:pt x="1253442" y="454882"/>
                  </a:lnTo>
                  <a:lnTo>
                    <a:pt x="0" y="454882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575288" y="6847760"/>
            <a:ext cx="4013204" cy="2827397"/>
            <a:chOff x="0" y="0"/>
            <a:chExt cx="5350940" cy="376986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29170" t="22442" r="15063" b="14695"/>
            <a:stretch>
              <a:fillRect/>
            </a:stretch>
          </p:blipFill>
          <p:spPr>
            <a:xfrm>
              <a:off x="0" y="0"/>
              <a:ext cx="5350940" cy="376986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709522" y="6847760"/>
            <a:ext cx="4134240" cy="2827397"/>
            <a:chOff x="0" y="0"/>
            <a:chExt cx="5512319" cy="376986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30143" t="23385" r="12212" b="13538"/>
            <a:stretch>
              <a:fillRect/>
            </a:stretch>
          </p:blipFill>
          <p:spPr>
            <a:xfrm>
              <a:off x="0" y="0"/>
              <a:ext cx="5512319" cy="3769863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1603853" y="3554563"/>
            <a:ext cx="3812574" cy="2117222"/>
          </a:xfrm>
          <a:custGeom>
            <a:avLst/>
            <a:gdLst/>
            <a:ahLst/>
            <a:cxnLst/>
            <a:rect l="l" t="t" r="r" b="b"/>
            <a:pathLst>
              <a:path w="3812574" h="2117221">
                <a:moveTo>
                  <a:pt x="0" y="0"/>
                </a:moveTo>
                <a:lnTo>
                  <a:pt x="3812574" y="0"/>
                </a:lnTo>
                <a:lnTo>
                  <a:pt x="3812574" y="2117221"/>
                </a:lnTo>
                <a:lnTo>
                  <a:pt x="0" y="2117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645027" y="3554563"/>
            <a:ext cx="2734586" cy="2117222"/>
          </a:xfrm>
          <a:custGeom>
            <a:avLst/>
            <a:gdLst/>
            <a:ahLst/>
            <a:cxnLst/>
            <a:rect l="l" t="t" r="r" b="b"/>
            <a:pathLst>
              <a:path w="2734585" h="2117221">
                <a:moveTo>
                  <a:pt x="0" y="0"/>
                </a:moveTo>
                <a:lnTo>
                  <a:pt x="2734585" y="0"/>
                </a:lnTo>
                <a:lnTo>
                  <a:pt x="2734585" y="2117221"/>
                </a:lnTo>
                <a:lnTo>
                  <a:pt x="0" y="2117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37" y="5871809"/>
            <a:ext cx="8546583" cy="2800880"/>
          </a:xfrm>
          <a:custGeom>
            <a:avLst/>
            <a:gdLst/>
            <a:ahLst/>
            <a:cxnLst/>
            <a:rect l="l" t="t" r="r" b="b"/>
            <a:pathLst>
              <a:path w="8546583" h="2800880">
                <a:moveTo>
                  <a:pt x="0" y="0"/>
                </a:moveTo>
                <a:lnTo>
                  <a:pt x="8546583" y="0"/>
                </a:lnTo>
                <a:lnTo>
                  <a:pt x="8546583" y="2800879"/>
                </a:lnTo>
                <a:lnTo>
                  <a:pt x="0" y="2800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805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0012" y="4520043"/>
            <a:ext cx="533845" cy="1884875"/>
          </a:xfrm>
          <a:custGeom>
            <a:avLst/>
            <a:gdLst/>
            <a:ahLst/>
            <a:cxnLst/>
            <a:rect l="l" t="t" r="r" b="b"/>
            <a:pathLst>
              <a:path w="533843" h="1884875">
                <a:moveTo>
                  <a:pt x="0" y="0"/>
                </a:moveTo>
                <a:lnTo>
                  <a:pt x="533843" y="0"/>
                </a:lnTo>
                <a:lnTo>
                  <a:pt x="533843" y="1884874"/>
                </a:lnTo>
                <a:lnTo>
                  <a:pt x="0" y="1884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699" y="800122"/>
            <a:ext cx="1664970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1971"/>
            <a:r>
              <a:rPr lang="en-US" sz="3200">
                <a:solidFill>
                  <a:srgbClr val="000000"/>
                </a:solidFill>
                <a:latin typeface="Poppins Bold"/>
              </a:rPr>
              <a:t>CONCLUSÃO DO PROJETO DE PPP PARA A CONSTRUÇÃO DO HOSPITAL DA MULHER E MATERNIDADE DONA REGINA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0012" y="9238283"/>
            <a:ext cx="811530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1971">
              <a:lnSpc>
                <a:spcPts val="3080"/>
              </a:lnSpc>
            </a:pPr>
            <a:r>
              <a:rPr lang="en-US" sz="2400" dirty="0">
                <a:solidFill>
                  <a:srgbClr val="000000"/>
                </a:solidFill>
                <a:latin typeface="Poppins Bold"/>
              </a:rPr>
              <a:t>ATUALMENTE O HOSPITAL DONA REGINA POSSUI  125 LEITOS </a:t>
            </a:r>
          </a:p>
        </p:txBody>
      </p:sp>
    </p:spTree>
    <p:extLst>
      <p:ext uri="{BB962C8B-B14F-4D97-AF65-F5344CB8AC3E}">
        <p14:creationId xmlns:p14="http://schemas.microsoft.com/office/powerpoint/2010/main" val="2471250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802033" y="-1314875"/>
            <a:ext cx="7984405" cy="2061264"/>
            <a:chOff x="0" y="0"/>
            <a:chExt cx="2102889" cy="5428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2889" cy="542884"/>
            </a:xfrm>
            <a:custGeom>
              <a:avLst/>
              <a:gdLst/>
              <a:ahLst/>
              <a:cxnLst/>
              <a:rect l="l" t="t" r="r" b="b"/>
              <a:pathLst>
                <a:path w="2102889" h="542884">
                  <a:moveTo>
                    <a:pt x="0" y="0"/>
                  </a:moveTo>
                  <a:lnTo>
                    <a:pt x="2102889" y="0"/>
                  </a:lnTo>
                  <a:lnTo>
                    <a:pt x="2102889" y="542884"/>
                  </a:lnTo>
                  <a:lnTo>
                    <a:pt x="0" y="542884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102889" cy="60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3085106">
            <a:off x="10601606" y="443225"/>
            <a:ext cx="1363156" cy="1083393"/>
          </a:xfrm>
          <a:custGeom>
            <a:avLst/>
            <a:gdLst/>
            <a:ahLst/>
            <a:cxnLst/>
            <a:rect l="l" t="t" r="r" b="b"/>
            <a:pathLst>
              <a:path w="769910" h="673322">
                <a:moveTo>
                  <a:pt x="0" y="0"/>
                </a:moveTo>
                <a:lnTo>
                  <a:pt x="769910" y="0"/>
                </a:lnTo>
                <a:lnTo>
                  <a:pt x="769910" y="673321"/>
                </a:lnTo>
                <a:lnTo>
                  <a:pt x="0" y="673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201400" y="1714500"/>
            <a:ext cx="6934200" cy="8233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3200" b="1">
                <a:solidFill>
                  <a:srgbClr val="2E2768"/>
                </a:solidFill>
                <a:latin typeface="+mj-lt"/>
              </a:rPr>
              <a:t>As dez doenças com maior demanda de assistência medicamentosa são: </a:t>
            </a:r>
          </a:p>
          <a:p>
            <a:pPr algn="just">
              <a:spcAft>
                <a:spcPts val="600"/>
              </a:spcAft>
            </a:pPr>
            <a:endParaRPr lang="pt-BR" sz="1600">
              <a:solidFill>
                <a:srgbClr val="2E2768"/>
              </a:solidFill>
              <a:latin typeface="+mj-lt"/>
            </a:endParaRP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Esquizofrenia.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Artrite reumatoide (exceto juvenil).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Deficiência de hormônio de crescimento – Hipotuitarismo.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Anemia na insuficiência renal crônica - alfaepoetina e ferro.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Puberdade precoce central.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Imunossupressão no transplante renal.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Transtorno afetivo bipolar tipo 1.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Glaucoma.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Lúpus eritematoso sistêmico.</a:t>
            </a:r>
          </a:p>
          <a:p>
            <a:pPr marL="457011" indent="-457011" algn="just" defTabSz="914016">
              <a:spcAft>
                <a:spcPts val="600"/>
              </a:spcAft>
              <a:buFont typeface="+mj-lt"/>
              <a:buAutoNum type="arabicParenR"/>
            </a:pPr>
            <a:r>
              <a:rPr lang="pt-BR" sz="3200">
                <a:solidFill>
                  <a:srgbClr val="05066D"/>
                </a:solidFill>
                <a:latin typeface="+mj-lt"/>
              </a:rPr>
              <a:t> Espondilite ancilosante.</a:t>
            </a:r>
            <a:r>
              <a:rPr lang="en-US" sz="3200">
                <a:solidFill>
                  <a:srgbClr val="2E2768"/>
                </a:solidFill>
                <a:latin typeface="+mj-lt"/>
              </a:rPr>
              <a:t> </a:t>
            </a:r>
          </a:p>
        </p:txBody>
      </p:sp>
      <p:grpSp>
        <p:nvGrpSpPr>
          <p:cNvPr id="15" name="Group 2"/>
          <p:cNvGrpSpPr/>
          <p:nvPr/>
        </p:nvGrpSpPr>
        <p:grpSpPr>
          <a:xfrm>
            <a:off x="-1066794" y="114300"/>
            <a:ext cx="6763106" cy="1756844"/>
            <a:chOff x="0" y="0"/>
            <a:chExt cx="2660504" cy="732374"/>
          </a:xfrm>
        </p:grpSpPr>
        <p:sp>
          <p:nvSpPr>
            <p:cNvPr id="16" name="Freeform 3"/>
            <p:cNvSpPr/>
            <p:nvPr/>
          </p:nvSpPr>
          <p:spPr>
            <a:xfrm>
              <a:off x="2447" y="0"/>
              <a:ext cx="2655609" cy="732374"/>
            </a:xfrm>
            <a:custGeom>
              <a:avLst/>
              <a:gdLst/>
              <a:ahLst/>
              <a:cxnLst/>
              <a:rect l="l" t="t" r="r" b="b"/>
              <a:pathLst>
                <a:path w="2655609" h="732374">
                  <a:moveTo>
                    <a:pt x="2651582" y="377855"/>
                  </a:moveTo>
                  <a:lnTo>
                    <a:pt x="2461332" y="720706"/>
                  </a:lnTo>
                  <a:cubicBezTo>
                    <a:pt x="2457336" y="727907"/>
                    <a:pt x="2449748" y="732374"/>
                    <a:pt x="2441513" y="732374"/>
                  </a:cubicBezTo>
                  <a:lnTo>
                    <a:pt x="214097" y="732374"/>
                  </a:lnTo>
                  <a:cubicBezTo>
                    <a:pt x="205862" y="732374"/>
                    <a:pt x="198274" y="727907"/>
                    <a:pt x="194278" y="720706"/>
                  </a:cubicBezTo>
                  <a:lnTo>
                    <a:pt x="4028" y="377855"/>
                  </a:lnTo>
                  <a:cubicBezTo>
                    <a:pt x="0" y="370598"/>
                    <a:pt x="0" y="361777"/>
                    <a:pt x="4028" y="354519"/>
                  </a:cubicBezTo>
                  <a:lnTo>
                    <a:pt x="194278" y="11668"/>
                  </a:lnTo>
                  <a:cubicBezTo>
                    <a:pt x="198274" y="4467"/>
                    <a:pt x="205862" y="0"/>
                    <a:pt x="214097" y="0"/>
                  </a:cubicBezTo>
                  <a:lnTo>
                    <a:pt x="2441513" y="0"/>
                  </a:lnTo>
                  <a:cubicBezTo>
                    <a:pt x="2449748" y="0"/>
                    <a:pt x="2457336" y="4467"/>
                    <a:pt x="2461332" y="11668"/>
                  </a:cubicBezTo>
                  <a:lnTo>
                    <a:pt x="2651582" y="354519"/>
                  </a:lnTo>
                  <a:cubicBezTo>
                    <a:pt x="2655610" y="361777"/>
                    <a:pt x="2655610" y="370598"/>
                    <a:pt x="2651582" y="377855"/>
                  </a:cubicBezTo>
                  <a:close/>
                </a:path>
              </a:pathLst>
            </a:custGeom>
            <a:solidFill>
              <a:srgbClr val="FFC508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4"/>
            <p:cNvSpPr txBox="1"/>
            <p:nvPr/>
          </p:nvSpPr>
          <p:spPr>
            <a:xfrm>
              <a:off x="114300" y="19050"/>
              <a:ext cx="2431904" cy="71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8"/>
                </a:lnSpc>
              </a:pPr>
              <a:endParaRPr/>
            </a:p>
          </p:txBody>
        </p:sp>
      </p:grpSp>
      <p:sp>
        <p:nvSpPr>
          <p:cNvPr id="18" name="TextBox 12"/>
          <p:cNvSpPr txBox="1"/>
          <p:nvPr/>
        </p:nvSpPr>
        <p:spPr>
          <a:xfrm>
            <a:off x="4" y="495302"/>
            <a:ext cx="5229078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 spc="-445">
                <a:solidFill>
                  <a:srgbClr val="0154A4"/>
                </a:solidFill>
                <a:latin typeface="Poppins Semi-Bold"/>
              </a:rPr>
              <a:t>Assistência Farmacêutica</a:t>
            </a:r>
          </a:p>
          <a:p>
            <a:pPr algn="ctr">
              <a:lnSpc>
                <a:spcPts val="4950"/>
              </a:lnSpc>
            </a:pPr>
            <a:endParaRPr lang="en-US" sz="4400" spc="-445">
              <a:solidFill>
                <a:srgbClr val="0154A4"/>
              </a:solidFill>
              <a:latin typeface="Poppins Semi-Bold"/>
            </a:endParaRPr>
          </a:p>
          <a:p>
            <a:pPr algn="ctr">
              <a:lnSpc>
                <a:spcPts val="4950"/>
              </a:lnSpc>
            </a:pPr>
            <a:endParaRPr lang="en-US" sz="4400" spc="-445">
              <a:solidFill>
                <a:srgbClr val="0154A4"/>
              </a:solidFill>
              <a:latin typeface="Poppins Semi-Bold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6200" y="2628900"/>
            <a:ext cx="9976604" cy="1271842"/>
          </a:xfrm>
          <a:prstGeom prst="rect">
            <a:avLst/>
          </a:prstGeom>
        </p:spPr>
        <p:txBody>
          <a:bodyPr wrap="square" lIns="91104" tIns="45539" rIns="91104" bIns="45539">
            <a:spAutoFit/>
          </a:bodyPr>
          <a:lstStyle/>
          <a:p>
            <a:pPr algn="ctr" defTabSz="914016">
              <a:lnSpc>
                <a:spcPts val="3044"/>
              </a:lnSpc>
              <a:spcAft>
                <a:spcPts val="600"/>
              </a:spcAft>
            </a:pPr>
            <a:r>
              <a:rPr lang="pt-BR" sz="3600" b="1">
                <a:solidFill>
                  <a:srgbClr val="05066D"/>
                </a:solidFill>
                <a:latin typeface="+mj-lt"/>
              </a:rPr>
              <a:t>A  média de pacientes com medicamentos especializados dispensados foi crescente durante o ano de 2023</a:t>
            </a:r>
          </a:p>
        </p:txBody>
      </p:sp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701653"/>
              </p:ext>
            </p:extLst>
          </p:nvPr>
        </p:nvGraphicFramePr>
        <p:xfrm>
          <a:off x="119740" y="4000500"/>
          <a:ext cx="10218683" cy="4960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3068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9528" y="6868888"/>
            <a:ext cx="10682276" cy="3380048"/>
            <a:chOff x="0" y="0"/>
            <a:chExt cx="14243034" cy="45067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026" r="6026"/>
            <a:stretch>
              <a:fillRect/>
            </a:stretch>
          </p:blipFill>
          <p:spPr>
            <a:xfrm>
              <a:off x="0" y="0"/>
              <a:ext cx="7058017" cy="45067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901" b="4901"/>
            <a:stretch>
              <a:fillRect/>
            </a:stretch>
          </p:blipFill>
          <p:spPr>
            <a:xfrm>
              <a:off x="7185017" y="0"/>
              <a:ext cx="7058017" cy="4506729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-266837" y="-1380509"/>
            <a:ext cx="8581257" cy="3684918"/>
          </a:xfrm>
          <a:prstGeom prst="rect">
            <a:avLst/>
          </a:prstGeom>
          <a:solidFill>
            <a:srgbClr val="0154A4"/>
          </a:solidFill>
        </p:spPr>
      </p:sp>
      <p:grpSp>
        <p:nvGrpSpPr>
          <p:cNvPr id="6" name="Group 6"/>
          <p:cNvGrpSpPr/>
          <p:nvPr/>
        </p:nvGrpSpPr>
        <p:grpSpPr>
          <a:xfrm>
            <a:off x="140677" y="1542839"/>
            <a:ext cx="5631386" cy="8515574"/>
            <a:chOff x="0" y="0"/>
            <a:chExt cx="7508513" cy="1135409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46581" t="14647" r="25647" b="18162"/>
            <a:stretch>
              <a:fillRect/>
            </a:stretch>
          </p:blipFill>
          <p:spPr>
            <a:xfrm>
              <a:off x="0" y="0"/>
              <a:ext cx="7508513" cy="1135409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067694" y="305045"/>
            <a:ext cx="3435943" cy="417761"/>
            <a:chOff x="0" y="0"/>
            <a:chExt cx="1253442" cy="152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3442" cy="152400"/>
            </a:xfrm>
            <a:custGeom>
              <a:avLst/>
              <a:gdLst/>
              <a:ahLst/>
              <a:cxnLst/>
              <a:rect l="l" t="t" r="r" b="b"/>
              <a:pathLst>
                <a:path w="1253442" h="152400">
                  <a:moveTo>
                    <a:pt x="0" y="0"/>
                  </a:moveTo>
                  <a:lnTo>
                    <a:pt x="1253442" y="0"/>
                  </a:lnTo>
                  <a:lnTo>
                    <a:pt x="125344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12" name="Grupo 11"/>
          <p:cNvGrpSpPr/>
          <p:nvPr/>
        </p:nvGrpSpPr>
        <p:grpSpPr>
          <a:xfrm>
            <a:off x="6096000" y="2705100"/>
            <a:ext cx="11975664" cy="3597609"/>
            <a:chOff x="6663505" y="1931048"/>
            <a:chExt cx="2842230" cy="1705338"/>
          </a:xfrm>
        </p:grpSpPr>
        <p:sp>
          <p:nvSpPr>
            <p:cNvPr id="13" name="Retângulo 12"/>
            <p:cNvSpPr/>
            <p:nvPr/>
          </p:nvSpPr>
          <p:spPr>
            <a:xfrm>
              <a:off x="6663505" y="1931048"/>
              <a:ext cx="2842230" cy="17053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0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6663505" y="1931048"/>
              <a:ext cx="2842230" cy="17053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258075" lvl="1" algn="just" defTabSz="910820">
                <a:spcAft>
                  <a:spcPts val="2045"/>
                </a:spcAft>
              </a:pPr>
              <a:r>
                <a:rPr lang="en-US" sz="3100" b="1" dirty="0">
                  <a:solidFill>
                    <a:srgbClr val="000000"/>
                  </a:solidFill>
                  <a:latin typeface="Poppins"/>
                </a:rPr>
                <a:t>Retomada da </a:t>
              </a:r>
              <a:r>
                <a:rPr lang="en-US" sz="3100" b="1" dirty="0" err="1">
                  <a:solidFill>
                    <a:srgbClr val="000000"/>
                  </a:solidFill>
                  <a:latin typeface="Poppins"/>
                </a:rPr>
                <a:t>entrega</a:t>
              </a:r>
              <a:r>
                <a:rPr lang="en-US" sz="3100" b="1" dirty="0">
                  <a:solidFill>
                    <a:srgbClr val="000000"/>
                  </a:solidFill>
                  <a:latin typeface="Poppins"/>
                </a:rPr>
                <a:t> de  </a:t>
              </a:r>
            </a:p>
            <a:p>
              <a:pPr marL="1198819" lvl="2" indent="-485356" algn="just" defTabSz="910820">
                <a:spcAft>
                  <a:spcPts val="2045"/>
                </a:spcAft>
                <a:buFont typeface="Wingdings" pitchFamily="2" charset="2"/>
                <a:buChar char="§"/>
              </a:pP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Cadeiras de </a:t>
              </a: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rodas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 : 2.535 no total</a:t>
              </a:r>
            </a:p>
            <a:p>
              <a:pPr marL="1198819" lvl="2" indent="-485356" algn="just" defTabSz="910820">
                <a:spcAft>
                  <a:spcPts val="2045"/>
                </a:spcAft>
                <a:buFont typeface="Wingdings" pitchFamily="2" charset="2"/>
                <a:buChar char="§"/>
              </a:pP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Bolsas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 de </a:t>
              </a: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colostomia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: 3 Mil</a:t>
              </a:r>
            </a:p>
            <a:p>
              <a:pPr marL="1198819" lvl="2" indent="-485356" algn="just" defTabSz="910820">
                <a:spcAft>
                  <a:spcPts val="2045"/>
                </a:spcAft>
                <a:buFont typeface="Wingdings" pitchFamily="2" charset="2"/>
                <a:buChar char="§"/>
              </a:pP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Muletas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, </a:t>
              </a: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andadores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, </a:t>
              </a: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cintas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 </a:t>
              </a: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para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 </a:t>
              </a: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transferência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, </a:t>
              </a:r>
              <a:r>
                <a:rPr lang="en-US" sz="3100" dirty="0" err="1">
                  <a:solidFill>
                    <a:srgbClr val="000000"/>
                  </a:solidFill>
                  <a:latin typeface="Poppins"/>
                </a:rPr>
                <a:t>tábua</a:t>
              </a:r>
              <a:r>
                <a:rPr lang="en-US" sz="3100" dirty="0">
                  <a:solidFill>
                    <a:srgbClr val="000000"/>
                  </a:solidFill>
                  <a:latin typeface="Poppins"/>
                </a:rPr>
                <a:t> </a:t>
              </a:r>
              <a:r>
                <a:rPr lang="en-US" sz="3100" err="1">
                  <a:solidFill>
                    <a:srgbClr val="000000"/>
                  </a:solidFill>
                  <a:latin typeface="Poppins"/>
                </a:rPr>
                <a:t>para</a:t>
              </a:r>
              <a:r>
                <a:rPr lang="en-US" sz="3100">
                  <a:solidFill>
                    <a:srgbClr val="000000"/>
                  </a:solidFill>
                  <a:latin typeface="Poppins"/>
                </a:rPr>
                <a:t> transferência.</a:t>
              </a:r>
            </a:p>
            <a:p>
              <a:pPr marL="258075" lvl="1" algn="just" defTabSz="910820">
                <a:spcAft>
                  <a:spcPts val="2045"/>
                </a:spcAft>
              </a:pPr>
              <a:endParaRPr lang="en-US" sz="3100" b="1">
                <a:solidFill>
                  <a:srgbClr val="000000"/>
                </a:solidFill>
                <a:latin typeface="Poppins"/>
              </a:endParaRPr>
            </a:p>
          </p:txBody>
        </p:sp>
      </p:grpSp>
      <p:sp>
        <p:nvSpPr>
          <p:cNvPr id="15" name="TextBox 3">
            <a:extLst>
              <a:ext uri="{FF2B5EF4-FFF2-40B4-BE49-F238E27FC236}">
                <a16:creationId xmlns:a16="http://schemas.microsoft.com/office/drawing/2014/main" id="{233FD49A-FED0-C0CF-54AE-4ECCA478029E}"/>
              </a:ext>
            </a:extLst>
          </p:cNvPr>
          <p:cNvSpPr txBox="1"/>
          <p:nvPr/>
        </p:nvSpPr>
        <p:spPr>
          <a:xfrm>
            <a:off x="8704351" y="684199"/>
            <a:ext cx="9509509" cy="1784724"/>
          </a:xfrm>
          <a:prstGeom prst="rect">
            <a:avLst/>
          </a:prstGeom>
          <a:noFill/>
        </p:spPr>
        <p:txBody>
          <a:bodyPr wrap="square" lIns="91092" tIns="45532" rIns="91092" bIns="45532" rtlCol="0">
            <a:spAutoFit/>
          </a:bodyPr>
          <a:lstStyle/>
          <a:p>
            <a:pPr marL="0" lvl="1" defTabSz="2329044"/>
            <a:r>
              <a:rPr lang="pt-BR" sz="5500" b="1" dirty="0">
                <a:solidFill>
                  <a:prstClr val="black"/>
                </a:solidFill>
                <a:latin typeface="Poppins Bold" charset="0"/>
                <a:cs typeface="Poppins Bold" charset="0"/>
              </a:rPr>
              <a:t>Atenção à Pessoa com Deficiência</a:t>
            </a:r>
          </a:p>
        </p:txBody>
      </p:sp>
    </p:spTree>
    <p:extLst>
      <p:ext uri="{BB962C8B-B14F-4D97-AF65-F5344CB8AC3E}">
        <p14:creationId xmlns:p14="http://schemas.microsoft.com/office/powerpoint/2010/main" val="105051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3266544" y="0"/>
            <a:ext cx="5021511" cy="10287000"/>
          </a:xfrm>
          <a:custGeom>
            <a:avLst/>
            <a:gdLst/>
            <a:ahLst/>
            <a:cxnLst/>
            <a:rect l="l" t="t" r="r" b="b"/>
            <a:pathLst>
              <a:path w="5021511" h="10287000">
                <a:moveTo>
                  <a:pt x="0" y="0"/>
                </a:moveTo>
                <a:lnTo>
                  <a:pt x="5021511" y="0"/>
                </a:lnTo>
                <a:lnTo>
                  <a:pt x="50215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 t="-2711" r="-43977" b="-271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94909" y="27967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D153502-C800-B27C-9004-A7F7FD8EA242}"/>
              </a:ext>
            </a:extLst>
          </p:cNvPr>
          <p:cNvSpPr/>
          <p:nvPr/>
        </p:nvSpPr>
        <p:spPr>
          <a:xfrm>
            <a:off x="76200" y="2019658"/>
            <a:ext cx="12973979" cy="7570898"/>
          </a:xfrm>
          <a:prstGeom prst="rect">
            <a:avLst/>
          </a:prstGeom>
        </p:spPr>
        <p:txBody>
          <a:bodyPr wrap="square" lIns="91068" tIns="45519" rIns="91068" bIns="45519">
            <a:spAutoFit/>
          </a:bodyPr>
          <a:lstStyle/>
          <a:p>
            <a:pPr algn="ctr"/>
            <a:r>
              <a:rPr lang="pt-BR" sz="2700">
                <a:solidFill>
                  <a:srgbClr val="0153A5"/>
                </a:solidFill>
                <a:latin typeface="Poppins Semi-Bold"/>
              </a:rPr>
              <a:t>Monitoramento do Aedes através da metodologia de armadilhas de ovoposição (ovitrampas) em 11 municípios do Estado do Tocantins. </a:t>
            </a:r>
          </a:p>
          <a:p>
            <a:pPr algn="ctr"/>
            <a:endParaRPr lang="pt-BR" sz="2700" dirty="0">
              <a:solidFill>
                <a:srgbClr val="0153A5"/>
              </a:solidFill>
              <a:latin typeface="Poppins Semi-Bold"/>
            </a:endParaRPr>
          </a:p>
          <a:p>
            <a:pPr algn="ctr"/>
            <a:r>
              <a:rPr lang="pt-BR" sz="2700" dirty="0">
                <a:solidFill>
                  <a:srgbClr val="0153A5"/>
                </a:solidFill>
                <a:latin typeface="Poppins Semi-Bold"/>
              </a:rPr>
              <a:t>Redução de 85,6% no número de casos confirmados de dengue, em comparação ao mesmo período de 2022, SE 01 a </a:t>
            </a:r>
            <a:r>
              <a:rPr lang="pt-BR" sz="2700">
                <a:solidFill>
                  <a:srgbClr val="0153A5"/>
                </a:solidFill>
                <a:latin typeface="Poppins Semi-Bold"/>
              </a:rPr>
              <a:t>48.</a:t>
            </a:r>
          </a:p>
          <a:p>
            <a:pPr algn="ctr"/>
            <a:endParaRPr lang="pt-BR" sz="2700">
              <a:solidFill>
                <a:srgbClr val="0153A5"/>
              </a:solidFill>
              <a:latin typeface="Poppins Semi-Bold"/>
            </a:endParaRPr>
          </a:p>
          <a:p>
            <a:pPr algn="ctr"/>
            <a:r>
              <a:rPr lang="pt-BR" sz="2700">
                <a:solidFill>
                  <a:srgbClr val="0153A5"/>
                </a:solidFill>
                <a:latin typeface="Poppins Semi-Bold"/>
              </a:rPr>
              <a:t>LACEN-TO  com CERTIFICAÇÃO DE EXCELÊNCIA pelo trabalho do diagnóstico de meningites e qualidade da contagem de linfócitos e pelo alcance da meta de 2023 quanto à realização de exames de TRM-TB para diagnóstico de tuberculose. </a:t>
            </a:r>
          </a:p>
          <a:p>
            <a:pPr algn="ctr"/>
            <a:endParaRPr lang="pt-BR" sz="2700">
              <a:solidFill>
                <a:srgbClr val="0153A5"/>
              </a:solidFill>
              <a:latin typeface="Poppins Semi-Bold"/>
            </a:endParaRPr>
          </a:p>
          <a:p>
            <a:pPr algn="ctr"/>
            <a:r>
              <a:rPr lang="pt-BR" sz="2700">
                <a:solidFill>
                  <a:srgbClr val="0153A5"/>
                </a:solidFill>
                <a:latin typeface="Poppins Semi-Bold"/>
              </a:rPr>
              <a:t>Realização do Inquérito Estadual de Malacologia (moluscos de importância médico) em Colinas do Tocantins e Araguaína para o controle da Esquistossomose.</a:t>
            </a:r>
          </a:p>
          <a:p>
            <a:pPr algn="ctr"/>
            <a:endParaRPr lang="pt-BR" sz="2700">
              <a:solidFill>
                <a:srgbClr val="0153A5"/>
              </a:solidFill>
              <a:latin typeface="Poppins Semi-Bold"/>
            </a:endParaRPr>
          </a:p>
          <a:p>
            <a:pPr algn="ctr"/>
            <a:r>
              <a:rPr lang="pt-BR" sz="2700">
                <a:solidFill>
                  <a:srgbClr val="0153A5"/>
                </a:solidFill>
                <a:latin typeface="Poppins Semi-Bold"/>
              </a:rPr>
              <a:t>Implantação e distribuição dos testes rápidos para contatos de hanseníase e implantação da Linha de Cuidado para pessoas com hanseníase.</a:t>
            </a:r>
          </a:p>
        </p:txBody>
      </p:sp>
      <p:grpSp>
        <p:nvGrpSpPr>
          <p:cNvPr id="9" name="Group 2"/>
          <p:cNvGrpSpPr/>
          <p:nvPr/>
        </p:nvGrpSpPr>
        <p:grpSpPr>
          <a:xfrm>
            <a:off x="-1066794" y="114300"/>
            <a:ext cx="6763106" cy="1756844"/>
            <a:chOff x="0" y="0"/>
            <a:chExt cx="2660504" cy="732374"/>
          </a:xfrm>
        </p:grpSpPr>
        <p:sp>
          <p:nvSpPr>
            <p:cNvPr id="14" name="Freeform 3"/>
            <p:cNvSpPr/>
            <p:nvPr/>
          </p:nvSpPr>
          <p:spPr>
            <a:xfrm>
              <a:off x="2447" y="0"/>
              <a:ext cx="2655609" cy="732374"/>
            </a:xfrm>
            <a:custGeom>
              <a:avLst/>
              <a:gdLst/>
              <a:ahLst/>
              <a:cxnLst/>
              <a:rect l="l" t="t" r="r" b="b"/>
              <a:pathLst>
                <a:path w="2655609" h="732374">
                  <a:moveTo>
                    <a:pt x="2651582" y="377855"/>
                  </a:moveTo>
                  <a:lnTo>
                    <a:pt x="2461332" y="720706"/>
                  </a:lnTo>
                  <a:cubicBezTo>
                    <a:pt x="2457336" y="727907"/>
                    <a:pt x="2449748" y="732374"/>
                    <a:pt x="2441513" y="732374"/>
                  </a:cubicBezTo>
                  <a:lnTo>
                    <a:pt x="214097" y="732374"/>
                  </a:lnTo>
                  <a:cubicBezTo>
                    <a:pt x="205862" y="732374"/>
                    <a:pt x="198274" y="727907"/>
                    <a:pt x="194278" y="720706"/>
                  </a:cubicBezTo>
                  <a:lnTo>
                    <a:pt x="4028" y="377855"/>
                  </a:lnTo>
                  <a:cubicBezTo>
                    <a:pt x="0" y="370598"/>
                    <a:pt x="0" y="361777"/>
                    <a:pt x="4028" y="354519"/>
                  </a:cubicBezTo>
                  <a:lnTo>
                    <a:pt x="194278" y="11668"/>
                  </a:lnTo>
                  <a:cubicBezTo>
                    <a:pt x="198274" y="4467"/>
                    <a:pt x="205862" y="0"/>
                    <a:pt x="214097" y="0"/>
                  </a:cubicBezTo>
                  <a:lnTo>
                    <a:pt x="2441513" y="0"/>
                  </a:lnTo>
                  <a:cubicBezTo>
                    <a:pt x="2449748" y="0"/>
                    <a:pt x="2457336" y="4467"/>
                    <a:pt x="2461332" y="11668"/>
                  </a:cubicBezTo>
                  <a:lnTo>
                    <a:pt x="2651582" y="354519"/>
                  </a:lnTo>
                  <a:cubicBezTo>
                    <a:pt x="2655610" y="361777"/>
                    <a:pt x="2655610" y="370598"/>
                    <a:pt x="2651582" y="377855"/>
                  </a:cubicBezTo>
                  <a:close/>
                </a:path>
              </a:pathLst>
            </a:custGeom>
            <a:solidFill>
              <a:srgbClr val="FFC508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4"/>
            <p:cNvSpPr txBox="1"/>
            <p:nvPr/>
          </p:nvSpPr>
          <p:spPr>
            <a:xfrm>
              <a:off x="114300" y="19050"/>
              <a:ext cx="2431904" cy="71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8"/>
                </a:lnSpc>
              </a:pPr>
              <a:endParaRPr/>
            </a:p>
          </p:txBody>
        </p:sp>
      </p:grpSp>
      <p:sp>
        <p:nvSpPr>
          <p:cNvPr id="17" name="TextBox 12"/>
          <p:cNvSpPr txBox="1"/>
          <p:nvPr/>
        </p:nvSpPr>
        <p:spPr>
          <a:xfrm>
            <a:off x="4" y="495300"/>
            <a:ext cx="5229078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 spc="-445">
                <a:solidFill>
                  <a:srgbClr val="0154A4"/>
                </a:solidFill>
                <a:latin typeface="Poppins Semi-Bold"/>
              </a:rPr>
              <a:t>VIGILANCIA EM SAÚDE</a:t>
            </a:r>
          </a:p>
          <a:p>
            <a:pPr algn="ctr">
              <a:lnSpc>
                <a:spcPts val="4950"/>
              </a:lnSpc>
            </a:pPr>
            <a:endParaRPr lang="en-US" sz="4400" spc="-445">
              <a:solidFill>
                <a:srgbClr val="0154A4"/>
              </a:solidFill>
              <a:latin typeface="Poppin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35455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5594910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1" name="TextBox 15"/>
          <p:cNvSpPr txBox="1"/>
          <p:nvPr/>
        </p:nvSpPr>
        <p:spPr>
          <a:xfrm>
            <a:off x="104776" y="1051536"/>
            <a:ext cx="1047750" cy="671393"/>
          </a:xfrm>
          <a:prstGeom prst="rect">
            <a:avLst/>
          </a:prstGeom>
        </p:spPr>
        <p:txBody>
          <a:bodyPr lIns="50770" tIns="50770" rIns="50770" bIns="50770" rtlCol="0" anchor="ctr"/>
          <a:lstStyle/>
          <a:p>
            <a:pPr marL="0" marR="0" lvl="0" indent="0" algn="ctr" defTabSz="913925" rtl="0" eaLnBrk="1" fontAlgn="auto" latinLnBrk="0" hangingPunct="1">
              <a:lnSpc>
                <a:spcPts val="26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84446D45-0EFC-607C-CC25-D4C447A5FB30}"/>
              </a:ext>
            </a:extLst>
          </p:cNvPr>
          <p:cNvSpPr/>
          <p:nvPr/>
        </p:nvSpPr>
        <p:spPr>
          <a:xfrm>
            <a:off x="-994757" y="-3684"/>
            <a:ext cx="12881957" cy="1751294"/>
          </a:xfrm>
          <a:custGeom>
            <a:avLst/>
            <a:gdLst/>
            <a:ahLst/>
            <a:cxnLst/>
            <a:rect l="l" t="t" r="r" b="b"/>
            <a:pathLst>
              <a:path w="2655594" h="732374">
                <a:moveTo>
                  <a:pt x="2651554" y="377892"/>
                </a:moveTo>
                <a:lnTo>
                  <a:pt x="2461344" y="720669"/>
                </a:lnTo>
                <a:cubicBezTo>
                  <a:pt x="2457336" y="727893"/>
                  <a:pt x="2449724" y="732374"/>
                  <a:pt x="2441463" y="732374"/>
                </a:cubicBezTo>
                <a:lnTo>
                  <a:pt x="214131" y="732374"/>
                </a:lnTo>
                <a:cubicBezTo>
                  <a:pt x="205870" y="732374"/>
                  <a:pt x="198258" y="727893"/>
                  <a:pt x="194250" y="720669"/>
                </a:cubicBezTo>
                <a:lnTo>
                  <a:pt x="4040" y="377892"/>
                </a:lnTo>
                <a:cubicBezTo>
                  <a:pt x="0" y="370611"/>
                  <a:pt x="0" y="361763"/>
                  <a:pt x="4040" y="354482"/>
                </a:cubicBezTo>
                <a:lnTo>
                  <a:pt x="194250" y="11705"/>
                </a:lnTo>
                <a:cubicBezTo>
                  <a:pt x="198258" y="4481"/>
                  <a:pt x="205870" y="0"/>
                  <a:pt x="214131" y="0"/>
                </a:cubicBezTo>
                <a:lnTo>
                  <a:pt x="2441463" y="0"/>
                </a:lnTo>
                <a:cubicBezTo>
                  <a:pt x="2449724" y="0"/>
                  <a:pt x="2457336" y="4481"/>
                  <a:pt x="2461344" y="11705"/>
                </a:cubicBezTo>
                <a:lnTo>
                  <a:pt x="2651554" y="354482"/>
                </a:lnTo>
                <a:cubicBezTo>
                  <a:pt x="2655594" y="361763"/>
                  <a:pt x="2655594" y="370611"/>
                  <a:pt x="2651554" y="377892"/>
                </a:cubicBezTo>
                <a:close/>
              </a:path>
            </a:pathLst>
          </a:custGeom>
          <a:solidFill>
            <a:srgbClr val="FFC508"/>
          </a:solidFill>
          <a:ln cap="sq">
            <a:noFill/>
            <a:prstDash val="solid"/>
            <a:miter/>
          </a:ln>
        </p:spPr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F93524-1B1F-9FF7-D9FE-7BF10C15EC98}"/>
              </a:ext>
            </a:extLst>
          </p:cNvPr>
          <p:cNvSpPr txBox="1"/>
          <p:nvPr/>
        </p:nvSpPr>
        <p:spPr>
          <a:xfrm>
            <a:off x="186814" y="266700"/>
            <a:ext cx="9719186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>
                <a:solidFill>
                  <a:srgbClr val="0154A4"/>
                </a:solidFill>
                <a:latin typeface="Poppins Semi-Bold"/>
              </a:rPr>
              <a:t>COMPROMISSOS COM OS MUNICÍPIOS – Repasses de R$49.709.334,61  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D053B11-3054-20A1-6FA1-98ADF20C5B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798395"/>
              </p:ext>
            </p:extLst>
          </p:nvPr>
        </p:nvGraphicFramePr>
        <p:xfrm>
          <a:off x="76200" y="1866900"/>
          <a:ext cx="18024986" cy="826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4607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1726" y="419100"/>
            <a:ext cx="3893535" cy="473396"/>
            <a:chOff x="0" y="0"/>
            <a:chExt cx="1253442" cy="152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3442" cy="152400"/>
            </a:xfrm>
            <a:custGeom>
              <a:avLst/>
              <a:gdLst/>
              <a:ahLst/>
              <a:cxnLst/>
              <a:rect l="l" t="t" r="r" b="b"/>
              <a:pathLst>
                <a:path w="1253442" h="152400">
                  <a:moveTo>
                    <a:pt x="0" y="0"/>
                  </a:moveTo>
                  <a:lnTo>
                    <a:pt x="1253442" y="0"/>
                  </a:lnTo>
                  <a:lnTo>
                    <a:pt x="125344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3042" y="114300"/>
            <a:ext cx="2968518" cy="1662621"/>
            <a:chOff x="0" y="0"/>
            <a:chExt cx="1253442" cy="7020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3442" cy="702033"/>
            </a:xfrm>
            <a:custGeom>
              <a:avLst/>
              <a:gdLst/>
              <a:ahLst/>
              <a:cxnLst/>
              <a:rect l="l" t="t" r="r" b="b"/>
              <a:pathLst>
                <a:path w="1253442" h="702033">
                  <a:moveTo>
                    <a:pt x="0" y="0"/>
                  </a:moveTo>
                  <a:lnTo>
                    <a:pt x="1253442" y="0"/>
                  </a:lnTo>
                  <a:lnTo>
                    <a:pt x="1253442" y="702033"/>
                  </a:lnTo>
                  <a:lnTo>
                    <a:pt x="0" y="702033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413482" y="5181885"/>
            <a:ext cx="2968518" cy="1662621"/>
            <a:chOff x="0" y="0"/>
            <a:chExt cx="1253442" cy="7020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3442" cy="702033"/>
            </a:xfrm>
            <a:custGeom>
              <a:avLst/>
              <a:gdLst/>
              <a:ahLst/>
              <a:cxnLst/>
              <a:rect l="l" t="t" r="r" b="b"/>
              <a:pathLst>
                <a:path w="1253442" h="702033">
                  <a:moveTo>
                    <a:pt x="0" y="0"/>
                  </a:moveTo>
                  <a:lnTo>
                    <a:pt x="1253442" y="0"/>
                  </a:lnTo>
                  <a:lnTo>
                    <a:pt x="1253442" y="702033"/>
                  </a:lnTo>
                  <a:lnTo>
                    <a:pt x="0" y="702033"/>
                  </a:lnTo>
                  <a:close/>
                </a:path>
              </a:pathLst>
            </a:custGeom>
            <a:solidFill>
              <a:srgbClr val="0154A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06824" y="475227"/>
            <a:ext cx="6943237" cy="5996631"/>
            <a:chOff x="0" y="0"/>
            <a:chExt cx="9257647" cy="79955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t="23562" b="12750"/>
            <a:stretch>
              <a:fillRect/>
            </a:stretch>
          </p:blipFill>
          <p:spPr>
            <a:xfrm>
              <a:off x="0" y="0"/>
              <a:ext cx="9257647" cy="394289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t="18156" b="18156"/>
            <a:stretch>
              <a:fillRect/>
            </a:stretch>
          </p:blipFill>
          <p:spPr>
            <a:xfrm>
              <a:off x="0" y="4052616"/>
              <a:ext cx="9257647" cy="3942893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8610600" y="1181100"/>
            <a:ext cx="9053869" cy="547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3888">
              <a:lnSpc>
                <a:spcPts val="4478"/>
              </a:lnSpc>
            </a:pPr>
            <a:r>
              <a:rPr lang="en-US" sz="3200" dirty="0">
                <a:solidFill>
                  <a:srgbClr val="000000"/>
                </a:solidFill>
                <a:latin typeface="Poppins Bold"/>
              </a:rPr>
              <a:t>AMPLIAÇÃO DOS SERVIÇOS LABORATORIAIS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86800" y="1943100"/>
            <a:ext cx="922020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3888">
              <a:lnSpc>
                <a:spcPts val="4198"/>
              </a:lnSpc>
            </a:pPr>
            <a:r>
              <a:rPr lang="en-US" sz="2800" dirty="0" err="1">
                <a:solidFill>
                  <a:srgbClr val="000000"/>
                </a:solidFill>
                <a:latin typeface="Poppins"/>
              </a:rPr>
              <a:t>Fortalecimento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Rastreamento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Câncer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do Colo do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Útero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no Tocantins com a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implantação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da </a:t>
            </a:r>
            <a:r>
              <a:rPr lang="en-US" sz="2800" dirty="0" err="1">
                <a:solidFill>
                  <a:srgbClr val="000000"/>
                </a:solidFill>
                <a:latin typeface="Poppins"/>
              </a:rPr>
              <a:t>Citopatologia</a:t>
            </a:r>
            <a:r>
              <a:rPr lang="en-US" sz="2800" dirty="0">
                <a:solidFill>
                  <a:srgbClr val="000000"/>
                </a:solidFill>
                <a:latin typeface="Poppins"/>
              </a:rPr>
              <a:t> no LACEN</a:t>
            </a:r>
          </a:p>
          <a:p>
            <a:pPr algn="ctr" defTabSz="913888">
              <a:lnSpc>
                <a:spcPts val="4198"/>
              </a:lnSpc>
            </a:pPr>
            <a:r>
              <a:rPr lang="en-US" sz="2800" err="1">
                <a:solidFill>
                  <a:srgbClr val="000000"/>
                </a:solidFill>
                <a:latin typeface="Poppins"/>
              </a:rPr>
              <a:t>Referência</a:t>
            </a:r>
            <a:r>
              <a:rPr lang="en-US" sz="2800">
                <a:solidFill>
                  <a:srgbClr val="000000"/>
                </a:solidFill>
                <a:latin typeface="Poppins"/>
              </a:rPr>
              <a:t> para as 2 Macrorregiões de Saúde atendendo a 119 municípios</a:t>
            </a:r>
          </a:p>
          <a:p>
            <a:pPr algn="ctr" defTabSz="913888">
              <a:lnSpc>
                <a:spcPts val="4198"/>
              </a:lnSpc>
            </a:pPr>
            <a:endParaRPr lang="en-US" sz="2800">
              <a:solidFill>
                <a:srgbClr val="000000"/>
              </a:solidFill>
              <a:latin typeface="Poppins"/>
            </a:endParaRPr>
          </a:p>
          <a:p>
            <a:pPr defTabSz="913888">
              <a:lnSpc>
                <a:spcPts val="4198"/>
              </a:lnSpc>
            </a:pPr>
            <a:r>
              <a:rPr lang="en-US" sz="2800">
                <a:solidFill>
                  <a:srgbClr val="000000"/>
                </a:solidFill>
                <a:latin typeface="Poppins"/>
              </a:rPr>
              <a:t>Macrorregião Norte, exceto Araguaína</a:t>
            </a:r>
          </a:p>
          <a:p>
            <a:pPr defTabSz="913888">
              <a:lnSpc>
                <a:spcPts val="4198"/>
              </a:lnSpc>
            </a:pPr>
            <a:r>
              <a:rPr lang="en-US" sz="2800">
                <a:solidFill>
                  <a:srgbClr val="000000"/>
                </a:solidFill>
                <a:latin typeface="Poppins"/>
              </a:rPr>
              <a:t>Macrorregião Centro Sul, exceto Regão Ilha do Bananal e município Palmas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6502326"/>
              </p:ext>
            </p:extLst>
          </p:nvPr>
        </p:nvGraphicFramePr>
        <p:xfrm>
          <a:off x="3145208" y="7277100"/>
          <a:ext cx="12406820" cy="299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5429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80851" y="-6446747"/>
            <a:ext cx="28212404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3"/>
                </a:lnTo>
                <a:lnTo>
                  <a:pt x="0" y="887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" y="0"/>
            <a:ext cx="1365849" cy="1895706"/>
          </a:xfrm>
          <a:custGeom>
            <a:avLst/>
            <a:gdLst/>
            <a:ahLst/>
            <a:cxnLst/>
            <a:rect l="l" t="t" r="r" b="b"/>
            <a:pathLst>
              <a:path w="1365850" h="1895706">
                <a:moveTo>
                  <a:pt x="0" y="0"/>
                </a:moveTo>
                <a:lnTo>
                  <a:pt x="1365851" y="0"/>
                </a:lnTo>
                <a:lnTo>
                  <a:pt x="1365851" y="1895706"/>
                </a:lnTo>
                <a:lnTo>
                  <a:pt x="0" y="1895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598" y="1866900"/>
            <a:ext cx="16916402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O esforço contínuo das equipes de imunização da rede estadual, dos municípios e o apoio da população proporcionaram ao Estado do Tocantins um alcance inédito na cobertura vacinal em 2023.</a:t>
            </a:r>
          </a:p>
          <a:p>
            <a:pPr algn="ctr"/>
            <a:endParaRPr lang="pt-BR" sz="2800" noProof="1">
              <a:solidFill>
                <a:srgbClr val="0153A5"/>
              </a:solidFill>
              <a:latin typeface="Poppins Semi-Bold"/>
            </a:endParaRPr>
          </a:p>
          <a:p>
            <a:pPr algn="ctr"/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Os dados foram divulgados no Painel de Vacinação do Ministério da Saúde e correspondem ao período de janeiro a outubro de 2023, comparados com todo o ano de 2022.</a:t>
            </a:r>
          </a:p>
          <a:p>
            <a:pPr algn="ctr"/>
            <a:endParaRPr lang="pt-BR" sz="2800" noProof="1">
              <a:solidFill>
                <a:srgbClr val="0153A5"/>
              </a:solidFill>
              <a:latin typeface="Poppins Semi-Bold"/>
            </a:endParaRPr>
          </a:p>
          <a:p>
            <a:pPr marL="457200" indent="-457200"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1ª dose da tríplice viral (sarampo, caxumba e rubéola), em 2022 apresentou 82,9% em 2023 </a:t>
            </a:r>
            <a:r>
              <a:rPr lang="pt-BR" sz="2800" b="1" u="sng" noProof="1">
                <a:solidFill>
                  <a:srgbClr val="0153A5"/>
                </a:solidFill>
                <a:latin typeface="Poppins Semi-Bold"/>
              </a:rPr>
              <a:t>subiu para </a:t>
            </a: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94,3%. </a:t>
            </a:r>
          </a:p>
          <a:p>
            <a:pPr marL="457200" indent="-457200"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Pólio </a:t>
            </a:r>
            <a:r>
              <a:rPr lang="pt-BR" sz="2800" b="1" u="sng" noProof="1">
                <a:solidFill>
                  <a:srgbClr val="0153A5"/>
                </a:solidFill>
                <a:latin typeface="Poppins Semi-Bold"/>
              </a:rPr>
              <a:t>alcançou</a:t>
            </a: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 86,48% de cobertura, ante os 85,42% do ano passado. </a:t>
            </a:r>
          </a:p>
          <a:p>
            <a:pPr marL="457200" indent="-457200"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Hepatite A saiu de 81,19% </a:t>
            </a:r>
            <a:r>
              <a:rPr lang="pt-BR" sz="2800" b="1" u="sng" noProof="1">
                <a:solidFill>
                  <a:srgbClr val="0153A5"/>
                </a:solidFill>
                <a:latin typeface="Poppins Semi-Bold"/>
              </a:rPr>
              <a:t>para</a:t>
            </a: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 86,3%. </a:t>
            </a:r>
          </a:p>
          <a:p>
            <a:pPr marL="457200" indent="-457200"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Meningocócica C saiu de 88,1% </a:t>
            </a:r>
            <a:r>
              <a:rPr lang="pt-BR" sz="2800" b="1" u="sng" noProof="1">
                <a:solidFill>
                  <a:srgbClr val="0153A5"/>
                </a:solidFill>
                <a:latin typeface="Poppins Semi-Bold"/>
              </a:rPr>
              <a:t>para</a:t>
            </a: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 88,2%. </a:t>
            </a:r>
          </a:p>
          <a:p>
            <a:pPr marL="457200" indent="-457200"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Pentavalente saiu de 85,14% </a:t>
            </a:r>
            <a:r>
              <a:rPr lang="pt-BR" sz="2800" b="1" u="sng" noProof="1">
                <a:solidFill>
                  <a:srgbClr val="0153A5"/>
                </a:solidFill>
                <a:latin typeface="Poppins Semi-Bold"/>
              </a:rPr>
              <a:t>para</a:t>
            </a: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 86,04%. </a:t>
            </a:r>
          </a:p>
          <a:p>
            <a:pPr marL="457200" indent="-457200"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Rotavírus foi de 84,25% </a:t>
            </a:r>
            <a:r>
              <a:rPr lang="pt-BR" sz="2800" b="1" u="sng" noProof="1">
                <a:solidFill>
                  <a:srgbClr val="0153A5"/>
                </a:solidFill>
                <a:latin typeface="Poppins Semi-Bold"/>
              </a:rPr>
              <a:t>para</a:t>
            </a: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 87,01%. </a:t>
            </a:r>
          </a:p>
          <a:p>
            <a:pPr marL="457200" indent="-457200"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Febre amarela saiu de 69,66% </a:t>
            </a:r>
            <a:r>
              <a:rPr lang="pt-BR" sz="2800" b="1" u="sng" noProof="1">
                <a:solidFill>
                  <a:srgbClr val="0153A5"/>
                </a:solidFill>
                <a:latin typeface="Poppins Semi-Bold"/>
              </a:rPr>
              <a:t>para</a:t>
            </a:r>
            <a:r>
              <a:rPr lang="pt-BR" sz="2800" noProof="1">
                <a:solidFill>
                  <a:srgbClr val="0153A5"/>
                </a:solidFill>
                <a:latin typeface="Poppins Semi-Bold"/>
              </a:rPr>
              <a:t> 75,06%. </a:t>
            </a:r>
            <a:endParaRPr lang="en-US" sz="2800" noProof="1">
              <a:solidFill>
                <a:srgbClr val="0153A5"/>
              </a:solidFill>
              <a:latin typeface="Poppins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16618" y="5338430"/>
            <a:ext cx="5171382" cy="4942412"/>
          </a:xfrm>
          <a:custGeom>
            <a:avLst/>
            <a:gdLst/>
            <a:ahLst/>
            <a:cxnLst/>
            <a:rect l="l" t="t" r="r" b="b"/>
            <a:pathLst>
              <a:path w="5171381" h="4942411">
                <a:moveTo>
                  <a:pt x="0" y="0"/>
                </a:moveTo>
                <a:lnTo>
                  <a:pt x="5171381" y="0"/>
                </a:lnTo>
                <a:lnTo>
                  <a:pt x="5171381" y="4942411"/>
                </a:lnTo>
                <a:lnTo>
                  <a:pt x="0" y="494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2000"/>
            </a:blip>
            <a:stretch>
              <a:fillRect l="-48459" r="-37721" b="-113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59572" y="52819"/>
            <a:ext cx="129540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16">
              <a:spcBef>
                <a:spcPct val="0"/>
              </a:spcBef>
            </a:pPr>
            <a:r>
              <a:rPr lang="pt-BR" sz="5500" b="1" dirty="0">
                <a:solidFill>
                  <a:srgbClr val="05066D"/>
                </a:solidFill>
                <a:latin typeface="Cocomat Pro Heavy"/>
              </a:rPr>
              <a:t>Recordes de cobertura vacinal em 2023</a:t>
            </a:r>
            <a:endParaRPr lang="en-US" sz="5500" b="1" dirty="0">
              <a:solidFill>
                <a:srgbClr val="05066D"/>
              </a:solidFill>
              <a:latin typeface="Cocomat Pro Heavy"/>
            </a:endParaRPr>
          </a:p>
        </p:txBody>
      </p:sp>
    </p:spTree>
    <p:extLst>
      <p:ext uri="{BB962C8B-B14F-4D97-AF65-F5344CB8AC3E}">
        <p14:creationId xmlns:p14="http://schemas.microsoft.com/office/powerpoint/2010/main" val="377652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80851" y="-6446747"/>
            <a:ext cx="28212404" cy="8874084"/>
          </a:xfrm>
          <a:custGeom>
            <a:avLst/>
            <a:gdLst/>
            <a:ahLst/>
            <a:cxnLst/>
            <a:rect l="l" t="t" r="r" b="b"/>
            <a:pathLst>
              <a:path w="28212405" h="8874084">
                <a:moveTo>
                  <a:pt x="0" y="0"/>
                </a:moveTo>
                <a:lnTo>
                  <a:pt x="28212405" y="0"/>
                </a:lnTo>
                <a:lnTo>
                  <a:pt x="28212405" y="8874083"/>
                </a:lnTo>
                <a:lnTo>
                  <a:pt x="0" y="887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05535" y="336620"/>
            <a:ext cx="1365849" cy="1895706"/>
          </a:xfrm>
          <a:custGeom>
            <a:avLst/>
            <a:gdLst/>
            <a:ahLst/>
            <a:cxnLst/>
            <a:rect l="l" t="t" r="r" b="b"/>
            <a:pathLst>
              <a:path w="1365850" h="1895706">
                <a:moveTo>
                  <a:pt x="0" y="0"/>
                </a:moveTo>
                <a:lnTo>
                  <a:pt x="1365851" y="0"/>
                </a:lnTo>
                <a:lnTo>
                  <a:pt x="1365851" y="1895706"/>
                </a:lnTo>
                <a:lnTo>
                  <a:pt x="0" y="1895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200" y="3150171"/>
            <a:ext cx="13040418" cy="519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32"/>
              </a:lnSpc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en-US" sz="3600" noProof="1">
                <a:solidFill>
                  <a:srgbClr val="0153A5"/>
                </a:solidFill>
                <a:latin typeface="Poppins Semi-Bold"/>
              </a:rPr>
              <a:t>Tocantins alcançou o 1º lugar nacional em cobertura vacinal em menores de 2 anos, com 87,69% de cobertura no ano de 2022. </a:t>
            </a:r>
          </a:p>
          <a:p>
            <a:pPr marL="457200" indent="-457200">
              <a:lnSpc>
                <a:spcPts val="4132"/>
              </a:lnSpc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endParaRPr lang="en-US" sz="3600" noProof="1">
              <a:solidFill>
                <a:srgbClr val="0153A5"/>
              </a:solidFill>
              <a:latin typeface="Poppins Semi-Bold"/>
            </a:endParaRPr>
          </a:p>
          <a:p>
            <a:pPr marL="457200" indent="-457200">
              <a:lnSpc>
                <a:spcPts val="4132"/>
              </a:lnSpc>
              <a:spcAft>
                <a:spcPts val="1800"/>
              </a:spcAft>
              <a:buClr>
                <a:srgbClr val="FF3399"/>
              </a:buClr>
              <a:buFont typeface="Wingdings" panose="05000000000000000000" pitchFamily="2" charset="2"/>
              <a:buChar char="q"/>
            </a:pPr>
            <a:r>
              <a:rPr lang="en-US" sz="3600" noProof="1">
                <a:solidFill>
                  <a:srgbClr val="0153A5"/>
                </a:solidFill>
                <a:latin typeface="Poppins Semi-Bold"/>
              </a:rPr>
              <a:t>O resultado alçando foi fruto do trabalho e das estratégias do Governo do Tocantins e dos municípios tocantinenses que buscam incansavelmente a efetiva aplicação das 09 vacinas do calendário básica de vacinação.</a:t>
            </a:r>
          </a:p>
        </p:txBody>
      </p:sp>
      <p:sp>
        <p:nvSpPr>
          <p:cNvPr id="5" name="Freeform 5"/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16618" y="5147441"/>
            <a:ext cx="5171382" cy="5143500"/>
          </a:xfrm>
          <a:custGeom>
            <a:avLst/>
            <a:gdLst/>
            <a:ahLst/>
            <a:cxnLst/>
            <a:rect l="l" t="t" r="r" b="b"/>
            <a:pathLst>
              <a:path w="5171381" h="4942411">
                <a:moveTo>
                  <a:pt x="0" y="0"/>
                </a:moveTo>
                <a:lnTo>
                  <a:pt x="5171381" y="0"/>
                </a:lnTo>
                <a:lnTo>
                  <a:pt x="5171381" y="4942411"/>
                </a:lnTo>
                <a:lnTo>
                  <a:pt x="0" y="494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2000"/>
            </a:blip>
            <a:stretch>
              <a:fillRect l="-48459" r="-37721" b="-1135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71384" y="327284"/>
            <a:ext cx="431333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16">
              <a:lnSpc>
                <a:spcPts val="7819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05066D"/>
                </a:solidFill>
                <a:latin typeface="Cocomat Pro Heavy"/>
              </a:rPr>
              <a:t>DESTAQUE</a:t>
            </a:r>
          </a:p>
        </p:txBody>
      </p:sp>
    </p:spTree>
    <p:extLst>
      <p:ext uri="{BB962C8B-B14F-4D97-AF65-F5344CB8AC3E}">
        <p14:creationId xmlns:p14="http://schemas.microsoft.com/office/powerpoint/2010/main" val="278517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4067440" y="9463987"/>
            <a:ext cx="1263740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04018" rtl="0" eaLnBrk="1" fontAlgn="auto" latinLnBrk="0" hangingPunct="1">
              <a:lnSpc>
                <a:spcPts val="32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9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+mn-ea"/>
                <a:cs typeface="Arial" charset="0"/>
              </a:rPr>
              <a:t>AFONSO PIVA DE SANTANA</a:t>
            </a:r>
          </a:p>
          <a:p>
            <a:pPr marL="0" marR="0" lvl="0" indent="0" algn="ctr" defTabSz="804018" rtl="0" eaLnBrk="1" fontAlgn="auto" latinLnBrk="0" hangingPunct="1">
              <a:lnSpc>
                <a:spcPts val="32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9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+mn-ea"/>
                <a:cs typeface="Arial" charset="0"/>
              </a:rPr>
              <a:t> SECRETÁRIO DE ESTADO DA SAÚDE</a:t>
            </a:r>
          </a:p>
        </p:txBody>
      </p:sp>
      <p:sp>
        <p:nvSpPr>
          <p:cNvPr id="17" name="Retângulo 1"/>
          <p:cNvSpPr>
            <a:spLocks noChangeArrowheads="1"/>
          </p:cNvSpPr>
          <p:nvPr/>
        </p:nvSpPr>
        <p:spPr bwMode="auto">
          <a:xfrm>
            <a:off x="0" y="9571994"/>
            <a:ext cx="17983200" cy="75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37062" tIns="68533" rIns="137062" bIns="68533">
            <a:spAutoFit/>
          </a:bodyPr>
          <a:lstStyle/>
          <a:p>
            <a:pPr marL="0" marR="0" lvl="0" indent="0" algn="l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Fonte: SIAFE-TO – 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Relorc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2023. Nota: O valor de R$41.848.760,94, referente ao Plano de Saúde dos Servidores está agregado a outras fontes e não é computado como gasto em Saúde. 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/>
        </p:nvGraphicFramePr>
        <p:xfrm>
          <a:off x="152400" y="1147058"/>
          <a:ext cx="18288000" cy="8532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4D812022-F812-5B54-2631-1B21A0B04526}"/>
              </a:ext>
            </a:extLst>
          </p:cNvPr>
          <p:cNvSpPr txBox="1"/>
          <p:nvPr/>
        </p:nvSpPr>
        <p:spPr>
          <a:xfrm>
            <a:off x="-76200" y="38105"/>
            <a:ext cx="18288000" cy="1200286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algn="ctr" defTabSz="13710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3600" dirty="0">
                <a:solidFill>
                  <a:srgbClr val="0153A5"/>
                </a:solidFill>
                <a:latin typeface="Poppins Semi-Bold"/>
              </a:rPr>
              <a:t>Execução Orçamentária – Total Executado por Fonte de Recursos e Grupo de Despesas em 2023 </a:t>
            </a:r>
            <a:endParaRPr lang="pt-BR" sz="3600" dirty="0">
              <a:solidFill>
                <a:srgbClr val="0153A5"/>
              </a:solidFill>
              <a:latin typeface="Poppins Semi-Bold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9A4964C-6330-4FAD-16BD-76A0BB2997E4}"/>
              </a:ext>
            </a:extLst>
          </p:cNvPr>
          <p:cNvSpPr/>
          <p:nvPr/>
        </p:nvSpPr>
        <p:spPr>
          <a:xfrm>
            <a:off x="15980426" y="830296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84166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9189" y="53021"/>
            <a:ext cx="14774317" cy="692423"/>
          </a:xfrm>
          <a:prstGeom prst="rect">
            <a:avLst/>
          </a:prstGeom>
        </p:spPr>
        <p:txBody>
          <a:bodyPr wrap="square" lIns="137084" tIns="68543" rIns="137084" bIns="68543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Execução Orçamentária e Financeira 2023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691171" y="9935664"/>
            <a:ext cx="4644517" cy="400035"/>
          </a:xfrm>
          <a:prstGeom prst="rect">
            <a:avLst/>
          </a:prstGeom>
        </p:spPr>
        <p:txBody>
          <a:bodyPr wrap="square" lIns="137084" tIns="68543" rIns="137084" bIns="68543">
            <a:spAutoFit/>
          </a:bodyPr>
          <a:lstStyle/>
          <a:p>
            <a:pPr marL="0" marR="0" lvl="0" indent="0" algn="l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Fonte: SIAFE - </a:t>
            </a:r>
            <a:r>
              <a:rPr kumimoji="0" lang="pt-B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Impby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– 17/01/2024.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100-00003F100000}"/>
              </a:ext>
            </a:extLst>
          </p:cNvPr>
          <p:cNvGraphicFramePr>
            <a:graphicFrameLocks/>
          </p:cNvGraphicFramePr>
          <p:nvPr/>
        </p:nvGraphicFramePr>
        <p:xfrm>
          <a:off x="304805" y="53019"/>
          <a:ext cx="17754600" cy="9882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5">
            <a:extLst>
              <a:ext uri="{FF2B5EF4-FFF2-40B4-BE49-F238E27FC236}">
                <a16:creationId xmlns:a16="http://schemas.microsoft.com/office/drawing/2014/main" id="{CF7356D1-7356-3F48-D183-099F2A185A92}"/>
              </a:ext>
            </a:extLst>
          </p:cNvPr>
          <p:cNvSpPr/>
          <p:nvPr/>
        </p:nvSpPr>
        <p:spPr>
          <a:xfrm>
            <a:off x="15980426" y="87205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95515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13"/>
          <p:cNvSpPr>
            <a:spLocks noChangeArrowheads="1"/>
          </p:cNvSpPr>
          <p:nvPr/>
        </p:nvSpPr>
        <p:spPr bwMode="auto">
          <a:xfrm>
            <a:off x="6659729" y="9927409"/>
            <a:ext cx="7499153" cy="36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62" tIns="68533" rIns="137062" bIns="68533">
            <a:spAutoFit/>
          </a:bodyPr>
          <a:lstStyle/>
          <a:p>
            <a:pPr marL="0" marR="0" lvl="0" indent="0" algn="l" defTabSz="1370152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Fonte: SIAFE - </a:t>
            </a:r>
            <a:r>
              <a:rPr kumimoji="0" lang="pt-BR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Relorc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 Jan-Dezembro/2023 acesso em: 16/01/2024..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/>
        </p:nvGraphicFramePr>
        <p:xfrm>
          <a:off x="152405" y="5"/>
          <a:ext cx="8153400" cy="987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8B2D6009-9D1F-5034-0295-E4DF6C7DE5B6}"/>
              </a:ext>
            </a:extLst>
          </p:cNvPr>
          <p:cNvSpPr txBox="1"/>
          <p:nvPr/>
        </p:nvSpPr>
        <p:spPr>
          <a:xfrm>
            <a:off x="248446" y="174949"/>
            <a:ext cx="7236805" cy="1046398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l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 Total Executado 2023 por Grupo de Despesas R$2.839.735.178,28 </a:t>
            </a:r>
            <a:endParaRPr kumimoji="0" lang="pt-BR" sz="31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CA741A7-20DE-BBF6-F2C8-200747FA0B69}"/>
              </a:ext>
            </a:extLst>
          </p:cNvPr>
          <p:cNvGraphicFramePr>
            <a:graphicFrameLocks noGrp="1"/>
          </p:cNvGraphicFramePr>
          <p:nvPr/>
        </p:nvGraphicFramePr>
        <p:xfrm>
          <a:off x="9030010" y="21679"/>
          <a:ext cx="9105594" cy="987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5E453F-6176-DEA9-F33E-8EE5744FDB36}"/>
              </a:ext>
            </a:extLst>
          </p:cNvPr>
          <p:cNvSpPr txBox="1"/>
          <p:nvPr/>
        </p:nvSpPr>
        <p:spPr>
          <a:xfrm>
            <a:off x="9035994" y="174949"/>
            <a:ext cx="9003565" cy="1046398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Orçamento do Tesouro Executado 2023 por Grupo de Despesas R$2.152.274.145,85 </a:t>
            </a:r>
            <a:endParaRPr kumimoji="0" lang="pt-BR" sz="31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6367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41670" y="38104"/>
            <a:ext cx="1253730" cy="2583656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15" t="-37860" r="-430027"/>
            </a:stretch>
          </a:blipFill>
        </p:spPr>
        <p:txBody>
          <a:bodyPr lIns="137084" tIns="68543" rIns="137084" bIns="68543"/>
          <a:lstStyle/>
          <a:p>
            <a:pPr marL="0" marR="0" lvl="0" indent="0" algn="l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Forma 2">
            <a:extLst>
              <a:ext uri="{FF2B5EF4-FFF2-40B4-BE49-F238E27FC236}">
                <a16:creationId xmlns:a16="http://schemas.microsoft.com/office/drawing/2014/main" id="{93D52B43-6C3E-E776-CF3A-D1CDC985470F}"/>
              </a:ext>
            </a:extLst>
          </p:cNvPr>
          <p:cNvSpPr/>
          <p:nvPr/>
        </p:nvSpPr>
        <p:spPr>
          <a:xfrm rot="4396374">
            <a:off x="8461335" y="-2950622"/>
            <a:ext cx="3240966" cy="11669880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268042"/>
              </p:ext>
            </p:extLst>
          </p:nvPr>
        </p:nvGraphicFramePr>
        <p:xfrm>
          <a:off x="609605" y="3510527"/>
          <a:ext cx="16992599" cy="5900175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5119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7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5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6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119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Modalidade de Aplicação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367" marR="6367" marT="6368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Empenhado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6367" marR="6367" marT="6368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08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Variação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08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Nominal 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Variação % 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8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Aplicações Diretas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67" marR="6367" marT="63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2.376.160.364,32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2.741.379.985,78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365.219.621,46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>
                          <a:solidFill>
                            <a:schemeClr val="tx1"/>
                          </a:solidFill>
                          <a:effectLst/>
                        </a:rPr>
                        <a:t>15,37%</a:t>
                      </a:r>
                      <a:endParaRPr lang="pt-BR" sz="3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83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 Municípios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67" marR="6367" marT="63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57.762.553,67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79.944.766,89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22.182.213,22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38,40%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92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 Entidades Privadas Sem Fins Lucrativos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367" marR="6367" marT="63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2.850.000,00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17.985.869,50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15.135.869,50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>
                          <a:solidFill>
                            <a:schemeClr val="tx1"/>
                          </a:solidFill>
                          <a:effectLst/>
                        </a:rPr>
                        <a:t>531,08%</a:t>
                      </a:r>
                      <a:endParaRPr lang="pt-BR" sz="3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610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 a Consórcios Públicos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1.004.464,59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424.556,11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- 579.908,48 </a:t>
                      </a:r>
                      <a:endParaRPr lang="pt-B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-57,73%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83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2.437.777.382,58 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2.839.735.178,28 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401.957.795,70 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800" marR="54000" marT="108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16,49%</a:t>
                      </a:r>
                      <a:endParaRPr lang="pt-BR" sz="3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430" marR="11430" marT="1143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609605" y="9773089"/>
            <a:ext cx="14018232" cy="400035"/>
          </a:xfrm>
          <a:prstGeom prst="rect">
            <a:avLst/>
          </a:prstGeom>
        </p:spPr>
        <p:txBody>
          <a:bodyPr wrap="square" lIns="137084" tIns="68543" rIns="137084" bIns="68543">
            <a:spAutoFit/>
          </a:bodyPr>
          <a:lstStyle/>
          <a:p>
            <a:pPr marL="0" marR="0" lvl="0" indent="0" algn="l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Fonte:  SIAFE - Despesa por modalidade de aplicação - acesso em 18/01/2024.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025221" y="564195"/>
            <a:ext cx="13792200" cy="757088"/>
          </a:xfrm>
          <a:prstGeom prst="rect">
            <a:avLst/>
          </a:prstGeom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59952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Aumento nos Repasses para os Municípios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6425629-4C21-D0C4-C22A-35832BB698F4}"/>
              </a:ext>
            </a:extLst>
          </p:cNvPr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4907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/>
        </p:nvGraphicFramePr>
        <p:xfrm>
          <a:off x="152400" y="1485900"/>
          <a:ext cx="178308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1765049" y="9827667"/>
            <a:ext cx="14615756" cy="400015"/>
          </a:xfrm>
          <a:prstGeom prst="rect">
            <a:avLst/>
          </a:prstGeom>
        </p:spPr>
        <p:txBody>
          <a:bodyPr wrap="square" lIns="137062" tIns="68533" rIns="137062" bIns="68533">
            <a:spAutoFit/>
          </a:bodyPr>
          <a:lstStyle/>
          <a:p>
            <a:pPr marL="0" marR="0" lvl="0" indent="0" algn="l" defTabSz="1370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Fonte: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SIOPS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Retângulo 13"/>
          <p:cNvSpPr>
            <a:spLocks noChangeArrowheads="1"/>
          </p:cNvSpPr>
          <p:nvPr/>
        </p:nvSpPr>
        <p:spPr bwMode="auto">
          <a:xfrm>
            <a:off x="152400" y="4493671"/>
            <a:ext cx="8290217" cy="36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62" tIns="68533" rIns="137062" bIns="68533">
            <a:spAutoFit/>
          </a:bodyPr>
          <a:lstStyle/>
          <a:p>
            <a:pPr marL="0" marR="0" lvl="0" indent="0" algn="l" defTabSz="1370152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Fonte: RREO – SEFAZ-TO.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9216BF9-F4B3-A139-32E3-74FF461E0F3E}"/>
              </a:ext>
            </a:extLst>
          </p:cNvPr>
          <p:cNvSpPr txBox="1"/>
          <p:nvPr/>
        </p:nvSpPr>
        <p:spPr>
          <a:xfrm>
            <a:off x="7" y="38100"/>
            <a:ext cx="18287998" cy="1261841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3600" dirty="0">
                <a:solidFill>
                  <a:srgbClr val="0153A5"/>
                </a:solidFill>
                <a:latin typeface="Poppins Semi-Bold"/>
              </a:rPr>
              <a:t>Tocantins </a:t>
            </a:r>
            <a:r>
              <a:rPr lang="pt-BR" sz="3600" dirty="0">
                <a:solidFill>
                  <a:srgbClr val="0153A5"/>
                </a:solidFill>
                <a:latin typeface="Poppins Semi-Bold"/>
              </a:rPr>
              <a:t>supera o índice obrigatório de investimentos na Saúde</a:t>
            </a:r>
          </a:p>
          <a:p>
            <a:pPr lvl="0" algn="ctr" defTabSz="13710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srgbClr val="0153A5"/>
                </a:solidFill>
                <a:latin typeface="Poppins Semi-Bold"/>
              </a:rPr>
              <a:t>6,20% (R$732.855.894,50) </a:t>
            </a:r>
            <a:r>
              <a:rPr lang="pt-BR" sz="4000" dirty="0">
                <a:solidFill>
                  <a:srgbClr val="0153A5"/>
                </a:solidFill>
                <a:latin typeface="Poppins Semi-Bold"/>
              </a:rPr>
              <a:t>&gt;</a:t>
            </a:r>
            <a:r>
              <a:rPr lang="pt-BR" sz="3600" dirty="0">
                <a:solidFill>
                  <a:srgbClr val="0153A5"/>
                </a:solidFill>
                <a:latin typeface="Poppins Semi-Bold"/>
              </a:rPr>
              <a:t> obrigação constitucional </a:t>
            </a:r>
            <a:r>
              <a:rPr lang="pt-PT" sz="3600" dirty="0">
                <a:solidFill>
                  <a:srgbClr val="0153A5"/>
                </a:solidFill>
                <a:latin typeface="Poppins Semi-Bold"/>
              </a:rPr>
              <a:t> </a:t>
            </a:r>
            <a:endParaRPr lang="pt-BR" sz="3600" dirty="0">
              <a:solidFill>
                <a:srgbClr val="0153A5"/>
              </a:solidFill>
              <a:latin typeface="Poppins Semi-Bold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3B2D407-8FD0-B065-A694-323BA9A445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331920"/>
              </p:ext>
            </p:extLst>
          </p:nvPr>
        </p:nvGraphicFramePr>
        <p:xfrm>
          <a:off x="9525000" y="6057900"/>
          <a:ext cx="8763000" cy="4162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E2FFBFA4-9D50-C673-8F29-49BE614233AE}"/>
              </a:ext>
            </a:extLst>
          </p:cNvPr>
          <p:cNvSpPr txBox="1"/>
          <p:nvPr/>
        </p:nvSpPr>
        <p:spPr>
          <a:xfrm>
            <a:off x="9673934" y="4875236"/>
            <a:ext cx="8156865" cy="954065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153A5"/>
                </a:solidFill>
              </a:rPr>
              <a:t>Aumento do percentual da Receita Própria em Saúde: 1,64% &gt; que o valor aplicado em 2021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E0D57B2-E1C2-02BA-F40C-CAC0CD6CA79F}"/>
              </a:ext>
            </a:extLst>
          </p:cNvPr>
          <p:cNvSpPr/>
          <p:nvPr/>
        </p:nvSpPr>
        <p:spPr>
          <a:xfrm>
            <a:off x="15980426" y="669020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E29BA58D-2735-7E16-B998-8121E1F2A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108731"/>
              </p:ext>
            </p:extLst>
          </p:nvPr>
        </p:nvGraphicFramePr>
        <p:xfrm>
          <a:off x="152401" y="5622636"/>
          <a:ext cx="8461666" cy="401666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390483">
                  <a:extLst>
                    <a:ext uri="{9D8B030D-6E8A-4147-A177-3AD203B41FA5}">
                      <a16:colId xmlns:a16="http://schemas.microsoft.com/office/drawing/2014/main" val="973838186"/>
                    </a:ext>
                  </a:extLst>
                </a:gridCol>
                <a:gridCol w="2975569">
                  <a:extLst>
                    <a:ext uri="{9D8B030D-6E8A-4147-A177-3AD203B41FA5}">
                      <a16:colId xmlns:a16="http://schemas.microsoft.com/office/drawing/2014/main" val="356508918"/>
                    </a:ext>
                  </a:extLst>
                </a:gridCol>
                <a:gridCol w="1095614">
                  <a:extLst>
                    <a:ext uri="{9D8B030D-6E8A-4147-A177-3AD203B41FA5}">
                      <a16:colId xmlns:a16="http://schemas.microsoft.com/office/drawing/2014/main" val="3093334736"/>
                    </a:ext>
                  </a:extLst>
                </a:gridCol>
              </a:tblGrid>
              <a:tr h="5064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RECEITA PRÓPRIA 2023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VALOR (R$) 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lang="pt-BR" sz="2400" b="1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06041468"/>
                  </a:ext>
                </a:extLst>
              </a:tr>
              <a:tr h="5064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Anual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9.756.517.895,00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pt-BR" sz="2400" b="1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04888695"/>
                  </a:ext>
                </a:extLst>
              </a:tr>
              <a:tr h="5064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Atualizada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11.443.267.761,29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25534269"/>
                  </a:ext>
                </a:extLst>
              </a:tr>
              <a:tr h="5064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Arrecadada</a:t>
                      </a:r>
                      <a:endParaRPr lang="pt-BR" sz="2400" b="0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1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11.828.636.174,20 </a:t>
                      </a:r>
                      <a:endParaRPr lang="pt-BR" sz="2400" b="1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1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pt-BR" sz="2400" b="1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9147736"/>
                  </a:ext>
                </a:extLst>
              </a:tr>
              <a:tr h="99543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Variação da Arrecadação/ Previsão Anual</a:t>
                      </a:r>
                      <a:endParaRPr lang="pt-BR" sz="2400" b="0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2.072.118.279,20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4379645"/>
                  </a:ext>
                </a:extLst>
              </a:tr>
              <a:tr h="99543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u="none" strike="noStrike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Variação Previsão Atualizada/ Previsão Atualizada</a:t>
                      </a:r>
                      <a:endParaRPr lang="pt-BR" sz="2400" b="0" i="0" u="none" strike="noStrike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u="none" strike="noStrike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385.368.412,91 </a:t>
                      </a:r>
                      <a:endParaRPr lang="pt-BR" sz="2400" b="0" i="0" u="none" strike="noStrike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3%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340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248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295093"/>
              </p:ext>
            </p:extLst>
          </p:nvPr>
        </p:nvGraphicFramePr>
        <p:xfrm>
          <a:off x="289066" y="66937"/>
          <a:ext cx="17817855" cy="9613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DE8E497A-CD33-E56B-5942-4BEB70B41EC7}"/>
              </a:ext>
            </a:extLst>
          </p:cNvPr>
          <p:cNvSpPr txBox="1"/>
          <p:nvPr/>
        </p:nvSpPr>
        <p:spPr>
          <a:xfrm>
            <a:off x="1371600" y="9758398"/>
            <a:ext cx="7429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Fonte: SIOPS/MS. Acesso em 09/04/2024.</a:t>
            </a:r>
          </a:p>
        </p:txBody>
      </p:sp>
    </p:spTree>
    <p:extLst>
      <p:ext uri="{BB962C8B-B14F-4D97-AF65-F5344CB8AC3E}">
        <p14:creationId xmlns:p14="http://schemas.microsoft.com/office/powerpoint/2010/main" val="206057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9216BF9-F4B3-A139-32E3-74FF461E0F3E}"/>
              </a:ext>
            </a:extLst>
          </p:cNvPr>
          <p:cNvSpPr txBox="1"/>
          <p:nvPr/>
        </p:nvSpPr>
        <p:spPr>
          <a:xfrm>
            <a:off x="7" y="1220612"/>
            <a:ext cx="18287998" cy="646288"/>
          </a:xfrm>
          <a:prstGeom prst="rect">
            <a:avLst/>
          </a:prstGeom>
          <a:noFill/>
        </p:spPr>
        <p:txBody>
          <a:bodyPr wrap="square" lIns="91404" tIns="45699" rIns="91404" bIns="45699">
            <a:spAutoFit/>
          </a:bodyPr>
          <a:lstStyle/>
          <a:p>
            <a:pPr marL="0" marR="0" lvl="0" indent="0" algn="ctr" defTabSz="13710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>
                <a:solidFill>
                  <a:srgbClr val="0153A5"/>
                </a:solidFill>
                <a:latin typeface="Poppins Semi-Bold"/>
              </a:rPr>
              <a:t>Programação e Execução Orçamentária da Saúde em 2023, por Objetivo</a:t>
            </a:r>
            <a:r>
              <a:rPr lang="pt-PT" sz="3600" dirty="0">
                <a:solidFill>
                  <a:srgbClr val="0153A5"/>
                </a:solidFill>
                <a:latin typeface="Poppins Semi-Bold"/>
              </a:rPr>
              <a:t> </a:t>
            </a:r>
            <a:endParaRPr lang="pt-BR" sz="3600" dirty="0">
              <a:solidFill>
                <a:srgbClr val="0153A5"/>
              </a:solidFill>
              <a:latin typeface="Poppins Semi-Bold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9D30581-D50E-D8A1-E5D6-81A26279F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404226"/>
              </p:ext>
            </p:extLst>
          </p:nvPr>
        </p:nvGraphicFramePr>
        <p:xfrm>
          <a:off x="152400" y="2019298"/>
          <a:ext cx="17979337" cy="8077202"/>
        </p:xfrm>
        <a:graphic>
          <a:graphicData uri="http://schemas.openxmlformats.org/drawingml/2006/table">
            <a:tbl>
              <a:tblPr/>
              <a:tblGrid>
                <a:gridCol w="8711184">
                  <a:extLst>
                    <a:ext uri="{9D8B030D-6E8A-4147-A177-3AD203B41FA5}">
                      <a16:colId xmlns:a16="http://schemas.microsoft.com/office/drawing/2014/main" val="185194541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592383724"/>
                    </a:ext>
                  </a:extLst>
                </a:gridCol>
                <a:gridCol w="2753688">
                  <a:extLst>
                    <a:ext uri="{9D8B030D-6E8A-4147-A177-3AD203B41FA5}">
                      <a16:colId xmlns:a16="http://schemas.microsoft.com/office/drawing/2014/main" val="1458634278"/>
                    </a:ext>
                  </a:extLst>
                </a:gridCol>
                <a:gridCol w="2018665">
                  <a:extLst>
                    <a:ext uri="{9D8B030D-6E8A-4147-A177-3AD203B41FA5}">
                      <a16:colId xmlns:a16="http://schemas.microsoft.com/office/drawing/2014/main" val="197471995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44691074"/>
                    </a:ext>
                  </a:extLst>
                </a:gridCol>
              </a:tblGrid>
              <a:tr h="995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OBJETIVO DO PLANO ESTADUAL DE SAÚDE E DO  PPA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AUTORIZADO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EMPENHADO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EXECUÇÃO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234102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Gestão e Manutenção do FES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1.655.733.558,81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1.647.684.955,80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8.048.603,01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98641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Ofertar aos usuários do SUS ações e serviços de atenção especializada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1.156.951.937,20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1.024.113.635,39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132.838.301,81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82088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Organizar a rede de atenção à urgência e emergência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62.574.225,00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61.678.018,82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896.206,18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83197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Hemorrede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29.912.976,00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21.118.669,19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8.794.306,81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07274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Promover o acesso da população aos medicamentos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22.780.920,00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19.816.516,24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2.964.403,76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338327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Vigilância em Saúde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40.129.998,00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18.926.347,00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21.203.651,00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66344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Ampliar o acesso e a resolutividade da atenção primária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18.749.943,00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17.104.992,71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1.644.950,29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103320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Viabilizar a regulação do acesso do usuário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15.913.474,00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15.400.596,78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512.877,22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4785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Atenção à pessoa com deficiência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16.310.384,00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11.322.671,71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4.987.712,29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69,42%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53997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Educação Permanente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2.854.183,00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1.158.584,77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1.695.598,23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826990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Conselho e Ouvidoria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1.279.105,00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1.123.493,86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155.611,14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87,83%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758172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Organizar a rede de atenção à saúde materno-infantil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580.600,00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286.696,01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293.903,99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49,38%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433668"/>
                  </a:ext>
                </a:extLst>
              </a:tr>
              <a:tr h="505845">
                <a:tc>
                  <a:txBody>
                    <a:bodyPr/>
                    <a:lstStyle/>
                    <a:p>
                      <a:pPr algn="just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3.023.771.304,01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2.839.735.178,28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184.036.125,73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93,91%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45526"/>
                  </a:ext>
                </a:extLst>
              </a:tr>
              <a:tr h="505845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Fonte: SIAFE-TO - Anexo 11 (executada=empenhada).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195990"/>
                  </a:ext>
                </a:extLst>
              </a:tr>
            </a:tbl>
          </a:graphicData>
        </a:graphic>
      </p:graphicFrame>
      <p:sp>
        <p:nvSpPr>
          <p:cNvPr id="6" name="Freeform 5">
            <a:extLst>
              <a:ext uri="{FF2B5EF4-FFF2-40B4-BE49-F238E27FC236}">
                <a16:creationId xmlns:a16="http://schemas.microsoft.com/office/drawing/2014/main" id="{92232F9B-91B5-5527-680B-DAD6EB0D0C46}"/>
              </a:ext>
            </a:extLst>
          </p:cNvPr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4796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3028" y="-3684"/>
            <a:ext cx="6361946" cy="1751294"/>
            <a:chOff x="0" y="0"/>
            <a:chExt cx="2660504" cy="732374"/>
          </a:xfrm>
        </p:grpSpPr>
        <p:sp>
          <p:nvSpPr>
            <p:cNvPr id="3" name="Freeform 3"/>
            <p:cNvSpPr/>
            <p:nvPr/>
          </p:nvSpPr>
          <p:spPr>
            <a:xfrm>
              <a:off x="2455" y="0"/>
              <a:ext cx="2655594" cy="732374"/>
            </a:xfrm>
            <a:custGeom>
              <a:avLst/>
              <a:gdLst/>
              <a:ahLst/>
              <a:cxnLst/>
              <a:rect l="l" t="t" r="r" b="b"/>
              <a:pathLst>
                <a:path w="2655594" h="732374">
                  <a:moveTo>
                    <a:pt x="2651554" y="377892"/>
                  </a:moveTo>
                  <a:lnTo>
                    <a:pt x="2461344" y="720669"/>
                  </a:lnTo>
                  <a:cubicBezTo>
                    <a:pt x="2457336" y="727893"/>
                    <a:pt x="2449724" y="732374"/>
                    <a:pt x="2441463" y="732374"/>
                  </a:cubicBezTo>
                  <a:lnTo>
                    <a:pt x="214131" y="732374"/>
                  </a:lnTo>
                  <a:cubicBezTo>
                    <a:pt x="205870" y="732374"/>
                    <a:pt x="198258" y="727893"/>
                    <a:pt x="194250" y="720669"/>
                  </a:cubicBezTo>
                  <a:lnTo>
                    <a:pt x="4040" y="377892"/>
                  </a:lnTo>
                  <a:cubicBezTo>
                    <a:pt x="0" y="370611"/>
                    <a:pt x="0" y="361763"/>
                    <a:pt x="4040" y="354482"/>
                  </a:cubicBezTo>
                  <a:lnTo>
                    <a:pt x="194250" y="11705"/>
                  </a:lnTo>
                  <a:cubicBezTo>
                    <a:pt x="198258" y="4481"/>
                    <a:pt x="205870" y="0"/>
                    <a:pt x="214131" y="0"/>
                  </a:cubicBezTo>
                  <a:lnTo>
                    <a:pt x="2441463" y="0"/>
                  </a:lnTo>
                  <a:cubicBezTo>
                    <a:pt x="2449724" y="0"/>
                    <a:pt x="2457336" y="4481"/>
                    <a:pt x="2461344" y="11705"/>
                  </a:cubicBezTo>
                  <a:lnTo>
                    <a:pt x="2651554" y="354482"/>
                  </a:lnTo>
                  <a:cubicBezTo>
                    <a:pt x="2655594" y="361763"/>
                    <a:pt x="2655594" y="370611"/>
                    <a:pt x="2651554" y="377892"/>
                  </a:cubicBezTo>
                  <a:close/>
                </a:path>
              </a:pathLst>
            </a:custGeom>
            <a:solidFill>
              <a:srgbClr val="FFC508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431904" cy="71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8517" y="34416"/>
            <a:ext cx="4573215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 dirty="0">
                <a:solidFill>
                  <a:srgbClr val="0154A4"/>
                </a:solidFill>
                <a:latin typeface="Poppins Semi-Bold"/>
              </a:rPr>
              <a:t>ATENÇÃO PRIMÁRIA</a:t>
            </a:r>
          </a:p>
          <a:p>
            <a:pPr algn="ctr">
              <a:lnSpc>
                <a:spcPts val="4950"/>
              </a:lnSpc>
            </a:pPr>
            <a:endParaRPr lang="en-US" sz="4400" dirty="0">
              <a:solidFill>
                <a:srgbClr val="0154A4"/>
              </a:solidFill>
              <a:latin typeface="Poppins Semi-Bold"/>
            </a:endParaRPr>
          </a:p>
        </p:txBody>
      </p:sp>
      <p:grpSp>
        <p:nvGrpSpPr>
          <p:cNvPr id="18" name="Grupo 9">
            <a:extLst>
              <a:ext uri="{FF2B5EF4-FFF2-40B4-BE49-F238E27FC236}">
                <a16:creationId xmlns:a16="http://schemas.microsoft.com/office/drawing/2014/main" id="{9384818A-51A1-BA9B-63E4-B0F8CAFEA9F9}"/>
              </a:ext>
            </a:extLst>
          </p:cNvPr>
          <p:cNvGrpSpPr/>
          <p:nvPr/>
        </p:nvGrpSpPr>
        <p:grpSpPr>
          <a:xfrm>
            <a:off x="8229600" y="167320"/>
            <a:ext cx="9456752" cy="3833180"/>
            <a:chOff x="76200" y="0"/>
            <a:chExt cx="5985509" cy="5295899"/>
          </a:xfrm>
        </p:grpSpPr>
        <p:sp>
          <p:nvSpPr>
            <p:cNvPr id="20" name="Seta para a direita 16">
              <a:extLst>
                <a:ext uri="{FF2B5EF4-FFF2-40B4-BE49-F238E27FC236}">
                  <a16:creationId xmlns:a16="http://schemas.microsoft.com/office/drawing/2014/main" id="{1E5FAE3D-2E7B-CFB2-FC40-353C69CECBCA}"/>
                </a:ext>
              </a:extLst>
            </p:cNvPr>
            <p:cNvSpPr/>
            <p:nvPr/>
          </p:nvSpPr>
          <p:spPr>
            <a:xfrm>
              <a:off x="491489" y="0"/>
              <a:ext cx="5570220" cy="5295899"/>
            </a:xfrm>
            <a:prstGeom prst="rightArrow">
              <a:avLst/>
            </a:prstGeom>
            <a:noFill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orma livre 17">
              <a:extLst>
                <a:ext uri="{FF2B5EF4-FFF2-40B4-BE49-F238E27FC236}">
                  <a16:creationId xmlns:a16="http://schemas.microsoft.com/office/drawing/2014/main" id="{2CB67FEF-7210-6746-FB94-B5568AB60BC4}"/>
                </a:ext>
              </a:extLst>
            </p:cNvPr>
            <p:cNvSpPr/>
            <p:nvPr/>
          </p:nvSpPr>
          <p:spPr>
            <a:xfrm>
              <a:off x="100071" y="76200"/>
              <a:ext cx="5554717" cy="1638300"/>
            </a:xfrm>
            <a:custGeom>
              <a:avLst/>
              <a:gdLst>
                <a:gd name="connsiteX0" fmla="*/ 0 w 2131895"/>
                <a:gd name="connsiteY0" fmla="*/ 353067 h 2118360"/>
                <a:gd name="connsiteX1" fmla="*/ 353067 w 2131895"/>
                <a:gd name="connsiteY1" fmla="*/ 0 h 2118360"/>
                <a:gd name="connsiteX2" fmla="*/ 1778828 w 2131895"/>
                <a:gd name="connsiteY2" fmla="*/ 0 h 2118360"/>
                <a:gd name="connsiteX3" fmla="*/ 2131895 w 2131895"/>
                <a:gd name="connsiteY3" fmla="*/ 353067 h 2118360"/>
                <a:gd name="connsiteX4" fmla="*/ 2131895 w 2131895"/>
                <a:gd name="connsiteY4" fmla="*/ 1765293 h 2118360"/>
                <a:gd name="connsiteX5" fmla="*/ 1778828 w 2131895"/>
                <a:gd name="connsiteY5" fmla="*/ 2118360 h 2118360"/>
                <a:gd name="connsiteX6" fmla="*/ 353067 w 2131895"/>
                <a:gd name="connsiteY6" fmla="*/ 2118360 h 2118360"/>
                <a:gd name="connsiteX7" fmla="*/ 0 w 2131895"/>
                <a:gd name="connsiteY7" fmla="*/ 1765293 h 2118360"/>
                <a:gd name="connsiteX8" fmla="*/ 0 w 2131895"/>
                <a:gd name="connsiteY8" fmla="*/ 353067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95" h="2118360">
                  <a:moveTo>
                    <a:pt x="0" y="353067"/>
                  </a:moveTo>
                  <a:cubicBezTo>
                    <a:pt x="0" y="158073"/>
                    <a:pt x="158073" y="0"/>
                    <a:pt x="353067" y="0"/>
                  </a:cubicBezTo>
                  <a:lnTo>
                    <a:pt x="1778828" y="0"/>
                  </a:lnTo>
                  <a:cubicBezTo>
                    <a:pt x="1973822" y="0"/>
                    <a:pt x="2131895" y="158073"/>
                    <a:pt x="2131895" y="353067"/>
                  </a:cubicBezTo>
                  <a:lnTo>
                    <a:pt x="2131895" y="1765293"/>
                  </a:lnTo>
                  <a:cubicBezTo>
                    <a:pt x="2131895" y="1960287"/>
                    <a:pt x="1973822" y="2118360"/>
                    <a:pt x="1778828" y="2118360"/>
                  </a:cubicBezTo>
                  <a:lnTo>
                    <a:pt x="353067" y="2118360"/>
                  </a:lnTo>
                  <a:cubicBezTo>
                    <a:pt x="158073" y="2118360"/>
                    <a:pt x="0" y="1960287"/>
                    <a:pt x="0" y="1765293"/>
                  </a:cubicBezTo>
                  <a:lnTo>
                    <a:pt x="0" y="353067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610" tIns="179610" rIns="179610" bIns="179610" numCol="1" spcCol="1270" anchor="ctr" anchorCtr="0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noProof="1">
                  <a:solidFill>
                    <a:srgbClr val="05066D"/>
                  </a:solidFill>
                  <a:latin typeface="Cocomat Pro Heavy"/>
                </a:rPr>
                <a:t>59 municípios atendidos com Emenda Estadual para Atenção Primária </a:t>
              </a:r>
            </a:p>
          </p:txBody>
        </p:sp>
        <p:sp>
          <p:nvSpPr>
            <p:cNvPr id="23" name="Forma livre 18">
              <a:extLst>
                <a:ext uri="{FF2B5EF4-FFF2-40B4-BE49-F238E27FC236}">
                  <a16:creationId xmlns:a16="http://schemas.microsoft.com/office/drawing/2014/main" id="{86BDC623-EF68-CB3B-4FE2-20F649E55071}"/>
                </a:ext>
              </a:extLst>
            </p:cNvPr>
            <p:cNvSpPr/>
            <p:nvPr/>
          </p:nvSpPr>
          <p:spPr>
            <a:xfrm>
              <a:off x="76200" y="2247900"/>
              <a:ext cx="2861311" cy="2118360"/>
            </a:xfrm>
            <a:custGeom>
              <a:avLst/>
              <a:gdLst>
                <a:gd name="connsiteX0" fmla="*/ 0 w 2131895"/>
                <a:gd name="connsiteY0" fmla="*/ 353067 h 2118360"/>
                <a:gd name="connsiteX1" fmla="*/ 353067 w 2131895"/>
                <a:gd name="connsiteY1" fmla="*/ 0 h 2118360"/>
                <a:gd name="connsiteX2" fmla="*/ 1778828 w 2131895"/>
                <a:gd name="connsiteY2" fmla="*/ 0 h 2118360"/>
                <a:gd name="connsiteX3" fmla="*/ 2131895 w 2131895"/>
                <a:gd name="connsiteY3" fmla="*/ 353067 h 2118360"/>
                <a:gd name="connsiteX4" fmla="*/ 2131895 w 2131895"/>
                <a:gd name="connsiteY4" fmla="*/ 1765293 h 2118360"/>
                <a:gd name="connsiteX5" fmla="*/ 1778828 w 2131895"/>
                <a:gd name="connsiteY5" fmla="*/ 2118360 h 2118360"/>
                <a:gd name="connsiteX6" fmla="*/ 353067 w 2131895"/>
                <a:gd name="connsiteY6" fmla="*/ 2118360 h 2118360"/>
                <a:gd name="connsiteX7" fmla="*/ 0 w 2131895"/>
                <a:gd name="connsiteY7" fmla="*/ 1765293 h 2118360"/>
                <a:gd name="connsiteX8" fmla="*/ 0 w 2131895"/>
                <a:gd name="connsiteY8" fmla="*/ 353067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95" h="2118360">
                  <a:moveTo>
                    <a:pt x="0" y="353067"/>
                  </a:moveTo>
                  <a:cubicBezTo>
                    <a:pt x="0" y="158073"/>
                    <a:pt x="158073" y="0"/>
                    <a:pt x="353067" y="0"/>
                  </a:cubicBezTo>
                  <a:lnTo>
                    <a:pt x="1778828" y="0"/>
                  </a:lnTo>
                  <a:cubicBezTo>
                    <a:pt x="1973822" y="0"/>
                    <a:pt x="2131895" y="158073"/>
                    <a:pt x="2131895" y="353067"/>
                  </a:cubicBezTo>
                  <a:lnTo>
                    <a:pt x="2131895" y="1765293"/>
                  </a:lnTo>
                  <a:cubicBezTo>
                    <a:pt x="2131895" y="1960287"/>
                    <a:pt x="1973822" y="2118360"/>
                    <a:pt x="1778828" y="2118360"/>
                  </a:cubicBezTo>
                  <a:lnTo>
                    <a:pt x="353067" y="2118360"/>
                  </a:lnTo>
                  <a:cubicBezTo>
                    <a:pt x="158073" y="2118360"/>
                    <a:pt x="0" y="1960287"/>
                    <a:pt x="0" y="1765293"/>
                  </a:cubicBezTo>
                  <a:lnTo>
                    <a:pt x="0" y="35306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610" tIns="179610" rIns="179610" bIns="179610" numCol="1" spcCol="1270" anchor="ctr" anchorCtr="0">
              <a:no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pt-BR" sz="2700" b="1" dirty="0">
                  <a:solidFill>
                    <a:srgbClr val="05066D"/>
                  </a:solidFill>
                  <a:latin typeface="+mj-lt"/>
                </a:rPr>
                <a:t>Custeio</a:t>
              </a:r>
            </a:p>
            <a:p>
              <a:pPr lvl="0" algn="ctr">
                <a:spcBef>
                  <a:spcPct val="0"/>
                </a:spcBef>
              </a:pPr>
              <a:r>
                <a:rPr lang="pt-BR" sz="2700" b="1" dirty="0">
                  <a:solidFill>
                    <a:srgbClr val="05066D"/>
                  </a:solidFill>
                  <a:latin typeface="+mj-lt"/>
                </a:rPr>
                <a:t>R$11.104.894,92</a:t>
              </a:r>
            </a:p>
          </p:txBody>
        </p:sp>
        <p:sp>
          <p:nvSpPr>
            <p:cNvPr id="24" name="Forma livre 19">
              <a:extLst>
                <a:ext uri="{FF2B5EF4-FFF2-40B4-BE49-F238E27FC236}">
                  <a16:creationId xmlns:a16="http://schemas.microsoft.com/office/drawing/2014/main" id="{12A9AD64-D18D-EB05-1CB8-FF369419D856}"/>
                </a:ext>
              </a:extLst>
            </p:cNvPr>
            <p:cNvSpPr/>
            <p:nvPr/>
          </p:nvSpPr>
          <p:spPr>
            <a:xfrm>
              <a:off x="3124200" y="2247900"/>
              <a:ext cx="2937509" cy="2118360"/>
            </a:xfrm>
            <a:custGeom>
              <a:avLst/>
              <a:gdLst>
                <a:gd name="connsiteX0" fmla="*/ 0 w 2131895"/>
                <a:gd name="connsiteY0" fmla="*/ 353067 h 2118360"/>
                <a:gd name="connsiteX1" fmla="*/ 353067 w 2131895"/>
                <a:gd name="connsiteY1" fmla="*/ 0 h 2118360"/>
                <a:gd name="connsiteX2" fmla="*/ 1778828 w 2131895"/>
                <a:gd name="connsiteY2" fmla="*/ 0 h 2118360"/>
                <a:gd name="connsiteX3" fmla="*/ 2131895 w 2131895"/>
                <a:gd name="connsiteY3" fmla="*/ 353067 h 2118360"/>
                <a:gd name="connsiteX4" fmla="*/ 2131895 w 2131895"/>
                <a:gd name="connsiteY4" fmla="*/ 1765293 h 2118360"/>
                <a:gd name="connsiteX5" fmla="*/ 1778828 w 2131895"/>
                <a:gd name="connsiteY5" fmla="*/ 2118360 h 2118360"/>
                <a:gd name="connsiteX6" fmla="*/ 353067 w 2131895"/>
                <a:gd name="connsiteY6" fmla="*/ 2118360 h 2118360"/>
                <a:gd name="connsiteX7" fmla="*/ 0 w 2131895"/>
                <a:gd name="connsiteY7" fmla="*/ 1765293 h 2118360"/>
                <a:gd name="connsiteX8" fmla="*/ 0 w 2131895"/>
                <a:gd name="connsiteY8" fmla="*/ 353067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1895" h="2118360">
                  <a:moveTo>
                    <a:pt x="0" y="353067"/>
                  </a:moveTo>
                  <a:cubicBezTo>
                    <a:pt x="0" y="158073"/>
                    <a:pt x="158073" y="0"/>
                    <a:pt x="353067" y="0"/>
                  </a:cubicBezTo>
                  <a:lnTo>
                    <a:pt x="1778828" y="0"/>
                  </a:lnTo>
                  <a:cubicBezTo>
                    <a:pt x="1973822" y="0"/>
                    <a:pt x="2131895" y="158073"/>
                    <a:pt x="2131895" y="353067"/>
                  </a:cubicBezTo>
                  <a:lnTo>
                    <a:pt x="2131895" y="1765293"/>
                  </a:lnTo>
                  <a:cubicBezTo>
                    <a:pt x="2131895" y="1960287"/>
                    <a:pt x="1973822" y="2118360"/>
                    <a:pt x="1778828" y="2118360"/>
                  </a:cubicBezTo>
                  <a:lnTo>
                    <a:pt x="353067" y="2118360"/>
                  </a:lnTo>
                  <a:cubicBezTo>
                    <a:pt x="158073" y="2118360"/>
                    <a:pt x="0" y="1960287"/>
                    <a:pt x="0" y="1765293"/>
                  </a:cubicBezTo>
                  <a:lnTo>
                    <a:pt x="0" y="35306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610" tIns="179610" rIns="179610" bIns="17961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700" b="1" dirty="0">
                  <a:solidFill>
                    <a:srgbClr val="05066D"/>
                  </a:solidFill>
                  <a:latin typeface="+mj-lt"/>
                </a:rPr>
                <a:t>Investimentos R$1.450.229,00</a:t>
              </a:r>
            </a:p>
          </p:txBody>
        </p:sp>
      </p:grpSp>
      <p:pic>
        <p:nvPicPr>
          <p:cNvPr id="25" name="Picture 8">
            <a:extLst>
              <a:ext uri="{FF2B5EF4-FFF2-40B4-BE49-F238E27FC236}">
                <a16:creationId xmlns:a16="http://schemas.microsoft.com/office/drawing/2014/main" id="{E55218E7-B624-9823-E2B7-ECF87F3D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81500"/>
            <a:ext cx="1492994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526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vre 15"/>
          <p:cNvSpPr/>
          <p:nvPr/>
        </p:nvSpPr>
        <p:spPr>
          <a:xfrm>
            <a:off x="5022927" y="0"/>
            <a:ext cx="8508022" cy="4171392"/>
          </a:xfrm>
          <a:custGeom>
            <a:avLst/>
            <a:gdLst>
              <a:gd name="connsiteX0" fmla="*/ 746300 w 1051417"/>
              <a:gd name="connsiteY0" fmla="*/ 174852 h 1148533"/>
              <a:gd name="connsiteX1" fmla="*/ 831682 w 1051417"/>
              <a:gd name="connsiteY1" fmla="*/ 110756 h 1148533"/>
              <a:gd name="connsiteX2" fmla="*/ 898351 w 1051417"/>
              <a:gd name="connsiteY2" fmla="*/ 173156 h 1148533"/>
              <a:gd name="connsiteX3" fmla="*/ 840035 w 1051417"/>
              <a:gd name="connsiteY3" fmla="*/ 262586 h 1148533"/>
              <a:gd name="connsiteX4" fmla="*/ 924856 w 1051417"/>
              <a:gd name="connsiteY4" fmla="*/ 426462 h 1148533"/>
              <a:gd name="connsiteX5" fmla="*/ 1031602 w 1051417"/>
              <a:gd name="connsiteY5" fmla="*/ 428355 h 1148533"/>
              <a:gd name="connsiteX6" fmla="*/ 1047062 w 1051417"/>
              <a:gd name="connsiteY6" fmla="*/ 526153 h 1148533"/>
              <a:gd name="connsiteX7" fmla="*/ 946104 w 1051417"/>
              <a:gd name="connsiteY7" fmla="*/ 560879 h 1148533"/>
              <a:gd name="connsiteX8" fmla="*/ 916646 w 1051417"/>
              <a:gd name="connsiteY8" fmla="*/ 747232 h 1148533"/>
              <a:gd name="connsiteX9" fmla="*/ 1001501 w 1051417"/>
              <a:gd name="connsiteY9" fmla="*/ 812024 h 1148533"/>
              <a:gd name="connsiteX10" fmla="*/ 957361 w 1051417"/>
              <a:gd name="connsiteY10" fmla="*/ 897304 h 1148533"/>
              <a:gd name="connsiteX11" fmla="*/ 855465 w 1051417"/>
              <a:gd name="connsiteY11" fmla="*/ 865436 h 1148533"/>
              <a:gd name="connsiteX12" fmla="*/ 725512 w 1051417"/>
              <a:gd name="connsiteY12" fmla="*/ 987069 h 1148533"/>
              <a:gd name="connsiteX13" fmla="*/ 747889 w 1051417"/>
              <a:gd name="connsiteY13" fmla="*/ 1091461 h 1148533"/>
              <a:gd name="connsiteX14" fmla="*/ 667256 w 1051417"/>
              <a:gd name="connsiteY14" fmla="*/ 1124197 h 1148533"/>
              <a:gd name="connsiteX15" fmla="*/ 610529 w 1051417"/>
              <a:gd name="connsiteY15" fmla="*/ 1033751 h 1148533"/>
              <a:gd name="connsiteX16" fmla="*/ 440888 w 1051417"/>
              <a:gd name="connsiteY16" fmla="*/ 1033751 h 1148533"/>
              <a:gd name="connsiteX17" fmla="*/ 384161 w 1051417"/>
              <a:gd name="connsiteY17" fmla="*/ 1124197 h 1148533"/>
              <a:gd name="connsiteX18" fmla="*/ 303528 w 1051417"/>
              <a:gd name="connsiteY18" fmla="*/ 1091461 h 1148533"/>
              <a:gd name="connsiteX19" fmla="*/ 325905 w 1051417"/>
              <a:gd name="connsiteY19" fmla="*/ 987069 h 1148533"/>
              <a:gd name="connsiteX20" fmla="*/ 195952 w 1051417"/>
              <a:gd name="connsiteY20" fmla="*/ 865436 h 1148533"/>
              <a:gd name="connsiteX21" fmla="*/ 94056 w 1051417"/>
              <a:gd name="connsiteY21" fmla="*/ 897304 h 1148533"/>
              <a:gd name="connsiteX22" fmla="*/ 49916 w 1051417"/>
              <a:gd name="connsiteY22" fmla="*/ 812024 h 1148533"/>
              <a:gd name="connsiteX23" fmla="*/ 134771 w 1051417"/>
              <a:gd name="connsiteY23" fmla="*/ 747232 h 1148533"/>
              <a:gd name="connsiteX24" fmla="*/ 105313 w 1051417"/>
              <a:gd name="connsiteY24" fmla="*/ 560879 h 1148533"/>
              <a:gd name="connsiteX25" fmla="*/ 4355 w 1051417"/>
              <a:gd name="connsiteY25" fmla="*/ 526153 h 1148533"/>
              <a:gd name="connsiteX26" fmla="*/ 19815 w 1051417"/>
              <a:gd name="connsiteY26" fmla="*/ 428355 h 1148533"/>
              <a:gd name="connsiteX27" fmla="*/ 126561 w 1051417"/>
              <a:gd name="connsiteY27" fmla="*/ 426462 h 1148533"/>
              <a:gd name="connsiteX28" fmla="*/ 211382 w 1051417"/>
              <a:gd name="connsiteY28" fmla="*/ 262586 h 1148533"/>
              <a:gd name="connsiteX29" fmla="*/ 153066 w 1051417"/>
              <a:gd name="connsiteY29" fmla="*/ 173156 h 1148533"/>
              <a:gd name="connsiteX30" fmla="*/ 219735 w 1051417"/>
              <a:gd name="connsiteY30" fmla="*/ 110756 h 1148533"/>
              <a:gd name="connsiteX31" fmla="*/ 305117 w 1051417"/>
              <a:gd name="connsiteY31" fmla="*/ 174852 h 1148533"/>
              <a:gd name="connsiteX32" fmla="*/ 464528 w 1051417"/>
              <a:gd name="connsiteY32" fmla="*/ 110132 h 1148533"/>
              <a:gd name="connsiteX33" fmla="*/ 483064 w 1051417"/>
              <a:gd name="connsiteY33" fmla="*/ 4990 h 1148533"/>
              <a:gd name="connsiteX34" fmla="*/ 568353 w 1051417"/>
              <a:gd name="connsiteY34" fmla="*/ 4990 h 1148533"/>
              <a:gd name="connsiteX35" fmla="*/ 586890 w 1051417"/>
              <a:gd name="connsiteY35" fmla="*/ 110132 h 1148533"/>
              <a:gd name="connsiteX36" fmla="*/ 746301 w 1051417"/>
              <a:gd name="connsiteY36" fmla="*/ 174852 h 1148533"/>
              <a:gd name="connsiteX37" fmla="*/ 746300 w 1051417"/>
              <a:gd name="connsiteY37" fmla="*/ 174852 h 114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417" h="1148533">
                <a:moveTo>
                  <a:pt x="746300" y="174852"/>
                </a:moveTo>
                <a:lnTo>
                  <a:pt x="831682" y="110756"/>
                </a:lnTo>
                <a:lnTo>
                  <a:pt x="898351" y="173156"/>
                </a:lnTo>
                <a:lnTo>
                  <a:pt x="840035" y="262586"/>
                </a:lnTo>
                <a:cubicBezTo>
                  <a:pt x="877994" y="310218"/>
                  <a:pt x="906855" y="365977"/>
                  <a:pt x="924856" y="426462"/>
                </a:cubicBezTo>
                <a:lnTo>
                  <a:pt x="1031602" y="428355"/>
                </a:lnTo>
                <a:lnTo>
                  <a:pt x="1047062" y="526153"/>
                </a:lnTo>
                <a:lnTo>
                  <a:pt x="946104" y="560879"/>
                </a:lnTo>
                <a:cubicBezTo>
                  <a:pt x="947734" y="624584"/>
                  <a:pt x="937711" y="687991"/>
                  <a:pt x="916646" y="747232"/>
                </a:cubicBezTo>
                <a:lnTo>
                  <a:pt x="1001501" y="812024"/>
                </a:lnTo>
                <a:lnTo>
                  <a:pt x="957361" y="897304"/>
                </a:lnTo>
                <a:lnTo>
                  <a:pt x="855465" y="865436"/>
                </a:lnTo>
                <a:cubicBezTo>
                  <a:pt x="820004" y="915406"/>
                  <a:pt x="775787" y="956792"/>
                  <a:pt x="725512" y="987069"/>
                </a:cubicBezTo>
                <a:lnTo>
                  <a:pt x="747889" y="1091461"/>
                </a:lnTo>
                <a:lnTo>
                  <a:pt x="667256" y="1124197"/>
                </a:lnTo>
                <a:lnTo>
                  <a:pt x="610529" y="1033751"/>
                </a:lnTo>
                <a:cubicBezTo>
                  <a:pt x="568074" y="1043502"/>
                  <a:pt x="483342" y="1043502"/>
                  <a:pt x="440888" y="1033751"/>
                </a:cubicBezTo>
                <a:lnTo>
                  <a:pt x="384161" y="1124197"/>
                </a:lnTo>
                <a:lnTo>
                  <a:pt x="303528" y="1091461"/>
                </a:lnTo>
                <a:lnTo>
                  <a:pt x="325905" y="987069"/>
                </a:lnTo>
                <a:cubicBezTo>
                  <a:pt x="275630" y="956792"/>
                  <a:pt x="231413" y="915406"/>
                  <a:pt x="195952" y="865436"/>
                </a:cubicBezTo>
                <a:lnTo>
                  <a:pt x="94056" y="897304"/>
                </a:lnTo>
                <a:lnTo>
                  <a:pt x="49916" y="812024"/>
                </a:lnTo>
                <a:lnTo>
                  <a:pt x="134771" y="747232"/>
                </a:lnTo>
                <a:cubicBezTo>
                  <a:pt x="113706" y="687991"/>
                  <a:pt x="103683" y="624584"/>
                  <a:pt x="105313" y="560879"/>
                </a:cubicBezTo>
                <a:lnTo>
                  <a:pt x="4355" y="526153"/>
                </a:lnTo>
                <a:lnTo>
                  <a:pt x="19815" y="428355"/>
                </a:lnTo>
                <a:lnTo>
                  <a:pt x="126561" y="426462"/>
                </a:lnTo>
                <a:cubicBezTo>
                  <a:pt x="144562" y="365977"/>
                  <a:pt x="173422" y="310218"/>
                  <a:pt x="211382" y="262586"/>
                </a:cubicBezTo>
                <a:lnTo>
                  <a:pt x="153066" y="173156"/>
                </a:lnTo>
                <a:lnTo>
                  <a:pt x="219735" y="110756"/>
                </a:lnTo>
                <a:lnTo>
                  <a:pt x="305117" y="174852"/>
                </a:lnTo>
                <a:cubicBezTo>
                  <a:pt x="353761" y="141425"/>
                  <a:pt x="408001" y="119403"/>
                  <a:pt x="464528" y="110132"/>
                </a:cubicBezTo>
                <a:lnTo>
                  <a:pt x="483064" y="4990"/>
                </a:lnTo>
                <a:lnTo>
                  <a:pt x="568353" y="4990"/>
                </a:lnTo>
                <a:lnTo>
                  <a:pt x="586890" y="110132"/>
                </a:lnTo>
                <a:cubicBezTo>
                  <a:pt x="643416" y="119403"/>
                  <a:pt x="697656" y="141424"/>
                  <a:pt x="746301" y="174852"/>
                </a:cubicBezTo>
                <a:lnTo>
                  <a:pt x="746300" y="17485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565" tIns="464831" rIns="377565" bIns="499787" numCol="1" spcCol="2165" anchor="ctr" anchorCtr="0">
            <a:noAutofit/>
          </a:bodyPr>
          <a:lstStyle/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65% dos </a:t>
            </a: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municípios </a:t>
            </a:r>
          </a:p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contemplados com </a:t>
            </a:r>
          </a:p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Emenda Parlamentar</a:t>
            </a:r>
          </a:p>
          <a:p>
            <a:pPr marL="0" marR="0" lvl="0" indent="0" algn="ctr" defTabSz="6060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Estadual  em 2023</a:t>
            </a:r>
            <a:endParaRPr kumimoji="0" lang="pt-BR" sz="4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152046"/>
              </p:ext>
            </p:extLst>
          </p:nvPr>
        </p:nvGraphicFramePr>
        <p:xfrm>
          <a:off x="1" y="4279404"/>
          <a:ext cx="18287999" cy="510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70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9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5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5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18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0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47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Destinação da Emenda Parlamentar Estadual em 2023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Empenhado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Liquidado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Pago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A Liquidar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Não Pago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% Pago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90 municípios</a:t>
                      </a:r>
                      <a:endParaRPr lang="pt-BR" sz="2800" b="1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27.673.982,48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27.673.982,48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   27.383.982,48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-  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290.000,00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91,16%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93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09 Instituições  Filantrópicas</a:t>
                      </a:r>
                      <a:endParaRPr lang="pt-BR" sz="2800" b="1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 dirty="0">
                          <a:effectLst/>
                        </a:rPr>
                        <a:t>4.706.846,12 </a:t>
                      </a:r>
                      <a:endParaRPr lang="pt-BR" sz="2800" b="0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2.597.146,12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     2.597.146,12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2.109.700,00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-  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8,65%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8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Execução direta da SES-TO</a:t>
                      </a:r>
                      <a:endParaRPr lang="pt-BR" sz="2800" b="1" i="0" u="none" strike="noStrike" dirty="0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219.976,44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57.726,44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          57.726,44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162.250,00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-   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u="none" strike="noStrike">
                          <a:effectLst/>
                        </a:rPr>
                        <a:t>0,19%</a:t>
                      </a:r>
                      <a:endParaRPr lang="pt-BR" sz="2800" b="0" i="0" u="none" strike="noStrike">
                        <a:effectLst/>
                        <a:latin typeface="Arial"/>
                      </a:endParaRPr>
                    </a:p>
                  </a:txBody>
                  <a:tcPr marL="8190" marR="8190" marT="665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41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 de Emendas em 2023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32.600.805,04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30.328.855,04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   30.038.855,04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2.271.950,00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290.000,00 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100,00%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8190" marR="8190" marT="6654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reeform 5">
            <a:extLst>
              <a:ext uri="{FF2B5EF4-FFF2-40B4-BE49-F238E27FC236}">
                <a16:creationId xmlns:a16="http://schemas.microsoft.com/office/drawing/2014/main" id="{3EDE127C-E47E-98F4-D888-A26F88A05AB3}"/>
              </a:ext>
            </a:extLst>
          </p:cNvPr>
          <p:cNvSpPr/>
          <p:nvPr/>
        </p:nvSpPr>
        <p:spPr>
          <a:xfrm>
            <a:off x="15594909" y="27963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3283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0178" y="-117855"/>
            <a:ext cx="7227871" cy="10404855"/>
            <a:chOff x="0" y="0"/>
            <a:chExt cx="7263564" cy="10456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3602" cy="10456237"/>
            </a:xfrm>
            <a:custGeom>
              <a:avLst/>
              <a:gdLst/>
              <a:ahLst/>
              <a:cxnLst/>
              <a:rect l="l" t="t" r="r" b="b"/>
              <a:pathLst>
                <a:path w="7263602" h="10456237">
                  <a:moveTo>
                    <a:pt x="2427008" y="0"/>
                  </a:moveTo>
                  <a:lnTo>
                    <a:pt x="0" y="4341779"/>
                  </a:lnTo>
                  <a:lnTo>
                    <a:pt x="3865765" y="9188772"/>
                  </a:lnTo>
                  <a:lnTo>
                    <a:pt x="2652326" y="10456237"/>
                  </a:lnTo>
                  <a:lnTo>
                    <a:pt x="7263602" y="10456237"/>
                  </a:lnTo>
                  <a:lnTo>
                    <a:pt x="7263602" y="0"/>
                  </a:lnTo>
                  <a:close/>
                </a:path>
              </a:pathLst>
            </a:custGeom>
            <a:blipFill>
              <a:blip r:embed="rId2"/>
              <a:stretch>
                <a:fillRect l="-89784" r="-3182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-2305538">
            <a:off x="12010516" y="3296378"/>
            <a:ext cx="1108924" cy="6848273"/>
            <a:chOff x="0" y="0"/>
            <a:chExt cx="292062" cy="18036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062" cy="1803660"/>
            </a:xfrm>
            <a:custGeom>
              <a:avLst/>
              <a:gdLst/>
              <a:ahLst/>
              <a:cxnLst/>
              <a:rect l="l" t="t" r="r" b="b"/>
              <a:pathLst>
                <a:path w="292062" h="1803660">
                  <a:moveTo>
                    <a:pt x="0" y="0"/>
                  </a:moveTo>
                  <a:lnTo>
                    <a:pt x="292062" y="0"/>
                  </a:lnTo>
                  <a:lnTo>
                    <a:pt x="292062" y="1803660"/>
                  </a:lnTo>
                  <a:lnTo>
                    <a:pt x="0" y="180366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92062" cy="1870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2614830">
            <a:off x="14495939" y="2933182"/>
            <a:ext cx="188585" cy="11661302"/>
            <a:chOff x="0" y="0"/>
            <a:chExt cx="49669" cy="30712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669" cy="3071289"/>
            </a:xfrm>
            <a:custGeom>
              <a:avLst/>
              <a:gdLst/>
              <a:ahLst/>
              <a:cxnLst/>
              <a:rect l="l" t="t" r="r" b="b"/>
              <a:pathLst>
                <a:path w="49669" h="3071289">
                  <a:moveTo>
                    <a:pt x="0" y="0"/>
                  </a:moveTo>
                  <a:lnTo>
                    <a:pt x="49669" y="0"/>
                  </a:lnTo>
                  <a:lnTo>
                    <a:pt x="49669" y="3071289"/>
                  </a:lnTo>
                  <a:lnTo>
                    <a:pt x="0" y="3071289"/>
                  </a:ln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49669" cy="313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1710481">
            <a:off x="11533776" y="-1617267"/>
            <a:ext cx="1062487" cy="6686550"/>
            <a:chOff x="0" y="0"/>
            <a:chExt cx="279832" cy="17610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832" cy="1761067"/>
            </a:xfrm>
            <a:custGeom>
              <a:avLst/>
              <a:gdLst/>
              <a:ahLst/>
              <a:cxnLst/>
              <a:rect l="l" t="t" r="r" b="b"/>
              <a:pathLst>
                <a:path w="279832" h="1761067">
                  <a:moveTo>
                    <a:pt x="0" y="0"/>
                  </a:moveTo>
                  <a:lnTo>
                    <a:pt x="279832" y="0"/>
                  </a:lnTo>
                  <a:lnTo>
                    <a:pt x="279832" y="1761067"/>
                  </a:lnTo>
                  <a:lnTo>
                    <a:pt x="0" y="1761067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279832" cy="1827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1744249">
            <a:off x="16814443" y="2072992"/>
            <a:ext cx="2208711" cy="14588015"/>
            <a:chOff x="0" y="0"/>
            <a:chExt cx="581718" cy="38421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1718" cy="3842111"/>
            </a:xfrm>
            <a:custGeom>
              <a:avLst/>
              <a:gdLst/>
              <a:ahLst/>
              <a:cxnLst/>
              <a:rect l="l" t="t" r="r" b="b"/>
              <a:pathLst>
                <a:path w="581718" h="3842111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0154A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48" y="632531"/>
            <a:ext cx="2971409" cy="1006955"/>
          </a:xfrm>
          <a:custGeom>
            <a:avLst/>
            <a:gdLst/>
            <a:ahLst/>
            <a:cxnLst/>
            <a:rect l="l" t="t" r="r" b="b"/>
            <a:pathLst>
              <a:path w="2971408" h="1006955">
                <a:moveTo>
                  <a:pt x="0" y="0"/>
                </a:moveTo>
                <a:lnTo>
                  <a:pt x="2971408" y="0"/>
                </a:lnTo>
                <a:lnTo>
                  <a:pt x="2971408" y="1006955"/>
                </a:lnTo>
                <a:lnTo>
                  <a:pt x="0" y="100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1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699" y="8815880"/>
            <a:ext cx="681596" cy="442460"/>
          </a:xfrm>
          <a:custGeom>
            <a:avLst/>
            <a:gdLst/>
            <a:ahLst/>
            <a:cxnLst/>
            <a:rect l="l" t="t" r="r" b="b"/>
            <a:pathLst>
              <a:path w="681596" h="442460">
                <a:moveTo>
                  <a:pt x="0" y="0"/>
                </a:moveTo>
                <a:lnTo>
                  <a:pt x="681596" y="0"/>
                </a:lnTo>
                <a:lnTo>
                  <a:pt x="681596" y="442460"/>
                </a:lnTo>
                <a:lnTo>
                  <a:pt x="0" y="442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27910" y="8771234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47229" y="8764728"/>
            <a:ext cx="531672" cy="531672"/>
          </a:xfrm>
          <a:custGeom>
            <a:avLst/>
            <a:gdLst/>
            <a:ahLst/>
            <a:cxnLst/>
            <a:rect l="l" t="t" r="r" b="b"/>
            <a:pathLst>
              <a:path w="531672" h="531672">
                <a:moveTo>
                  <a:pt x="0" y="0"/>
                </a:moveTo>
                <a:lnTo>
                  <a:pt x="531672" y="0"/>
                </a:lnTo>
                <a:lnTo>
                  <a:pt x="531672" y="531672"/>
                </a:lnTo>
                <a:lnTo>
                  <a:pt x="0" y="531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1" y="2717523"/>
            <a:ext cx="8973805" cy="170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33"/>
              </a:lnSpc>
            </a:pPr>
            <a:r>
              <a:rPr lang="en-US" sz="12100" dirty="0">
                <a:solidFill>
                  <a:srgbClr val="0153A5"/>
                </a:solidFill>
                <a:latin typeface="Poppins Bold"/>
              </a:rPr>
              <a:t>Obrigado!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4569" y="8819583"/>
            <a:ext cx="249860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63 3218-1730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93250" y="8819583"/>
            <a:ext cx="369203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@saudeto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819380" y="8813117"/>
            <a:ext cx="291882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oppins Medium"/>
              </a:rPr>
              <a:t>www.to.gov.br/saude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9BE9C2B5-C07B-FA6D-000D-EC0957512367}"/>
              </a:ext>
            </a:extLst>
          </p:cNvPr>
          <p:cNvSpPr txBox="1">
            <a:spLocks/>
          </p:cNvSpPr>
          <p:nvPr/>
        </p:nvSpPr>
        <p:spPr>
          <a:xfrm>
            <a:off x="509000" y="5084572"/>
            <a:ext cx="9220540" cy="137960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094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300" b="1" dirty="0">
                <a:solidFill>
                  <a:srgbClr val="1532AB"/>
                </a:solidFill>
                <a:latin typeface="Arial" pitchFamily="34" charset="0"/>
                <a:cs typeface="Arial" panose="020B0604020202020204" pitchFamily="34" charset="0"/>
              </a:rPr>
              <a:t>Carlos Felinto Júnior</a:t>
            </a:r>
            <a:br>
              <a:rPr lang="pt-BR" sz="4300" dirty="0">
                <a:solidFill>
                  <a:srgbClr val="153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dirty="0">
                <a:solidFill>
                  <a:srgbClr val="153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Secretário de Estado da Saúde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0E6ECF7-300D-E069-FE4F-1FECA2B11F75}"/>
              </a:ext>
            </a:extLst>
          </p:cNvPr>
          <p:cNvSpPr/>
          <p:nvPr/>
        </p:nvSpPr>
        <p:spPr>
          <a:xfrm>
            <a:off x="1824569" y="7125635"/>
            <a:ext cx="676985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pt-BR" sz="2000" b="1" dirty="0">
                <a:solidFill>
                  <a:srgbClr val="002060"/>
                </a:solidFill>
              </a:rPr>
              <a:t>Apresentação em Audiência Pública</a:t>
            </a:r>
          </a:p>
          <a:p>
            <a:pPr algn="ctr" eaLnBrk="0" hangingPunct="0"/>
            <a:r>
              <a:rPr lang="pt-BR" sz="2000" b="1" dirty="0">
                <a:solidFill>
                  <a:srgbClr val="002060"/>
                </a:solidFill>
              </a:rPr>
              <a:t>Assembleia Legislativa - ALETO, 16 de abril de 2024</a:t>
            </a:r>
            <a:endParaRPr lang="pt-BR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3028" y="-3684"/>
            <a:ext cx="6361946" cy="1751294"/>
            <a:chOff x="0" y="0"/>
            <a:chExt cx="2660504" cy="732374"/>
          </a:xfrm>
        </p:grpSpPr>
        <p:sp>
          <p:nvSpPr>
            <p:cNvPr id="3" name="Freeform 3"/>
            <p:cNvSpPr/>
            <p:nvPr/>
          </p:nvSpPr>
          <p:spPr>
            <a:xfrm>
              <a:off x="2455" y="0"/>
              <a:ext cx="2655594" cy="732374"/>
            </a:xfrm>
            <a:custGeom>
              <a:avLst/>
              <a:gdLst/>
              <a:ahLst/>
              <a:cxnLst/>
              <a:rect l="l" t="t" r="r" b="b"/>
              <a:pathLst>
                <a:path w="2655594" h="732374">
                  <a:moveTo>
                    <a:pt x="2651554" y="377892"/>
                  </a:moveTo>
                  <a:lnTo>
                    <a:pt x="2461344" y="720669"/>
                  </a:lnTo>
                  <a:cubicBezTo>
                    <a:pt x="2457336" y="727893"/>
                    <a:pt x="2449724" y="732374"/>
                    <a:pt x="2441463" y="732374"/>
                  </a:cubicBezTo>
                  <a:lnTo>
                    <a:pt x="214131" y="732374"/>
                  </a:lnTo>
                  <a:cubicBezTo>
                    <a:pt x="205870" y="732374"/>
                    <a:pt x="198258" y="727893"/>
                    <a:pt x="194250" y="720669"/>
                  </a:cubicBezTo>
                  <a:lnTo>
                    <a:pt x="4040" y="377892"/>
                  </a:lnTo>
                  <a:cubicBezTo>
                    <a:pt x="0" y="370611"/>
                    <a:pt x="0" y="361763"/>
                    <a:pt x="4040" y="354482"/>
                  </a:cubicBezTo>
                  <a:lnTo>
                    <a:pt x="194250" y="11705"/>
                  </a:lnTo>
                  <a:cubicBezTo>
                    <a:pt x="198258" y="4481"/>
                    <a:pt x="205870" y="0"/>
                    <a:pt x="214131" y="0"/>
                  </a:cubicBezTo>
                  <a:lnTo>
                    <a:pt x="2441463" y="0"/>
                  </a:lnTo>
                  <a:cubicBezTo>
                    <a:pt x="2449724" y="0"/>
                    <a:pt x="2457336" y="4481"/>
                    <a:pt x="2461344" y="11705"/>
                  </a:cubicBezTo>
                  <a:lnTo>
                    <a:pt x="2651554" y="354482"/>
                  </a:lnTo>
                  <a:cubicBezTo>
                    <a:pt x="2655594" y="361763"/>
                    <a:pt x="2655594" y="370611"/>
                    <a:pt x="2651554" y="377892"/>
                  </a:cubicBezTo>
                  <a:close/>
                </a:path>
              </a:pathLst>
            </a:custGeom>
            <a:solidFill>
              <a:srgbClr val="FFC508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19050"/>
              <a:ext cx="2431904" cy="71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73286" y="39384"/>
            <a:ext cx="7473777" cy="6018516"/>
            <a:chOff x="0" y="0"/>
            <a:chExt cx="1376053" cy="13188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6053" cy="1318884"/>
            </a:xfrm>
            <a:custGeom>
              <a:avLst/>
              <a:gdLst/>
              <a:ahLst/>
              <a:cxnLst/>
              <a:rect l="l" t="t" r="r" b="b"/>
              <a:pathLst>
                <a:path w="1376053" h="1318884">
                  <a:moveTo>
                    <a:pt x="0" y="0"/>
                  </a:moveTo>
                  <a:lnTo>
                    <a:pt x="1376053" y="0"/>
                  </a:lnTo>
                  <a:lnTo>
                    <a:pt x="1376053" y="1318884"/>
                  </a:lnTo>
                  <a:lnTo>
                    <a:pt x="0" y="1318884"/>
                  </a:lnTo>
                  <a:close/>
                </a:path>
              </a:pathLst>
            </a:custGeom>
            <a:solidFill>
              <a:srgbClr val="06064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76053" cy="1385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sz="3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14704" y="-800100"/>
            <a:ext cx="2282945" cy="22829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sz="36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8517" y="34416"/>
            <a:ext cx="4573215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>
                <a:solidFill>
                  <a:srgbClr val="0154A4"/>
                </a:solidFill>
                <a:latin typeface="Poppins Semi-Bold"/>
              </a:rPr>
              <a:t>VALORIZAÇÃO PROFISSIONAL</a:t>
            </a:r>
          </a:p>
          <a:p>
            <a:pPr algn="ctr">
              <a:lnSpc>
                <a:spcPts val="4950"/>
              </a:lnSpc>
            </a:pPr>
            <a:endParaRPr lang="en-US" sz="4400">
              <a:solidFill>
                <a:srgbClr val="0154A4"/>
              </a:solidFill>
              <a:latin typeface="Poppins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931069" y="2458814"/>
            <a:ext cx="6920089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35"/>
              </a:lnSpc>
            </a:pP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O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Governo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do Tocantins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publicou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a Lei n° 4.177 de 20/06/2023,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instiuindo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a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Indenização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por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Procedimentos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Obstétricos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(IPO) que visa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contribuir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com a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qualidade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do atendimento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nos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hospitais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e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maternidades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de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gestão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estadual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,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além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de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fomentar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a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fixação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destes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</a:t>
            </a:r>
            <a:r>
              <a:rPr lang="en-US" sz="3200" spc="-198" dirty="0" err="1">
                <a:solidFill>
                  <a:srgbClr val="FFFFFF"/>
                </a:solidFill>
                <a:latin typeface="+mj-lt"/>
                <a:ea typeface="Poppins"/>
              </a:rPr>
              <a:t>profissionais</a:t>
            </a:r>
            <a:r>
              <a:rPr lang="en-US" sz="3200" spc="-198" dirty="0">
                <a:solidFill>
                  <a:srgbClr val="FFFFFF"/>
                </a:solidFill>
                <a:latin typeface="+mj-lt"/>
                <a:ea typeface="Poppins"/>
              </a:rPr>
              <a:t> no Estado do Tocantins.</a:t>
            </a:r>
            <a:r>
              <a:rPr lang="en-US" sz="3200" spc="-198" dirty="0">
                <a:solidFill>
                  <a:srgbClr val="FFFFFF"/>
                </a:solidFill>
                <a:latin typeface="+mj-lt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68000" y="1169938"/>
            <a:ext cx="667113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 err="1">
                <a:solidFill>
                  <a:srgbClr val="FFFFFF"/>
                </a:solidFill>
                <a:latin typeface="Poppins Semi-Bold"/>
              </a:rPr>
              <a:t>Indenização</a:t>
            </a:r>
            <a:r>
              <a:rPr lang="en-US" sz="3200" dirty="0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oppins Semi-Bold"/>
              </a:rPr>
              <a:t>por</a:t>
            </a:r>
            <a:r>
              <a:rPr lang="en-US" sz="3200" dirty="0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oppins Semi-Bold"/>
              </a:rPr>
              <a:t>Procedimentos</a:t>
            </a:r>
            <a:r>
              <a:rPr lang="en-US" sz="3200" dirty="0">
                <a:solidFill>
                  <a:srgbClr val="FFFFFF"/>
                </a:solidFill>
                <a:latin typeface="Poppins Semi-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oppins Semi-Bold"/>
              </a:rPr>
              <a:t>Obstétricos</a:t>
            </a:r>
            <a:r>
              <a:rPr lang="en-US" sz="3200" dirty="0">
                <a:solidFill>
                  <a:srgbClr val="FFFFFF"/>
                </a:solidFill>
                <a:latin typeface="Poppins Semi-Bold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028033" y="-374090"/>
            <a:ext cx="1646252" cy="1667091"/>
          </a:xfrm>
          <a:custGeom>
            <a:avLst/>
            <a:gdLst/>
            <a:ahLst/>
            <a:cxnLst/>
            <a:rect l="l" t="t" r="r" b="b"/>
            <a:pathLst>
              <a:path w="1646252" h="1667091">
                <a:moveTo>
                  <a:pt x="0" y="0"/>
                </a:moveTo>
                <a:lnTo>
                  <a:pt x="1646252" y="0"/>
                </a:lnTo>
                <a:lnTo>
                  <a:pt x="1646252" y="1667091"/>
                </a:lnTo>
                <a:lnTo>
                  <a:pt x="0" y="1667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5322344"/>
              </p:ext>
            </p:extLst>
          </p:nvPr>
        </p:nvGraphicFramePr>
        <p:xfrm>
          <a:off x="191657" y="1918706"/>
          <a:ext cx="9714343" cy="573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tângulo 18"/>
          <p:cNvSpPr/>
          <p:nvPr/>
        </p:nvSpPr>
        <p:spPr>
          <a:xfrm>
            <a:off x="10423634" y="6721979"/>
            <a:ext cx="7575362" cy="707521"/>
          </a:xfrm>
          <a:prstGeom prst="rect">
            <a:avLst/>
          </a:prstGeom>
          <a:solidFill>
            <a:srgbClr val="002060"/>
          </a:solidFill>
        </p:spPr>
        <p:txBody>
          <a:bodyPr wrap="square" lIns="91104" tIns="45539" rIns="91104" bIns="45539">
            <a:spAutoFit/>
          </a:bodyPr>
          <a:lstStyle/>
          <a:p>
            <a:pPr algn="ctr">
              <a:defRPr lang="pt-BR" sz="2800" b="1" i="0" u="none" strike="noStrike" kern="1200" baseline="0">
                <a:solidFill>
                  <a:srgbClr val="0153A5"/>
                </a:solidFill>
                <a:latin typeface="+mn-lt"/>
                <a:ea typeface="+mn-ea"/>
                <a:cs typeface="+mn-cs"/>
              </a:defRPr>
            </a:pPr>
            <a:r>
              <a:rPr lang="pt-BR" sz="4000">
                <a:solidFill>
                  <a:schemeClr val="bg1"/>
                </a:solidFill>
              </a:rPr>
              <a:t>CAPACITAÇÃO DOS PROFISSIONAIS</a:t>
            </a:r>
          </a:p>
        </p:txBody>
      </p: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314567"/>
              </p:ext>
            </p:extLst>
          </p:nvPr>
        </p:nvGraphicFramePr>
        <p:xfrm>
          <a:off x="10439400" y="7429500"/>
          <a:ext cx="7543800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Vinculo do Trabalhador</a:t>
                      </a:r>
                    </a:p>
                  </a:txBody>
                  <a:tcPr marL="6351" marR="6351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Quant.</a:t>
                      </a:r>
                    </a:p>
                  </a:txBody>
                  <a:tcPr marL="6351" marR="6351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Municípios</a:t>
                      </a:r>
                    </a:p>
                  </a:txBody>
                  <a:tcPr marL="6351" marR="6351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317</a:t>
                      </a:r>
                    </a:p>
                  </a:txBody>
                  <a:tcPr marL="6351" marR="6351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SES-TO</a:t>
                      </a:r>
                    </a:p>
                  </a:txBody>
                  <a:tcPr marL="6351" marR="6351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534</a:t>
                      </a:r>
                    </a:p>
                  </a:txBody>
                  <a:tcPr marL="6351" marR="6351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3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351" marR="6351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851</a:t>
                      </a:r>
                    </a:p>
                  </a:txBody>
                  <a:tcPr marL="6351" marR="6351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91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-257175"/>
            <a:ext cx="8333154" cy="3086100"/>
            <a:chOff x="0" y="0"/>
            <a:chExt cx="21947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94740" cy="812800"/>
            </a:xfrm>
            <a:custGeom>
              <a:avLst/>
              <a:gdLst/>
              <a:ahLst/>
              <a:cxnLst/>
              <a:rect l="l" t="t" r="r" b="b"/>
              <a:pathLst>
                <a:path w="2194740" h="812800">
                  <a:moveTo>
                    <a:pt x="0" y="0"/>
                  </a:moveTo>
                  <a:lnTo>
                    <a:pt x="2194740" y="0"/>
                  </a:lnTo>
                  <a:lnTo>
                    <a:pt x="21947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19474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24424" y="9258300"/>
            <a:ext cx="9900631" cy="3086100"/>
            <a:chOff x="0" y="0"/>
            <a:chExt cx="260757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07574" cy="812800"/>
            </a:xfrm>
            <a:custGeom>
              <a:avLst/>
              <a:gdLst/>
              <a:ahLst/>
              <a:cxnLst/>
              <a:rect l="l" t="t" r="r" b="b"/>
              <a:pathLst>
                <a:path w="2607574" h="812800">
                  <a:moveTo>
                    <a:pt x="0" y="0"/>
                  </a:moveTo>
                  <a:lnTo>
                    <a:pt x="2607574" y="0"/>
                  </a:lnTo>
                  <a:lnTo>
                    <a:pt x="260757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607574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684672" y="1103035"/>
            <a:ext cx="769911" cy="673322"/>
          </a:xfrm>
          <a:custGeom>
            <a:avLst/>
            <a:gdLst/>
            <a:ahLst/>
            <a:cxnLst/>
            <a:rect l="l" t="t" r="r" b="b"/>
            <a:pathLst>
              <a:path w="769910" h="673322">
                <a:moveTo>
                  <a:pt x="0" y="0"/>
                </a:moveTo>
                <a:lnTo>
                  <a:pt x="769911" y="0"/>
                </a:lnTo>
                <a:lnTo>
                  <a:pt x="769911" y="673322"/>
                </a:lnTo>
                <a:lnTo>
                  <a:pt x="0" y="67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3" y="1103035"/>
            <a:ext cx="730445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400">
                <a:solidFill>
                  <a:srgbClr val="FFFFFF"/>
                </a:solidFill>
                <a:latin typeface="Poppins Semi-Bold"/>
              </a:rPr>
              <a:t>RECONHECIMENTO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77400" y="568087"/>
            <a:ext cx="83058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>
                <a:solidFill>
                  <a:srgbClr val="2E2768"/>
                </a:solidFill>
                <a:latin typeface="Poppins Bold"/>
              </a:rPr>
              <a:t>Maratona Todos Seguros</a:t>
            </a:r>
          </a:p>
          <a:p>
            <a:pPr algn="just"/>
            <a:endParaRPr lang="en-US" sz="3200">
              <a:solidFill>
                <a:srgbClr val="2E2768"/>
              </a:solidFill>
              <a:latin typeface="Poppins Bold"/>
            </a:endParaRPr>
          </a:p>
          <a:p>
            <a:pPr algn="just"/>
            <a:r>
              <a:rPr lang="en-US" sz="3200">
                <a:solidFill>
                  <a:srgbClr val="2E2768"/>
                </a:solidFill>
                <a:latin typeface="Poppins"/>
              </a:rPr>
              <a:t>O Hospital e Maternidade Dona Regina Siqueira Campos conquistou o 2º lugar na Maratona todos Seguros, do Ministério da Saúde. </a:t>
            </a:r>
          </a:p>
          <a:p>
            <a:pPr algn="just"/>
            <a:endParaRPr lang="en-US" sz="3200">
              <a:solidFill>
                <a:srgbClr val="2E2768"/>
              </a:solidFill>
              <a:latin typeface="Poppins"/>
            </a:endParaRPr>
          </a:p>
          <a:p>
            <a:pPr algn="just"/>
            <a:r>
              <a:rPr lang="en-US" sz="3200">
                <a:solidFill>
                  <a:srgbClr val="2E2768"/>
                </a:solidFill>
                <a:latin typeface="Poppins"/>
              </a:rPr>
              <a:t>A ação envolveu 18 unidades hospitalares do país participantes do ‘Projeto Paciente Seguro’, desenvolvido em parceria com o Hospital Moinhos de Vento (HMV), de Porto Alegre (RS).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95625"/>
            <a:ext cx="9318537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6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203" b="1203"/>
          <a:stretch>
            <a:fillRect/>
          </a:stretch>
        </p:blipFill>
        <p:spPr>
          <a:xfrm>
            <a:off x="10439288" y="5241674"/>
            <a:ext cx="7848718" cy="514638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10800000">
            <a:off x="8474602" y="-682200"/>
            <a:ext cx="4055662" cy="3421800"/>
            <a:chOff x="0" y="0"/>
            <a:chExt cx="812800" cy="6857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85767"/>
            </a:xfrm>
            <a:custGeom>
              <a:avLst/>
              <a:gdLst/>
              <a:ahLst/>
              <a:cxnLst/>
              <a:rect l="l" t="t" r="r" b="b"/>
              <a:pathLst>
                <a:path w="812800" h="685767">
                  <a:moveTo>
                    <a:pt x="406400" y="0"/>
                  </a:moveTo>
                  <a:lnTo>
                    <a:pt x="812800" y="685767"/>
                  </a:lnTo>
                  <a:lnTo>
                    <a:pt x="0" y="68576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251717"/>
              <a:ext cx="558800" cy="385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1810905">
            <a:off x="16595719" y="1571682"/>
            <a:ext cx="388346" cy="11661302"/>
            <a:chOff x="0" y="0"/>
            <a:chExt cx="102280" cy="30712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280" cy="3071289"/>
            </a:xfrm>
            <a:custGeom>
              <a:avLst/>
              <a:gdLst/>
              <a:ahLst/>
              <a:cxnLst/>
              <a:rect l="l" t="t" r="r" b="b"/>
              <a:pathLst>
                <a:path w="102280" h="3071289">
                  <a:moveTo>
                    <a:pt x="0" y="0"/>
                  </a:moveTo>
                  <a:lnTo>
                    <a:pt x="102280" y="0"/>
                  </a:lnTo>
                  <a:lnTo>
                    <a:pt x="102280" y="3071289"/>
                  </a:lnTo>
                  <a:lnTo>
                    <a:pt x="0" y="3071289"/>
                  </a:ln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02280" cy="313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1744249">
            <a:off x="16814443" y="2072992"/>
            <a:ext cx="2208711" cy="14588015"/>
            <a:chOff x="0" y="0"/>
            <a:chExt cx="581718" cy="38421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1718" cy="3842111"/>
            </a:xfrm>
            <a:custGeom>
              <a:avLst/>
              <a:gdLst/>
              <a:ahLst/>
              <a:cxnLst/>
              <a:rect l="l" t="t" r="r" b="b"/>
              <a:pathLst>
                <a:path w="581718" h="3842111">
                  <a:moveTo>
                    <a:pt x="0" y="0"/>
                  </a:moveTo>
                  <a:lnTo>
                    <a:pt x="581718" y="0"/>
                  </a:lnTo>
                  <a:lnTo>
                    <a:pt x="581718" y="3842111"/>
                  </a:lnTo>
                  <a:lnTo>
                    <a:pt x="0" y="3842111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581718" cy="3908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57200" y="7128163"/>
            <a:ext cx="8265445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Dentro da política de ampliação de serviços de saúde, a SES-TO implantou no Hospital Regional de Paraíso do Tocantins o Teste do Olhinho. O exame realizado em recém-nascidos, para detectar possíveis problemas na visão é rápido, indolor e pode ser feito ainda na maternidade ou nos primeiros dias de vida do bebê. Na unidade hospitalar nascem em média 90 bebês, por mês.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1000" y="6406055"/>
            <a:ext cx="8420101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400">
                <a:solidFill>
                  <a:srgbClr val="0153A5"/>
                </a:solidFill>
                <a:latin typeface="Poppins Semi-Bold"/>
              </a:rPr>
              <a:t>Teste do olhinho Paraíso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-2553809" y="156143"/>
            <a:ext cx="11093476" cy="860486"/>
            <a:chOff x="-2553808" y="156103"/>
            <a:chExt cx="6330421" cy="860486"/>
          </a:xfrm>
        </p:grpSpPr>
        <p:grpSp>
          <p:nvGrpSpPr>
            <p:cNvPr id="24" name="Group 14"/>
            <p:cNvGrpSpPr/>
            <p:nvPr/>
          </p:nvGrpSpPr>
          <p:grpSpPr>
            <a:xfrm>
              <a:off x="-2553808" y="260579"/>
              <a:ext cx="6330421" cy="756010"/>
              <a:chOff x="0" y="0"/>
              <a:chExt cx="1667271" cy="199114"/>
            </a:xfrm>
          </p:grpSpPr>
          <p:sp>
            <p:nvSpPr>
              <p:cNvPr id="26" name="Freeform 15"/>
              <p:cNvSpPr/>
              <p:nvPr/>
            </p:nvSpPr>
            <p:spPr>
              <a:xfrm>
                <a:off x="0" y="0"/>
                <a:ext cx="1667271" cy="199114"/>
              </a:xfrm>
              <a:custGeom>
                <a:avLst/>
                <a:gdLst/>
                <a:ahLst/>
                <a:cxnLst/>
                <a:rect l="l" t="t" r="r" b="b"/>
                <a:pathLst>
                  <a:path w="1667271" h="199114">
                    <a:moveTo>
                      <a:pt x="62372" y="0"/>
                    </a:moveTo>
                    <a:lnTo>
                      <a:pt x="1604900" y="0"/>
                    </a:lnTo>
                    <a:cubicBezTo>
                      <a:pt x="1639347" y="0"/>
                      <a:pt x="1667271" y="27925"/>
                      <a:pt x="1667271" y="62372"/>
                    </a:cubicBezTo>
                    <a:lnTo>
                      <a:pt x="1667271" y="136742"/>
                    </a:lnTo>
                    <a:cubicBezTo>
                      <a:pt x="1667271" y="171189"/>
                      <a:pt x="1639347" y="199114"/>
                      <a:pt x="1604900" y="199114"/>
                    </a:cubicBezTo>
                    <a:lnTo>
                      <a:pt x="62372" y="199114"/>
                    </a:lnTo>
                    <a:cubicBezTo>
                      <a:pt x="27925" y="199114"/>
                      <a:pt x="0" y="171189"/>
                      <a:pt x="0" y="136742"/>
                    </a:cubicBezTo>
                    <a:lnTo>
                      <a:pt x="0" y="62372"/>
                    </a:lnTo>
                    <a:cubicBezTo>
                      <a:pt x="0" y="27925"/>
                      <a:pt x="27925" y="0"/>
                      <a:pt x="62372" y="0"/>
                    </a:cubicBezTo>
                    <a:close/>
                  </a:path>
                </a:pathLst>
              </a:custGeom>
              <a:solidFill>
                <a:srgbClr val="FFC508"/>
              </a:solidFill>
            </p:spPr>
          </p:sp>
          <p:sp>
            <p:nvSpPr>
              <p:cNvPr id="27" name="TextBox 16"/>
              <p:cNvSpPr txBox="1"/>
              <p:nvPr/>
            </p:nvSpPr>
            <p:spPr>
              <a:xfrm>
                <a:off x="0" y="-66675"/>
                <a:ext cx="1667271" cy="265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25" name="TextBox 17"/>
            <p:cNvSpPr txBox="1"/>
            <p:nvPr/>
          </p:nvSpPr>
          <p:spPr>
            <a:xfrm>
              <a:off x="-1096494" y="156103"/>
              <a:ext cx="4678141" cy="807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95"/>
                </a:lnSpc>
                <a:spcBef>
                  <a:spcPct val="0"/>
                </a:spcBef>
              </a:pPr>
              <a:r>
                <a:rPr lang="en-US" sz="4400">
                  <a:solidFill>
                    <a:srgbClr val="0153A5"/>
                  </a:solidFill>
                  <a:latin typeface="Poppins Medium"/>
                </a:rPr>
                <a:t>SERVIÇOS HOSPITALARES</a:t>
              </a:r>
            </a:p>
          </p:txBody>
        </p:sp>
      </p:grpSp>
      <p:grpSp>
        <p:nvGrpSpPr>
          <p:cNvPr id="30" name="Group 4"/>
          <p:cNvGrpSpPr/>
          <p:nvPr/>
        </p:nvGrpSpPr>
        <p:grpSpPr>
          <a:xfrm>
            <a:off x="10495317" y="-38100"/>
            <a:ext cx="7792684" cy="4409513"/>
            <a:chOff x="0" y="0"/>
            <a:chExt cx="10390245" cy="5879351"/>
          </a:xfrm>
        </p:grpSpPr>
        <p:pic>
          <p:nvPicPr>
            <p:cNvPr id="31" name="Picture 5"/>
            <p:cNvPicPr>
              <a:picLocks noChangeAspect="1"/>
            </p:cNvPicPr>
            <p:nvPr/>
          </p:nvPicPr>
          <p:blipFill>
            <a:blip r:embed="rId3"/>
            <a:srcRect t="31068" b="26536"/>
            <a:stretch>
              <a:fillRect/>
            </a:stretch>
          </p:blipFill>
          <p:spPr>
            <a:xfrm>
              <a:off x="0" y="0"/>
              <a:ext cx="10390245" cy="5879351"/>
            </a:xfrm>
            <a:prstGeom prst="rect">
              <a:avLst/>
            </a:prstGeom>
          </p:spPr>
        </p:pic>
      </p:grpSp>
      <p:sp>
        <p:nvSpPr>
          <p:cNvPr id="32" name="TextBox 13"/>
          <p:cNvSpPr txBox="1"/>
          <p:nvPr/>
        </p:nvSpPr>
        <p:spPr>
          <a:xfrm>
            <a:off x="152400" y="1809296"/>
            <a:ext cx="887969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7"/>
              </a:lnSpc>
            </a:pPr>
            <a:r>
              <a:rPr lang="en-US" sz="4400">
                <a:solidFill>
                  <a:srgbClr val="0153A5"/>
                </a:solidFill>
                <a:latin typeface="Poppins Semi-Bold"/>
              </a:rPr>
              <a:t>Eletroencefalograma no HRA</a:t>
            </a:r>
          </a:p>
        </p:txBody>
      </p:sp>
      <p:grpSp>
        <p:nvGrpSpPr>
          <p:cNvPr id="33" name="Group 14"/>
          <p:cNvGrpSpPr/>
          <p:nvPr/>
        </p:nvGrpSpPr>
        <p:grpSpPr>
          <a:xfrm>
            <a:off x="6794394" y="3018587"/>
            <a:ext cx="3949806" cy="3420353"/>
            <a:chOff x="0" y="0"/>
            <a:chExt cx="4282440" cy="3708400"/>
          </a:xfrm>
        </p:grpSpPr>
        <p:sp>
          <p:nvSpPr>
            <p:cNvPr id="34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9753" r="-19753"/>
              </a:stretch>
            </a:blipFill>
          </p:spPr>
        </p:sp>
      </p:grpSp>
      <p:sp>
        <p:nvSpPr>
          <p:cNvPr id="35" name="TextBox 19"/>
          <p:cNvSpPr txBox="1"/>
          <p:nvPr/>
        </p:nvSpPr>
        <p:spPr>
          <a:xfrm>
            <a:off x="158740" y="4033489"/>
            <a:ext cx="700406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7"/>
              </a:lnSpc>
            </a:pPr>
            <a:r>
              <a:rPr lang="en-US" sz="4400">
                <a:solidFill>
                  <a:srgbClr val="0153A5"/>
                </a:solidFill>
                <a:latin typeface="Poppins Semi-Bold"/>
              </a:rPr>
              <a:t>Ouvidoria em Xambioá</a:t>
            </a:r>
          </a:p>
        </p:txBody>
      </p:sp>
    </p:spTree>
    <p:extLst>
      <p:ext uri="{BB962C8B-B14F-4D97-AF65-F5344CB8AC3E}">
        <p14:creationId xmlns:p14="http://schemas.microsoft.com/office/powerpoint/2010/main" val="1388910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15075" y="4351572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0" y="0"/>
                </a:moveTo>
                <a:lnTo>
                  <a:pt x="4991149" y="0"/>
                </a:lnTo>
                <a:lnTo>
                  <a:pt x="4991149" y="7541571"/>
                </a:lnTo>
                <a:lnTo>
                  <a:pt x="0" y="7541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94909" y="279677"/>
            <a:ext cx="2231374" cy="408095"/>
          </a:xfrm>
          <a:custGeom>
            <a:avLst/>
            <a:gdLst/>
            <a:ahLst/>
            <a:cxnLst/>
            <a:rect l="l" t="t" r="r" b="b"/>
            <a:pathLst>
              <a:path w="2231375" h="408094">
                <a:moveTo>
                  <a:pt x="0" y="0"/>
                </a:moveTo>
                <a:lnTo>
                  <a:pt x="2231375" y="0"/>
                </a:lnTo>
                <a:lnTo>
                  <a:pt x="2231375" y="408094"/>
                </a:lnTo>
                <a:lnTo>
                  <a:pt x="0" y="408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1" name="Group 14"/>
          <p:cNvGrpSpPr/>
          <p:nvPr/>
        </p:nvGrpSpPr>
        <p:grpSpPr>
          <a:xfrm>
            <a:off x="152400" y="6912750"/>
            <a:ext cx="4043867" cy="338949"/>
            <a:chOff x="0" y="0"/>
            <a:chExt cx="1065051" cy="89271"/>
          </a:xfrm>
          <a:solidFill>
            <a:schemeClr val="bg1"/>
          </a:solidFill>
        </p:grpSpPr>
        <p:sp>
          <p:nvSpPr>
            <p:cNvPr id="32" name="Freeform 15"/>
            <p:cNvSpPr/>
            <p:nvPr/>
          </p:nvSpPr>
          <p:spPr>
            <a:xfrm>
              <a:off x="0" y="0"/>
              <a:ext cx="1065051" cy="89271"/>
            </a:xfrm>
            <a:custGeom>
              <a:avLst/>
              <a:gdLst/>
              <a:ahLst/>
              <a:cxnLst/>
              <a:rect l="l" t="t" r="r" b="b"/>
              <a:pathLst>
                <a:path w="1065051" h="89271">
                  <a:moveTo>
                    <a:pt x="0" y="0"/>
                  </a:moveTo>
                  <a:lnTo>
                    <a:pt x="1065051" y="0"/>
                  </a:lnTo>
                  <a:lnTo>
                    <a:pt x="1065051" y="89271"/>
                  </a:lnTo>
                  <a:lnTo>
                    <a:pt x="0" y="89271"/>
                  </a:lnTo>
                  <a:close/>
                </a:path>
              </a:pathLst>
            </a:custGeom>
            <a:grpFill/>
          </p:spPr>
        </p:sp>
        <p:sp>
          <p:nvSpPr>
            <p:cNvPr id="33" name="TextBox 16"/>
            <p:cNvSpPr txBox="1"/>
            <p:nvPr/>
          </p:nvSpPr>
          <p:spPr>
            <a:xfrm>
              <a:off x="0" y="-38100"/>
              <a:ext cx="1065051" cy="12737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defTabSz="910564">
                <a:lnSpc>
                  <a:spcPts val="2659"/>
                </a:lnSpc>
              </a:pPr>
              <a:endParaRPr b="1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17"/>
          <p:cNvGrpSpPr/>
          <p:nvPr/>
        </p:nvGrpSpPr>
        <p:grpSpPr>
          <a:xfrm>
            <a:off x="152400" y="1308143"/>
            <a:ext cx="4043867" cy="5774126"/>
            <a:chOff x="0" y="0"/>
            <a:chExt cx="1065051" cy="1461814"/>
          </a:xfrm>
          <a:solidFill>
            <a:schemeClr val="bg1"/>
          </a:solidFill>
        </p:grpSpPr>
        <p:sp>
          <p:nvSpPr>
            <p:cNvPr id="35" name="Freeform 18"/>
            <p:cNvSpPr/>
            <p:nvPr/>
          </p:nvSpPr>
          <p:spPr>
            <a:xfrm>
              <a:off x="0" y="0"/>
              <a:ext cx="1065051" cy="1461814"/>
            </a:xfrm>
            <a:custGeom>
              <a:avLst/>
              <a:gdLst/>
              <a:ahLst/>
              <a:cxnLst/>
              <a:rect l="l" t="t" r="r" b="b"/>
              <a:pathLst>
                <a:path w="1065051" h="1461814">
                  <a:moveTo>
                    <a:pt x="0" y="0"/>
                  </a:moveTo>
                  <a:lnTo>
                    <a:pt x="1065051" y="0"/>
                  </a:lnTo>
                  <a:lnTo>
                    <a:pt x="1065051" y="1461814"/>
                  </a:lnTo>
                  <a:lnTo>
                    <a:pt x="0" y="1461814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19"/>
            <p:cNvSpPr txBox="1"/>
            <p:nvPr/>
          </p:nvSpPr>
          <p:spPr>
            <a:xfrm>
              <a:off x="0" y="-38100"/>
              <a:ext cx="1065051" cy="149991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defTabSz="910564">
                <a:lnSpc>
                  <a:spcPts val="2659"/>
                </a:lnSpc>
              </a:pPr>
              <a:endParaRPr b="1">
                <a:solidFill>
                  <a:prstClr val="black"/>
                </a:solidFill>
              </a:endParaRPr>
            </a:p>
          </p:txBody>
        </p:sp>
      </p:grpSp>
      <p:sp>
        <p:nvSpPr>
          <p:cNvPr id="39" name="TextBox 22"/>
          <p:cNvSpPr txBox="1"/>
          <p:nvPr/>
        </p:nvSpPr>
        <p:spPr>
          <a:xfrm>
            <a:off x="4586509" y="1234885"/>
            <a:ext cx="4043867" cy="4690475"/>
          </a:xfrm>
          <a:prstGeom prst="rect">
            <a:avLst/>
          </a:prstGeom>
        </p:spPr>
        <p:txBody>
          <a:bodyPr lIns="50595" tIns="50595" rIns="50595" bIns="50595" rtlCol="0" anchor="ctr"/>
          <a:lstStyle/>
          <a:p>
            <a:pPr algn="ctr" defTabSz="910564">
              <a:lnSpc>
                <a:spcPts val="2659"/>
              </a:lnSpc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40" name="TextBox 30"/>
          <p:cNvSpPr txBox="1"/>
          <p:nvPr/>
        </p:nvSpPr>
        <p:spPr>
          <a:xfrm>
            <a:off x="304806" y="1384302"/>
            <a:ext cx="3733800" cy="36779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0564"/>
            <a:r>
              <a:rPr lang="en-US" sz="2000" b="1" dirty="0">
                <a:solidFill>
                  <a:srgbClr val="396CCD"/>
                </a:solidFill>
                <a:latin typeface="Montserrat Bold"/>
              </a:rPr>
              <a:t>HR AUGUSTINÓPOLIS</a:t>
            </a:r>
          </a:p>
          <a:p>
            <a:pPr algn="ctr" defTabSz="910564"/>
            <a:endParaRPr lang="en-US" b="1" dirty="0">
              <a:solidFill>
                <a:srgbClr val="05066D"/>
              </a:solidFill>
              <a:latin typeface="Cocomat Pro Heavy"/>
            </a:endParaRPr>
          </a:p>
          <a:p>
            <a:pPr algn="ctr" defTabSz="910564"/>
            <a:r>
              <a:rPr lang="en-US" sz="2000" b="1" noProof="1">
                <a:solidFill>
                  <a:srgbClr val="05066D"/>
                </a:solidFill>
                <a:latin typeface="Cocomat Pro Heavy"/>
              </a:rPr>
              <a:t>Implantação do protocolo de morte encefálica e Comissão Intra-Hospitalar para Doação de Órgãos e Tecidos para Transplantes.</a:t>
            </a:r>
          </a:p>
          <a:p>
            <a:pPr algn="ctr" defTabSz="910564"/>
            <a:endParaRPr lang="en-US" sz="2000" b="1" noProof="1">
              <a:solidFill>
                <a:srgbClr val="05066D"/>
              </a:solidFill>
              <a:latin typeface="Cocomat Pro Heavy"/>
            </a:endParaRPr>
          </a:p>
          <a:p>
            <a:pPr algn="ctr" defTabSz="910564"/>
            <a:r>
              <a:rPr lang="en-US" sz="2000" b="1" noProof="1">
                <a:solidFill>
                  <a:srgbClr val="05066D"/>
                </a:solidFill>
                <a:latin typeface="Cocomat Pro Heavy"/>
              </a:rPr>
              <a:t>Implantação de cirurgias reparadoras - mamoplastia redutora, reparação de queimaduras, otoplastia</a:t>
            </a:r>
            <a:r>
              <a:rPr lang="en-US" sz="2000" b="1" dirty="0">
                <a:solidFill>
                  <a:srgbClr val="05066D"/>
                </a:solidFill>
                <a:latin typeface="Cocomat Pro Heavy"/>
              </a:rPr>
              <a:t>.</a:t>
            </a:r>
          </a:p>
        </p:txBody>
      </p:sp>
      <p:sp>
        <p:nvSpPr>
          <p:cNvPr id="41" name="TextBox 31"/>
          <p:cNvSpPr txBox="1"/>
          <p:nvPr/>
        </p:nvSpPr>
        <p:spPr>
          <a:xfrm>
            <a:off x="4801398" y="1141358"/>
            <a:ext cx="350875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0564">
              <a:lnSpc>
                <a:spcPts val="3269"/>
              </a:lnSpc>
            </a:pPr>
            <a:endParaRPr>
              <a:solidFill>
                <a:prstClr val="black"/>
              </a:solidFill>
            </a:endParaRPr>
          </a:p>
          <a:p>
            <a:pPr algn="ctr" defTabSz="910564">
              <a:lnSpc>
                <a:spcPts val="3269"/>
              </a:lnSpc>
            </a:pPr>
            <a:r>
              <a:rPr lang="en-US">
                <a:solidFill>
                  <a:srgbClr val="FFFFFF"/>
                </a:solidFill>
                <a:latin typeface="Cocomat Pro Heavy"/>
              </a:rPr>
              <a:t> </a:t>
            </a:r>
          </a:p>
        </p:txBody>
      </p:sp>
      <p:grpSp>
        <p:nvGrpSpPr>
          <p:cNvPr id="43" name="Group 14"/>
          <p:cNvGrpSpPr/>
          <p:nvPr/>
        </p:nvGrpSpPr>
        <p:grpSpPr>
          <a:xfrm>
            <a:off x="4566733" y="6912750"/>
            <a:ext cx="4043867" cy="338949"/>
            <a:chOff x="0" y="0"/>
            <a:chExt cx="1065051" cy="89271"/>
          </a:xfrm>
          <a:solidFill>
            <a:schemeClr val="bg1"/>
          </a:solidFill>
        </p:grpSpPr>
        <p:sp>
          <p:nvSpPr>
            <p:cNvPr id="44" name="Freeform 15"/>
            <p:cNvSpPr/>
            <p:nvPr/>
          </p:nvSpPr>
          <p:spPr>
            <a:xfrm>
              <a:off x="0" y="0"/>
              <a:ext cx="1065051" cy="89271"/>
            </a:xfrm>
            <a:custGeom>
              <a:avLst/>
              <a:gdLst/>
              <a:ahLst/>
              <a:cxnLst/>
              <a:rect l="l" t="t" r="r" b="b"/>
              <a:pathLst>
                <a:path w="1065051" h="89271">
                  <a:moveTo>
                    <a:pt x="0" y="0"/>
                  </a:moveTo>
                  <a:lnTo>
                    <a:pt x="1065051" y="0"/>
                  </a:lnTo>
                  <a:lnTo>
                    <a:pt x="1065051" y="89271"/>
                  </a:lnTo>
                  <a:lnTo>
                    <a:pt x="0" y="89271"/>
                  </a:lnTo>
                  <a:close/>
                </a:path>
              </a:pathLst>
            </a:custGeom>
            <a:grpFill/>
          </p:spPr>
        </p:sp>
        <p:sp>
          <p:nvSpPr>
            <p:cNvPr id="45" name="TextBox 16"/>
            <p:cNvSpPr txBox="1"/>
            <p:nvPr/>
          </p:nvSpPr>
          <p:spPr>
            <a:xfrm>
              <a:off x="0" y="-38100"/>
              <a:ext cx="1065051" cy="12737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defTabSz="910564">
                <a:lnSpc>
                  <a:spcPts val="2659"/>
                </a:lnSpc>
              </a:pPr>
              <a:endParaRPr b="1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17"/>
          <p:cNvGrpSpPr/>
          <p:nvPr/>
        </p:nvGrpSpPr>
        <p:grpSpPr>
          <a:xfrm>
            <a:off x="4566733" y="1248721"/>
            <a:ext cx="4043867" cy="5839142"/>
            <a:chOff x="0" y="-38100"/>
            <a:chExt cx="1065051" cy="1499914"/>
          </a:xfrm>
          <a:solidFill>
            <a:schemeClr val="bg1"/>
          </a:solidFill>
        </p:grpSpPr>
        <p:sp>
          <p:nvSpPr>
            <p:cNvPr id="47" name="Freeform 18"/>
            <p:cNvSpPr/>
            <p:nvPr/>
          </p:nvSpPr>
          <p:spPr>
            <a:xfrm>
              <a:off x="0" y="-3262"/>
              <a:ext cx="1065051" cy="1465076"/>
            </a:xfrm>
            <a:custGeom>
              <a:avLst/>
              <a:gdLst/>
              <a:ahLst/>
              <a:cxnLst/>
              <a:rect l="l" t="t" r="r" b="b"/>
              <a:pathLst>
                <a:path w="1065051" h="1461814">
                  <a:moveTo>
                    <a:pt x="0" y="0"/>
                  </a:moveTo>
                  <a:lnTo>
                    <a:pt x="1065051" y="0"/>
                  </a:lnTo>
                  <a:lnTo>
                    <a:pt x="1065051" y="1461814"/>
                  </a:lnTo>
                  <a:lnTo>
                    <a:pt x="0" y="1461814"/>
                  </a:lnTo>
                  <a:close/>
                </a:path>
              </a:pathLst>
            </a:custGeom>
            <a:grpFill/>
          </p:spPr>
        </p:sp>
        <p:sp>
          <p:nvSpPr>
            <p:cNvPr id="48" name="TextBox 19"/>
            <p:cNvSpPr txBox="1"/>
            <p:nvPr/>
          </p:nvSpPr>
          <p:spPr>
            <a:xfrm>
              <a:off x="0" y="-38100"/>
              <a:ext cx="1065051" cy="149991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defTabSz="910564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9" name="TextBox 30"/>
          <p:cNvSpPr txBox="1"/>
          <p:nvPr/>
        </p:nvSpPr>
        <p:spPr>
          <a:xfrm>
            <a:off x="4719139" y="1384299"/>
            <a:ext cx="37338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0564"/>
            <a:r>
              <a:rPr lang="en-US" sz="2000" b="1">
                <a:solidFill>
                  <a:srgbClr val="396CCD"/>
                </a:solidFill>
                <a:latin typeface="Montserrat Bold"/>
              </a:rPr>
              <a:t>HR ARAGUAÇU</a:t>
            </a:r>
          </a:p>
          <a:p>
            <a:pPr algn="ctr" defTabSz="910564"/>
            <a:r>
              <a:rPr lang="pt-BR" sz="2000" b="1">
                <a:solidFill>
                  <a:srgbClr val="05066D"/>
                </a:solidFill>
                <a:latin typeface="Cocomat Pro Heavy"/>
              </a:rPr>
              <a:t>Implantação do serviço de ortopedia e traumatologia</a:t>
            </a:r>
            <a:r>
              <a:rPr lang="en-US" sz="2000" b="1">
                <a:solidFill>
                  <a:srgbClr val="05066D"/>
                </a:solidFill>
                <a:latin typeface="Cocomat Pro Heavy"/>
              </a:rPr>
              <a:t>.</a:t>
            </a:r>
          </a:p>
        </p:txBody>
      </p:sp>
      <p:sp>
        <p:nvSpPr>
          <p:cNvPr id="52" name="TextBox 22"/>
          <p:cNvSpPr txBox="1"/>
          <p:nvPr/>
        </p:nvSpPr>
        <p:spPr>
          <a:xfrm>
            <a:off x="8935176" y="1231945"/>
            <a:ext cx="4043867" cy="4690475"/>
          </a:xfrm>
          <a:prstGeom prst="rect">
            <a:avLst/>
          </a:prstGeom>
        </p:spPr>
        <p:txBody>
          <a:bodyPr lIns="50595" tIns="50595" rIns="50595" bIns="50595" rtlCol="0" anchor="ctr"/>
          <a:lstStyle/>
          <a:p>
            <a:pPr algn="ctr" defTabSz="910564">
              <a:lnSpc>
                <a:spcPts val="2659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53" name="Group 14"/>
          <p:cNvGrpSpPr/>
          <p:nvPr/>
        </p:nvGrpSpPr>
        <p:grpSpPr>
          <a:xfrm>
            <a:off x="8864601" y="6938151"/>
            <a:ext cx="4043867" cy="338949"/>
            <a:chOff x="0" y="0"/>
            <a:chExt cx="1065051" cy="89271"/>
          </a:xfrm>
          <a:solidFill>
            <a:schemeClr val="bg1"/>
          </a:solidFill>
        </p:grpSpPr>
        <p:sp>
          <p:nvSpPr>
            <p:cNvPr id="54" name="Freeform 15"/>
            <p:cNvSpPr/>
            <p:nvPr/>
          </p:nvSpPr>
          <p:spPr>
            <a:xfrm>
              <a:off x="0" y="0"/>
              <a:ext cx="1065051" cy="89271"/>
            </a:xfrm>
            <a:custGeom>
              <a:avLst/>
              <a:gdLst/>
              <a:ahLst/>
              <a:cxnLst/>
              <a:rect l="l" t="t" r="r" b="b"/>
              <a:pathLst>
                <a:path w="1065051" h="89271">
                  <a:moveTo>
                    <a:pt x="0" y="0"/>
                  </a:moveTo>
                  <a:lnTo>
                    <a:pt x="1065051" y="0"/>
                  </a:lnTo>
                  <a:lnTo>
                    <a:pt x="1065051" y="89271"/>
                  </a:lnTo>
                  <a:lnTo>
                    <a:pt x="0" y="89271"/>
                  </a:lnTo>
                  <a:close/>
                </a:path>
              </a:pathLst>
            </a:custGeom>
            <a:grpFill/>
          </p:spPr>
        </p:sp>
        <p:sp>
          <p:nvSpPr>
            <p:cNvPr id="55" name="TextBox 16"/>
            <p:cNvSpPr txBox="1"/>
            <p:nvPr/>
          </p:nvSpPr>
          <p:spPr>
            <a:xfrm>
              <a:off x="0" y="-38100"/>
              <a:ext cx="1065051" cy="12737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 defTabSz="910564">
                <a:lnSpc>
                  <a:spcPts val="2659"/>
                </a:lnSpc>
              </a:pPr>
              <a:endParaRPr b="1">
                <a:solidFill>
                  <a:prstClr val="black"/>
                </a:solidFill>
              </a:endParaRPr>
            </a:p>
          </p:txBody>
        </p:sp>
      </p:grpSp>
      <p:sp>
        <p:nvSpPr>
          <p:cNvPr id="60" name="TextBox 23"/>
          <p:cNvSpPr txBox="1"/>
          <p:nvPr/>
        </p:nvSpPr>
        <p:spPr>
          <a:xfrm>
            <a:off x="8864650" y="1448772"/>
            <a:ext cx="9270999" cy="33137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0564"/>
            <a:r>
              <a:rPr lang="en-US" sz="2000" b="1">
                <a:solidFill>
                  <a:srgbClr val="396CCD"/>
                </a:solidFill>
                <a:latin typeface="Open Sans Bold"/>
              </a:rPr>
              <a:t>DONA REGINA, e os HR MIRACEMA;  PARAÍSO; GURUPI; GUARAÍ; AUGUSTINÓPOLIS; TIA DEDÉ</a:t>
            </a:r>
            <a:endParaRPr lang="pt-BR" b="1">
              <a:solidFill>
                <a:srgbClr val="05066D"/>
              </a:solidFill>
              <a:latin typeface="Cocomat Pro Heavy"/>
            </a:endParaRPr>
          </a:p>
          <a:p>
            <a:pPr algn="ctr" defTabSz="910564"/>
            <a:r>
              <a:rPr lang="pt-BR" sz="2000" b="1">
                <a:solidFill>
                  <a:srgbClr val="05066D"/>
                </a:solidFill>
                <a:latin typeface="Cocomat Pro Heavy"/>
              </a:rPr>
              <a:t>Entrega de 30 Detector Fetal</a:t>
            </a:r>
          </a:p>
          <a:p>
            <a:pPr algn="ctr" defTabSz="910564"/>
            <a:endParaRPr lang="pt-BR" b="1">
              <a:solidFill>
                <a:srgbClr val="05066D"/>
              </a:solidFill>
              <a:latin typeface="Cocomat Pro Heavy"/>
            </a:endParaRPr>
          </a:p>
          <a:p>
            <a:pPr algn="ctr" defTabSz="910564"/>
            <a:endParaRPr lang="pt-BR" b="1">
              <a:solidFill>
                <a:srgbClr val="05066D"/>
              </a:solidFill>
              <a:latin typeface="Cocomat Pro Heavy"/>
            </a:endParaRPr>
          </a:p>
          <a:p>
            <a:pPr algn="ctr" defTabSz="910564"/>
            <a:r>
              <a:rPr lang="en-US" sz="2000" b="1">
                <a:solidFill>
                  <a:srgbClr val="396CCD"/>
                </a:solidFill>
                <a:latin typeface="Open Sans Bold"/>
              </a:rPr>
              <a:t>HR de DIANÓPOLIS</a:t>
            </a:r>
          </a:p>
          <a:p>
            <a:pPr algn="ctr" defTabSz="910564">
              <a:lnSpc>
                <a:spcPts val="3213"/>
              </a:lnSpc>
            </a:pPr>
            <a:r>
              <a:rPr lang="en-US" sz="2000" b="1">
                <a:solidFill>
                  <a:srgbClr val="05066D"/>
                </a:solidFill>
                <a:latin typeface="Cocomat Pro Heavy"/>
              </a:rPr>
              <a:t>Entrega de 55 camas</a:t>
            </a:r>
          </a:p>
          <a:p>
            <a:pPr algn="ctr" defTabSz="910564"/>
            <a:endParaRPr lang="en-US" sz="2000" b="1">
              <a:solidFill>
                <a:srgbClr val="0053A4"/>
              </a:solidFill>
              <a:latin typeface="Montserrat Bold"/>
            </a:endParaRPr>
          </a:p>
          <a:p>
            <a:pPr algn="ctr" defTabSz="910564"/>
            <a:r>
              <a:rPr lang="en-US" sz="2400" b="1">
                <a:solidFill>
                  <a:srgbClr val="0053A4"/>
                </a:solidFill>
                <a:latin typeface="Montserrat Bold"/>
              </a:rPr>
              <a:t>121 novas cadeiras de banho foram entregues nas 17 unidades</a:t>
            </a:r>
          </a:p>
          <a:p>
            <a:pPr defTabSz="910564">
              <a:lnSpc>
                <a:spcPts val="3213"/>
              </a:lnSpc>
            </a:pPr>
            <a:endParaRPr lang="en-US" sz="2000" b="1">
              <a:solidFill>
                <a:srgbClr val="396CCD"/>
              </a:solidFill>
              <a:latin typeface="Montserrat Bold"/>
            </a:endParaRPr>
          </a:p>
        </p:txBody>
      </p:sp>
      <p:sp>
        <p:nvSpPr>
          <p:cNvPr id="62" name="TextBox 23"/>
          <p:cNvSpPr txBox="1"/>
          <p:nvPr/>
        </p:nvSpPr>
        <p:spPr>
          <a:xfrm>
            <a:off x="223382" y="6350796"/>
            <a:ext cx="4120067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0564"/>
            <a:r>
              <a:rPr lang="en-US" sz="2000" b="1">
                <a:solidFill>
                  <a:srgbClr val="396CCD"/>
                </a:solidFill>
                <a:latin typeface="Montserrat Bold"/>
              </a:rPr>
              <a:t>HR ARAPOEMA e ARAGUAÍNA</a:t>
            </a:r>
          </a:p>
          <a:p>
            <a:pPr algn="ctr" defTabSz="910564"/>
            <a:endParaRPr lang="en-US" sz="2000" b="1">
              <a:solidFill>
                <a:srgbClr val="05066D"/>
              </a:solidFill>
              <a:latin typeface="Cocomat Pro Heavy"/>
            </a:endParaRPr>
          </a:p>
          <a:p>
            <a:pPr algn="ctr" defTabSz="910564"/>
            <a:r>
              <a:rPr lang="en-US" sz="2000" b="1">
                <a:solidFill>
                  <a:srgbClr val="05066D"/>
                </a:solidFill>
                <a:latin typeface="Cocomat Pro Heavy"/>
              </a:rPr>
              <a:t>Implantação do prontuário eletrônico </a:t>
            </a:r>
          </a:p>
        </p:txBody>
      </p:sp>
      <p:sp>
        <p:nvSpPr>
          <p:cNvPr id="63" name="TextBox 23"/>
          <p:cNvSpPr txBox="1"/>
          <p:nvPr/>
        </p:nvSpPr>
        <p:spPr>
          <a:xfrm>
            <a:off x="4648200" y="2984508"/>
            <a:ext cx="3891467" cy="16927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0564"/>
            <a:r>
              <a:rPr lang="pt-BR" sz="2000" b="1">
                <a:solidFill>
                  <a:srgbClr val="396CCD"/>
                </a:solidFill>
                <a:latin typeface="Montserrat Bold"/>
              </a:rPr>
              <a:t>HR ARAGUAÍNA, GURUPI e HGP</a:t>
            </a:r>
            <a:endParaRPr lang="en-US" sz="2000" b="1">
              <a:solidFill>
                <a:srgbClr val="396CCD"/>
              </a:solidFill>
              <a:latin typeface="Montserrat Bold"/>
            </a:endParaRPr>
          </a:p>
          <a:p>
            <a:pPr algn="ctr" defTabSz="910564"/>
            <a:endParaRPr lang="en-US" sz="1000" b="1">
              <a:solidFill>
                <a:srgbClr val="05066D"/>
              </a:solidFill>
              <a:latin typeface="Cocomat Pro Heavy"/>
            </a:endParaRPr>
          </a:p>
          <a:p>
            <a:pPr algn="ctr" defTabSz="910564"/>
            <a:r>
              <a:rPr lang="en-US" sz="2000" b="1">
                <a:solidFill>
                  <a:srgbClr val="05066D"/>
                </a:solidFill>
                <a:latin typeface="Cocomat Pro Heavy"/>
              </a:rPr>
              <a:t>Torres de vídeos para videocirurgia, laparoscopia e artroscopia</a:t>
            </a:r>
          </a:p>
        </p:txBody>
      </p:sp>
      <p:sp>
        <p:nvSpPr>
          <p:cNvPr id="64" name="TextBox 23"/>
          <p:cNvSpPr txBox="1"/>
          <p:nvPr/>
        </p:nvSpPr>
        <p:spPr>
          <a:xfrm>
            <a:off x="4693296" y="6061671"/>
            <a:ext cx="3891467" cy="15388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0564"/>
            <a:endParaRPr lang="pt-BR" sz="2000" b="1">
              <a:solidFill>
                <a:srgbClr val="396CCD"/>
              </a:solidFill>
              <a:latin typeface="Montserrat Bold"/>
            </a:endParaRPr>
          </a:p>
          <a:p>
            <a:pPr algn="ctr" defTabSz="910564"/>
            <a:r>
              <a:rPr lang="pt-BR" sz="2000" b="1">
                <a:solidFill>
                  <a:srgbClr val="396CCD"/>
                </a:solidFill>
                <a:latin typeface="Montserrat Bold"/>
              </a:rPr>
              <a:t>DONA REGINA</a:t>
            </a:r>
            <a:endParaRPr lang="en-US" sz="2000" b="1">
              <a:solidFill>
                <a:srgbClr val="396CCD"/>
              </a:solidFill>
              <a:latin typeface="Montserrat Bold"/>
            </a:endParaRPr>
          </a:p>
          <a:p>
            <a:pPr algn="ctr" defTabSz="910564"/>
            <a:r>
              <a:rPr lang="pt-BR" sz="2000" b="1">
                <a:solidFill>
                  <a:srgbClr val="05066D"/>
                </a:solidFill>
                <a:latin typeface="Cocomat Pro Heavy"/>
              </a:rPr>
              <a:t>Novas poltronas de amamentação para Unidade Canguru</a:t>
            </a:r>
            <a:endParaRPr lang="en-US" sz="2000" b="1">
              <a:solidFill>
                <a:srgbClr val="05066D"/>
              </a:solidFill>
              <a:latin typeface="Cocomat Pro Heavy"/>
            </a:endParaRPr>
          </a:p>
        </p:txBody>
      </p:sp>
      <p:grpSp>
        <p:nvGrpSpPr>
          <p:cNvPr id="65" name="Group 7"/>
          <p:cNvGrpSpPr>
            <a:grpSpLocks noChangeAspect="1"/>
          </p:cNvGrpSpPr>
          <p:nvPr/>
        </p:nvGrpSpPr>
        <p:grpSpPr>
          <a:xfrm>
            <a:off x="6880428" y="7171998"/>
            <a:ext cx="4473421" cy="3200400"/>
            <a:chOff x="0" y="0"/>
            <a:chExt cx="4584192" cy="3279648"/>
          </a:xfrm>
        </p:grpSpPr>
        <p:sp>
          <p:nvSpPr>
            <p:cNvPr id="66" name="Freeform 8"/>
            <p:cNvSpPr/>
            <p:nvPr/>
          </p:nvSpPr>
          <p:spPr>
            <a:xfrm>
              <a:off x="0" y="0"/>
              <a:ext cx="4584192" cy="3279648"/>
            </a:xfrm>
            <a:custGeom>
              <a:avLst/>
              <a:gdLst/>
              <a:ahLst/>
              <a:cxnLst/>
              <a:rect l="l" t="t" r="r" b="b"/>
              <a:pathLst>
                <a:path w="4584192" h="3279648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5"/>
              <a:stretch>
                <a:fillRect l="-29" r="-29"/>
              </a:stretch>
            </a:blipFill>
          </p:spPr>
        </p:sp>
        <p:sp>
          <p:nvSpPr>
            <p:cNvPr id="67" name="Freeform 9"/>
            <p:cNvSpPr/>
            <p:nvPr/>
          </p:nvSpPr>
          <p:spPr>
            <a:xfrm>
              <a:off x="63980" y="23119"/>
              <a:ext cx="4450362" cy="3189732"/>
            </a:xfrm>
            <a:custGeom>
              <a:avLst/>
              <a:gdLst/>
              <a:ahLst/>
              <a:cxnLst/>
              <a:rect l="l" t="t" r="r" b="b"/>
              <a:pathLst>
                <a:path w="4450362" h="3189732">
                  <a:moveTo>
                    <a:pt x="1683722" y="191573"/>
                  </a:moveTo>
                  <a:cubicBezTo>
                    <a:pt x="1630586" y="213467"/>
                    <a:pt x="1578238" y="237063"/>
                    <a:pt x="1526818" y="262011"/>
                  </a:cubicBezTo>
                  <a:cubicBezTo>
                    <a:pt x="1354653" y="345546"/>
                    <a:pt x="1184946" y="404118"/>
                    <a:pt x="990617" y="383530"/>
                  </a:cubicBezTo>
                  <a:cubicBezTo>
                    <a:pt x="739285" y="356903"/>
                    <a:pt x="448733" y="330008"/>
                    <a:pt x="269970" y="508681"/>
                  </a:cubicBezTo>
                  <a:cubicBezTo>
                    <a:pt x="138854" y="639732"/>
                    <a:pt x="113725" y="844052"/>
                    <a:pt x="132070" y="1028527"/>
                  </a:cubicBezTo>
                  <a:cubicBezTo>
                    <a:pt x="150414" y="1213003"/>
                    <a:pt x="204488" y="1394155"/>
                    <a:pt x="202568" y="1579531"/>
                  </a:cubicBezTo>
                  <a:cubicBezTo>
                    <a:pt x="200122" y="1815750"/>
                    <a:pt x="107385" y="2040354"/>
                    <a:pt x="55443" y="2270805"/>
                  </a:cubicBezTo>
                  <a:cubicBezTo>
                    <a:pt x="3500" y="2501255"/>
                    <a:pt x="0" y="2765828"/>
                    <a:pt x="150410" y="2947981"/>
                  </a:cubicBezTo>
                  <a:cubicBezTo>
                    <a:pt x="350030" y="3189732"/>
                    <a:pt x="727375" y="3179629"/>
                    <a:pt x="1023317" y="3076166"/>
                  </a:cubicBezTo>
                  <a:cubicBezTo>
                    <a:pt x="1319260" y="2972702"/>
                    <a:pt x="1596862" y="2797070"/>
                    <a:pt x="1909477" y="2773458"/>
                  </a:cubicBezTo>
                  <a:cubicBezTo>
                    <a:pt x="2389121" y="2737229"/>
                    <a:pt x="2833277" y="3066330"/>
                    <a:pt x="3314271" y="3062191"/>
                  </a:cubicBezTo>
                  <a:cubicBezTo>
                    <a:pt x="3922471" y="3056959"/>
                    <a:pt x="4427849" y="2465033"/>
                    <a:pt x="4439106" y="1856885"/>
                  </a:cubicBezTo>
                  <a:cubicBezTo>
                    <a:pt x="4450362" y="1248737"/>
                    <a:pt x="4043930" y="682399"/>
                    <a:pt x="3510131" y="390850"/>
                  </a:cubicBezTo>
                  <a:cubicBezTo>
                    <a:pt x="3230877" y="238328"/>
                    <a:pt x="2942566" y="89503"/>
                    <a:pt x="2623518" y="44904"/>
                  </a:cubicBezTo>
                  <a:cubicBezTo>
                    <a:pt x="2302293" y="0"/>
                    <a:pt x="1980719" y="69200"/>
                    <a:pt x="1683722" y="191573"/>
                  </a:cubicBezTo>
                  <a:close/>
                </a:path>
              </a:pathLst>
            </a:custGeom>
            <a:blipFill>
              <a:blip r:embed="rId6"/>
              <a:stretch>
                <a:fillRect l="-2772" r="-2772"/>
              </a:stretch>
            </a:blipFill>
          </p:spPr>
        </p:sp>
      </p:grpSp>
      <p:grpSp>
        <p:nvGrpSpPr>
          <p:cNvPr id="68" name="Group 5"/>
          <p:cNvGrpSpPr>
            <a:grpSpLocks noChangeAspect="1"/>
          </p:cNvGrpSpPr>
          <p:nvPr/>
        </p:nvGrpSpPr>
        <p:grpSpPr>
          <a:xfrm>
            <a:off x="12472869" y="4366582"/>
            <a:ext cx="6272332" cy="6197063"/>
            <a:chOff x="0" y="0"/>
            <a:chExt cx="4572000" cy="4517135"/>
          </a:xfrm>
        </p:grpSpPr>
        <p:sp>
          <p:nvSpPr>
            <p:cNvPr id="69" name="Freeform 6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7"/>
              <a:stretch>
                <a:fillRect l="-32409" r="-43283"/>
              </a:stretch>
            </a:blipFill>
          </p:spPr>
        </p:sp>
        <p:sp>
          <p:nvSpPr>
            <p:cNvPr id="70" name="Freeform 7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8"/>
              <a:stretch>
                <a:fillRect l="-25" r="-25"/>
              </a:stretch>
            </a:blipFill>
          </p:spPr>
        </p:sp>
      </p:grpSp>
      <p:sp>
        <p:nvSpPr>
          <p:cNvPr id="73" name="TextBox 23"/>
          <p:cNvSpPr txBox="1"/>
          <p:nvPr/>
        </p:nvSpPr>
        <p:spPr>
          <a:xfrm>
            <a:off x="4845696" y="4956771"/>
            <a:ext cx="389146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0564"/>
            <a:r>
              <a:rPr lang="pt-BR" sz="2000" b="1">
                <a:solidFill>
                  <a:srgbClr val="396CCD"/>
                </a:solidFill>
                <a:latin typeface="Montserrat Bold"/>
              </a:rPr>
              <a:t>HGP</a:t>
            </a:r>
            <a:endParaRPr lang="en-US" sz="2000" b="1">
              <a:solidFill>
                <a:srgbClr val="396CCD"/>
              </a:solidFill>
              <a:latin typeface="Montserrat Bold"/>
            </a:endParaRPr>
          </a:p>
          <a:p>
            <a:pPr algn="ctr" defTabSz="910564"/>
            <a:r>
              <a:rPr lang="pt-BR" sz="2000" b="1">
                <a:solidFill>
                  <a:srgbClr val="05066D"/>
                </a:solidFill>
                <a:latin typeface="Cocomat Pro Heavy"/>
              </a:rPr>
              <a:t>Entrega de 10 Perfuradores Ósseos</a:t>
            </a:r>
            <a:endParaRPr lang="en-US" sz="2000" b="1">
              <a:solidFill>
                <a:srgbClr val="05066D"/>
              </a:solidFill>
              <a:latin typeface="Cocomat Pro Heavy"/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-2553809" y="156143"/>
            <a:ext cx="11093476" cy="860486"/>
            <a:chOff x="-2553808" y="156103"/>
            <a:chExt cx="6330421" cy="860486"/>
          </a:xfrm>
        </p:grpSpPr>
        <p:grpSp>
          <p:nvGrpSpPr>
            <p:cNvPr id="51" name="Group 14"/>
            <p:cNvGrpSpPr/>
            <p:nvPr/>
          </p:nvGrpSpPr>
          <p:grpSpPr>
            <a:xfrm>
              <a:off x="-2553808" y="260579"/>
              <a:ext cx="6330421" cy="756010"/>
              <a:chOff x="0" y="0"/>
              <a:chExt cx="1667271" cy="199114"/>
            </a:xfrm>
          </p:grpSpPr>
          <p:sp>
            <p:nvSpPr>
              <p:cNvPr id="61" name="Freeform 15"/>
              <p:cNvSpPr/>
              <p:nvPr/>
            </p:nvSpPr>
            <p:spPr>
              <a:xfrm>
                <a:off x="0" y="0"/>
                <a:ext cx="1667271" cy="199114"/>
              </a:xfrm>
              <a:custGeom>
                <a:avLst/>
                <a:gdLst/>
                <a:ahLst/>
                <a:cxnLst/>
                <a:rect l="l" t="t" r="r" b="b"/>
                <a:pathLst>
                  <a:path w="1667271" h="199114">
                    <a:moveTo>
                      <a:pt x="62372" y="0"/>
                    </a:moveTo>
                    <a:lnTo>
                      <a:pt x="1604900" y="0"/>
                    </a:lnTo>
                    <a:cubicBezTo>
                      <a:pt x="1639347" y="0"/>
                      <a:pt x="1667271" y="27925"/>
                      <a:pt x="1667271" y="62372"/>
                    </a:cubicBezTo>
                    <a:lnTo>
                      <a:pt x="1667271" y="136742"/>
                    </a:lnTo>
                    <a:cubicBezTo>
                      <a:pt x="1667271" y="171189"/>
                      <a:pt x="1639347" y="199114"/>
                      <a:pt x="1604900" y="199114"/>
                    </a:cubicBezTo>
                    <a:lnTo>
                      <a:pt x="62372" y="199114"/>
                    </a:lnTo>
                    <a:cubicBezTo>
                      <a:pt x="27925" y="199114"/>
                      <a:pt x="0" y="171189"/>
                      <a:pt x="0" y="136742"/>
                    </a:cubicBezTo>
                    <a:lnTo>
                      <a:pt x="0" y="62372"/>
                    </a:lnTo>
                    <a:cubicBezTo>
                      <a:pt x="0" y="27925"/>
                      <a:pt x="27925" y="0"/>
                      <a:pt x="62372" y="0"/>
                    </a:cubicBezTo>
                    <a:close/>
                  </a:path>
                </a:pathLst>
              </a:custGeom>
              <a:solidFill>
                <a:srgbClr val="FFC508"/>
              </a:solidFill>
            </p:spPr>
          </p:sp>
          <p:sp>
            <p:nvSpPr>
              <p:cNvPr id="71" name="TextBox 16"/>
              <p:cNvSpPr txBox="1"/>
              <p:nvPr/>
            </p:nvSpPr>
            <p:spPr>
              <a:xfrm>
                <a:off x="0" y="-66675"/>
                <a:ext cx="1667271" cy="2657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59" name="TextBox 17"/>
            <p:cNvSpPr txBox="1"/>
            <p:nvPr/>
          </p:nvSpPr>
          <p:spPr>
            <a:xfrm>
              <a:off x="-1096494" y="156103"/>
              <a:ext cx="4678141" cy="807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95"/>
                </a:lnSpc>
                <a:spcBef>
                  <a:spcPct val="0"/>
                </a:spcBef>
              </a:pPr>
              <a:r>
                <a:rPr lang="en-US" sz="4400">
                  <a:solidFill>
                    <a:srgbClr val="0153A5"/>
                  </a:solidFill>
                  <a:latin typeface="Poppins Medium"/>
                </a:rPr>
                <a:t>SERVIÇOS HOSPITALARES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45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44056" y="9486900"/>
            <a:ext cx="3465748" cy="1076514"/>
            <a:chOff x="0" y="0"/>
            <a:chExt cx="1345639" cy="698500"/>
          </a:xfrm>
        </p:grpSpPr>
        <p:sp>
          <p:nvSpPr>
            <p:cNvPr id="9" name="Freeform 9"/>
            <p:cNvSpPr/>
            <p:nvPr/>
          </p:nvSpPr>
          <p:spPr>
            <a:xfrm>
              <a:off x="3907" y="0"/>
              <a:ext cx="1337825" cy="698500"/>
            </a:xfrm>
            <a:custGeom>
              <a:avLst/>
              <a:gdLst/>
              <a:ahLst/>
              <a:cxnLst/>
              <a:rect l="l" t="t" r="r" b="b"/>
              <a:pathLst>
                <a:path w="1337825" h="698500">
                  <a:moveTo>
                    <a:pt x="1331500" y="366838"/>
                  </a:moveTo>
                  <a:lnTo>
                    <a:pt x="1148765" y="680912"/>
                  </a:lnTo>
                  <a:cubicBezTo>
                    <a:pt x="1142430" y="691801"/>
                    <a:pt x="1130782" y="698500"/>
                    <a:pt x="1118184" y="698500"/>
                  </a:cubicBezTo>
                  <a:lnTo>
                    <a:pt x="219641" y="698500"/>
                  </a:lnTo>
                  <a:cubicBezTo>
                    <a:pt x="207043" y="698500"/>
                    <a:pt x="195396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6" y="6699"/>
                    <a:pt x="207043" y="0"/>
                    <a:pt x="219641" y="0"/>
                  </a:cubicBezTo>
                  <a:lnTo>
                    <a:pt x="1118184" y="0"/>
                  </a:lnTo>
                  <a:cubicBezTo>
                    <a:pt x="1130782" y="0"/>
                    <a:pt x="1142430" y="6699"/>
                    <a:pt x="1148765" y="17588"/>
                  </a:cubicBezTo>
                  <a:lnTo>
                    <a:pt x="1331500" y="331662"/>
                  </a:lnTo>
                  <a:cubicBezTo>
                    <a:pt x="1337825" y="342534"/>
                    <a:pt x="1337825" y="355966"/>
                    <a:pt x="1331500" y="366838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19050"/>
              <a:ext cx="111703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746347" y="9952666"/>
            <a:ext cx="6937347" cy="1076514"/>
            <a:chOff x="0" y="0"/>
            <a:chExt cx="1974009" cy="698500"/>
          </a:xfrm>
        </p:grpSpPr>
        <p:sp>
          <p:nvSpPr>
            <p:cNvPr id="12" name="Freeform 12"/>
            <p:cNvSpPr/>
            <p:nvPr/>
          </p:nvSpPr>
          <p:spPr>
            <a:xfrm>
              <a:off x="1952" y="0"/>
              <a:ext cx="1970105" cy="698500"/>
            </a:xfrm>
            <a:custGeom>
              <a:avLst/>
              <a:gdLst/>
              <a:ahLst/>
              <a:cxnLst/>
              <a:rect l="l" t="t" r="r" b="b"/>
              <a:pathLst>
                <a:path w="1970105" h="698500">
                  <a:moveTo>
                    <a:pt x="1966944" y="358037"/>
                  </a:moveTo>
                  <a:lnTo>
                    <a:pt x="1773969" y="689713"/>
                  </a:lnTo>
                  <a:cubicBezTo>
                    <a:pt x="1770804" y="695153"/>
                    <a:pt x="1764985" y="698500"/>
                    <a:pt x="1758691" y="698500"/>
                  </a:cubicBezTo>
                  <a:lnTo>
                    <a:pt x="211413" y="698500"/>
                  </a:lnTo>
                  <a:cubicBezTo>
                    <a:pt x="205120" y="698500"/>
                    <a:pt x="199301" y="695153"/>
                    <a:pt x="196136" y="689713"/>
                  </a:cubicBezTo>
                  <a:lnTo>
                    <a:pt x="3160" y="358037"/>
                  </a:lnTo>
                  <a:cubicBezTo>
                    <a:pt x="0" y="352605"/>
                    <a:pt x="0" y="345895"/>
                    <a:pt x="3160" y="340463"/>
                  </a:cubicBezTo>
                  <a:lnTo>
                    <a:pt x="196136" y="8787"/>
                  </a:lnTo>
                  <a:cubicBezTo>
                    <a:pt x="199301" y="3347"/>
                    <a:pt x="205120" y="0"/>
                    <a:pt x="211413" y="0"/>
                  </a:cubicBezTo>
                  <a:lnTo>
                    <a:pt x="1758691" y="0"/>
                  </a:lnTo>
                  <a:cubicBezTo>
                    <a:pt x="1764985" y="0"/>
                    <a:pt x="1770804" y="3347"/>
                    <a:pt x="1773969" y="8787"/>
                  </a:cubicBezTo>
                  <a:lnTo>
                    <a:pt x="1966944" y="340463"/>
                  </a:lnTo>
                  <a:cubicBezTo>
                    <a:pt x="1970105" y="345895"/>
                    <a:pt x="1970105" y="352605"/>
                    <a:pt x="1966944" y="358037"/>
                  </a:cubicBez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19050"/>
              <a:ext cx="1745409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458201" y="52944"/>
            <a:ext cx="10286999" cy="823356"/>
            <a:chOff x="0" y="0"/>
            <a:chExt cx="1551980" cy="2168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51980" cy="216851"/>
            </a:xfrm>
            <a:custGeom>
              <a:avLst/>
              <a:gdLst/>
              <a:ahLst/>
              <a:cxnLst/>
              <a:rect l="l" t="t" r="r" b="b"/>
              <a:pathLst>
                <a:path w="1551980" h="216851">
                  <a:moveTo>
                    <a:pt x="67005" y="0"/>
                  </a:moveTo>
                  <a:lnTo>
                    <a:pt x="1484975" y="0"/>
                  </a:lnTo>
                  <a:cubicBezTo>
                    <a:pt x="1521981" y="0"/>
                    <a:pt x="1551980" y="29999"/>
                    <a:pt x="1551980" y="67005"/>
                  </a:cubicBezTo>
                  <a:lnTo>
                    <a:pt x="1551980" y="149846"/>
                  </a:lnTo>
                  <a:cubicBezTo>
                    <a:pt x="1551980" y="186852"/>
                    <a:pt x="1521981" y="216851"/>
                    <a:pt x="1484975" y="216851"/>
                  </a:cubicBezTo>
                  <a:lnTo>
                    <a:pt x="67005" y="216851"/>
                  </a:lnTo>
                  <a:cubicBezTo>
                    <a:pt x="29999" y="216851"/>
                    <a:pt x="0" y="186852"/>
                    <a:pt x="0" y="149846"/>
                  </a:cubicBezTo>
                  <a:lnTo>
                    <a:pt x="0" y="67005"/>
                  </a:lnTo>
                  <a:cubicBezTo>
                    <a:pt x="0" y="29999"/>
                    <a:pt x="29999" y="0"/>
                    <a:pt x="67005" y="0"/>
                  </a:cubicBezTo>
                  <a:close/>
                </a:path>
              </a:pathLst>
            </a:custGeom>
            <a:solidFill>
              <a:srgbClr val="FFC508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1551980" cy="283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799"/>
                </a:lnSpc>
              </a:pPr>
              <a:endParaRPr sz="3700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686801" y="179928"/>
            <a:ext cx="9448799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rgbClr val="0153A5"/>
                </a:solidFill>
                <a:latin typeface="Poppins Semi-Bold"/>
              </a:rPr>
              <a:t>18.074 CIRURGIAS ELETIVAS REALIZADAS</a:t>
            </a:r>
          </a:p>
        </p:txBody>
      </p:sp>
      <p:graphicFrame>
        <p:nvGraphicFramePr>
          <p:cNvPr id="34" name="Gráfico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737654"/>
              </p:ext>
            </p:extLst>
          </p:nvPr>
        </p:nvGraphicFramePr>
        <p:xfrm>
          <a:off x="76200" y="166762"/>
          <a:ext cx="16992600" cy="771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2F830C1F-5D8C-364D-83FE-5F2B8AE0ED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835397"/>
              </p:ext>
            </p:extLst>
          </p:nvPr>
        </p:nvGraphicFramePr>
        <p:xfrm>
          <a:off x="10058401" y="5972710"/>
          <a:ext cx="8229599" cy="429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873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3595" y="0"/>
            <a:ext cx="7984405" cy="10287000"/>
            <a:chOff x="0" y="0"/>
            <a:chExt cx="1064587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8020" r="30677" b="5355"/>
            <a:stretch>
              <a:fillRect/>
            </a:stretch>
          </p:blipFill>
          <p:spPr>
            <a:xfrm>
              <a:off x="0" y="0"/>
              <a:ext cx="10645873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802033" y="-1314875"/>
            <a:ext cx="7984405" cy="2061264"/>
            <a:chOff x="0" y="0"/>
            <a:chExt cx="2102889" cy="5428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2889" cy="542884"/>
            </a:xfrm>
            <a:custGeom>
              <a:avLst/>
              <a:gdLst/>
              <a:ahLst/>
              <a:cxnLst/>
              <a:rect l="l" t="t" r="r" b="b"/>
              <a:pathLst>
                <a:path w="2102889" h="542884">
                  <a:moveTo>
                    <a:pt x="0" y="0"/>
                  </a:moveTo>
                  <a:lnTo>
                    <a:pt x="2102889" y="0"/>
                  </a:lnTo>
                  <a:lnTo>
                    <a:pt x="2102889" y="542884"/>
                  </a:lnTo>
                  <a:lnTo>
                    <a:pt x="0" y="542884"/>
                  </a:lnTo>
                  <a:close/>
                </a:path>
              </a:pathLst>
            </a:custGeom>
            <a:solidFill>
              <a:srgbClr val="0153A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102889" cy="609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1846" y="7959633"/>
            <a:ext cx="769911" cy="673322"/>
          </a:xfrm>
          <a:custGeom>
            <a:avLst/>
            <a:gdLst/>
            <a:ahLst/>
            <a:cxnLst/>
            <a:rect l="l" t="t" r="r" b="b"/>
            <a:pathLst>
              <a:path w="769910" h="673322">
                <a:moveTo>
                  <a:pt x="0" y="0"/>
                </a:moveTo>
                <a:lnTo>
                  <a:pt x="769910" y="0"/>
                </a:lnTo>
                <a:lnTo>
                  <a:pt x="769910" y="673321"/>
                </a:lnTo>
                <a:lnTo>
                  <a:pt x="0" y="6733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51707" y="7581900"/>
            <a:ext cx="9359094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84"/>
              </a:lnSpc>
            </a:pPr>
            <a:r>
              <a:rPr lang="en-US" sz="2700">
                <a:solidFill>
                  <a:srgbClr val="2E2768"/>
                </a:solidFill>
                <a:latin typeface="Poppins Bold"/>
              </a:rPr>
              <a:t>Fornecimento Plasma</a:t>
            </a:r>
          </a:p>
          <a:p>
            <a:pPr algn="just">
              <a:lnSpc>
                <a:spcPts val="3184"/>
              </a:lnSpc>
            </a:pPr>
            <a:endParaRPr lang="en-US" sz="1000">
              <a:solidFill>
                <a:srgbClr val="2E2768"/>
              </a:solidFill>
              <a:latin typeface="Poppins Bold"/>
            </a:endParaRPr>
          </a:p>
          <a:p>
            <a:pPr algn="just">
              <a:lnSpc>
                <a:spcPts val="2879"/>
              </a:lnSpc>
            </a:pPr>
            <a:r>
              <a:rPr lang="en-US" sz="2400">
                <a:solidFill>
                  <a:srgbClr val="2E2768"/>
                </a:solidFill>
                <a:latin typeface="Poppins"/>
              </a:rPr>
              <a:t>A Hemorrede do Tocantins recebeu certificado de validação para o fornecimento do plasma para a Hemobras, uma demonstração da qualidade do trabalho, resultado do esforço da equipe tocantinense.</a:t>
            </a:r>
          </a:p>
          <a:p>
            <a:pPr algn="just">
              <a:lnSpc>
                <a:spcPts val="3184"/>
              </a:lnSpc>
            </a:pPr>
            <a:r>
              <a:rPr lang="en-US" sz="2700">
                <a:solidFill>
                  <a:srgbClr val="2E2768"/>
                </a:solidFill>
                <a:latin typeface="Poppins"/>
              </a:rPr>
              <a:t> </a:t>
            </a:r>
          </a:p>
        </p:txBody>
      </p:sp>
      <p:grpSp>
        <p:nvGrpSpPr>
          <p:cNvPr id="15" name="Group 2"/>
          <p:cNvGrpSpPr/>
          <p:nvPr/>
        </p:nvGrpSpPr>
        <p:grpSpPr>
          <a:xfrm>
            <a:off x="-1066794" y="114300"/>
            <a:ext cx="6763106" cy="1756844"/>
            <a:chOff x="0" y="0"/>
            <a:chExt cx="2660504" cy="732374"/>
          </a:xfrm>
        </p:grpSpPr>
        <p:sp>
          <p:nvSpPr>
            <p:cNvPr id="16" name="Freeform 3"/>
            <p:cNvSpPr/>
            <p:nvPr/>
          </p:nvSpPr>
          <p:spPr>
            <a:xfrm>
              <a:off x="2447" y="0"/>
              <a:ext cx="2655609" cy="732374"/>
            </a:xfrm>
            <a:custGeom>
              <a:avLst/>
              <a:gdLst/>
              <a:ahLst/>
              <a:cxnLst/>
              <a:rect l="l" t="t" r="r" b="b"/>
              <a:pathLst>
                <a:path w="2655609" h="732374">
                  <a:moveTo>
                    <a:pt x="2651582" y="377855"/>
                  </a:moveTo>
                  <a:lnTo>
                    <a:pt x="2461332" y="720706"/>
                  </a:lnTo>
                  <a:cubicBezTo>
                    <a:pt x="2457336" y="727907"/>
                    <a:pt x="2449748" y="732374"/>
                    <a:pt x="2441513" y="732374"/>
                  </a:cubicBezTo>
                  <a:lnTo>
                    <a:pt x="214097" y="732374"/>
                  </a:lnTo>
                  <a:cubicBezTo>
                    <a:pt x="205862" y="732374"/>
                    <a:pt x="198274" y="727907"/>
                    <a:pt x="194278" y="720706"/>
                  </a:cubicBezTo>
                  <a:lnTo>
                    <a:pt x="4028" y="377855"/>
                  </a:lnTo>
                  <a:cubicBezTo>
                    <a:pt x="0" y="370598"/>
                    <a:pt x="0" y="361777"/>
                    <a:pt x="4028" y="354519"/>
                  </a:cubicBezTo>
                  <a:lnTo>
                    <a:pt x="194278" y="11668"/>
                  </a:lnTo>
                  <a:cubicBezTo>
                    <a:pt x="198274" y="4467"/>
                    <a:pt x="205862" y="0"/>
                    <a:pt x="214097" y="0"/>
                  </a:cubicBezTo>
                  <a:lnTo>
                    <a:pt x="2441513" y="0"/>
                  </a:lnTo>
                  <a:cubicBezTo>
                    <a:pt x="2449748" y="0"/>
                    <a:pt x="2457336" y="4467"/>
                    <a:pt x="2461332" y="11668"/>
                  </a:cubicBezTo>
                  <a:lnTo>
                    <a:pt x="2651582" y="354519"/>
                  </a:lnTo>
                  <a:cubicBezTo>
                    <a:pt x="2655610" y="361777"/>
                    <a:pt x="2655610" y="370598"/>
                    <a:pt x="2651582" y="377855"/>
                  </a:cubicBezTo>
                  <a:close/>
                </a:path>
              </a:pathLst>
            </a:custGeom>
            <a:solidFill>
              <a:srgbClr val="FFC508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4"/>
            <p:cNvSpPr txBox="1"/>
            <p:nvPr/>
          </p:nvSpPr>
          <p:spPr>
            <a:xfrm>
              <a:off x="114300" y="19050"/>
              <a:ext cx="2431904" cy="713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58"/>
                </a:lnSpc>
              </a:pPr>
              <a:endParaRPr/>
            </a:p>
          </p:txBody>
        </p:sp>
      </p:grpSp>
      <p:sp>
        <p:nvSpPr>
          <p:cNvPr id="18" name="TextBox 12"/>
          <p:cNvSpPr txBox="1"/>
          <p:nvPr/>
        </p:nvSpPr>
        <p:spPr>
          <a:xfrm>
            <a:off x="4" y="495302"/>
            <a:ext cx="5229078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 spc="-445">
                <a:solidFill>
                  <a:srgbClr val="0154A4"/>
                </a:solidFill>
                <a:latin typeface="Poppins Semi-Bold"/>
              </a:rPr>
              <a:t>HEMORREDE</a:t>
            </a:r>
          </a:p>
          <a:p>
            <a:pPr algn="ctr">
              <a:lnSpc>
                <a:spcPts val="4950"/>
              </a:lnSpc>
            </a:pPr>
            <a:endParaRPr lang="en-US" sz="4400" spc="-445">
              <a:solidFill>
                <a:srgbClr val="0154A4"/>
              </a:solidFill>
              <a:latin typeface="Poppins Semi-Bold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6200" y="2171725"/>
            <a:ext cx="9976604" cy="4554728"/>
          </a:xfrm>
          <a:prstGeom prst="rect">
            <a:avLst/>
          </a:prstGeom>
        </p:spPr>
        <p:txBody>
          <a:bodyPr wrap="square" lIns="91104" tIns="45539" rIns="91104" bIns="45539">
            <a:spAutoFit/>
          </a:bodyPr>
          <a:lstStyle/>
          <a:p>
            <a:pPr indent="-455298" algn="just">
              <a:lnSpc>
                <a:spcPts val="2879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33.780 candidatos à doação de sangue</a:t>
            </a:r>
          </a:p>
          <a:p>
            <a:pPr indent="-455298" algn="just">
              <a:lnSpc>
                <a:spcPts val="2879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63 coletas externas</a:t>
            </a:r>
          </a:p>
          <a:p>
            <a:pPr indent="-455298" algn="just">
              <a:lnSpc>
                <a:spcPts val="2879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24.046 doações</a:t>
            </a:r>
          </a:p>
          <a:p>
            <a:pPr indent="-455298" algn="just">
              <a:lnSpc>
                <a:spcPts val="2879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61.799 hemocomponentes produzidos</a:t>
            </a:r>
          </a:p>
          <a:p>
            <a:pPr indent="-455298" algn="just">
              <a:lnSpc>
                <a:spcPts val="2879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35.328 hemocomponentes distribuídos - transfusões que   atenderam:</a:t>
            </a:r>
          </a:p>
          <a:p>
            <a:pPr marL="453902" indent="-14241" algn="just">
              <a:lnSpc>
                <a:spcPts val="2879"/>
              </a:lnSpc>
              <a:buFont typeface="Wingdings" panose="05000000000000000000" pitchFamily="2" charset="2"/>
              <a:buChar char="§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 20 hospitais públicos</a:t>
            </a:r>
          </a:p>
          <a:p>
            <a:pPr marL="453902" indent="-14241" algn="just">
              <a:lnSpc>
                <a:spcPts val="2879"/>
              </a:lnSpc>
              <a:buFont typeface="Wingdings" panose="05000000000000000000" pitchFamily="2" charset="2"/>
              <a:buChar char="§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 25 hospitais privados</a:t>
            </a:r>
          </a:p>
          <a:p>
            <a:pPr marL="453902" indent="-14241" algn="just">
              <a:lnSpc>
                <a:spcPts val="2879"/>
              </a:lnSpc>
              <a:buFont typeface="Wingdings" panose="05000000000000000000" pitchFamily="2" charset="2"/>
              <a:buChar char="§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 21 operadoras de planos de saúde</a:t>
            </a:r>
          </a:p>
          <a:p>
            <a:pPr indent="-455298" algn="just">
              <a:lnSpc>
                <a:spcPts val="2879"/>
              </a:lnSpc>
              <a:buFont typeface="Wingdings" panose="05000000000000000000" pitchFamily="2" charset="2"/>
              <a:buChar char="§"/>
            </a:pPr>
            <a:endParaRPr lang="pt-BR" sz="2400" b="1" noProof="1">
              <a:solidFill>
                <a:srgbClr val="2E2768"/>
              </a:solidFill>
              <a:latin typeface="Poppins"/>
            </a:endParaRPr>
          </a:p>
          <a:p>
            <a:pPr marL="342900" indent="-342900" algn="just">
              <a:lnSpc>
                <a:spcPts val="2879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pt-BR" sz="2400" b="1" noProof="1">
                <a:solidFill>
                  <a:srgbClr val="2E2768"/>
                </a:solidFill>
                <a:latin typeface="Poppins"/>
              </a:rPr>
              <a:t>07 novos veículos para a Hemorrede (2 pick-ups, 2 carros sedans e 3 veículos hatchs)</a:t>
            </a:r>
          </a:p>
        </p:txBody>
      </p:sp>
    </p:spTree>
    <p:extLst>
      <p:ext uri="{BB962C8B-B14F-4D97-AF65-F5344CB8AC3E}">
        <p14:creationId xmlns:p14="http://schemas.microsoft.com/office/powerpoint/2010/main" val="829160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2262</Words>
  <Application>Microsoft Office PowerPoint</Application>
  <PresentationFormat>Personalizar</PresentationFormat>
  <Paragraphs>437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17</vt:i4>
      </vt:variant>
      <vt:variant>
        <vt:lpstr>Títulos de slides</vt:lpstr>
      </vt:variant>
      <vt:variant>
        <vt:i4>31</vt:i4>
      </vt:variant>
    </vt:vector>
  </HeadingPairs>
  <TitlesOfParts>
    <vt:vector size="61" baseType="lpstr">
      <vt:lpstr>Poppins Bold</vt:lpstr>
      <vt:lpstr>Montserrat Bold</vt:lpstr>
      <vt:lpstr>Cocomat Pro Heavy</vt:lpstr>
      <vt:lpstr>Poppins</vt:lpstr>
      <vt:lpstr>Calibri</vt:lpstr>
      <vt:lpstr>Open Sans Bold</vt:lpstr>
      <vt:lpstr>Poppins Medium</vt:lpstr>
      <vt:lpstr>Poppins Semi-Bold</vt:lpstr>
      <vt:lpstr>Wingdings</vt:lpstr>
      <vt:lpstr>Tahoma</vt:lpstr>
      <vt:lpstr>Calibri Light</vt:lpstr>
      <vt:lpstr>Arial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Tema do Office</vt:lpstr>
      <vt:lpstr>8_Tema do Office</vt:lpstr>
      <vt:lpstr>8_Personalizar design</vt:lpstr>
      <vt:lpstr>4_Tema do Office</vt:lpstr>
      <vt:lpstr>1_Tema do Office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Ações pontuais da SES-TO</dc:title>
  <dc:creator>Luiza Regina Dias Noleto</dc:creator>
  <cp:lastModifiedBy>Luiza Regina Dias</cp:lastModifiedBy>
  <cp:revision>87</cp:revision>
  <dcterms:created xsi:type="dcterms:W3CDTF">2006-08-16T00:00:00Z</dcterms:created>
  <dcterms:modified xsi:type="dcterms:W3CDTF">2024-06-06T13:31:09Z</dcterms:modified>
  <dc:identifier>DAF8Gk7tJSA</dc:identifier>
</cp:coreProperties>
</file>