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1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ppt/charts/chart5.xml" ContentType="application/vnd.openxmlformats-officedocument.drawingml.chart+xml"/>
  <Override PartName="/ppt/theme/themeOverride3.xml" ContentType="application/vnd.openxmlformats-officedocument.themeOverride+xml"/>
  <Override PartName="/ppt/charts/chart6.xml" ContentType="application/vnd.openxmlformats-officedocument.drawingml.chart+xml"/>
  <Override PartName="/ppt/theme/themeOverride4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7.xml" ContentType="application/vnd.openxmlformats-officedocument.drawingml.chart+xml"/>
  <Override PartName="/ppt/theme/themeOverride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bookmarkIdSeed="4">
  <p:sldMasterIdLst>
    <p:sldMasterId id="2147483648" r:id="rId1"/>
    <p:sldMasterId id="2147483699" r:id="rId2"/>
    <p:sldMasterId id="2147483723" r:id="rId3"/>
    <p:sldMasterId id="2147483764" r:id="rId4"/>
    <p:sldMasterId id="2147483776" r:id="rId5"/>
    <p:sldMasterId id="2147483788" r:id="rId6"/>
    <p:sldMasterId id="2147483801" r:id="rId7"/>
    <p:sldMasterId id="2147483815" r:id="rId8"/>
    <p:sldMasterId id="2147483827" r:id="rId9"/>
    <p:sldMasterId id="2147483851" r:id="rId10"/>
    <p:sldMasterId id="2147483863" r:id="rId11"/>
    <p:sldMasterId id="2147483875" r:id="rId12"/>
  </p:sldMasterIdLst>
  <p:notesMasterIdLst>
    <p:notesMasterId r:id="rId64"/>
  </p:notesMasterIdLst>
  <p:sldIdLst>
    <p:sldId id="256" r:id="rId13"/>
    <p:sldId id="797" r:id="rId14"/>
    <p:sldId id="798" r:id="rId15"/>
    <p:sldId id="328" r:id="rId16"/>
    <p:sldId id="288" r:id="rId17"/>
    <p:sldId id="258" r:id="rId18"/>
    <p:sldId id="292" r:id="rId19"/>
    <p:sldId id="304" r:id="rId20"/>
    <p:sldId id="303" r:id="rId21"/>
    <p:sldId id="799" r:id="rId22"/>
    <p:sldId id="289" r:id="rId23"/>
    <p:sldId id="290" r:id="rId24"/>
    <p:sldId id="309" r:id="rId25"/>
    <p:sldId id="310" r:id="rId26"/>
    <p:sldId id="326" r:id="rId27"/>
    <p:sldId id="329" r:id="rId28"/>
    <p:sldId id="305" r:id="rId29"/>
    <p:sldId id="311" r:id="rId30"/>
    <p:sldId id="313" r:id="rId31"/>
    <p:sldId id="296" r:id="rId32"/>
    <p:sldId id="320" r:id="rId33"/>
    <p:sldId id="306" r:id="rId34"/>
    <p:sldId id="307" r:id="rId35"/>
    <p:sldId id="312" r:id="rId36"/>
    <p:sldId id="299" r:id="rId37"/>
    <p:sldId id="308" r:id="rId38"/>
    <p:sldId id="800" r:id="rId39"/>
    <p:sldId id="293" r:id="rId40"/>
    <p:sldId id="301" r:id="rId41"/>
    <p:sldId id="317" r:id="rId42"/>
    <p:sldId id="322" r:id="rId43"/>
    <p:sldId id="270" r:id="rId44"/>
    <p:sldId id="325" r:id="rId45"/>
    <p:sldId id="316" r:id="rId46"/>
    <p:sldId id="324" r:id="rId47"/>
    <p:sldId id="330" r:id="rId48"/>
    <p:sldId id="331" r:id="rId49"/>
    <p:sldId id="332" r:id="rId50"/>
    <p:sldId id="801" r:id="rId51"/>
    <p:sldId id="789" r:id="rId52"/>
    <p:sldId id="777" r:id="rId53"/>
    <p:sldId id="756" r:id="rId54"/>
    <p:sldId id="763" r:id="rId55"/>
    <p:sldId id="718" r:id="rId56"/>
    <p:sldId id="792" r:id="rId57"/>
    <p:sldId id="742" r:id="rId58"/>
    <p:sldId id="782" r:id="rId59"/>
    <p:sldId id="778" r:id="rId60"/>
    <p:sldId id="780" r:id="rId61"/>
    <p:sldId id="796" r:id="rId62"/>
    <p:sldId id="741" r:id="rId63"/>
  </p:sldIdLst>
  <p:sldSz cx="18288000" cy="10287000"/>
  <p:notesSz cx="6858000" cy="9144000"/>
  <p:embeddedFontLst>
    <p:embeddedFont>
      <p:font typeface="Calibri" panose="020F0502020204030204" pitchFamily="34" charset="0"/>
      <p:regular r:id="rId65"/>
      <p:bold r:id="rId66"/>
      <p:italic r:id="rId67"/>
      <p:boldItalic r:id="rId68"/>
    </p:embeddedFont>
    <p:embeddedFont>
      <p:font typeface="Calibri Light" panose="020F0302020204030204" pitchFamily="34" charset="0"/>
      <p:regular r:id="rId69"/>
      <p:italic r:id="rId70"/>
    </p:embeddedFont>
    <p:embeddedFont>
      <p:font typeface="Microsoft Sans Serif" panose="020B0604020202020204" pitchFamily="34" charset="0"/>
      <p:regular r:id="rId71"/>
    </p:embeddedFont>
    <p:embeddedFont>
      <p:font typeface="Montserrat Bold" panose="020B0604020202020204" charset="0"/>
      <p:regular r:id="rId72"/>
    </p:embeddedFont>
    <p:embeddedFont>
      <p:font typeface="Montserrat Heavy" panose="020B0604020202020204" charset="0"/>
      <p:regular r:id="rId73"/>
    </p:embeddedFont>
    <p:embeddedFont>
      <p:font typeface="Open Sans Bold" panose="020B0604020202020204" charset="0"/>
      <p:regular r:id="rId74"/>
    </p:embeddedFont>
    <p:embeddedFont>
      <p:font typeface="Poppins" panose="00000500000000000000" pitchFamily="2" charset="0"/>
      <p:regular r:id="rId75"/>
      <p:bold r:id="rId76"/>
      <p:italic r:id="rId77"/>
      <p:boldItalic r:id="rId78"/>
    </p:embeddedFont>
    <p:embeddedFont>
      <p:font typeface="Poppins Bold" panose="00000800000000000000" charset="0"/>
      <p:regular r:id="rId79"/>
      <p:bold r:id="rId80"/>
    </p:embeddedFont>
    <p:embeddedFont>
      <p:font typeface="Poppins Medium" panose="00000600000000000000" pitchFamily="2" charset="0"/>
      <p:regular r:id="rId81"/>
      <p:italic r:id="rId82"/>
    </p:embeddedFont>
    <p:embeddedFont>
      <p:font typeface="Poppins Semi-Bold" panose="020B0604020202020204" charset="0"/>
      <p:regular r:id="rId83"/>
    </p:embeddedFont>
    <p:embeddedFont>
      <p:font typeface="Tahoma" panose="020B0604030504040204" pitchFamily="34" charset="0"/>
      <p:regular r:id="rId84"/>
      <p:bold r:id="rId85"/>
    </p:embeddedFont>
  </p:embeddedFontLst>
  <p:defaultTextStyle>
    <a:defPPr>
      <a:defRPr lang="en-US"/>
    </a:defPPr>
    <a:lvl1pPr marL="0" algn="l" defTabSz="91401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011" algn="l" defTabSz="91401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016" algn="l" defTabSz="91401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023" algn="l" defTabSz="91401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030" algn="l" defTabSz="91401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039" algn="l" defTabSz="91401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044" algn="l" defTabSz="91401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053" algn="l" defTabSz="91401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060" algn="l" defTabSz="91401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77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63" Type="http://schemas.openxmlformats.org/officeDocument/2006/relationships/slide" Target="slides/slide51.xml"/><Relationship Id="rId68" Type="http://schemas.openxmlformats.org/officeDocument/2006/relationships/font" Target="fonts/font4.fntdata"/><Relationship Id="rId84" Type="http://schemas.openxmlformats.org/officeDocument/2006/relationships/font" Target="fonts/font20.fntdata"/><Relationship Id="rId89" Type="http://schemas.openxmlformats.org/officeDocument/2006/relationships/tableStyles" Target="tableStyles.xml"/><Relationship Id="rId16" Type="http://schemas.openxmlformats.org/officeDocument/2006/relationships/slide" Target="slides/slide4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74" Type="http://schemas.openxmlformats.org/officeDocument/2006/relationships/font" Target="fonts/font10.fntdata"/><Relationship Id="rId79" Type="http://schemas.openxmlformats.org/officeDocument/2006/relationships/font" Target="fonts/font15.fntdata"/><Relationship Id="rId5" Type="http://schemas.openxmlformats.org/officeDocument/2006/relationships/slideMaster" Target="slideMasters/slideMaster5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notesMaster" Target="notesMasters/notesMaster1.xml"/><Relationship Id="rId69" Type="http://schemas.openxmlformats.org/officeDocument/2006/relationships/font" Target="fonts/font5.fntdata"/><Relationship Id="rId77" Type="http://schemas.openxmlformats.org/officeDocument/2006/relationships/font" Target="fonts/font13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font" Target="fonts/font8.fntdata"/><Relationship Id="rId80" Type="http://schemas.openxmlformats.org/officeDocument/2006/relationships/font" Target="fonts/font16.fntdata"/><Relationship Id="rId85" Type="http://schemas.openxmlformats.org/officeDocument/2006/relationships/font" Target="fonts/font21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font" Target="fonts/font3.fntdata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Relationship Id="rId70" Type="http://schemas.openxmlformats.org/officeDocument/2006/relationships/font" Target="fonts/font6.fntdata"/><Relationship Id="rId75" Type="http://schemas.openxmlformats.org/officeDocument/2006/relationships/font" Target="fonts/font11.fntdata"/><Relationship Id="rId83" Type="http://schemas.openxmlformats.org/officeDocument/2006/relationships/font" Target="fonts/font19.fntdata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font" Target="fonts/font1.fntdata"/><Relationship Id="rId73" Type="http://schemas.openxmlformats.org/officeDocument/2006/relationships/font" Target="fonts/font9.fntdata"/><Relationship Id="rId78" Type="http://schemas.openxmlformats.org/officeDocument/2006/relationships/font" Target="fonts/font14.fntdata"/><Relationship Id="rId81" Type="http://schemas.openxmlformats.org/officeDocument/2006/relationships/font" Target="fonts/font17.fntdata"/><Relationship Id="rId86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Relationship Id="rId34" Type="http://schemas.openxmlformats.org/officeDocument/2006/relationships/slide" Target="slides/slide22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76" Type="http://schemas.openxmlformats.org/officeDocument/2006/relationships/font" Target="fonts/font12.fntdata"/><Relationship Id="rId7" Type="http://schemas.openxmlformats.org/officeDocument/2006/relationships/slideMaster" Target="slideMasters/slideMaster7.xml"/><Relationship Id="rId71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7.xml"/><Relationship Id="rId24" Type="http://schemas.openxmlformats.org/officeDocument/2006/relationships/slide" Target="slides/slide12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66" Type="http://schemas.openxmlformats.org/officeDocument/2006/relationships/font" Target="fonts/font2.fntdata"/><Relationship Id="rId87" Type="http://schemas.openxmlformats.org/officeDocument/2006/relationships/viewProps" Target="viewProps.xml"/><Relationship Id="rId61" Type="http://schemas.openxmlformats.org/officeDocument/2006/relationships/slide" Target="slides/slide49.xml"/><Relationship Id="rId82" Type="http://schemas.openxmlformats.org/officeDocument/2006/relationships/font" Target="fonts/font18.fntdata"/><Relationship Id="rId19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MEUS%20DOCUMENTOS\RELATORIOS%20SES-TO\RDQA%202023\RDQA%203&#176;%20Quad%202023\Graf%20para%20apres%20RDQAs%202023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saude.to\SAUDE\Planejamento\Planejamento1\ESTADO\RELATORIOS\RDQA\RDQA%202023\RDQA%203&#176;%20Quad%202023\Graf%20para%20apre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saude.to\SAUDE\Planejamento\Planejamento\ECONOMIA%20DA%20SA&#218;DE\An&#225;lise%20Exec%20Or&#231;am%202009-2023\An&#225;lise%20Exec%202023\An&#225;lise%20Exec%203&#186;%20Quad%202023\Relorc-jan-dezembro%202023-graf%20Or&#231;%20Aprovado,%20Liquidado.xlsx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\\saude.to\SAUDE\Planejamento\Planejamento\ECONOMIA%20DA%20SA&#218;DE\An&#225;lise%20Exec%20Or&#231;am%202009-2023\An&#225;lise%20Exec%202023\An&#225;lise%20Exec%203&#186;%20Quad%202023\IMPBY%203%20quad%2023-F%20Todas-Graf%20execu&#231;&#227;o%20total.xlsx" TargetMode="External"/><Relationship Id="rId1" Type="http://schemas.openxmlformats.org/officeDocument/2006/relationships/themeOverride" Target="../theme/themeOverride2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\\saude.to\SAUDE\Planejamento\Planejamento\ECONOMIA%20DA%20SA&#218;DE\An&#225;lise%20Exec%20Or&#231;am%202009-2023\An&#225;lise%20Exec%202023\An&#225;lise%20Exec%203&#186;%20Quad%202023\Relorc-jan-dezembro%202023-graf%20Or&#231;%20Aprovado,%20Liquidado.xlsx" TargetMode="External"/><Relationship Id="rId1" Type="http://schemas.openxmlformats.org/officeDocument/2006/relationships/themeOverride" Target="../theme/themeOverride3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\\saude.to\SAUDE\Planejamento\Planejamento\ECONOMIA%20DA%20SA&#218;DE\An&#225;lise%20Exec%20Or&#231;am%202009-2023\An&#225;lise%20Exec%202023\An&#225;lise%20Exec%203&#186;%20Quad%202023\Relorc-jan-dezembro%202023-graf%20Or&#231;%20Aprovado,%20Liquidado.xlsx" TargetMode="External"/><Relationship Id="rId1" Type="http://schemas.openxmlformats.org/officeDocument/2006/relationships/themeOverride" Target="../theme/themeOverride4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file:///\\saude.to\SAUDE\Planejamento\Planejamento\ECONOMIA%20DA%20SA&#218;DE\SIOPS\Graficos%20SIOPS-usuais\EC%2029%20Toc%20por%20quad-Graf%20EC.xls" TargetMode="External"/><Relationship Id="rId1" Type="http://schemas.openxmlformats.org/officeDocument/2006/relationships/themeOverride" Target="../theme/themeOverrid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5143050300530622E-2"/>
          <c:y val="7.8703125626306145E-2"/>
          <c:w val="0.35145947665632704"/>
          <c:h val="0.89199836320522252"/>
        </c:manualLayout>
      </c:layout>
      <c:pieChart>
        <c:varyColors val="1"/>
        <c:ser>
          <c:idx val="0"/>
          <c:order val="0"/>
          <c:tx>
            <c:strRef>
              <c:f>diversos!$D$88</c:f>
              <c:strCache>
                <c:ptCount val="1"/>
                <c:pt idx="0">
                  <c:v>VALOR REPASSADO EM 2023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974-4BAD-863E-936162AE8EB0}"/>
              </c:ext>
            </c:extLst>
          </c:dPt>
          <c:dPt>
            <c:idx val="1"/>
            <c:bubble3D val="0"/>
            <c:spPr>
              <a:solidFill>
                <a:schemeClr val="bg2">
                  <a:lumMod val="9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974-4BAD-863E-936162AE8EB0}"/>
              </c:ext>
            </c:extLst>
          </c:dPt>
          <c:dPt>
            <c:idx val="2"/>
            <c:bubble3D val="0"/>
            <c:spPr>
              <a:solidFill>
                <a:srgbClr val="66FF3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974-4BAD-863E-936162AE8EB0}"/>
              </c:ext>
            </c:extLst>
          </c:dPt>
          <c:dPt>
            <c:idx val="3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974-4BAD-863E-936162AE8EB0}"/>
              </c:ext>
            </c:extLst>
          </c:dPt>
          <c:dPt>
            <c:idx val="4"/>
            <c:bubble3D val="0"/>
            <c:spPr>
              <a:solidFill>
                <a:schemeClr val="tx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974-4BAD-863E-936162AE8EB0}"/>
              </c:ext>
            </c:extLst>
          </c:dPt>
          <c:dPt>
            <c:idx val="5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8974-4BAD-863E-936162AE8EB0}"/>
              </c:ext>
            </c:extLst>
          </c:dPt>
          <c:dPt>
            <c:idx val="6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8974-4BAD-863E-936162AE8EB0}"/>
              </c:ext>
            </c:extLst>
          </c:dPt>
          <c:dPt>
            <c:idx val="7"/>
            <c:bubble3D val="0"/>
            <c:spPr>
              <a:solidFill>
                <a:srgbClr val="FF00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8974-4BAD-863E-936162AE8EB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diversos!$C$89:$C$96</c:f>
              <c:strCache>
                <c:ptCount val="8"/>
                <c:pt idx="0">
                  <c:v>CAPS</c:v>
                </c:pt>
                <c:pt idx="1">
                  <c:v>UPA</c:v>
                </c:pt>
                <c:pt idx="2">
                  <c:v>SAMU</c:v>
                </c:pt>
                <c:pt idx="3">
                  <c:v>FARMÁCIA BÁSICA</c:v>
                </c:pt>
                <c:pt idx="4">
                  <c:v>MEDICAMENTOS SAÚDE MENTAL</c:v>
                </c:pt>
                <c:pt idx="5">
                  <c:v>HPP</c:v>
                </c:pt>
                <c:pt idx="6">
                  <c:v>CIRURGIAS ELETIVAS NOS HPP</c:v>
                </c:pt>
                <c:pt idx="7">
                  <c:v>CIRURGIAS CARDÍACAS NEO/PED HM Arguaína</c:v>
                </c:pt>
              </c:strCache>
            </c:strRef>
          </c:cat>
          <c:val>
            <c:numRef>
              <c:f>diversos!$D$89:$D$96</c:f>
              <c:numCache>
                <c:formatCode>_(* #,##0.00_);_(* \(#,##0.00\);_(* "-"??_);_(@_)</c:formatCode>
                <c:ptCount val="8"/>
                <c:pt idx="0">
                  <c:v>2625524.88</c:v>
                </c:pt>
                <c:pt idx="1">
                  <c:v>9555000</c:v>
                </c:pt>
                <c:pt idx="2">
                  <c:v>5112065.76</c:v>
                </c:pt>
                <c:pt idx="3">
                  <c:v>3947913.72</c:v>
                </c:pt>
                <c:pt idx="4">
                  <c:v>692173.97</c:v>
                </c:pt>
                <c:pt idx="5">
                  <c:v>535750.80000000005</c:v>
                </c:pt>
                <c:pt idx="6">
                  <c:v>23092974.609999999</c:v>
                </c:pt>
                <c:pt idx="7">
                  <c:v>4147930.87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8974-4BAD-863E-936162AE8E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21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238021951801479"/>
          <c:y val="6.1003047218184225E-2"/>
          <c:w val="0.36650584248253093"/>
          <c:h val="0.807218536037601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800">
          <a:solidFill>
            <a:schemeClr val="tx1"/>
          </a:solidFill>
        </a:defRPr>
      </a:pPr>
      <a:endParaRPr lang="pt-BR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17.370 Exames de Citologia em Meio Líquido - Citopatologia, 2023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diveros!$D$68</c:f>
              <c:strCache>
                <c:ptCount val="1"/>
                <c:pt idx="0">
                  <c:v>Quantidade </c:v>
                </c:pt>
              </c:strCache>
            </c:strRef>
          </c:tx>
          <c:spPr>
            <a:solidFill>
              <a:srgbClr val="FF5050"/>
            </a:solidFill>
            <a:scene3d>
              <a:camera prst="orthographicFront"/>
              <a:lightRig rig="threePt" dir="t"/>
            </a:scene3d>
            <a:sp3d>
              <a:bevelT w="1651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trendlineType val="linear"/>
            <c:dispRSqr val="0"/>
            <c:dispEq val="0"/>
          </c:trendline>
          <c:cat>
            <c:strRef>
              <c:f>diveros!$C$69:$C$71</c:f>
              <c:strCache>
                <c:ptCount val="3"/>
                <c:pt idx="0">
                  <c:v>1º Quad.</c:v>
                </c:pt>
                <c:pt idx="1">
                  <c:v>2º Quad.</c:v>
                </c:pt>
                <c:pt idx="2">
                  <c:v>3º Quad.</c:v>
                </c:pt>
              </c:strCache>
            </c:strRef>
          </c:cat>
          <c:val>
            <c:numRef>
              <c:f>diveros!$D$69:$D$71</c:f>
              <c:numCache>
                <c:formatCode>_-* #,##0_-;\-* #,##0_-;_-* "-"??_-;_-@_-</c:formatCode>
                <c:ptCount val="3"/>
                <c:pt idx="0">
                  <c:v>4878</c:v>
                </c:pt>
                <c:pt idx="1">
                  <c:v>5321</c:v>
                </c:pt>
                <c:pt idx="2">
                  <c:v>7171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78-49DF-9D0A-DEDBF647B8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4"/>
        <c:overlap val="-44"/>
        <c:axId val="217159168"/>
        <c:axId val="216617472"/>
      </c:barChart>
      <c:catAx>
        <c:axId val="2171591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pt-BR"/>
          </a:p>
        </c:txPr>
        <c:crossAx val="216617472"/>
        <c:crosses val="autoZero"/>
        <c:auto val="1"/>
        <c:lblAlgn val="ctr"/>
        <c:lblOffset val="100"/>
        <c:noMultiLvlLbl val="0"/>
      </c:catAx>
      <c:valAx>
        <c:axId val="216617472"/>
        <c:scaling>
          <c:orientation val="minMax"/>
        </c:scaling>
        <c:delete val="0"/>
        <c:axPos val="l"/>
        <c:numFmt formatCode="_-* #,##0_-;\-* #,##0_-;_-* &quot;-&quot;??_-;_-@_-" sourceLinked="1"/>
        <c:majorTickMark val="out"/>
        <c:minorTickMark val="none"/>
        <c:tickLblPos val="nextTo"/>
        <c:crossAx val="2171591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2000"/>
      </a:pPr>
      <a:endParaRPr lang="pt-B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10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991550957104807"/>
          <c:y val="6.4815583078673397E-2"/>
          <c:w val="0.82510971804490096"/>
          <c:h val="0.6811829276353260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'RELORC Gráf Exec Empenhado'!$F$35</c:f>
              <c:strCache>
                <c:ptCount val="1"/>
                <c:pt idx="0">
                  <c:v>Pessoal e Encargos  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cat>
            <c:strRef>
              <c:f>'RELORC Gráf Exec Empenhado'!$E$36:$E$43</c:f>
              <c:strCache>
                <c:ptCount val="7"/>
                <c:pt idx="0">
                  <c:v>Rec. Próprio em Saúde (76%)</c:v>
                </c:pt>
                <c:pt idx="1">
                  <c:v>Rec Transferência SUS (17%)</c:v>
                </c:pt>
                <c:pt idx="2">
                  <c:v>Outras Fontes (4%)</c:v>
                </c:pt>
                <c:pt idx="3">
                  <c:v>Covid-19 (0,4%)</c:v>
                </c:pt>
                <c:pt idx="4">
                  <c:v>Rec Conv MS (0,1%)</c:v>
                </c:pt>
                <c:pt idx="5">
                  <c:v>Operação Crédito Int (2,4%)</c:v>
                </c:pt>
                <c:pt idx="6">
                  <c:v>TOTAL</c:v>
                </c:pt>
              </c:strCache>
            </c:strRef>
          </c:cat>
          <c:val>
            <c:numRef>
              <c:f>'RELORC Gráf Exec Empenhado'!$F$36:$F$43</c:f>
              <c:numCache>
                <c:formatCode>_(* #,##0.00_);_(* \(#,##0.00\);_(* "-"??_);_(@_)</c:formatCode>
                <c:ptCount val="8"/>
                <c:pt idx="0">
                  <c:v>1469538963.1700001</c:v>
                </c:pt>
                <c:pt idx="1">
                  <c:v>28150671.34</c:v>
                </c:pt>
                <c:pt idx="2">
                  <c:v>100692444.25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1598382078.76</c:v>
                </c:pt>
                <c:pt idx="7" formatCode="0%">
                  <c:v>0.56286307645353195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DB-48BE-8A1E-DA4AEA061C7E}"/>
            </c:ext>
          </c:extLst>
        </c:ser>
        <c:ser>
          <c:idx val="1"/>
          <c:order val="1"/>
          <c:tx>
            <c:strRef>
              <c:f>'RELORC Gráf Exec Empenhado'!$G$35</c:f>
              <c:strCache>
                <c:ptCount val="1"/>
                <c:pt idx="0">
                  <c:v>Outras Despesas Correntes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cat>
            <c:strRef>
              <c:f>'RELORC Gráf Exec Empenhado'!$E$36:$E$43</c:f>
              <c:strCache>
                <c:ptCount val="7"/>
                <c:pt idx="0">
                  <c:v>Rec. Próprio em Saúde (76%)</c:v>
                </c:pt>
                <c:pt idx="1">
                  <c:v>Rec Transferência SUS (17%)</c:v>
                </c:pt>
                <c:pt idx="2">
                  <c:v>Outras Fontes (4%)</c:v>
                </c:pt>
                <c:pt idx="3">
                  <c:v>Covid-19 (0,4%)</c:v>
                </c:pt>
                <c:pt idx="4">
                  <c:v>Rec Conv MS (0,1%)</c:v>
                </c:pt>
                <c:pt idx="5">
                  <c:v>Operação Crédito Int (2,4%)</c:v>
                </c:pt>
                <c:pt idx="6">
                  <c:v>TOTAL</c:v>
                </c:pt>
              </c:strCache>
            </c:strRef>
          </c:cat>
          <c:val>
            <c:numRef>
              <c:f>'RELORC Gráf Exec Empenhado'!$G$36:$G$43</c:f>
              <c:numCache>
                <c:formatCode>_(* #,##0.00_);_(* \(#,##0.00\);_(* "-"??_);_(@_)</c:formatCode>
                <c:ptCount val="8"/>
                <c:pt idx="0">
                  <c:v>651253632.26999998</c:v>
                </c:pt>
                <c:pt idx="1">
                  <c:v>449236998.67000002</c:v>
                </c:pt>
                <c:pt idx="2">
                  <c:v>24408408.340000004</c:v>
                </c:pt>
                <c:pt idx="3">
                  <c:v>6338465.2999999998</c:v>
                </c:pt>
                <c:pt idx="4">
                  <c:v>0</c:v>
                </c:pt>
                <c:pt idx="5">
                  <c:v>0</c:v>
                </c:pt>
                <c:pt idx="6">
                  <c:v>1131237504.5799999</c:v>
                </c:pt>
                <c:pt idx="7" formatCode="0%">
                  <c:v>0.39836021092120971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CDB-48BE-8A1E-DA4AEA061C7E}"/>
            </c:ext>
          </c:extLst>
        </c:ser>
        <c:ser>
          <c:idx val="2"/>
          <c:order val="2"/>
          <c:tx>
            <c:strRef>
              <c:f>'RELORC Gráf Exec Empenhado'!$H$35</c:f>
              <c:strCache>
                <c:ptCount val="1"/>
                <c:pt idx="0">
                  <c:v>Investimentos 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cat>
            <c:strRef>
              <c:f>'RELORC Gráf Exec Empenhado'!$E$36:$E$43</c:f>
              <c:strCache>
                <c:ptCount val="7"/>
                <c:pt idx="0">
                  <c:v>Rec. Próprio em Saúde (76%)</c:v>
                </c:pt>
                <c:pt idx="1">
                  <c:v>Rec Transferência SUS (17%)</c:v>
                </c:pt>
                <c:pt idx="2">
                  <c:v>Outras Fontes (4%)</c:v>
                </c:pt>
                <c:pt idx="3">
                  <c:v>Covid-19 (0,4%)</c:v>
                </c:pt>
                <c:pt idx="4">
                  <c:v>Rec Conv MS (0,1%)</c:v>
                </c:pt>
                <c:pt idx="5">
                  <c:v>Operação Crédito Int (2,4%)</c:v>
                </c:pt>
                <c:pt idx="6">
                  <c:v>TOTAL</c:v>
                </c:pt>
              </c:strCache>
            </c:strRef>
          </c:cat>
          <c:val>
            <c:numRef>
              <c:f>'RELORC Gráf Exec Empenhado'!$H$36:$H$43</c:f>
              <c:numCache>
                <c:formatCode>_(* #,##0.00_);_(* \(#,##0.00\);_(* "-"??_);_(@_)</c:formatCode>
                <c:ptCount val="8"/>
                <c:pt idx="0">
                  <c:v>31481550.41</c:v>
                </c:pt>
                <c:pt idx="1">
                  <c:v>1537034.03</c:v>
                </c:pt>
                <c:pt idx="2">
                  <c:v>623543.94999999995</c:v>
                </c:pt>
                <c:pt idx="3">
                  <c:v>5211727.21</c:v>
                </c:pt>
                <c:pt idx="4">
                  <c:v>3399566.03</c:v>
                </c:pt>
                <c:pt idx="5">
                  <c:v>67862173.310000002</c:v>
                </c:pt>
                <c:pt idx="6">
                  <c:v>110115594.94</c:v>
                </c:pt>
                <c:pt idx="7" formatCode="0%">
                  <c:v>3.8776712625258225E-2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CDB-48BE-8A1E-DA4AEA061C7E}"/>
            </c:ext>
          </c:extLst>
        </c:ser>
        <c:ser>
          <c:idx val="3"/>
          <c:order val="3"/>
          <c:tx>
            <c:strRef>
              <c:f>'RELORC Gráf Exec Empenhado'!$I$35</c:f>
              <c:strCache>
                <c:ptCount val="1"/>
                <c:pt idx="0">
                  <c:v>TOTAL</c:v>
                </c:pt>
              </c:strCache>
            </c:strRef>
          </c:tx>
          <c:spPr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cat>
            <c:strRef>
              <c:f>'RELORC Gráf Exec Empenhado'!$E$36:$E$43</c:f>
              <c:strCache>
                <c:ptCount val="7"/>
                <c:pt idx="0">
                  <c:v>Rec. Próprio em Saúde (76%)</c:v>
                </c:pt>
                <c:pt idx="1">
                  <c:v>Rec Transferência SUS (17%)</c:v>
                </c:pt>
                <c:pt idx="2">
                  <c:v>Outras Fontes (4%)</c:v>
                </c:pt>
                <c:pt idx="3">
                  <c:v>Covid-19 (0,4%)</c:v>
                </c:pt>
                <c:pt idx="4">
                  <c:v>Rec Conv MS (0,1%)</c:v>
                </c:pt>
                <c:pt idx="5">
                  <c:v>Operação Crédito Int (2,4%)</c:v>
                </c:pt>
                <c:pt idx="6">
                  <c:v>TOTAL</c:v>
                </c:pt>
              </c:strCache>
            </c:strRef>
          </c:cat>
          <c:val>
            <c:numRef>
              <c:f>'RELORC Gráf Exec Empenhado'!$I$36:$I$43</c:f>
              <c:numCache>
                <c:formatCode>_(* #,##0.00_);_(* \(#,##0.00\);_(* "-"??_);_(@_)</c:formatCode>
                <c:ptCount val="8"/>
                <c:pt idx="0">
                  <c:v>2152274145.8499999</c:v>
                </c:pt>
                <c:pt idx="1">
                  <c:v>478924704.03999996</c:v>
                </c:pt>
                <c:pt idx="2">
                  <c:v>125724396.54000001</c:v>
                </c:pt>
                <c:pt idx="3">
                  <c:v>11550192.51</c:v>
                </c:pt>
                <c:pt idx="4">
                  <c:v>3399566.03</c:v>
                </c:pt>
                <c:pt idx="5">
                  <c:v>67862173.310000002</c:v>
                </c:pt>
                <c:pt idx="6">
                  <c:v>2839735178.2800002</c:v>
                </c:pt>
                <c:pt idx="7" formatCode="0%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CDB-48BE-8A1E-DA4AEA061C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3"/>
        <c:gapDepth val="57"/>
        <c:shape val="box"/>
        <c:axId val="207785472"/>
        <c:axId val="208012416"/>
        <c:axId val="0"/>
      </c:bar3DChart>
      <c:catAx>
        <c:axId val="20778547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08012416"/>
        <c:crosses val="autoZero"/>
        <c:auto val="1"/>
        <c:lblAlgn val="ctr"/>
        <c:lblOffset val="100"/>
        <c:noMultiLvlLbl val="0"/>
      </c:catAx>
      <c:valAx>
        <c:axId val="208012416"/>
        <c:scaling>
          <c:orientation val="minMax"/>
        </c:scaling>
        <c:delete val="0"/>
        <c:axPos val="l"/>
        <c:numFmt formatCode="_(* #,##0.00_);_(* \(#,##0.00\);_(* &quot;-&quot;??_);_(@_)" sourceLinked="1"/>
        <c:majorTickMark val="none"/>
        <c:minorTickMark val="none"/>
        <c:tickLblPos val="nextTo"/>
        <c:crossAx val="207785472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legend>
      <c:legendPos val="r"/>
      <c:legendEntry>
        <c:idx val="3"/>
        <c:delete val="1"/>
      </c:legendEntry>
      <c:layout>
        <c:manualLayout>
          <c:xMode val="edge"/>
          <c:yMode val="edge"/>
          <c:x val="0.29965319296082971"/>
          <c:y val="4.8892089007477504E-2"/>
          <c:w val="0.46679954252535211"/>
          <c:h val="0.10435256641280224"/>
        </c:manualLayout>
      </c:layout>
      <c:overlay val="0"/>
      <c:txPr>
        <a:bodyPr/>
        <a:lstStyle/>
        <a:p>
          <a:pPr>
            <a:defRPr sz="2000"/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scene3d>
      <a:camera prst="orthographicFront"/>
      <a:lightRig rig="threePt" dir="t"/>
    </a:scene3d>
    <a:sp3d>
      <a:bevelT prst="angle"/>
      <a:bevelB prst="relaxedInset"/>
    </a:sp3d>
  </c:spPr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115397829584801"/>
          <c:y val="3.1023002064426906E-2"/>
          <c:w val="0.88884602170415195"/>
          <c:h val="0.73937161414557773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'Impby geral-graf azul e rosa'!$A$5</c:f>
              <c:strCache>
                <c:ptCount val="1"/>
                <c:pt idx="0">
                  <c:v>Pessoal e Encargos Sociais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dLbl>
              <c:idx val="0"/>
              <c:layout>
                <c:manualLayout>
                  <c:x val="1.143492441236321E-2"/>
                  <c:y val="-1.0145417653026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679-496D-8B5A-CB679C82C6CC}"/>
                </c:ext>
              </c:extLst>
            </c:dLbl>
            <c:dLbl>
              <c:idx val="1"/>
              <c:layout>
                <c:manualLayout>
                  <c:x val="1.14349773765937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679-496D-8B5A-CB679C82C6CC}"/>
                </c:ext>
              </c:extLst>
            </c:dLbl>
            <c:dLbl>
              <c:idx val="2"/>
              <c:layout>
                <c:manualLayout>
                  <c:x val="1.008968592052388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679-496D-8B5A-CB679C82C6CC}"/>
                </c:ext>
              </c:extLst>
            </c:dLbl>
            <c:dLbl>
              <c:idx val="3"/>
              <c:layout>
                <c:manualLayout>
                  <c:x val="1.0089632956293334E-2"/>
                  <c:y val="1.69090294217111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679-496D-8B5A-CB679C82C6CC}"/>
                </c:ext>
              </c:extLst>
            </c:dLbl>
            <c:dLbl>
              <c:idx val="4"/>
              <c:layout>
                <c:manualLayout>
                  <c:x val="7.3991030083840857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679-496D-8B5A-CB679C82C6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('Impby geral-graf azul e rosa'!$B$4:$C$4;'Impby geral-graf azul e rosa'!$E$4;'Impby geral-graf azul e rosa'!$G$4;'Impby geral-graf azul e rosa'!$I$4)</c:f>
              <c:strCache>
                <c:ptCount val="5"/>
                <c:pt idx="0">
                  <c:v>APROVADO (R$2.024.296.030,00)</c:v>
                </c:pt>
                <c:pt idx="1">
                  <c:v>AUTORIZADO (R$3.023.771.304,01)
49% acima do Aprovado</c:v>
                </c:pt>
                <c:pt idx="2">
                  <c:v>EMPENHADO (R$2.839.735.178,28)
94% do Autorizado
76% Tesouro Estadual 
24% Outras Fontes</c:v>
                </c:pt>
                <c:pt idx="3">
                  <c:v>LIQUIDADO (R$2.734.578.829,95)
96% do  Empenhado
</c:v>
                </c:pt>
                <c:pt idx="4">
                  <c:v>PAGO
 (R$2.718.761.609,26)
96% do Empenhado
99% do Liquidado</c:v>
                </c:pt>
              </c:strCache>
            </c:strRef>
          </c:cat>
          <c:val>
            <c:numRef>
              <c:f>('Impby geral-graf azul e rosa'!$B$5:$C$5;'Impby geral-graf azul e rosa'!$E$5;'Impby geral-graf azul e rosa'!$G$5;'Impby geral-graf azul e rosa'!$I$5)</c:f>
              <c:numCache>
                <c:formatCode>_(* #,##0.00_);_(* \(#,##0.00\);_(* "-"??_);_(@_)</c:formatCode>
                <c:ptCount val="5"/>
                <c:pt idx="0">
                  <c:v>1153999999</c:v>
                </c:pt>
                <c:pt idx="1">
                  <c:v>1604158223.8099999</c:v>
                </c:pt>
                <c:pt idx="2">
                  <c:v>1598382078.76</c:v>
                </c:pt>
                <c:pt idx="3">
                  <c:v>1598382078.76</c:v>
                </c:pt>
                <c:pt idx="4">
                  <c:v>1586709735.49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B4B-45EE-871C-71B5D5DD022C}"/>
            </c:ext>
          </c:extLst>
        </c:ser>
        <c:ser>
          <c:idx val="1"/>
          <c:order val="1"/>
          <c:tx>
            <c:strRef>
              <c:f>'Impby geral-graf azul e rosa'!$A$6</c:f>
              <c:strCache>
                <c:ptCount val="1"/>
                <c:pt idx="0">
                  <c:v>Outras Despesas Correntes (Custeio)</c:v>
                </c:pt>
              </c:strCache>
            </c:strRef>
          </c:tx>
          <c:spPr>
            <a:solidFill>
              <a:srgbClr val="FF66FF"/>
            </a:solidFill>
          </c:spPr>
          <c:invertIfNegative val="0"/>
          <c:dLbls>
            <c:dLbl>
              <c:idx val="0"/>
              <c:layout>
                <c:manualLayout>
                  <c:x val="1.3117460057034113E-2"/>
                  <c:y val="-3.85525838477452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679-496D-8B5A-CB679C82C6CC}"/>
                </c:ext>
              </c:extLst>
            </c:dLbl>
            <c:dLbl>
              <c:idx val="1"/>
              <c:layout>
                <c:manualLayout>
                  <c:x val="1.0762325646750753E-2"/>
                  <c:y val="5.038833227339406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679-496D-8B5A-CB679C82C6CC}"/>
                </c:ext>
              </c:extLst>
            </c:dLbl>
            <c:dLbl>
              <c:idx val="2"/>
              <c:layout>
                <c:manualLayout>
                  <c:x val="1.0985889295991773E-2"/>
                  <c:y val="3.85524320665166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679-496D-8B5A-CB679C82C6CC}"/>
                </c:ext>
              </c:extLst>
            </c:dLbl>
            <c:dLbl>
              <c:idx val="3"/>
              <c:layout>
                <c:manualLayout>
                  <c:x val="1.00896859205237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679-496D-8B5A-CB679C82C6CC}"/>
                </c:ext>
              </c:extLst>
            </c:dLbl>
            <c:dLbl>
              <c:idx val="4"/>
              <c:layout>
                <c:manualLayout>
                  <c:x val="1.47982060167682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679-496D-8B5A-CB679C82C6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('Impby geral-graf azul e rosa'!$B$4:$C$4;'Impby geral-graf azul e rosa'!$E$4;'Impby geral-graf azul e rosa'!$G$4;'Impby geral-graf azul e rosa'!$I$4)</c:f>
              <c:strCache>
                <c:ptCount val="5"/>
                <c:pt idx="0">
                  <c:v>APROVADO (R$2.024.296.030,00)</c:v>
                </c:pt>
                <c:pt idx="1">
                  <c:v>AUTORIZADO (R$3.023.771.304,01)
49% acima do Aprovado</c:v>
                </c:pt>
                <c:pt idx="2">
                  <c:v>EMPENHADO (R$2.839.735.178,28)
94% do Autorizado
76% Tesouro Estadual 
24% Outras Fontes</c:v>
                </c:pt>
                <c:pt idx="3">
                  <c:v>LIQUIDADO (R$2.734.578.829,95)
96% do  Empenhado
</c:v>
                </c:pt>
                <c:pt idx="4">
                  <c:v>PAGO
 (R$2.718.761.609,26)
96% do Empenhado
99% do Liquidado</c:v>
                </c:pt>
              </c:strCache>
            </c:strRef>
          </c:cat>
          <c:val>
            <c:numRef>
              <c:f>('Impby geral-graf azul e rosa'!$B$6:$C$6;'Impby geral-graf azul e rosa'!$E$6;'Impby geral-graf azul e rosa'!$G$6;'Impby geral-graf azul e rosa'!$I$6)</c:f>
              <c:numCache>
                <c:formatCode>_(* #,##0.00_);_(* \(#,##0.00\);_(* "-"??_);_(@_)</c:formatCode>
                <c:ptCount val="5"/>
                <c:pt idx="0">
                  <c:v>777951393</c:v>
                </c:pt>
                <c:pt idx="1">
                  <c:v>1251062987.2</c:v>
                </c:pt>
                <c:pt idx="2">
                  <c:v>1131237504.5799999</c:v>
                </c:pt>
                <c:pt idx="3">
                  <c:v>1046270224.41</c:v>
                </c:pt>
                <c:pt idx="4">
                  <c:v>1043345004.22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B4B-45EE-871C-71B5D5DD022C}"/>
            </c:ext>
          </c:extLst>
        </c:ser>
        <c:ser>
          <c:idx val="2"/>
          <c:order val="2"/>
          <c:tx>
            <c:strRef>
              <c:f>'Impby geral-graf azul e rosa'!$A$7</c:f>
              <c:strCache>
                <c:ptCount val="1"/>
                <c:pt idx="0">
                  <c:v>Investimentos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dLbl>
              <c:idx val="0"/>
              <c:layout>
                <c:manualLayout>
                  <c:x val="1.0271033867151617E-2"/>
                  <c:y val="-6.41221049627908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B4B-45EE-871C-71B5D5DD022C}"/>
                </c:ext>
              </c:extLst>
            </c:dLbl>
            <c:dLbl>
              <c:idx val="1"/>
              <c:layout>
                <c:manualLayout>
                  <c:x val="8.9742580254391271E-3"/>
                  <c:y val="-7.73566886880596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B4B-45EE-871C-71B5D5DD022C}"/>
                </c:ext>
              </c:extLst>
            </c:dLbl>
            <c:dLbl>
              <c:idx val="2"/>
              <c:layout>
                <c:manualLayout>
                  <c:x val="-4.7008003968073819E-17"/>
                  <c:y val="-5.04071821712156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B4B-45EE-871C-71B5D5DD022C}"/>
                </c:ext>
              </c:extLst>
            </c:dLbl>
            <c:dLbl>
              <c:idx val="3"/>
              <c:layout>
                <c:manualLayout>
                  <c:x val="1.2820512820512821E-3"/>
                  <c:y val="-6.13455305391796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B4B-45EE-871C-71B5D5DD022C}"/>
                </c:ext>
              </c:extLst>
            </c:dLbl>
            <c:dLbl>
              <c:idx val="4"/>
              <c:layout>
                <c:manualLayout>
                  <c:x val="2.3076923076923172E-2"/>
                  <c:y val="-5.75291666322151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B4B-45EE-871C-71B5D5DD022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('Impby geral-graf azul e rosa'!$B$4:$C$4;'Impby geral-graf azul e rosa'!$E$4;'Impby geral-graf azul e rosa'!$G$4;'Impby geral-graf azul e rosa'!$I$4)</c:f>
              <c:strCache>
                <c:ptCount val="5"/>
                <c:pt idx="0">
                  <c:v>APROVADO (R$2.024.296.030,00)</c:v>
                </c:pt>
                <c:pt idx="1">
                  <c:v>AUTORIZADO (R$3.023.771.304,01)
49% acima do Aprovado</c:v>
                </c:pt>
                <c:pt idx="2">
                  <c:v>EMPENHADO (R$2.839.735.178,28)
94% do Autorizado
76% Tesouro Estadual 
24% Outras Fontes</c:v>
                </c:pt>
                <c:pt idx="3">
                  <c:v>LIQUIDADO (R$2.734.578.829,95)
96% do  Empenhado
</c:v>
                </c:pt>
                <c:pt idx="4">
                  <c:v>PAGO
 (R$2.718.761.609,26)
96% do Empenhado
99% do Liquidado</c:v>
                </c:pt>
              </c:strCache>
            </c:strRef>
          </c:cat>
          <c:val>
            <c:numRef>
              <c:f>('Impby geral-graf azul e rosa'!$B$7:$C$7;'Impby geral-graf azul e rosa'!$E$7;'Impby geral-graf azul e rosa'!$G$7;'Impby geral-graf azul e rosa'!$I$7)</c:f>
              <c:numCache>
                <c:formatCode>_(* #,##0.00_);_(* \(#,##0.00\);_(* "-"??_);_(@_)</c:formatCode>
                <c:ptCount val="5"/>
                <c:pt idx="0">
                  <c:v>92344638</c:v>
                </c:pt>
                <c:pt idx="1">
                  <c:v>168550093</c:v>
                </c:pt>
                <c:pt idx="2">
                  <c:v>110115594.94</c:v>
                </c:pt>
                <c:pt idx="3">
                  <c:v>89926526.780000001</c:v>
                </c:pt>
                <c:pt idx="4">
                  <c:v>88706869.549999997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8B4B-45EE-871C-71B5D5DD02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7781888"/>
        <c:axId val="139132224"/>
        <c:axId val="0"/>
      </c:bar3DChart>
      <c:catAx>
        <c:axId val="2077818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180975" cap="rnd" cmpd="sng">
            <a:solidFill>
              <a:sysClr val="windowText" lastClr="000000"/>
            </a:solidFill>
          </a:ln>
          <a:effectLst/>
        </c:spPr>
        <c:crossAx val="139132224"/>
        <c:crosses val="autoZero"/>
        <c:auto val="1"/>
        <c:lblAlgn val="ctr"/>
        <c:lblOffset val="100"/>
        <c:noMultiLvlLbl val="0"/>
      </c:catAx>
      <c:valAx>
        <c:axId val="139132224"/>
        <c:scaling>
          <c:orientation val="minMax"/>
        </c:scaling>
        <c:delete val="0"/>
        <c:axPos val="l"/>
        <c:numFmt formatCode="_(* #,##0.00_);_(* \(#,##0.00\);_(* &quot;-&quot;??_);_(@_)" sourceLinked="1"/>
        <c:majorTickMark val="out"/>
        <c:minorTickMark val="none"/>
        <c:tickLblPos val="nextTo"/>
        <c:crossAx val="207781888"/>
        <c:crosses val="autoZero"/>
        <c:crossBetween val="between"/>
      </c:valAx>
    </c:plotArea>
    <c:legend>
      <c:legendPos val="l"/>
      <c:layout>
        <c:manualLayout>
          <c:xMode val="edge"/>
          <c:yMode val="edge"/>
          <c:x val="0"/>
          <c:y val="0.79542604537426442"/>
          <c:w val="0.23260517962074664"/>
          <c:h val="0.2045682419973829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3177353911493684E-2"/>
          <c:y val="0"/>
          <c:w val="0.74857881175003582"/>
          <c:h val="0.98218725470068957"/>
        </c:manualLayout>
      </c:layout>
      <c:pie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bubble3D val="0"/>
            <c:spPr>
              <a:gradFill flip="none" rotWithShape="1">
                <a:gsLst>
                  <a:gs pos="0">
                    <a:srgbClr val="FF822D">
                      <a:shade val="30000"/>
                      <a:satMod val="115000"/>
                    </a:srgbClr>
                  </a:gs>
                  <a:gs pos="50000">
                    <a:srgbClr val="FF822D">
                      <a:shade val="67500"/>
                      <a:satMod val="115000"/>
                    </a:srgbClr>
                  </a:gs>
                  <a:gs pos="100000">
                    <a:srgbClr val="FF822D">
                      <a:shade val="100000"/>
                      <a:satMod val="11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8CB8-434A-B087-5D7E80335C78}"/>
              </c:ext>
            </c:extLst>
          </c:dPt>
          <c:dPt>
            <c:idx val="1"/>
            <c:bubble3D val="0"/>
            <c:spPr>
              <a:gradFill flip="none" rotWithShape="1">
                <a:gsLst>
                  <a:gs pos="0">
                    <a:srgbClr val="00E200">
                      <a:shade val="30000"/>
                      <a:satMod val="115000"/>
                    </a:srgbClr>
                  </a:gs>
                  <a:gs pos="50000">
                    <a:srgbClr val="00E200">
                      <a:shade val="67500"/>
                      <a:satMod val="115000"/>
                    </a:srgbClr>
                  </a:gs>
                  <a:gs pos="100000">
                    <a:srgbClr val="00E200"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3-8CB8-434A-B087-5D7E80335C78}"/>
              </c:ext>
            </c:extLst>
          </c:dPt>
          <c:dPt>
            <c:idx val="2"/>
            <c:bubble3D val="0"/>
            <c:spPr>
              <a:gradFill flip="none" rotWithShape="1">
                <a:gsLst>
                  <a:gs pos="0">
                    <a:srgbClr val="0000FF">
                      <a:shade val="30000"/>
                      <a:satMod val="115000"/>
                    </a:srgbClr>
                  </a:gs>
                  <a:gs pos="50000">
                    <a:srgbClr val="0000FF">
                      <a:shade val="67500"/>
                      <a:satMod val="115000"/>
                    </a:srgbClr>
                  </a:gs>
                  <a:gs pos="100000">
                    <a:srgbClr val="0000FF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5-8CB8-434A-B087-5D7E80335C78}"/>
              </c:ext>
            </c:extLst>
          </c:dPt>
          <c:dLbls>
            <c:dLbl>
              <c:idx val="0"/>
              <c:layout>
                <c:manualLayout>
                  <c:x val="-0.30626969323950726"/>
                  <c:y val="-0.21010112475281911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5439203255441004"/>
                      <c:h val="0.1889502245437917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8CB8-434A-B087-5D7E80335C78}"/>
                </c:ext>
              </c:extLst>
            </c:dLbl>
            <c:dLbl>
              <c:idx val="1"/>
              <c:layout>
                <c:manualLayout>
                  <c:x val="0.11336988299518481"/>
                  <c:y val="0.1580006521187822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1786093358657802"/>
                      <c:h val="0.1889502095233494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8CB8-434A-B087-5D7E80335C78}"/>
                </c:ext>
              </c:extLst>
            </c:dLbl>
            <c:dLbl>
              <c:idx val="2"/>
              <c:layout>
                <c:manualLayout>
                  <c:x val="-3.5118469339806217E-2"/>
                  <c:y val="3.207703349115124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CB8-434A-B087-5D7E80335C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'RELORC Gráf Exec Empenhado'!$M$36:$M$38</c:f>
              <c:strCache>
                <c:ptCount val="3"/>
                <c:pt idx="0">
                  <c:v>Pessoal e Encargos  </c:v>
                </c:pt>
                <c:pt idx="1">
                  <c:v>Outras Despesas Correntes </c:v>
                </c:pt>
                <c:pt idx="2">
                  <c:v>Investimentos </c:v>
                </c:pt>
              </c:strCache>
            </c:strRef>
          </c:cat>
          <c:val>
            <c:numRef>
              <c:f>'RELORC Gráf Exec Empenhado'!$N$36:$N$38</c:f>
              <c:numCache>
                <c:formatCode>_(* #,##0.00_);_(* \(#,##0.00\);_(* "-"??_);_(@_)</c:formatCode>
                <c:ptCount val="3"/>
                <c:pt idx="0">
                  <c:v>1598382078.76</c:v>
                </c:pt>
                <c:pt idx="1">
                  <c:v>1131237504.5799999</c:v>
                </c:pt>
                <c:pt idx="2">
                  <c:v>110115594.94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CB8-434A-B087-5D7E80335C7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51"/>
      </c:pieChart>
    </c:plotArea>
    <c:legend>
      <c:legendPos val="r"/>
      <c:layout>
        <c:manualLayout>
          <c:xMode val="edge"/>
          <c:yMode val="edge"/>
          <c:x val="0.4802008169901667"/>
          <c:y val="0.83548468338352799"/>
          <c:w val="0.48580254107910409"/>
          <c:h val="0.13176670309905505"/>
        </c:manualLayout>
      </c:layout>
      <c:overlay val="0"/>
      <c:txPr>
        <a:bodyPr/>
        <a:lstStyle/>
        <a:p>
          <a:pPr>
            <a:defRPr sz="1800"/>
          </a:pPr>
          <a:endParaRPr lang="pt-BR"/>
        </a:p>
      </c:txPr>
    </c:legend>
    <c:plotVisOnly val="1"/>
    <c:dispBlanksAs val="gap"/>
    <c:showDLblsOverMax val="0"/>
  </c:chart>
  <c:spPr>
    <a:ln>
      <a:solidFill>
        <a:srgbClr val="4F81BD"/>
      </a:solidFill>
    </a:ln>
    <a:scene3d>
      <a:camera prst="orthographicFront"/>
      <a:lightRig rig="threePt" dir="t"/>
    </a:scene3d>
    <a:sp3d prstMaterial="matte">
      <a:bevelT/>
    </a:sp3d>
  </c:sp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8520893584479356E-2"/>
          <c:y val="0.15594335022388803"/>
          <c:w val="0.7442903920320858"/>
          <c:h val="0.65762573859254603"/>
        </c:manualLayout>
      </c:layout>
      <c:pie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/>
            </a:sp3d>
          </c:spPr>
          <c:explosion val="1"/>
          <c:dPt>
            <c:idx val="0"/>
            <c:bubble3D val="0"/>
            <c:explosion val="0"/>
            <c:spPr>
              <a:gradFill flip="none" rotWithShape="1">
                <a:gsLst>
                  <a:gs pos="0">
                    <a:srgbClr val="FF822D">
                      <a:shade val="30000"/>
                      <a:satMod val="115000"/>
                    </a:srgbClr>
                  </a:gs>
                  <a:gs pos="50000">
                    <a:srgbClr val="FF822D">
                      <a:shade val="67500"/>
                      <a:satMod val="115000"/>
                    </a:srgbClr>
                  </a:gs>
                  <a:gs pos="100000">
                    <a:srgbClr val="FF822D">
                      <a:shade val="100000"/>
                      <a:satMod val="11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2104-4816-BC4E-AEEF67A67BE8}"/>
              </c:ext>
            </c:extLst>
          </c:dPt>
          <c:dPt>
            <c:idx val="1"/>
            <c:bubble3D val="0"/>
            <c:spPr>
              <a:gradFill flip="none" rotWithShape="1">
                <a:gsLst>
                  <a:gs pos="0">
                    <a:srgbClr val="00E200">
                      <a:shade val="30000"/>
                      <a:satMod val="115000"/>
                    </a:srgbClr>
                  </a:gs>
                  <a:gs pos="50000">
                    <a:srgbClr val="00E200">
                      <a:shade val="67500"/>
                      <a:satMod val="115000"/>
                    </a:srgbClr>
                  </a:gs>
                  <a:gs pos="100000">
                    <a:srgbClr val="00E200"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3-2104-4816-BC4E-AEEF67A67BE8}"/>
              </c:ext>
            </c:extLst>
          </c:dPt>
          <c:dPt>
            <c:idx val="2"/>
            <c:bubble3D val="0"/>
            <c:spPr>
              <a:gradFill flip="none" rotWithShape="1">
                <a:gsLst>
                  <a:gs pos="0">
                    <a:srgbClr val="0000FF">
                      <a:shade val="30000"/>
                      <a:satMod val="115000"/>
                    </a:srgbClr>
                  </a:gs>
                  <a:gs pos="50000">
                    <a:srgbClr val="0000FF">
                      <a:shade val="67500"/>
                      <a:satMod val="115000"/>
                    </a:srgbClr>
                  </a:gs>
                  <a:gs pos="100000">
                    <a:srgbClr val="0000FF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5-2104-4816-BC4E-AEEF67A67BE8}"/>
              </c:ext>
            </c:extLst>
          </c:dPt>
          <c:dLbls>
            <c:dLbl>
              <c:idx val="0"/>
              <c:layout>
                <c:manualLayout>
                  <c:x val="4.3190142013589464E-2"/>
                  <c:y val="-0.2002154672490237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8665842482949347"/>
                      <c:h val="8.864862565706822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2104-4816-BC4E-AEEF67A67BE8}"/>
                </c:ext>
              </c:extLst>
            </c:dLbl>
            <c:dLbl>
              <c:idx val="1"/>
              <c:layout>
                <c:manualLayout>
                  <c:x val="6.1587751037527005E-2"/>
                  <c:y val="0.16279888661082167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9699004835985454"/>
                      <c:h val="6.038520997067655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2104-4816-BC4E-AEEF67A67BE8}"/>
                </c:ext>
              </c:extLst>
            </c:dLbl>
            <c:dLbl>
              <c:idx val="2"/>
              <c:layout>
                <c:manualLayout>
                  <c:x val="-8.1098258810783155E-3"/>
                  <c:y val="1.808485796895448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anchorCtr="0"/>
                <a:lstStyle/>
                <a:p>
                  <a:pPr algn="ctr">
                    <a:defRPr sz="1800"/>
                  </a:pPr>
                  <a:endParaRPr lang="pt-BR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0853316693777766"/>
                      <c:h val="0.1059810995249816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2104-4816-BC4E-AEEF67A67BE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'RELORC Gráf Exec Empenhado'!$M$43:$M$45</c:f>
              <c:strCache>
                <c:ptCount val="3"/>
                <c:pt idx="0">
                  <c:v>Pessoal e Encargos  </c:v>
                </c:pt>
                <c:pt idx="1">
                  <c:v>Outras Despesas Correntes </c:v>
                </c:pt>
                <c:pt idx="2">
                  <c:v>Investimentos </c:v>
                </c:pt>
              </c:strCache>
            </c:strRef>
          </c:cat>
          <c:val>
            <c:numRef>
              <c:f>'RELORC Gráf Exec Empenhado'!$N$43:$N$45</c:f>
              <c:numCache>
                <c:formatCode>_(* #,##0.00_);_(* \(#,##0.00\);_(* "-"??_);_(@_)</c:formatCode>
                <c:ptCount val="3"/>
                <c:pt idx="0">
                  <c:v>1469538963.1700001</c:v>
                </c:pt>
                <c:pt idx="1">
                  <c:v>651253632.26999998</c:v>
                </c:pt>
                <c:pt idx="2">
                  <c:v>31481550.41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104-4816-BC4E-AEEF67A67BE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51"/>
      </c:pieChart>
    </c:plotArea>
    <c:legend>
      <c:legendPos val="r"/>
      <c:layout>
        <c:manualLayout>
          <c:xMode val="edge"/>
          <c:yMode val="edge"/>
          <c:x val="0.61535964525454456"/>
          <c:y val="0.81253448959451036"/>
          <c:w val="0.36924008750776355"/>
          <c:h val="0.18746551040548978"/>
        </c:manualLayout>
      </c:layout>
      <c:overlay val="0"/>
      <c:txPr>
        <a:bodyPr/>
        <a:lstStyle/>
        <a:p>
          <a:pPr>
            <a:defRPr sz="1800"/>
          </a:pPr>
          <a:endParaRPr lang="pt-BR"/>
        </a:p>
      </c:txPr>
    </c:legend>
    <c:plotVisOnly val="1"/>
    <c:dispBlanksAs val="gap"/>
    <c:showDLblsOverMax val="0"/>
  </c:chart>
  <c:spPr>
    <a:ln>
      <a:solidFill>
        <a:srgbClr val="4F81BD"/>
      </a:solidFill>
    </a:ln>
    <a:scene3d>
      <a:camera prst="orthographicFront"/>
      <a:lightRig rig="threePt" dir="t"/>
    </a:scene3d>
    <a:sp3d prstMaterial="matte">
      <a:bevelT/>
    </a:sp3d>
  </c:sp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0"/>
      <c:rotY val="0"/>
      <c:depthPercent val="100"/>
      <c:rAngAx val="0"/>
      <c:perspective val="1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2362457096709062E-2"/>
          <c:y val="2.5842197750871782E-2"/>
          <c:w val="0.92429669061161213"/>
          <c:h val="0.837502907073324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'% EC 29 (ano a ano)'!$B$16:$H$16</c:f>
              <c:strCache>
                <c:ptCount val="1"/>
                <c:pt idx="0">
                  <c:v>3º Quad.</c:v>
                </c:pt>
              </c:strCache>
            </c:strRef>
          </c:tx>
          <c:spPr>
            <a:solidFill>
              <a:srgbClr val="00B050"/>
            </a:solidFill>
            <a:ln w="28575">
              <a:noFill/>
            </a:ln>
            <a:scene3d>
              <a:camera prst="orthographicFront"/>
              <a:lightRig rig="soft" dir="t"/>
            </a:scene3d>
            <a:sp3d prstMaterial="matte">
              <a:bevelT prst="angle"/>
            </a:sp3d>
          </c:spPr>
          <c:invertIfNegative val="0"/>
          <c:dLbls>
            <c:dLbl>
              <c:idx val="5"/>
              <c:layout>
                <c:manualLayout>
                  <c:x val="-1.0855081175252088E-2"/>
                  <c:y val="-1.1023080768803512E-2"/>
                </c:manualLayout>
              </c:layout>
              <c:spPr>
                <a:solidFill>
                  <a:srgbClr val="FFFF00"/>
                </a:solidFill>
                <a:ln w="6350">
                  <a:solidFill>
                    <a:srgbClr val="92D05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c:spPr>
              <c:txPr>
                <a:bodyPr/>
                <a:lstStyle/>
                <a:p>
                  <a:pPr>
                    <a:defRPr sz="1600"/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1766301345801623E-2"/>
                      <c:h val="5.872862120258243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D687-4593-9ACA-CD899258A76E}"/>
                </c:ext>
              </c:extLst>
            </c:dLbl>
            <c:dLbl>
              <c:idx val="7"/>
              <c:spPr>
                <a:solidFill>
                  <a:srgbClr val="FFFF00"/>
                </a:solidFill>
                <a:ln w="9525">
                  <a:solidFill>
                    <a:srgbClr val="00B05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c:spPr>
              <c:txPr>
                <a:bodyPr/>
                <a:lstStyle/>
                <a:p>
                  <a:pPr>
                    <a:defRPr sz="1600"/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48D1-4DCF-915B-CACAF76890E4}"/>
                </c:ext>
              </c:extLst>
            </c:dLbl>
            <c:spPr>
              <a:noFill/>
              <a:ln w="9525"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'% EC 29 (ano a ano)'!$B$12:$I$12</c:f>
              <c:numCache>
                <c:formatCode>General</c:formatCod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</c:numRef>
          </c:cat>
          <c:val>
            <c:numRef>
              <c:f>'% EC 29 (ano a ano)'!$B$18:$I$18</c:f>
              <c:numCache>
                <c:formatCode>0.00%</c:formatCode>
                <c:ptCount val="8"/>
                <c:pt idx="0">
                  <c:v>0.1794</c:v>
                </c:pt>
                <c:pt idx="1">
                  <c:v>0.1802</c:v>
                </c:pt>
                <c:pt idx="2">
                  <c:v>0.1646</c:v>
                </c:pt>
                <c:pt idx="3">
                  <c:v>0.16789999999999999</c:v>
                </c:pt>
                <c:pt idx="4">
                  <c:v>0.16009999999999999</c:v>
                </c:pt>
                <c:pt idx="5">
                  <c:v>0.1651</c:v>
                </c:pt>
                <c:pt idx="6">
                  <c:v>0.17399999999999999</c:v>
                </c:pt>
                <c:pt idx="7">
                  <c:v>0.182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687-4593-9ACA-CD899258A7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8"/>
        <c:shape val="cylinder"/>
        <c:axId val="218796032"/>
        <c:axId val="218489408"/>
        <c:axId val="0"/>
      </c:bar3DChart>
      <c:catAx>
        <c:axId val="2187960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pt-BR"/>
          </a:p>
        </c:txPr>
        <c:crossAx val="218489408"/>
        <c:crosses val="autoZero"/>
        <c:auto val="1"/>
        <c:lblAlgn val="ctr"/>
        <c:lblOffset val="100"/>
        <c:noMultiLvlLbl val="0"/>
      </c:catAx>
      <c:valAx>
        <c:axId val="218489408"/>
        <c:scaling>
          <c:orientation val="minMax"/>
        </c:scaling>
        <c:delete val="0"/>
        <c:axPos val="l"/>
        <c:numFmt formatCode="0.00%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pt-BR"/>
          </a:p>
        </c:txPr>
        <c:crossAx val="21879603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100"/>
      </a:pPr>
      <a:endParaRPr lang="pt-BR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5FEDC5-5230-41D0-A3D6-BD03C8A75296}" type="doc">
      <dgm:prSet loTypeId="urn:microsoft.com/office/officeart/2005/8/layout/hList1" loCatId="list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pt-BR"/>
        </a:p>
      </dgm:t>
    </dgm:pt>
    <dgm:pt modelId="{3960D6AE-9106-4A34-B893-0AD28D1B4CB4}">
      <dgm:prSet custT="1"/>
      <dgm:spPr>
        <a:solidFill>
          <a:schemeClr val="accent4">
            <a:lumMod val="60000"/>
            <a:lumOff val="40000"/>
          </a:schemeClr>
        </a:soli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en-US" sz="28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Receita Própria em Saúde </a:t>
          </a:r>
        </a:p>
        <a:p>
          <a:pPr rtl="0"/>
          <a:r>
            <a:rPr lang="en-US" sz="28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Obrigação Constitucional de 12%</a:t>
          </a:r>
          <a:endParaRPr lang="pt-BR" sz="28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3D2FCBD-4AFD-4B95-96E5-5BC7683982C2}" type="parTrans" cxnId="{6B88DB21-7560-4666-86AD-0D0DD02C6432}">
      <dgm:prSet/>
      <dgm:spPr/>
      <dgm:t>
        <a:bodyPr/>
        <a:lstStyle/>
        <a:p>
          <a:endParaRPr lang="pt-BR" sz="280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43DB1CF0-5937-4E2D-A4C2-12019960BD2B}" type="sibTrans" cxnId="{6B88DB21-7560-4666-86AD-0D0DD02C6432}">
      <dgm:prSet/>
      <dgm:spPr/>
      <dgm:t>
        <a:bodyPr/>
        <a:lstStyle/>
        <a:p>
          <a:endParaRPr lang="pt-BR" sz="280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171B680-A1E7-42DE-9A2D-C2C45ACDFF7F}">
      <dgm:prSet custT="1"/>
      <dgm:spPr>
        <a:solidFill>
          <a:schemeClr val="accent4">
            <a:lumMod val="60000"/>
            <a:lumOff val="40000"/>
          </a:schemeClr>
        </a:soli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en-US" sz="28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Receita Própria em </a:t>
          </a:r>
          <a:r>
            <a:rPr lang="en-US" sz="2800" b="1" dirty="0" err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Saúde</a:t>
          </a:r>
          <a:r>
            <a:rPr lang="en-US" sz="28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Empenhada</a:t>
          </a:r>
          <a:r>
            <a:rPr lang="en-US" sz="28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de </a:t>
          </a:r>
          <a:r>
            <a:rPr lang="en-US" sz="2800" b="1" u="sng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18,20%</a:t>
          </a:r>
          <a:endParaRPr lang="pt-BR" sz="2800" u="sng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2F56769-399F-4904-A8FE-54A7ACD7D22E}" type="parTrans" cxnId="{C4C95A90-430B-42BA-80D6-FAB3E4F22B48}">
      <dgm:prSet/>
      <dgm:spPr/>
      <dgm:t>
        <a:bodyPr/>
        <a:lstStyle/>
        <a:p>
          <a:endParaRPr lang="pt-BR" sz="280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36DCAC5-B2F6-4B85-AD35-B84981C7A116}" type="sibTrans" cxnId="{C4C95A90-430B-42BA-80D6-FAB3E4F22B48}">
      <dgm:prSet/>
      <dgm:spPr/>
      <dgm:t>
        <a:bodyPr/>
        <a:lstStyle/>
        <a:p>
          <a:endParaRPr lang="pt-BR" sz="280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4F42ADA-C800-4791-8C34-D5424A380E1D}">
      <dgm:prSet custT="1"/>
      <dgm:spPr>
        <a:solidFill>
          <a:schemeClr val="accent4">
            <a:lumMod val="20000"/>
            <a:lumOff val="80000"/>
          </a:schemeClr>
        </a:solidFill>
        <a:ln>
          <a:solidFill>
            <a:schemeClr val="accent1">
              <a:lumMod val="40000"/>
              <a:lumOff val="60000"/>
              <a:alpha val="90000"/>
            </a:schemeClr>
          </a:solidFill>
        </a:ln>
      </dgm:spPr>
      <dgm:t>
        <a:bodyPr/>
        <a:lstStyle/>
        <a:p>
          <a:pPr algn="ctr" rtl="0"/>
          <a:r>
            <a:rPr lang="pt-BR" sz="28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R$1.419.436.340,90</a:t>
          </a:r>
          <a:endParaRPr lang="pt-BR" sz="2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64087FA-E591-475C-A025-D5545B8FD9F0}" type="parTrans" cxnId="{0B0DE156-30D3-4C07-9D4A-2FF087EB0763}">
      <dgm:prSet/>
      <dgm:spPr/>
      <dgm:t>
        <a:bodyPr/>
        <a:lstStyle/>
        <a:p>
          <a:endParaRPr lang="pt-BR" sz="2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22EAB18-DBB4-411A-83FC-BEA7DEE06A86}" type="sibTrans" cxnId="{0B0DE156-30D3-4C07-9D4A-2FF087EB0763}">
      <dgm:prSet/>
      <dgm:spPr/>
      <dgm:t>
        <a:bodyPr/>
        <a:lstStyle/>
        <a:p>
          <a:endParaRPr lang="pt-BR" sz="2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FF2E91E-B813-47F5-BCE6-2981EC135803}">
      <dgm:prSet custT="1"/>
      <dgm:spPr>
        <a:solidFill>
          <a:schemeClr val="accent4">
            <a:lumMod val="20000"/>
            <a:lumOff val="80000"/>
          </a:schemeClr>
        </a:solidFill>
        <a:ln>
          <a:solidFill>
            <a:schemeClr val="accent1">
              <a:lumMod val="40000"/>
              <a:lumOff val="60000"/>
              <a:alpha val="90000"/>
            </a:schemeClr>
          </a:solidFill>
        </a:ln>
      </dgm:spPr>
      <dgm:t>
        <a:bodyPr/>
        <a:lstStyle/>
        <a:p>
          <a:pPr algn="ctr"/>
          <a:r>
            <a:rPr lang="pt-BR" sz="28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R$2.152.292.235,40</a:t>
          </a:r>
          <a:endParaRPr lang="pt-BR" sz="2800" b="1" dirty="0">
            <a:solidFill>
              <a:srgbClr val="0000FF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83ADDF2-A805-4B4B-8C7C-431AFF97379E}" type="parTrans" cxnId="{868548E4-7CD5-4E1F-B010-F77CDCAE7B81}">
      <dgm:prSet/>
      <dgm:spPr/>
      <dgm:t>
        <a:bodyPr/>
        <a:lstStyle/>
        <a:p>
          <a:endParaRPr lang="pt-BR" sz="2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3466FAC-514B-4194-9E2C-68B24D15D197}" type="sibTrans" cxnId="{868548E4-7CD5-4E1F-B010-F77CDCAE7B81}">
      <dgm:prSet/>
      <dgm:spPr/>
      <dgm:t>
        <a:bodyPr/>
        <a:lstStyle/>
        <a:p>
          <a:endParaRPr lang="pt-BR" sz="2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FB3796B-FA95-449C-9350-AA4C874FB5A0}">
      <dgm:prSet custT="1"/>
      <dgm:spPr/>
      <dgm:t>
        <a:bodyPr/>
        <a:lstStyle/>
        <a:p>
          <a:endParaRPr lang="pt-BR" sz="2800" b="1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BF10ABE-01BA-44A3-A706-ACF0BE519FFB}" type="parTrans" cxnId="{6E38EBB4-0375-4618-B8F0-5AF820CE633B}">
      <dgm:prSet/>
      <dgm:spPr/>
      <dgm:t>
        <a:bodyPr/>
        <a:lstStyle/>
        <a:p>
          <a:endParaRPr lang="pt-BR" sz="2800"/>
        </a:p>
      </dgm:t>
    </dgm:pt>
    <dgm:pt modelId="{2CB83C1E-C81D-4931-8CB8-50FB89DB0662}" type="sibTrans" cxnId="{6E38EBB4-0375-4618-B8F0-5AF820CE633B}">
      <dgm:prSet/>
      <dgm:spPr/>
      <dgm:t>
        <a:bodyPr/>
        <a:lstStyle/>
        <a:p>
          <a:endParaRPr lang="pt-BR" sz="2800"/>
        </a:p>
      </dgm:t>
    </dgm:pt>
    <dgm:pt modelId="{8F7EB1E8-5859-4872-B0B2-409EAA74A9EA}">
      <dgm:prSet custT="1"/>
      <dgm:spPr>
        <a:solidFill>
          <a:schemeClr val="accent4">
            <a:lumMod val="20000"/>
            <a:lumOff val="80000"/>
          </a:schemeClr>
        </a:solidFill>
        <a:ln>
          <a:solidFill>
            <a:schemeClr val="accent1">
              <a:lumMod val="40000"/>
              <a:lumOff val="60000"/>
              <a:alpha val="90000"/>
            </a:schemeClr>
          </a:solidFill>
        </a:ln>
      </dgm:spPr>
      <dgm:t>
        <a:bodyPr/>
        <a:lstStyle/>
        <a:p>
          <a:pPr algn="ctr" rtl="0"/>
          <a:endParaRPr lang="pt-BR" sz="2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61757D8-7FC2-4003-B25E-AF0893516C88}" type="parTrans" cxnId="{432C1A96-C5C4-4BC2-BFC2-65F35D0B488B}">
      <dgm:prSet/>
      <dgm:spPr/>
      <dgm:t>
        <a:bodyPr/>
        <a:lstStyle/>
        <a:p>
          <a:endParaRPr lang="pt-BR"/>
        </a:p>
      </dgm:t>
    </dgm:pt>
    <dgm:pt modelId="{3DDD6028-7721-4691-A77A-9CC5D38B8E99}" type="sibTrans" cxnId="{432C1A96-C5C4-4BC2-BFC2-65F35D0B488B}">
      <dgm:prSet/>
      <dgm:spPr/>
      <dgm:t>
        <a:bodyPr/>
        <a:lstStyle/>
        <a:p>
          <a:endParaRPr lang="pt-BR"/>
        </a:p>
      </dgm:t>
    </dgm:pt>
    <dgm:pt modelId="{CD38362D-F418-49DF-A199-CB74D91749B8}">
      <dgm:prSet custT="1"/>
      <dgm:spPr>
        <a:solidFill>
          <a:schemeClr val="accent4">
            <a:lumMod val="20000"/>
            <a:lumOff val="80000"/>
          </a:schemeClr>
        </a:solidFill>
        <a:ln>
          <a:solidFill>
            <a:schemeClr val="accent1">
              <a:lumMod val="40000"/>
              <a:lumOff val="60000"/>
              <a:alpha val="90000"/>
            </a:schemeClr>
          </a:solidFill>
        </a:ln>
      </dgm:spPr>
      <dgm:t>
        <a:bodyPr/>
        <a:lstStyle/>
        <a:p>
          <a:pPr algn="ctr"/>
          <a:endParaRPr lang="pt-BR" sz="2800" b="1" dirty="0">
            <a:solidFill>
              <a:srgbClr val="0000FF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8491F81-784C-4027-9914-17226FC2CEFF}" type="parTrans" cxnId="{AF80BF03-DDF5-4DF8-A746-554025C39FE8}">
      <dgm:prSet/>
      <dgm:spPr/>
      <dgm:t>
        <a:bodyPr/>
        <a:lstStyle/>
        <a:p>
          <a:endParaRPr lang="pt-BR"/>
        </a:p>
      </dgm:t>
    </dgm:pt>
    <dgm:pt modelId="{22713160-318D-41F3-8DB5-DDC903ED15D0}" type="sibTrans" cxnId="{AF80BF03-DDF5-4DF8-A746-554025C39FE8}">
      <dgm:prSet/>
      <dgm:spPr/>
      <dgm:t>
        <a:bodyPr/>
        <a:lstStyle/>
        <a:p>
          <a:endParaRPr lang="pt-BR"/>
        </a:p>
      </dgm:t>
    </dgm:pt>
    <dgm:pt modelId="{B8378521-E496-40BC-A0A0-24F0DBACB520}" type="pres">
      <dgm:prSet presAssocID="{435FEDC5-5230-41D0-A3D6-BD03C8A75296}" presName="Name0" presStyleCnt="0">
        <dgm:presLayoutVars>
          <dgm:dir/>
          <dgm:animLvl val="lvl"/>
          <dgm:resizeHandles val="exact"/>
        </dgm:presLayoutVars>
      </dgm:prSet>
      <dgm:spPr/>
    </dgm:pt>
    <dgm:pt modelId="{9BFDE5BF-3569-46AC-A507-9EE8B659A6FC}" type="pres">
      <dgm:prSet presAssocID="{3960D6AE-9106-4A34-B893-0AD28D1B4CB4}" presName="composite" presStyleCnt="0"/>
      <dgm:spPr/>
    </dgm:pt>
    <dgm:pt modelId="{A554AE51-56AF-4DA2-945F-C983B486976B}" type="pres">
      <dgm:prSet presAssocID="{3960D6AE-9106-4A34-B893-0AD28D1B4CB4}" presName="parTx" presStyleLbl="alignNode1" presStyleIdx="0" presStyleCnt="2" custLinFactNeighborX="-4230" custLinFactNeighborY="-6696">
        <dgm:presLayoutVars>
          <dgm:chMax val="0"/>
          <dgm:chPref val="0"/>
          <dgm:bulletEnabled val="1"/>
        </dgm:presLayoutVars>
      </dgm:prSet>
      <dgm:spPr/>
    </dgm:pt>
    <dgm:pt modelId="{03E81688-47A0-464C-B6EB-51D7EC7A8CC8}" type="pres">
      <dgm:prSet presAssocID="{3960D6AE-9106-4A34-B893-0AD28D1B4CB4}" presName="desTx" presStyleLbl="alignAccFollowNode1" presStyleIdx="0" presStyleCnt="2">
        <dgm:presLayoutVars>
          <dgm:bulletEnabled val="1"/>
        </dgm:presLayoutVars>
      </dgm:prSet>
      <dgm:spPr/>
    </dgm:pt>
    <dgm:pt modelId="{7439EB39-586C-4F5E-967F-3E7E3D9D88F6}" type="pres">
      <dgm:prSet presAssocID="{43DB1CF0-5937-4E2D-A4C2-12019960BD2B}" presName="space" presStyleCnt="0"/>
      <dgm:spPr/>
    </dgm:pt>
    <dgm:pt modelId="{14474ED0-C291-47FB-84A7-F028A311A7AE}" type="pres">
      <dgm:prSet presAssocID="{A171B680-A1E7-42DE-9A2D-C2C45ACDFF7F}" presName="composite" presStyleCnt="0"/>
      <dgm:spPr/>
    </dgm:pt>
    <dgm:pt modelId="{3D7AC7A9-C191-4D8F-A6C0-C6378A43B886}" type="pres">
      <dgm:prSet presAssocID="{A171B680-A1E7-42DE-9A2D-C2C45ACDFF7F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7E8FD50B-86A2-4A33-88B4-29581AAF381F}" type="pres">
      <dgm:prSet presAssocID="{A171B680-A1E7-42DE-9A2D-C2C45ACDFF7F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AF80BF03-DDF5-4DF8-A746-554025C39FE8}" srcId="{A171B680-A1E7-42DE-9A2D-C2C45ACDFF7F}" destId="{CD38362D-F418-49DF-A199-CB74D91749B8}" srcOrd="0" destOrd="0" parTransId="{88491F81-784C-4027-9914-17226FC2CEFF}" sibTransId="{22713160-318D-41F3-8DB5-DDC903ED15D0}"/>
    <dgm:cxn modelId="{6B88DB21-7560-4666-86AD-0D0DD02C6432}" srcId="{435FEDC5-5230-41D0-A3D6-BD03C8A75296}" destId="{3960D6AE-9106-4A34-B893-0AD28D1B4CB4}" srcOrd="0" destOrd="0" parTransId="{23D2FCBD-4AFD-4B95-96E5-5BC7683982C2}" sibTransId="{43DB1CF0-5937-4E2D-A4C2-12019960BD2B}"/>
    <dgm:cxn modelId="{20EE8D44-3274-4DC1-A57A-061AB4A64FE9}" type="presOf" srcId="{A171B680-A1E7-42DE-9A2D-C2C45ACDFF7F}" destId="{3D7AC7A9-C191-4D8F-A6C0-C6378A43B886}" srcOrd="0" destOrd="0" presId="urn:microsoft.com/office/officeart/2005/8/layout/hList1"/>
    <dgm:cxn modelId="{E691E047-BDCB-4FB0-9295-97D270E849B2}" type="presOf" srcId="{435FEDC5-5230-41D0-A3D6-BD03C8A75296}" destId="{B8378521-E496-40BC-A0A0-24F0DBACB520}" srcOrd="0" destOrd="0" presId="urn:microsoft.com/office/officeart/2005/8/layout/hList1"/>
    <dgm:cxn modelId="{9CB6896A-CAE4-486A-AE82-FF77D6D74068}" type="presOf" srcId="{CD38362D-F418-49DF-A199-CB74D91749B8}" destId="{7E8FD50B-86A2-4A33-88B4-29581AAF381F}" srcOrd="0" destOrd="0" presId="urn:microsoft.com/office/officeart/2005/8/layout/hList1"/>
    <dgm:cxn modelId="{0B0DE156-30D3-4C07-9D4A-2FF087EB0763}" srcId="{3960D6AE-9106-4A34-B893-0AD28D1B4CB4}" destId="{64F42ADA-C800-4791-8C34-D5424A380E1D}" srcOrd="1" destOrd="0" parTransId="{364087FA-E591-475C-A025-D5545B8FD9F0}" sibTransId="{E22EAB18-DBB4-411A-83FC-BEA7DEE06A86}"/>
    <dgm:cxn modelId="{07382D8A-B592-4593-A467-7D9A84617B7E}" type="presOf" srcId="{64F42ADA-C800-4791-8C34-D5424A380E1D}" destId="{03E81688-47A0-464C-B6EB-51D7EC7A8CC8}" srcOrd="0" destOrd="1" presId="urn:microsoft.com/office/officeart/2005/8/layout/hList1"/>
    <dgm:cxn modelId="{C4C95A90-430B-42BA-80D6-FAB3E4F22B48}" srcId="{435FEDC5-5230-41D0-A3D6-BD03C8A75296}" destId="{A171B680-A1E7-42DE-9A2D-C2C45ACDFF7F}" srcOrd="1" destOrd="0" parTransId="{F2F56769-399F-4904-A8FE-54A7ACD7D22E}" sibTransId="{836DCAC5-B2F6-4B85-AD35-B84981C7A116}"/>
    <dgm:cxn modelId="{432C1A96-C5C4-4BC2-BFC2-65F35D0B488B}" srcId="{3960D6AE-9106-4A34-B893-0AD28D1B4CB4}" destId="{8F7EB1E8-5859-4872-B0B2-409EAA74A9EA}" srcOrd="0" destOrd="0" parTransId="{B61757D8-7FC2-4003-B25E-AF0893516C88}" sibTransId="{3DDD6028-7721-4691-A77A-9CC5D38B8E99}"/>
    <dgm:cxn modelId="{61A182A6-7C4E-4178-A79B-252FC4301264}" type="presOf" srcId="{3960D6AE-9106-4A34-B893-0AD28D1B4CB4}" destId="{A554AE51-56AF-4DA2-945F-C983B486976B}" srcOrd="0" destOrd="0" presId="urn:microsoft.com/office/officeart/2005/8/layout/hList1"/>
    <dgm:cxn modelId="{EE6969AC-3B0E-4408-B53F-36AAFAC18D86}" type="presOf" srcId="{DFB3796B-FA95-449C-9350-AA4C874FB5A0}" destId="{03E81688-47A0-464C-B6EB-51D7EC7A8CC8}" srcOrd="0" destOrd="2" presId="urn:microsoft.com/office/officeart/2005/8/layout/hList1"/>
    <dgm:cxn modelId="{6E38EBB4-0375-4618-B8F0-5AF820CE633B}" srcId="{3960D6AE-9106-4A34-B893-0AD28D1B4CB4}" destId="{DFB3796B-FA95-449C-9350-AA4C874FB5A0}" srcOrd="2" destOrd="0" parTransId="{CBF10ABE-01BA-44A3-A706-ACF0BE519FFB}" sibTransId="{2CB83C1E-C81D-4931-8CB8-50FB89DB0662}"/>
    <dgm:cxn modelId="{CA1E17D8-0F5C-4795-856A-F1667E27DA8A}" type="presOf" srcId="{3FF2E91E-B813-47F5-BCE6-2981EC135803}" destId="{7E8FD50B-86A2-4A33-88B4-29581AAF381F}" srcOrd="0" destOrd="1" presId="urn:microsoft.com/office/officeart/2005/8/layout/hList1"/>
    <dgm:cxn modelId="{54DE8EDC-91C5-4285-963A-E0597D1BF951}" type="presOf" srcId="{8F7EB1E8-5859-4872-B0B2-409EAA74A9EA}" destId="{03E81688-47A0-464C-B6EB-51D7EC7A8CC8}" srcOrd="0" destOrd="0" presId="urn:microsoft.com/office/officeart/2005/8/layout/hList1"/>
    <dgm:cxn modelId="{868548E4-7CD5-4E1F-B010-F77CDCAE7B81}" srcId="{A171B680-A1E7-42DE-9A2D-C2C45ACDFF7F}" destId="{3FF2E91E-B813-47F5-BCE6-2981EC135803}" srcOrd="1" destOrd="0" parTransId="{883ADDF2-A805-4B4B-8C7C-431AFF97379E}" sibTransId="{F3466FAC-514B-4194-9E2C-68B24D15D197}"/>
    <dgm:cxn modelId="{AC28978E-9EBD-4C3A-8B63-94D8A219AF99}" type="presParOf" srcId="{B8378521-E496-40BC-A0A0-24F0DBACB520}" destId="{9BFDE5BF-3569-46AC-A507-9EE8B659A6FC}" srcOrd="0" destOrd="0" presId="urn:microsoft.com/office/officeart/2005/8/layout/hList1"/>
    <dgm:cxn modelId="{E62F4A50-1F33-4A51-A598-4BC18B737A56}" type="presParOf" srcId="{9BFDE5BF-3569-46AC-A507-9EE8B659A6FC}" destId="{A554AE51-56AF-4DA2-945F-C983B486976B}" srcOrd="0" destOrd="0" presId="urn:microsoft.com/office/officeart/2005/8/layout/hList1"/>
    <dgm:cxn modelId="{9B6C8482-A145-4281-BFCD-4C1D705E42BE}" type="presParOf" srcId="{9BFDE5BF-3569-46AC-A507-9EE8B659A6FC}" destId="{03E81688-47A0-464C-B6EB-51D7EC7A8CC8}" srcOrd="1" destOrd="0" presId="urn:microsoft.com/office/officeart/2005/8/layout/hList1"/>
    <dgm:cxn modelId="{9771059D-857F-45C7-810A-FFA5D37DAF46}" type="presParOf" srcId="{B8378521-E496-40BC-A0A0-24F0DBACB520}" destId="{7439EB39-586C-4F5E-967F-3E7E3D9D88F6}" srcOrd="1" destOrd="0" presId="urn:microsoft.com/office/officeart/2005/8/layout/hList1"/>
    <dgm:cxn modelId="{11275256-C43A-4408-882B-E99F412E4172}" type="presParOf" srcId="{B8378521-E496-40BC-A0A0-24F0DBACB520}" destId="{14474ED0-C291-47FB-84A7-F028A311A7AE}" srcOrd="2" destOrd="0" presId="urn:microsoft.com/office/officeart/2005/8/layout/hList1"/>
    <dgm:cxn modelId="{1ED5E01E-2E65-4776-90D6-9E1E8C3609F2}" type="presParOf" srcId="{14474ED0-C291-47FB-84A7-F028A311A7AE}" destId="{3D7AC7A9-C191-4D8F-A6C0-C6378A43B886}" srcOrd="0" destOrd="0" presId="urn:microsoft.com/office/officeart/2005/8/layout/hList1"/>
    <dgm:cxn modelId="{484E218A-DE06-4A95-B335-62537522F3EA}" type="presParOf" srcId="{14474ED0-C291-47FB-84A7-F028A311A7AE}" destId="{7E8FD50B-86A2-4A33-88B4-29581AAF381F}" srcOrd="1" destOrd="0" presId="urn:microsoft.com/office/officeart/2005/8/layout/hList1"/>
  </dgm:cxnLst>
  <dgm:bg>
    <a:solidFill>
      <a:schemeClr val="accent4">
        <a:lumMod val="60000"/>
        <a:lumOff val="4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54AE51-56AF-4DA2-945F-C983B486976B}">
      <dsp:nvSpPr>
        <dsp:cNvPr id="0" name=""/>
        <dsp:cNvSpPr/>
      </dsp:nvSpPr>
      <dsp:spPr>
        <a:xfrm>
          <a:off x="0" y="0"/>
          <a:ext cx="8332068" cy="1152000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tx2">
              <a:lumMod val="40000"/>
              <a:lumOff val="6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Receita Própria em Saúde </a:t>
          </a:r>
        </a:p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Obrigação Constitucional de 12%</a:t>
          </a:r>
          <a:endParaRPr lang="pt-BR" sz="2800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0" y="0"/>
        <a:ext cx="8332068" cy="1152000"/>
      </dsp:txXfrm>
    </dsp:sp>
    <dsp:sp modelId="{03E81688-47A0-464C-B6EB-51D7EC7A8CC8}">
      <dsp:nvSpPr>
        <dsp:cNvPr id="0" name=""/>
        <dsp:cNvSpPr/>
      </dsp:nvSpPr>
      <dsp:spPr>
        <a:xfrm>
          <a:off x="87" y="1183500"/>
          <a:ext cx="8332068" cy="1756800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accent1">
              <a:lumMod val="40000"/>
              <a:lumOff val="60000"/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285750" lvl="1" indent="-285750" algn="ctr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t-BR" sz="2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285750" lvl="1" indent="-285750" algn="ctr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8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R$1.419.436.340,90</a:t>
          </a:r>
          <a:endParaRPr lang="pt-BR" sz="2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t-BR" sz="2800" b="1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87" y="1183500"/>
        <a:ext cx="8332068" cy="1756800"/>
      </dsp:txXfrm>
    </dsp:sp>
    <dsp:sp modelId="{3D7AC7A9-C191-4D8F-A6C0-C6378A43B886}">
      <dsp:nvSpPr>
        <dsp:cNvPr id="0" name=""/>
        <dsp:cNvSpPr/>
      </dsp:nvSpPr>
      <dsp:spPr>
        <a:xfrm>
          <a:off x="9498644" y="31500"/>
          <a:ext cx="8332068" cy="1152000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tx2">
              <a:lumMod val="40000"/>
              <a:lumOff val="6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Receita Própria em </a:t>
          </a:r>
          <a:r>
            <a:rPr lang="en-US" sz="2800" b="1" kern="1200" dirty="0" err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Saúde</a:t>
          </a:r>
          <a:r>
            <a:rPr lang="en-US" sz="28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Empenhada</a:t>
          </a:r>
          <a:r>
            <a:rPr lang="en-US" sz="28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de </a:t>
          </a:r>
          <a:r>
            <a:rPr lang="en-US" sz="2800" b="1" u="sng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18,20%</a:t>
          </a:r>
          <a:endParaRPr lang="pt-BR" sz="2800" u="sng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9498644" y="31500"/>
        <a:ext cx="8332068" cy="1152000"/>
      </dsp:txXfrm>
    </dsp:sp>
    <dsp:sp modelId="{7E8FD50B-86A2-4A33-88B4-29581AAF381F}">
      <dsp:nvSpPr>
        <dsp:cNvPr id="0" name=""/>
        <dsp:cNvSpPr/>
      </dsp:nvSpPr>
      <dsp:spPr>
        <a:xfrm>
          <a:off x="9498644" y="1183500"/>
          <a:ext cx="8332068" cy="1756800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accent1">
              <a:lumMod val="40000"/>
              <a:lumOff val="60000"/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285750" lvl="1" indent="-285750" algn="ctr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t-BR" sz="2800" b="1" kern="1200" dirty="0">
            <a:solidFill>
              <a:srgbClr val="0000FF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285750" lvl="1" indent="-285750" algn="ctr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8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R$2.152.292.235,40</a:t>
          </a:r>
          <a:endParaRPr lang="pt-BR" sz="2800" b="1" kern="1200" dirty="0">
            <a:solidFill>
              <a:srgbClr val="0000FF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9498644" y="1183500"/>
        <a:ext cx="8332068" cy="17568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D32801-22AC-4758-A74B-40B9347C41FB}" type="datetimeFigureOut">
              <a:rPr lang="pt-BR" smtClean="0"/>
              <a:t>06/06/2024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3B3FB3-E93B-44E6-81DC-96692E00F7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5278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11" algn="l" defTabSz="9140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16" algn="l" defTabSz="9140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023" algn="l" defTabSz="9140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030" algn="l" defTabSz="9140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039" algn="l" defTabSz="9140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044" algn="l" defTabSz="9140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053" algn="l" defTabSz="9140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060" algn="l" defTabSz="9140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AA121C-8BE8-4A2A-B627-0B3A8D809A85}" type="datetime1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F4DADD-F990-4597-90B2-4D710976A595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50757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13" y="409575"/>
            <a:ext cx="6016626" cy="1743075"/>
          </a:xfrm>
          <a:prstGeom prst="rect">
            <a:avLst/>
          </a:prstGeom>
        </p:spPr>
        <p:txBody>
          <a:bodyPr lIns="155815" tIns="77909" rIns="155815" bIns="77909" anchor="b"/>
          <a:lstStyle>
            <a:lvl1pPr algn="l">
              <a:defRPr sz="34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150108" y="409658"/>
            <a:ext cx="10223500" cy="8779670"/>
          </a:xfrm>
          <a:prstGeom prst="rect">
            <a:avLst/>
          </a:prstGeom>
        </p:spPr>
        <p:txBody>
          <a:bodyPr lIns="155815" tIns="77909" rIns="155815" bIns="77909"/>
          <a:lstStyle>
            <a:lvl1pPr>
              <a:defRPr sz="5500"/>
            </a:lvl1pPr>
            <a:lvl2pPr>
              <a:defRPr sz="4800"/>
            </a:lvl2pPr>
            <a:lvl3pPr>
              <a:defRPr sz="4100"/>
            </a:lvl3pPr>
            <a:lvl4pPr>
              <a:defRPr sz="3400"/>
            </a:lvl4pPr>
            <a:lvl5pPr>
              <a:defRPr sz="3400"/>
            </a:lvl5pPr>
            <a:lvl6pPr>
              <a:defRPr sz="3400"/>
            </a:lvl6pPr>
            <a:lvl7pPr>
              <a:defRPr sz="3400"/>
            </a:lvl7pPr>
            <a:lvl8pPr>
              <a:defRPr sz="3400"/>
            </a:lvl8pPr>
            <a:lvl9pPr>
              <a:defRPr sz="34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914413" y="2152656"/>
            <a:ext cx="6016626" cy="7036595"/>
          </a:xfrm>
          <a:prstGeom prst="rect">
            <a:avLst/>
          </a:prstGeom>
        </p:spPr>
        <p:txBody>
          <a:bodyPr lIns="155815" tIns="77909" rIns="155815" bIns="77909"/>
          <a:lstStyle>
            <a:lvl1pPr marL="0" indent="0">
              <a:buNone/>
              <a:defRPr sz="2400"/>
            </a:lvl1pPr>
            <a:lvl2pPr marL="779079" indent="0">
              <a:buNone/>
              <a:defRPr sz="2000"/>
            </a:lvl2pPr>
            <a:lvl3pPr marL="1558158" indent="0">
              <a:buNone/>
              <a:defRPr sz="1700"/>
            </a:lvl3pPr>
            <a:lvl4pPr marL="2337234" indent="0">
              <a:buNone/>
              <a:defRPr sz="1500"/>
            </a:lvl4pPr>
            <a:lvl5pPr marL="3116315" indent="0">
              <a:buNone/>
              <a:defRPr sz="1500"/>
            </a:lvl5pPr>
            <a:lvl6pPr marL="3895393" indent="0">
              <a:buNone/>
              <a:defRPr sz="1500"/>
            </a:lvl6pPr>
            <a:lvl7pPr marL="4674472" indent="0">
              <a:buNone/>
              <a:defRPr sz="1500"/>
            </a:lvl7pPr>
            <a:lvl8pPr marL="5453551" indent="0">
              <a:buNone/>
              <a:defRPr sz="1500"/>
            </a:lvl8pPr>
            <a:lvl9pPr marL="6232630" indent="0">
              <a:buNone/>
              <a:defRPr sz="15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E58C0B-4E83-492A-BD9C-C3B3BF18B0D1}" type="datetime1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418EB4-6C41-4036-B942-E45BE74C0BBC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69962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84575" y="7200900"/>
            <a:ext cx="10972800" cy="850107"/>
          </a:xfrm>
          <a:prstGeom prst="rect">
            <a:avLst/>
          </a:prstGeom>
        </p:spPr>
        <p:txBody>
          <a:bodyPr lIns="155815" tIns="77909" rIns="155815" bIns="77909" anchor="b"/>
          <a:lstStyle>
            <a:lvl1pPr algn="l">
              <a:defRPr sz="34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584575" y="919163"/>
            <a:ext cx="10972800" cy="6172200"/>
          </a:xfrm>
          <a:prstGeom prst="rect">
            <a:avLst/>
          </a:prstGeom>
        </p:spPr>
        <p:txBody>
          <a:bodyPr lIns="155815" tIns="77909" rIns="155815" bIns="77909"/>
          <a:lstStyle>
            <a:lvl1pPr marL="0" indent="0">
              <a:buNone/>
              <a:defRPr sz="5500"/>
            </a:lvl1pPr>
            <a:lvl2pPr marL="779079" indent="0">
              <a:buNone/>
              <a:defRPr sz="4800"/>
            </a:lvl2pPr>
            <a:lvl3pPr marL="1558158" indent="0">
              <a:buNone/>
              <a:defRPr sz="4100"/>
            </a:lvl3pPr>
            <a:lvl4pPr marL="2337234" indent="0">
              <a:buNone/>
              <a:defRPr sz="3400"/>
            </a:lvl4pPr>
            <a:lvl5pPr marL="3116315" indent="0">
              <a:buNone/>
              <a:defRPr sz="3400"/>
            </a:lvl5pPr>
            <a:lvl6pPr marL="3895393" indent="0">
              <a:buNone/>
              <a:defRPr sz="3400"/>
            </a:lvl6pPr>
            <a:lvl7pPr marL="4674472" indent="0">
              <a:buNone/>
              <a:defRPr sz="3400"/>
            </a:lvl7pPr>
            <a:lvl8pPr marL="5453551" indent="0">
              <a:buNone/>
              <a:defRPr sz="3400"/>
            </a:lvl8pPr>
            <a:lvl9pPr marL="6232630" indent="0">
              <a:buNone/>
              <a:defRPr sz="3400"/>
            </a:lvl9pPr>
          </a:lstStyle>
          <a:p>
            <a:pPr lvl="0"/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3584575" y="8051007"/>
            <a:ext cx="10972800" cy="1207293"/>
          </a:xfrm>
          <a:prstGeom prst="rect">
            <a:avLst/>
          </a:prstGeom>
        </p:spPr>
        <p:txBody>
          <a:bodyPr lIns="155815" tIns="77909" rIns="155815" bIns="77909"/>
          <a:lstStyle>
            <a:lvl1pPr marL="0" indent="0">
              <a:buNone/>
              <a:defRPr sz="2400"/>
            </a:lvl1pPr>
            <a:lvl2pPr marL="779079" indent="0">
              <a:buNone/>
              <a:defRPr sz="2000"/>
            </a:lvl2pPr>
            <a:lvl3pPr marL="1558158" indent="0">
              <a:buNone/>
              <a:defRPr sz="1700"/>
            </a:lvl3pPr>
            <a:lvl4pPr marL="2337234" indent="0">
              <a:buNone/>
              <a:defRPr sz="1500"/>
            </a:lvl4pPr>
            <a:lvl5pPr marL="3116315" indent="0">
              <a:buNone/>
              <a:defRPr sz="1500"/>
            </a:lvl5pPr>
            <a:lvl6pPr marL="3895393" indent="0">
              <a:buNone/>
              <a:defRPr sz="1500"/>
            </a:lvl6pPr>
            <a:lvl7pPr marL="4674472" indent="0">
              <a:buNone/>
              <a:defRPr sz="1500"/>
            </a:lvl7pPr>
            <a:lvl8pPr marL="5453551" indent="0">
              <a:buNone/>
              <a:defRPr sz="1500"/>
            </a:lvl8pPr>
            <a:lvl9pPr marL="6232630" indent="0">
              <a:buNone/>
              <a:defRPr sz="15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F8E1E4-FFE6-454D-A00C-F2D3FCA5D0C2}" type="datetime1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4C9090-41B9-4526-82FD-D4115D0329B1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29480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00069" y="0"/>
            <a:ext cx="16459200" cy="1714500"/>
          </a:xfrm>
          <a:prstGeom prst="rect">
            <a:avLst/>
          </a:prstGeom>
        </p:spPr>
        <p:txBody>
          <a:bodyPr lIns="155815" tIns="77909" rIns="155815" bIns="77909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2400313"/>
            <a:ext cx="16459200" cy="6788945"/>
          </a:xfrm>
          <a:prstGeom prst="rect">
            <a:avLst/>
          </a:prstGeom>
        </p:spPr>
        <p:txBody>
          <a:bodyPr vert="eaVert" lIns="155815" tIns="77909" rIns="155815" bIns="77909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84419-D555-4F5D-820F-824BF26939C0}" type="datetime1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80DE2-D263-46E4-A67E-522A8F8C0CF6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92152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13258800" y="412043"/>
            <a:ext cx="4114800" cy="8777288"/>
          </a:xfrm>
          <a:prstGeom prst="rect">
            <a:avLst/>
          </a:prstGeom>
        </p:spPr>
        <p:txBody>
          <a:bodyPr vert="eaVert" lIns="155815" tIns="77909" rIns="155815" bIns="77909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412043"/>
            <a:ext cx="12039600" cy="8777288"/>
          </a:xfrm>
          <a:prstGeom prst="rect">
            <a:avLst/>
          </a:prstGeom>
        </p:spPr>
        <p:txBody>
          <a:bodyPr vert="eaVert" lIns="155815" tIns="77909" rIns="155815" bIns="77909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DC547D-060E-46A1-9045-7B6C91EF180B}" type="datetime1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49784-1B6C-4C53-966F-A35197A50422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6970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2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04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06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09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114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137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160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183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60068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48782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34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8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02291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2pPr>
            <a:lvl3pPr marL="804581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20687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60916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201145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41374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81603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21832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82368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600202"/>
            <a:ext cx="4038600" cy="452596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3" y="1600202"/>
            <a:ext cx="4038600" cy="452596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65089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5"/>
            <a:ext cx="4040188" cy="639762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2291" indent="0">
              <a:buNone/>
              <a:defRPr sz="1800" b="1"/>
            </a:lvl2pPr>
            <a:lvl3pPr marL="804581" indent="0">
              <a:buNone/>
              <a:defRPr sz="1650" b="1"/>
            </a:lvl3pPr>
            <a:lvl4pPr marL="1206872" indent="0">
              <a:buNone/>
              <a:defRPr sz="1350" b="1"/>
            </a:lvl4pPr>
            <a:lvl5pPr marL="1609161" indent="0">
              <a:buNone/>
              <a:defRPr sz="1350" b="1"/>
            </a:lvl5pPr>
            <a:lvl6pPr marL="2011452" indent="0">
              <a:buNone/>
              <a:defRPr sz="1350" b="1"/>
            </a:lvl6pPr>
            <a:lvl7pPr marL="2413742" indent="0">
              <a:buNone/>
              <a:defRPr sz="1350" b="1"/>
            </a:lvl7pPr>
            <a:lvl8pPr marL="2816033" indent="0">
              <a:buNone/>
              <a:defRPr sz="1350" b="1"/>
            </a:lvl8pPr>
            <a:lvl9pPr marL="3218322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6"/>
            <a:ext cx="4040188" cy="395128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5"/>
            <a:ext cx="4041775" cy="639762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2291" indent="0">
              <a:buNone/>
              <a:defRPr sz="1800" b="1"/>
            </a:lvl2pPr>
            <a:lvl3pPr marL="804581" indent="0">
              <a:buNone/>
              <a:defRPr sz="1650" b="1"/>
            </a:lvl3pPr>
            <a:lvl4pPr marL="1206872" indent="0">
              <a:buNone/>
              <a:defRPr sz="1350" b="1"/>
            </a:lvl4pPr>
            <a:lvl5pPr marL="1609161" indent="0">
              <a:buNone/>
              <a:defRPr sz="1350" b="1"/>
            </a:lvl5pPr>
            <a:lvl6pPr marL="2011452" indent="0">
              <a:buNone/>
              <a:defRPr sz="1350" b="1"/>
            </a:lvl6pPr>
            <a:lvl7pPr marL="2413742" indent="0">
              <a:buNone/>
              <a:defRPr sz="1350" b="1"/>
            </a:lvl7pPr>
            <a:lvl8pPr marL="2816033" indent="0">
              <a:buNone/>
              <a:defRPr sz="1350" b="1"/>
            </a:lvl8pPr>
            <a:lvl9pPr marL="3218322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6"/>
            <a:ext cx="4041775" cy="395128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415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5" y="274642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5" y="274642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41974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66056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3"/>
            <a:ext cx="5111751" cy="5853113"/>
          </a:xfrm>
        </p:spPr>
        <p:txBody>
          <a:bodyPr/>
          <a:lstStyle>
            <a:lvl1pPr>
              <a:defRPr sz="285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3"/>
            <a:ext cx="3008313" cy="4691063"/>
          </a:xfrm>
        </p:spPr>
        <p:txBody>
          <a:bodyPr/>
          <a:lstStyle>
            <a:lvl1pPr marL="0" indent="0">
              <a:buNone/>
              <a:defRPr sz="1200"/>
            </a:lvl1pPr>
            <a:lvl2pPr marL="402291" indent="0">
              <a:buNone/>
              <a:defRPr sz="1050"/>
            </a:lvl2pPr>
            <a:lvl3pPr marL="804581" indent="0">
              <a:buNone/>
              <a:defRPr sz="900"/>
            </a:lvl3pPr>
            <a:lvl4pPr marL="1206872" indent="0">
              <a:buNone/>
              <a:defRPr sz="750"/>
            </a:lvl4pPr>
            <a:lvl5pPr marL="1609161" indent="0">
              <a:buNone/>
              <a:defRPr sz="750"/>
            </a:lvl5pPr>
            <a:lvl6pPr marL="2011452" indent="0">
              <a:buNone/>
              <a:defRPr sz="750"/>
            </a:lvl6pPr>
            <a:lvl7pPr marL="2413742" indent="0">
              <a:buNone/>
              <a:defRPr sz="750"/>
            </a:lvl7pPr>
            <a:lvl8pPr marL="2816033" indent="0">
              <a:buNone/>
              <a:defRPr sz="750"/>
            </a:lvl8pPr>
            <a:lvl9pPr marL="321832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07813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2850"/>
            </a:lvl1pPr>
            <a:lvl2pPr marL="402291" indent="0">
              <a:buNone/>
              <a:defRPr sz="2400"/>
            </a:lvl2pPr>
            <a:lvl3pPr marL="804581" indent="0">
              <a:buNone/>
              <a:defRPr sz="2100"/>
            </a:lvl3pPr>
            <a:lvl4pPr marL="1206872" indent="0">
              <a:buNone/>
              <a:defRPr sz="1800"/>
            </a:lvl4pPr>
            <a:lvl5pPr marL="1609161" indent="0">
              <a:buNone/>
              <a:defRPr sz="1800"/>
            </a:lvl5pPr>
            <a:lvl6pPr marL="2011452" indent="0">
              <a:buNone/>
              <a:defRPr sz="1800"/>
            </a:lvl6pPr>
            <a:lvl7pPr marL="2413742" indent="0">
              <a:buNone/>
              <a:defRPr sz="1800"/>
            </a:lvl7pPr>
            <a:lvl8pPr marL="2816033" indent="0">
              <a:buNone/>
              <a:defRPr sz="1800"/>
            </a:lvl8pPr>
            <a:lvl9pPr marL="3218322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40"/>
            <a:ext cx="5486400" cy="804863"/>
          </a:xfrm>
        </p:spPr>
        <p:txBody>
          <a:bodyPr/>
          <a:lstStyle>
            <a:lvl1pPr marL="0" indent="0">
              <a:buNone/>
              <a:defRPr sz="1200"/>
            </a:lvl1pPr>
            <a:lvl2pPr marL="402291" indent="0">
              <a:buNone/>
              <a:defRPr sz="1050"/>
            </a:lvl2pPr>
            <a:lvl3pPr marL="804581" indent="0">
              <a:buNone/>
              <a:defRPr sz="900"/>
            </a:lvl3pPr>
            <a:lvl4pPr marL="1206872" indent="0">
              <a:buNone/>
              <a:defRPr sz="750"/>
            </a:lvl4pPr>
            <a:lvl5pPr marL="1609161" indent="0">
              <a:buNone/>
              <a:defRPr sz="750"/>
            </a:lvl5pPr>
            <a:lvl6pPr marL="2011452" indent="0">
              <a:buNone/>
              <a:defRPr sz="750"/>
            </a:lvl6pPr>
            <a:lvl7pPr marL="2413742" indent="0">
              <a:buNone/>
              <a:defRPr sz="750"/>
            </a:lvl7pPr>
            <a:lvl8pPr marL="2816033" indent="0">
              <a:buNone/>
              <a:defRPr sz="750"/>
            </a:lvl8pPr>
            <a:lvl9pPr marL="321832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52565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79501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3" y="274640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3" y="274640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65206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616650" y="34762"/>
            <a:ext cx="3600406" cy="10106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310890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D5B66-4D19-4E8E-A485-2A2E87402AA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AA163-9854-415E-80FD-937E262F43B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93535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44626" y="6610490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444626" y="4360103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32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064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595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128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6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192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79724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256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D5B66-4D19-4E8E-A485-2A2E87402AA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AA163-9854-415E-80FD-937E262F43B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118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14402" y="2400329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9296400" y="2400329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D5B66-4D19-4E8E-A485-2A2E87402AA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AA163-9854-415E-80FD-937E262F43B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0797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2DB462-C539-FD86-0499-881DFBEAE8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0182376-F5C4-25A2-75C0-C012EA2A5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318" indent="0" algn="ctr">
              <a:buNone/>
              <a:defRPr sz="3100"/>
            </a:lvl2pPr>
            <a:lvl3pPr marL="1370638" indent="0" algn="ctr">
              <a:buNone/>
              <a:defRPr sz="2700"/>
            </a:lvl3pPr>
            <a:lvl4pPr marL="2055956" indent="0" algn="ctr">
              <a:buNone/>
              <a:defRPr sz="2400"/>
            </a:lvl4pPr>
            <a:lvl5pPr marL="2741276" indent="0" algn="ctr">
              <a:buNone/>
              <a:defRPr sz="2400"/>
            </a:lvl5pPr>
            <a:lvl6pPr marL="3426596" indent="0" algn="ctr">
              <a:buNone/>
              <a:defRPr sz="2400"/>
            </a:lvl6pPr>
            <a:lvl7pPr marL="4111914" indent="0" algn="ctr">
              <a:buNone/>
              <a:defRPr sz="2400"/>
            </a:lvl7pPr>
            <a:lvl8pPr marL="4797233" indent="0" algn="ctr">
              <a:buNone/>
              <a:defRPr sz="2400"/>
            </a:lvl8pPr>
            <a:lvl9pPr marL="5482553" indent="0" algn="ctr">
              <a:buNone/>
              <a:defRPr sz="24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D8509EE-AD6E-BEC7-8DC1-FE4EADF03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126C5-D74B-4996-83CA-19A120503E2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A5881AE-1758-BC4D-F45D-2526F0CC8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E15A016-92F1-64F3-FACF-1C6C9E4AE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184F8-99C5-46AC-A104-D1862E498F0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3478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14400" y="2302687"/>
            <a:ext cx="8080375" cy="959645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320" indent="0">
              <a:buNone/>
              <a:defRPr sz="3000" b="1"/>
            </a:lvl2pPr>
            <a:lvl3pPr marL="1370646" indent="0">
              <a:buNone/>
              <a:defRPr sz="2700" b="1"/>
            </a:lvl3pPr>
            <a:lvl4pPr marL="2055957" indent="0">
              <a:buNone/>
              <a:defRPr sz="2400" b="1"/>
            </a:lvl4pPr>
            <a:lvl5pPr marL="2741286" indent="0">
              <a:buNone/>
              <a:defRPr sz="2400" b="1"/>
            </a:lvl5pPr>
            <a:lvl6pPr marL="3426600" indent="0">
              <a:buNone/>
              <a:defRPr sz="2400" b="1"/>
            </a:lvl6pPr>
            <a:lvl7pPr marL="4111920" indent="0">
              <a:buNone/>
              <a:defRPr sz="2400" b="1"/>
            </a:lvl7pPr>
            <a:lvl8pPr marL="4797243" indent="0">
              <a:buNone/>
              <a:defRPr sz="2400" b="1"/>
            </a:lvl8pPr>
            <a:lvl9pPr marL="5482565" indent="0">
              <a:buNone/>
              <a:defRPr sz="24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914400" y="3262319"/>
            <a:ext cx="8080375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9290103" y="2302687"/>
            <a:ext cx="8083551" cy="959645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320" indent="0">
              <a:buNone/>
              <a:defRPr sz="3000" b="1"/>
            </a:lvl2pPr>
            <a:lvl3pPr marL="1370646" indent="0">
              <a:buNone/>
              <a:defRPr sz="2700" b="1"/>
            </a:lvl3pPr>
            <a:lvl4pPr marL="2055957" indent="0">
              <a:buNone/>
              <a:defRPr sz="2400" b="1"/>
            </a:lvl4pPr>
            <a:lvl5pPr marL="2741286" indent="0">
              <a:buNone/>
              <a:defRPr sz="2400" b="1"/>
            </a:lvl5pPr>
            <a:lvl6pPr marL="3426600" indent="0">
              <a:buNone/>
              <a:defRPr sz="2400" b="1"/>
            </a:lvl6pPr>
            <a:lvl7pPr marL="4111920" indent="0">
              <a:buNone/>
              <a:defRPr sz="2400" b="1"/>
            </a:lvl7pPr>
            <a:lvl8pPr marL="4797243" indent="0">
              <a:buNone/>
              <a:defRPr sz="2400" b="1"/>
            </a:lvl8pPr>
            <a:lvl9pPr marL="5482565" indent="0">
              <a:buNone/>
              <a:defRPr sz="24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9290103" y="3262319"/>
            <a:ext cx="8083551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D5B66-4D19-4E8E-A485-2A2E87402AA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AA163-9854-415E-80FD-937E262F43B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80345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D5B66-4D19-4E8E-A485-2A2E87402AA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AA163-9854-415E-80FD-937E262F43B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95923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D5B66-4D19-4E8E-A485-2A2E87402AA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AA163-9854-415E-80FD-937E262F43B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6969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17" y="409663"/>
            <a:ext cx="6016626" cy="174307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150110" y="409679"/>
            <a:ext cx="10223500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914417" y="2152658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320" indent="0">
              <a:buNone/>
              <a:defRPr sz="1800"/>
            </a:lvl2pPr>
            <a:lvl3pPr marL="1370646" indent="0">
              <a:buNone/>
              <a:defRPr sz="1500"/>
            </a:lvl3pPr>
            <a:lvl4pPr marL="2055957" indent="0">
              <a:buNone/>
              <a:defRPr sz="1350"/>
            </a:lvl4pPr>
            <a:lvl5pPr marL="2741286" indent="0">
              <a:buNone/>
              <a:defRPr sz="1350"/>
            </a:lvl5pPr>
            <a:lvl6pPr marL="3426600" indent="0">
              <a:buNone/>
              <a:defRPr sz="1350"/>
            </a:lvl6pPr>
            <a:lvl7pPr marL="4111920" indent="0">
              <a:buNone/>
              <a:defRPr sz="1350"/>
            </a:lvl7pPr>
            <a:lvl8pPr marL="4797243" indent="0">
              <a:buNone/>
              <a:defRPr sz="1350"/>
            </a:lvl8pPr>
            <a:lvl9pPr marL="5482565" indent="0">
              <a:buNone/>
              <a:defRPr sz="135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D5B66-4D19-4E8E-A485-2A2E87402AA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AA163-9854-415E-80FD-937E262F43B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01391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84575" y="7201016"/>
            <a:ext cx="10972800" cy="850109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584575" y="919164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320" indent="0">
              <a:buNone/>
              <a:defRPr sz="4200"/>
            </a:lvl2pPr>
            <a:lvl3pPr marL="1370646" indent="0">
              <a:buNone/>
              <a:defRPr sz="3600"/>
            </a:lvl3pPr>
            <a:lvl4pPr marL="2055957" indent="0">
              <a:buNone/>
              <a:defRPr sz="3000"/>
            </a:lvl4pPr>
            <a:lvl5pPr marL="2741286" indent="0">
              <a:buNone/>
              <a:defRPr sz="3000"/>
            </a:lvl5pPr>
            <a:lvl6pPr marL="3426600" indent="0">
              <a:buNone/>
              <a:defRPr sz="3000"/>
            </a:lvl6pPr>
            <a:lvl7pPr marL="4111920" indent="0">
              <a:buNone/>
              <a:defRPr sz="3000"/>
            </a:lvl7pPr>
            <a:lvl8pPr marL="4797243" indent="0">
              <a:buNone/>
              <a:defRPr sz="3000"/>
            </a:lvl8pPr>
            <a:lvl9pPr marL="5482565" indent="0">
              <a:buNone/>
              <a:defRPr sz="3000"/>
            </a:lvl9pPr>
          </a:lstStyle>
          <a:p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3584575" y="8051125"/>
            <a:ext cx="10972800" cy="1207295"/>
          </a:xfrm>
        </p:spPr>
        <p:txBody>
          <a:bodyPr/>
          <a:lstStyle>
            <a:lvl1pPr marL="0" indent="0">
              <a:buNone/>
              <a:defRPr sz="2100"/>
            </a:lvl1pPr>
            <a:lvl2pPr marL="685320" indent="0">
              <a:buNone/>
              <a:defRPr sz="1800"/>
            </a:lvl2pPr>
            <a:lvl3pPr marL="1370646" indent="0">
              <a:buNone/>
              <a:defRPr sz="1500"/>
            </a:lvl3pPr>
            <a:lvl4pPr marL="2055957" indent="0">
              <a:buNone/>
              <a:defRPr sz="1350"/>
            </a:lvl4pPr>
            <a:lvl5pPr marL="2741286" indent="0">
              <a:buNone/>
              <a:defRPr sz="1350"/>
            </a:lvl5pPr>
            <a:lvl6pPr marL="3426600" indent="0">
              <a:buNone/>
              <a:defRPr sz="1350"/>
            </a:lvl6pPr>
            <a:lvl7pPr marL="4111920" indent="0">
              <a:buNone/>
              <a:defRPr sz="1350"/>
            </a:lvl7pPr>
            <a:lvl8pPr marL="4797243" indent="0">
              <a:buNone/>
              <a:defRPr sz="1350"/>
            </a:lvl8pPr>
            <a:lvl9pPr marL="5482565" indent="0">
              <a:buNone/>
              <a:defRPr sz="135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D5B66-4D19-4E8E-A485-2A2E87402AA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AA163-9854-415E-80FD-937E262F43B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14766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D5B66-4D19-4E8E-A485-2A2E87402AA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AA163-9854-415E-80FD-937E262F43B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75166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13258800" y="412060"/>
            <a:ext cx="4114800" cy="877728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412060"/>
            <a:ext cx="12039600" cy="877728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D5B66-4D19-4E8E-A485-2A2E87402AA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AA163-9854-415E-80FD-937E262F43B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19470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6" y="9527"/>
            <a:ext cx="342582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71600" y="3195830"/>
            <a:ext cx="15544800" cy="2205038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743202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2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68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2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8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36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7992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48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3765D0-A080-48AF-98D4-7D69350D5E44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B0C008-08CB-49F1-9E0C-DB41D8DE7E65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05276"/>
      </p:ext>
    </p:extLst>
  </p:cSld>
  <p:clrMapOvr>
    <a:masterClrMapping/>
  </p:clrMapOvr>
  <p:transition spd="slow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24C3C8-341B-420E-BBEC-E596775D8F65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B37BA5-5146-4B80-A1C6-0ABC172DF711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41829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44626" y="6610541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444626" y="4360075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608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21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682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243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803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364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79925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486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5A0C9-3D8D-4551-BAFC-89D822FF91A7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B6D846-DE55-4B1E-B144-2805CC4FC0C3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7271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E8331C-B3DC-DBA1-A5B3-97E83F96B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45C2AC3-CC81-42B7-07AC-ADC4B5CEDB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F4BCE7C-3330-25A8-AFE3-EFC05FDBA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126C5-D74B-4996-83CA-19A120503E2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9256427-044F-1379-C56C-3A0CF1414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C49EA0C-220F-4CA0-B971-6C8DC9962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184F8-99C5-46AC-A104-D1862E498F0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26775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14400" y="2400314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9296400" y="2400314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75A41-F8C7-496F-BB54-D6C0D2978AB9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96C858-059B-4ECE-A14D-760434F080B5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51535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14400" y="2302671"/>
            <a:ext cx="8080375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608" indent="0">
              <a:buNone/>
              <a:defRPr sz="3000" b="1"/>
            </a:lvl2pPr>
            <a:lvl3pPr marL="1371216" indent="0">
              <a:buNone/>
              <a:defRPr sz="2700" b="1"/>
            </a:lvl3pPr>
            <a:lvl4pPr marL="2056821" indent="0">
              <a:buNone/>
              <a:defRPr sz="2400" b="1"/>
            </a:lvl4pPr>
            <a:lvl5pPr marL="2742431" indent="0">
              <a:buNone/>
              <a:defRPr sz="2400" b="1"/>
            </a:lvl5pPr>
            <a:lvl6pPr marL="3428037" indent="0">
              <a:buNone/>
              <a:defRPr sz="2400" b="1"/>
            </a:lvl6pPr>
            <a:lvl7pPr marL="4113645" indent="0">
              <a:buNone/>
              <a:defRPr sz="2400" b="1"/>
            </a:lvl7pPr>
            <a:lvl8pPr marL="4799253" indent="0">
              <a:buNone/>
              <a:defRPr sz="2400" b="1"/>
            </a:lvl8pPr>
            <a:lvl9pPr marL="5484861" indent="0">
              <a:buNone/>
              <a:defRPr sz="24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5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9290058" y="2302671"/>
            <a:ext cx="8083551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608" indent="0">
              <a:buNone/>
              <a:defRPr sz="3000" b="1"/>
            </a:lvl2pPr>
            <a:lvl3pPr marL="1371216" indent="0">
              <a:buNone/>
              <a:defRPr sz="2700" b="1"/>
            </a:lvl3pPr>
            <a:lvl4pPr marL="2056821" indent="0">
              <a:buNone/>
              <a:defRPr sz="2400" b="1"/>
            </a:lvl4pPr>
            <a:lvl5pPr marL="2742431" indent="0">
              <a:buNone/>
              <a:defRPr sz="2400" b="1"/>
            </a:lvl5pPr>
            <a:lvl6pPr marL="3428037" indent="0">
              <a:buNone/>
              <a:defRPr sz="2400" b="1"/>
            </a:lvl6pPr>
            <a:lvl7pPr marL="4113645" indent="0">
              <a:buNone/>
              <a:defRPr sz="2400" b="1"/>
            </a:lvl7pPr>
            <a:lvl8pPr marL="4799253" indent="0">
              <a:buNone/>
              <a:defRPr sz="2400" b="1"/>
            </a:lvl8pPr>
            <a:lvl9pPr marL="5484861" indent="0">
              <a:buNone/>
              <a:defRPr sz="24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9290058" y="3262313"/>
            <a:ext cx="8083551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05BB25-6C7A-4CD6-B7A1-8E4406EC8E5A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6FB78F-2415-4F23-897B-373FC98F340E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63267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0E23F-75DB-4918-B24D-6F2BE4F70EB6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AB0EC9-47CB-46C3-9C45-DD691D12468F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98794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AE02CB-7A6F-48FB-96B9-2865E1287B06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A3BDB-B489-48A9-AE68-23E796E38048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8586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17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150110" y="409717"/>
            <a:ext cx="10223500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914417" y="2152658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608" indent="0">
              <a:buNone/>
              <a:defRPr sz="1800"/>
            </a:lvl2pPr>
            <a:lvl3pPr marL="1371216" indent="0">
              <a:buNone/>
              <a:defRPr sz="1500"/>
            </a:lvl3pPr>
            <a:lvl4pPr marL="2056821" indent="0">
              <a:buNone/>
              <a:defRPr sz="1350"/>
            </a:lvl4pPr>
            <a:lvl5pPr marL="2742431" indent="0">
              <a:buNone/>
              <a:defRPr sz="1350"/>
            </a:lvl5pPr>
            <a:lvl6pPr marL="3428037" indent="0">
              <a:buNone/>
              <a:defRPr sz="1350"/>
            </a:lvl6pPr>
            <a:lvl7pPr marL="4113645" indent="0">
              <a:buNone/>
              <a:defRPr sz="1350"/>
            </a:lvl7pPr>
            <a:lvl8pPr marL="4799253" indent="0">
              <a:buNone/>
              <a:defRPr sz="1350"/>
            </a:lvl8pPr>
            <a:lvl9pPr marL="5484861" indent="0">
              <a:buNone/>
              <a:defRPr sz="135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975C6-D5AC-4E8A-ADC3-A0EF2D77A063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C9A79-3A42-440B-833A-ECE9522A23A9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37460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84575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584575" y="919164"/>
            <a:ext cx="10972800" cy="6172200"/>
          </a:xfrm>
        </p:spPr>
        <p:txBody>
          <a:bodyPr rtlCol="0">
            <a:normAutofit/>
          </a:bodyPr>
          <a:lstStyle>
            <a:lvl1pPr marL="0" indent="0">
              <a:buNone/>
              <a:defRPr sz="4800"/>
            </a:lvl1pPr>
            <a:lvl2pPr marL="685608" indent="0">
              <a:buNone/>
              <a:defRPr sz="4200"/>
            </a:lvl2pPr>
            <a:lvl3pPr marL="1371216" indent="0">
              <a:buNone/>
              <a:defRPr sz="3600"/>
            </a:lvl3pPr>
            <a:lvl4pPr marL="2056821" indent="0">
              <a:buNone/>
              <a:defRPr sz="3000"/>
            </a:lvl4pPr>
            <a:lvl5pPr marL="2742431" indent="0">
              <a:buNone/>
              <a:defRPr sz="3000"/>
            </a:lvl5pPr>
            <a:lvl6pPr marL="3428037" indent="0">
              <a:buNone/>
              <a:defRPr sz="3000"/>
            </a:lvl6pPr>
            <a:lvl7pPr marL="4113645" indent="0">
              <a:buNone/>
              <a:defRPr sz="3000"/>
            </a:lvl7pPr>
            <a:lvl8pPr marL="4799253" indent="0">
              <a:buNone/>
              <a:defRPr sz="3000"/>
            </a:lvl8pPr>
            <a:lvl9pPr marL="5484861" indent="0">
              <a:buNone/>
              <a:defRPr sz="3000"/>
            </a:lvl9pPr>
          </a:lstStyle>
          <a:p>
            <a:pPr lvl="0"/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3584575" y="8051009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608" indent="0">
              <a:buNone/>
              <a:defRPr sz="1800"/>
            </a:lvl2pPr>
            <a:lvl3pPr marL="1371216" indent="0">
              <a:buNone/>
              <a:defRPr sz="1500"/>
            </a:lvl3pPr>
            <a:lvl4pPr marL="2056821" indent="0">
              <a:buNone/>
              <a:defRPr sz="1350"/>
            </a:lvl4pPr>
            <a:lvl5pPr marL="2742431" indent="0">
              <a:buNone/>
              <a:defRPr sz="1350"/>
            </a:lvl5pPr>
            <a:lvl6pPr marL="3428037" indent="0">
              <a:buNone/>
              <a:defRPr sz="1350"/>
            </a:lvl6pPr>
            <a:lvl7pPr marL="4113645" indent="0">
              <a:buNone/>
              <a:defRPr sz="1350"/>
            </a:lvl7pPr>
            <a:lvl8pPr marL="4799253" indent="0">
              <a:buNone/>
              <a:defRPr sz="1350"/>
            </a:lvl8pPr>
            <a:lvl9pPr marL="5484861" indent="0">
              <a:buNone/>
              <a:defRPr sz="135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335296-7962-4BEE-BA79-E25B1C353F8B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9DF829-61B6-470E-A211-15C04DD2D28A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62424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EC053F-29F6-4EDC-88BA-C5DDD1EE3B2F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7AB56F-96B2-4634-A364-A042E3F438D3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9400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13258800" y="412096"/>
            <a:ext cx="4114800" cy="877728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412096"/>
            <a:ext cx="12039600" cy="877728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7E04D8-BE76-4844-A656-196844538498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34073-1269-4AC5-ACC3-B053BD8BA8E7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8426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88508-01BE-421F-BF1A-8E93905A1B0A}" type="datetime1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4C7305-1A34-4330-B696-F8BD99CC3559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62099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1"/>
          <p:cNvGrpSpPr>
            <a:grpSpLocks/>
          </p:cNvGrpSpPr>
          <p:nvPr userDrawn="1"/>
        </p:nvGrpSpPr>
        <p:grpSpPr bwMode="auto">
          <a:xfrm>
            <a:off x="63500" y="28575"/>
            <a:ext cx="18202276" cy="992982"/>
            <a:chOff x="31651" y="18455"/>
            <a:chExt cx="9101237" cy="662583"/>
          </a:xfrm>
        </p:grpSpPr>
        <p:pic>
          <p:nvPicPr>
            <p:cNvPr id="5" name="Imagem 1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8925" y="19050"/>
              <a:ext cx="1223963" cy="661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Imagem 7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51" y="18455"/>
              <a:ext cx="2505075" cy="492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14400" y="2400314"/>
            <a:ext cx="16459200" cy="678894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914400" y="9534706"/>
            <a:ext cx="4267200" cy="547688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B746DB0D-7A20-42CE-BE71-895D7F5B5E40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6248402" y="9534706"/>
            <a:ext cx="5791200" cy="547688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3106400" y="9534706"/>
            <a:ext cx="4267200" cy="547688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35E57DC5-EE11-4674-98F6-9BE194661712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1245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E15006-85B2-F915-BC18-4DBD1B44A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9" y="2564617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42E6E69-B66B-188A-03E2-96FB819545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9" y="6884204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318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2pPr>
            <a:lvl3pPr marL="1370638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595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127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659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191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79723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255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83AD054-A2D4-05B4-E26C-C72E64964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126C5-D74B-4996-83CA-19A120503E2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74A8181-7B20-42A6-42B6-191F28D7D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CBAA70C-A632-5F3E-0522-7B1DD11A7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184F8-99C5-46AC-A104-D1862E498F0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56659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14400" y="2400314"/>
            <a:ext cx="16459200" cy="678894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914400" y="9534668"/>
            <a:ext cx="4267200" cy="5476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A617DF-8D94-4A41-89FD-50918EF9F12A}" type="datetime1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6248402" y="9534668"/>
            <a:ext cx="5791200" cy="5476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3106400" y="9534668"/>
            <a:ext cx="4267200" cy="5476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6A55C-B99A-4325-AEBC-E50F0041D42C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4610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535EFC-67A8-EC28-163E-79ACA77C8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345F1F8-A397-8F6F-0BB2-42155265BA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1" y="2738439"/>
            <a:ext cx="7772400" cy="652700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96CF640-7BA7-8AD3-81B5-D10FAA5162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1" y="2738439"/>
            <a:ext cx="7772400" cy="652700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6E7A8EA-2A59-FCF4-277D-A67CCBC2C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126C5-D74B-4996-83CA-19A120503E2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86ADFEB-678F-FB01-B542-E90994CE5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907B6F6-B1B4-12DD-AD4B-62FF25F50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184F8-99C5-46AC-A104-D1862E498F0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2371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ECAA41-FDB8-6285-400E-739695539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547697"/>
            <a:ext cx="15773400" cy="198834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A3B60BC-A27B-A7B5-F078-211326BF9D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2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318" indent="0">
              <a:buNone/>
              <a:defRPr sz="3100" b="1"/>
            </a:lvl2pPr>
            <a:lvl3pPr marL="1370638" indent="0">
              <a:buNone/>
              <a:defRPr sz="2700" b="1"/>
            </a:lvl3pPr>
            <a:lvl4pPr marL="2055956" indent="0">
              <a:buNone/>
              <a:defRPr sz="2400" b="1"/>
            </a:lvl4pPr>
            <a:lvl5pPr marL="2741276" indent="0">
              <a:buNone/>
              <a:defRPr sz="2400" b="1"/>
            </a:lvl5pPr>
            <a:lvl6pPr marL="3426596" indent="0">
              <a:buNone/>
              <a:defRPr sz="2400" b="1"/>
            </a:lvl6pPr>
            <a:lvl7pPr marL="4111914" indent="0">
              <a:buNone/>
              <a:defRPr sz="2400" b="1"/>
            </a:lvl7pPr>
            <a:lvl8pPr marL="4797233" indent="0">
              <a:buNone/>
              <a:defRPr sz="2400" b="1"/>
            </a:lvl8pPr>
            <a:lvl9pPr marL="5482553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D685E0F-DCAB-7AA8-5BD4-4CCF99235E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2" y="3757613"/>
            <a:ext cx="7736681" cy="552688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ACD11D7-4E19-A584-1225-C6B130B141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1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318" indent="0">
              <a:buNone/>
              <a:defRPr sz="3100" b="1"/>
            </a:lvl2pPr>
            <a:lvl3pPr marL="1370638" indent="0">
              <a:buNone/>
              <a:defRPr sz="2700" b="1"/>
            </a:lvl3pPr>
            <a:lvl4pPr marL="2055956" indent="0">
              <a:buNone/>
              <a:defRPr sz="2400" b="1"/>
            </a:lvl4pPr>
            <a:lvl5pPr marL="2741276" indent="0">
              <a:buNone/>
              <a:defRPr sz="2400" b="1"/>
            </a:lvl5pPr>
            <a:lvl6pPr marL="3426596" indent="0">
              <a:buNone/>
              <a:defRPr sz="2400" b="1"/>
            </a:lvl6pPr>
            <a:lvl7pPr marL="4111914" indent="0">
              <a:buNone/>
              <a:defRPr sz="2400" b="1"/>
            </a:lvl7pPr>
            <a:lvl8pPr marL="4797233" indent="0">
              <a:buNone/>
              <a:defRPr sz="2400" b="1"/>
            </a:lvl8pPr>
            <a:lvl9pPr marL="5482553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532ADF2-4B3B-47BC-A3FC-E6738B02D6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774782" cy="552688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03E09B5B-17B4-BC51-DD6E-81A999328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126C5-D74B-4996-83CA-19A120503E2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A604DF46-D54A-2465-194B-6E57A662A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42F753C-04B4-0674-15B3-B7DD86AF7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184F8-99C5-46AC-A104-D1862E498F0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6430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1B4E45-9409-3AC8-C969-ED46D5FB4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B0D3F24-BE44-2D50-365E-21B2A7479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126C5-D74B-4996-83CA-19A120503E2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040073D-F290-6C73-236C-75EA147AD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049B575-B301-CAA7-E0CC-C2126C953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184F8-99C5-46AC-A104-D1862E498F0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4031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6545CD7B-CA0A-F098-6FA9-597354DE6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126C5-D74B-4996-83CA-19A120503E2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536CF3A-CC0F-AEDA-9196-7FFCB3E40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CEFE9BC-7297-62A0-C206-97055129D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184F8-99C5-46AC-A104-D1862E498F0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6704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6989A9-6D6F-AA3A-2098-6DC712C39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5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83535CE-EDF0-BC46-F365-2904F9096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92" y="1481147"/>
            <a:ext cx="9258301" cy="7310438"/>
          </a:xfrm>
        </p:spPr>
        <p:txBody>
          <a:bodyPr/>
          <a:lstStyle>
            <a:lvl1pPr>
              <a:defRPr sz="4800"/>
            </a:lvl1pPr>
            <a:lvl2pPr>
              <a:defRPr sz="4300"/>
            </a:lvl2pPr>
            <a:lvl3pPr>
              <a:defRPr sz="36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6F85C94-880C-B176-7FAB-A0C4E52FE3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5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318" indent="0">
              <a:buNone/>
              <a:defRPr sz="2000"/>
            </a:lvl2pPr>
            <a:lvl3pPr marL="1370638" indent="0">
              <a:buNone/>
              <a:defRPr sz="1900"/>
            </a:lvl3pPr>
            <a:lvl4pPr marL="2055956" indent="0">
              <a:buNone/>
              <a:defRPr sz="1500"/>
            </a:lvl4pPr>
            <a:lvl5pPr marL="2741276" indent="0">
              <a:buNone/>
              <a:defRPr sz="1500"/>
            </a:lvl5pPr>
            <a:lvl6pPr marL="3426596" indent="0">
              <a:buNone/>
              <a:defRPr sz="1500"/>
            </a:lvl6pPr>
            <a:lvl7pPr marL="4111914" indent="0">
              <a:buNone/>
              <a:defRPr sz="1500"/>
            </a:lvl7pPr>
            <a:lvl8pPr marL="4797233" indent="0">
              <a:buNone/>
              <a:defRPr sz="1500"/>
            </a:lvl8pPr>
            <a:lvl9pPr marL="5482553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EC162E5-7316-D884-15D1-DD8732F5A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126C5-D74B-4996-83CA-19A120503E2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A7130D8-B67A-D8DC-E606-025F24016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E0318F9-DCCD-C501-734F-7837C1A8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184F8-99C5-46AC-A104-D1862E498F0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278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9E86C4-1EE7-7B6B-9C0A-0036C859B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5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09D13CB-8574-4A3D-D795-A8D0C7FDF3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92" y="1481147"/>
            <a:ext cx="9258301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318" indent="0">
              <a:buNone/>
              <a:defRPr sz="4300"/>
            </a:lvl2pPr>
            <a:lvl3pPr marL="1370638" indent="0">
              <a:buNone/>
              <a:defRPr sz="3600"/>
            </a:lvl3pPr>
            <a:lvl4pPr marL="2055956" indent="0">
              <a:buNone/>
              <a:defRPr sz="3100"/>
            </a:lvl4pPr>
            <a:lvl5pPr marL="2741276" indent="0">
              <a:buNone/>
              <a:defRPr sz="3100"/>
            </a:lvl5pPr>
            <a:lvl6pPr marL="3426596" indent="0">
              <a:buNone/>
              <a:defRPr sz="3100"/>
            </a:lvl6pPr>
            <a:lvl7pPr marL="4111914" indent="0">
              <a:buNone/>
              <a:defRPr sz="3100"/>
            </a:lvl7pPr>
            <a:lvl8pPr marL="4797233" indent="0">
              <a:buNone/>
              <a:defRPr sz="3100"/>
            </a:lvl8pPr>
            <a:lvl9pPr marL="5482553" indent="0">
              <a:buNone/>
              <a:defRPr sz="3100"/>
            </a:lvl9pPr>
          </a:lstStyle>
          <a:p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8CE58C0-2C73-1FA3-6748-C082E02240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5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318" indent="0">
              <a:buNone/>
              <a:defRPr sz="2000"/>
            </a:lvl2pPr>
            <a:lvl3pPr marL="1370638" indent="0">
              <a:buNone/>
              <a:defRPr sz="1900"/>
            </a:lvl3pPr>
            <a:lvl4pPr marL="2055956" indent="0">
              <a:buNone/>
              <a:defRPr sz="1500"/>
            </a:lvl4pPr>
            <a:lvl5pPr marL="2741276" indent="0">
              <a:buNone/>
              <a:defRPr sz="1500"/>
            </a:lvl5pPr>
            <a:lvl6pPr marL="3426596" indent="0">
              <a:buNone/>
              <a:defRPr sz="1500"/>
            </a:lvl6pPr>
            <a:lvl7pPr marL="4111914" indent="0">
              <a:buNone/>
              <a:defRPr sz="1500"/>
            </a:lvl7pPr>
            <a:lvl8pPr marL="4797233" indent="0">
              <a:buNone/>
              <a:defRPr sz="1500"/>
            </a:lvl8pPr>
            <a:lvl9pPr marL="5482553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E37D1E8-06A7-9471-3167-CEC33DBE9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126C5-D74B-4996-83CA-19A120503E2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897440A-DACA-8938-44A5-707D75E7F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BD3CCAF-4CE1-5BCB-0EF7-F871F6E44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184F8-99C5-46AC-A104-D1862E498F0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7454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1E9991-C65F-5A31-4DA2-CD4E3D6F6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D4D12C2-7041-1299-D13F-25D306F351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AE4B950-6FC1-DE6C-A722-1DF357992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126C5-D74B-4996-83CA-19A120503E2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D412191-25C9-DCCE-2ED5-CBEA12250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90727DD-A466-6133-33B6-9995158C8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184F8-99C5-46AC-A104-D1862E498F0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5592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18A9396-D2C2-F321-1D21-F1338C4A84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9"/>
            <a:ext cx="3943350" cy="8717757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6E0FCFB-303E-0B0E-7793-528E318D7F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9"/>
            <a:ext cx="11601450" cy="8717757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4FD846F-F6EB-1CEA-EAA3-D8F8CC89E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126C5-D74B-4996-83CA-19A120503E2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BC36649-BB42-8222-45B0-1FED5F781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4EEDBCB-DB59-4956-3FF3-F305E3FEC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184F8-99C5-46AC-A104-D1862E498F0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96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2" y="9525"/>
            <a:ext cx="342582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71600" y="3195833"/>
            <a:ext cx="15544800" cy="2205038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3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0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5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1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6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19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7972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2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3765D0-A080-48AF-98D4-7D69350D5E44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B0C008-08CB-49F1-9E0C-DB41D8DE7E65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957230"/>
      </p:ext>
    </p:extLst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24C3C8-341B-420E-BBEC-E596775D8F65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B37BA5-5146-4B80-A1C6-0ABC172DF711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4005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44626" y="6610546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444626" y="4360078"/>
            <a:ext cx="15544800" cy="2250281"/>
          </a:xfrm>
        </p:spPr>
        <p:txBody>
          <a:bodyPr anchor="b"/>
          <a:lstStyle>
            <a:lvl1pPr marL="0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1pPr>
            <a:lvl2pPr marL="685318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063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595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74127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42659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41119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79723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48255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5A0C9-3D8D-4551-BAFC-89D822FF91A7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B6D846-DE55-4B1E-B144-2805CC4FC0C3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4758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14400" y="2400317"/>
            <a:ext cx="8077200" cy="6788945"/>
          </a:xfrm>
        </p:spPr>
        <p:txBody>
          <a:bodyPr/>
          <a:lstStyle>
            <a:lvl1pPr>
              <a:defRPr sz="4300"/>
            </a:lvl1pPr>
            <a:lvl2pPr>
              <a:defRPr sz="3600"/>
            </a:lvl2pPr>
            <a:lvl3pPr>
              <a:defRPr sz="31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9296400" y="2400317"/>
            <a:ext cx="8077200" cy="6788945"/>
          </a:xfrm>
        </p:spPr>
        <p:txBody>
          <a:bodyPr/>
          <a:lstStyle>
            <a:lvl1pPr>
              <a:defRPr sz="4300"/>
            </a:lvl1pPr>
            <a:lvl2pPr>
              <a:defRPr sz="3600"/>
            </a:lvl2pPr>
            <a:lvl3pPr>
              <a:defRPr sz="31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75A41-F8C7-496F-BB54-D6C0D2978AB9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96C858-059B-4ECE-A14D-760434F080B5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3243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14400" y="2302671"/>
            <a:ext cx="8080375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318" indent="0">
              <a:buNone/>
              <a:defRPr sz="3100" b="1"/>
            </a:lvl2pPr>
            <a:lvl3pPr marL="1370638" indent="0">
              <a:buNone/>
              <a:defRPr sz="2700" b="1"/>
            </a:lvl3pPr>
            <a:lvl4pPr marL="2055956" indent="0">
              <a:buNone/>
              <a:defRPr sz="2400" b="1"/>
            </a:lvl4pPr>
            <a:lvl5pPr marL="2741276" indent="0">
              <a:buNone/>
              <a:defRPr sz="2400" b="1"/>
            </a:lvl5pPr>
            <a:lvl6pPr marL="3426596" indent="0">
              <a:buNone/>
              <a:defRPr sz="2400" b="1"/>
            </a:lvl6pPr>
            <a:lvl7pPr marL="4111914" indent="0">
              <a:buNone/>
              <a:defRPr sz="2400" b="1"/>
            </a:lvl7pPr>
            <a:lvl8pPr marL="4797233" indent="0">
              <a:buNone/>
              <a:defRPr sz="2400" b="1"/>
            </a:lvl8pPr>
            <a:lvl9pPr marL="5482553" indent="0">
              <a:buNone/>
              <a:defRPr sz="24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5" cy="5926932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9290058" y="2302671"/>
            <a:ext cx="8083551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318" indent="0">
              <a:buNone/>
              <a:defRPr sz="3100" b="1"/>
            </a:lvl2pPr>
            <a:lvl3pPr marL="1370638" indent="0">
              <a:buNone/>
              <a:defRPr sz="2700" b="1"/>
            </a:lvl3pPr>
            <a:lvl4pPr marL="2055956" indent="0">
              <a:buNone/>
              <a:defRPr sz="2400" b="1"/>
            </a:lvl4pPr>
            <a:lvl5pPr marL="2741276" indent="0">
              <a:buNone/>
              <a:defRPr sz="2400" b="1"/>
            </a:lvl5pPr>
            <a:lvl6pPr marL="3426596" indent="0">
              <a:buNone/>
              <a:defRPr sz="2400" b="1"/>
            </a:lvl6pPr>
            <a:lvl7pPr marL="4111914" indent="0">
              <a:buNone/>
              <a:defRPr sz="2400" b="1"/>
            </a:lvl7pPr>
            <a:lvl8pPr marL="4797233" indent="0">
              <a:buNone/>
              <a:defRPr sz="2400" b="1"/>
            </a:lvl8pPr>
            <a:lvl9pPr marL="5482553" indent="0">
              <a:buNone/>
              <a:defRPr sz="24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9290058" y="3262313"/>
            <a:ext cx="8083551" cy="5926932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05BB25-6C7A-4CD6-B7A1-8E4406EC8E5A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6FB78F-2415-4F23-897B-373FC98F340E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519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0E23F-75DB-4918-B24D-6F2BE4F70EB6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AB0EC9-47CB-46C3-9C45-DD691D12468F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515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AE02CB-7A6F-48FB-96B9-2865E1287B06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A3BDB-B489-48A9-AE68-23E796E38048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859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39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1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01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10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0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0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05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17" y="409575"/>
            <a:ext cx="6016626" cy="1743075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150108" y="409720"/>
            <a:ext cx="10223500" cy="8779670"/>
          </a:xfrm>
        </p:spPr>
        <p:txBody>
          <a:bodyPr/>
          <a:lstStyle>
            <a:lvl1pPr>
              <a:defRPr sz="4800"/>
            </a:lvl1pPr>
            <a:lvl2pPr>
              <a:defRPr sz="4300"/>
            </a:lvl2pPr>
            <a:lvl3pPr>
              <a:defRPr sz="36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914417" y="2152656"/>
            <a:ext cx="6016626" cy="7036595"/>
          </a:xfrm>
        </p:spPr>
        <p:txBody>
          <a:bodyPr/>
          <a:lstStyle>
            <a:lvl1pPr marL="0" indent="0">
              <a:buNone/>
              <a:defRPr sz="2000"/>
            </a:lvl1pPr>
            <a:lvl2pPr marL="685318" indent="0">
              <a:buNone/>
              <a:defRPr sz="1900"/>
            </a:lvl2pPr>
            <a:lvl3pPr marL="1370638" indent="0">
              <a:buNone/>
              <a:defRPr sz="1500"/>
            </a:lvl3pPr>
            <a:lvl4pPr marL="2055956" indent="0">
              <a:buNone/>
              <a:defRPr sz="1400"/>
            </a:lvl4pPr>
            <a:lvl5pPr marL="2741276" indent="0">
              <a:buNone/>
              <a:defRPr sz="1400"/>
            </a:lvl5pPr>
            <a:lvl6pPr marL="3426596" indent="0">
              <a:buNone/>
              <a:defRPr sz="1400"/>
            </a:lvl6pPr>
            <a:lvl7pPr marL="4111914" indent="0">
              <a:buNone/>
              <a:defRPr sz="1400"/>
            </a:lvl7pPr>
            <a:lvl8pPr marL="4797233" indent="0">
              <a:buNone/>
              <a:defRPr sz="1400"/>
            </a:lvl8pPr>
            <a:lvl9pPr marL="5482553" indent="0">
              <a:buNone/>
              <a:defRPr sz="14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975C6-D5AC-4E8A-ADC3-A0EF2D77A063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C9A79-3A42-440B-833A-ECE9522A23A9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0803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84575" y="7200900"/>
            <a:ext cx="10972800" cy="850107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584575" y="919163"/>
            <a:ext cx="10972800" cy="6172200"/>
          </a:xfrm>
        </p:spPr>
        <p:txBody>
          <a:bodyPr rtlCol="0">
            <a:normAutofit/>
          </a:bodyPr>
          <a:lstStyle>
            <a:lvl1pPr marL="0" indent="0">
              <a:buNone/>
              <a:defRPr sz="4800"/>
            </a:lvl1pPr>
            <a:lvl2pPr marL="685318" indent="0">
              <a:buNone/>
              <a:defRPr sz="4300"/>
            </a:lvl2pPr>
            <a:lvl3pPr marL="1370638" indent="0">
              <a:buNone/>
              <a:defRPr sz="3600"/>
            </a:lvl3pPr>
            <a:lvl4pPr marL="2055956" indent="0">
              <a:buNone/>
              <a:defRPr sz="3100"/>
            </a:lvl4pPr>
            <a:lvl5pPr marL="2741276" indent="0">
              <a:buNone/>
              <a:defRPr sz="3100"/>
            </a:lvl5pPr>
            <a:lvl6pPr marL="3426596" indent="0">
              <a:buNone/>
              <a:defRPr sz="3100"/>
            </a:lvl6pPr>
            <a:lvl7pPr marL="4111914" indent="0">
              <a:buNone/>
              <a:defRPr sz="3100"/>
            </a:lvl7pPr>
            <a:lvl8pPr marL="4797233" indent="0">
              <a:buNone/>
              <a:defRPr sz="3100"/>
            </a:lvl8pPr>
            <a:lvl9pPr marL="5482553" indent="0">
              <a:buNone/>
              <a:defRPr sz="3100"/>
            </a:lvl9pPr>
          </a:lstStyle>
          <a:p>
            <a:pPr lvl="0"/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3584575" y="8051007"/>
            <a:ext cx="10972800" cy="1207293"/>
          </a:xfrm>
        </p:spPr>
        <p:txBody>
          <a:bodyPr/>
          <a:lstStyle>
            <a:lvl1pPr marL="0" indent="0">
              <a:buNone/>
              <a:defRPr sz="2000"/>
            </a:lvl1pPr>
            <a:lvl2pPr marL="685318" indent="0">
              <a:buNone/>
              <a:defRPr sz="1900"/>
            </a:lvl2pPr>
            <a:lvl3pPr marL="1370638" indent="0">
              <a:buNone/>
              <a:defRPr sz="1500"/>
            </a:lvl3pPr>
            <a:lvl4pPr marL="2055956" indent="0">
              <a:buNone/>
              <a:defRPr sz="1400"/>
            </a:lvl4pPr>
            <a:lvl5pPr marL="2741276" indent="0">
              <a:buNone/>
              <a:defRPr sz="1400"/>
            </a:lvl5pPr>
            <a:lvl6pPr marL="3426596" indent="0">
              <a:buNone/>
              <a:defRPr sz="1400"/>
            </a:lvl6pPr>
            <a:lvl7pPr marL="4111914" indent="0">
              <a:buNone/>
              <a:defRPr sz="1400"/>
            </a:lvl7pPr>
            <a:lvl8pPr marL="4797233" indent="0">
              <a:buNone/>
              <a:defRPr sz="1400"/>
            </a:lvl8pPr>
            <a:lvl9pPr marL="5482553" indent="0">
              <a:buNone/>
              <a:defRPr sz="14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335296-7962-4BEE-BA79-E25B1C353F8B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9DF829-61B6-470E-A211-15C04DD2D28A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0527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EC053F-29F6-4EDC-88BA-C5DDD1EE3B2F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7AB56F-96B2-4634-A364-A042E3F438D3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8114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13258800" y="412099"/>
            <a:ext cx="4114800" cy="877728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412099"/>
            <a:ext cx="12039600" cy="877728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7E04D8-BE76-4844-A656-196844538498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34073-1269-4AC5-ACC3-B053BD8BA8E7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6913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1"/>
          <p:cNvGrpSpPr>
            <a:grpSpLocks/>
          </p:cNvGrpSpPr>
          <p:nvPr userDrawn="1"/>
        </p:nvGrpSpPr>
        <p:grpSpPr bwMode="auto">
          <a:xfrm>
            <a:off x="63500" y="28575"/>
            <a:ext cx="18202276" cy="992982"/>
            <a:chOff x="31651" y="18455"/>
            <a:chExt cx="9101237" cy="662583"/>
          </a:xfrm>
        </p:grpSpPr>
        <p:pic>
          <p:nvPicPr>
            <p:cNvPr id="5" name="Imagem 1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8925" y="19050"/>
              <a:ext cx="1223963" cy="661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Imagem 7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51" y="18455"/>
              <a:ext cx="2505075" cy="492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14400" y="2400317"/>
            <a:ext cx="16459200" cy="678894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914400" y="9534709"/>
            <a:ext cx="4267200" cy="547688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B746DB0D-7A20-42CE-BE71-895D7F5B5E40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6248400" y="9534709"/>
            <a:ext cx="5791200" cy="547688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3106400" y="9534709"/>
            <a:ext cx="4267200" cy="547688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35E57DC5-EE11-4674-98F6-9BE194661712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8551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14400" y="2400317"/>
            <a:ext cx="16459200" cy="678894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914400" y="9534673"/>
            <a:ext cx="4267200" cy="5476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A617DF-8D94-4A41-89FD-50918EF9F12A}" type="datetime1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6248400" y="9534673"/>
            <a:ext cx="5791200" cy="5476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3106400" y="9534673"/>
            <a:ext cx="4267200" cy="5476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6A55C-B99A-4325-AEBC-E50F0041D42C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8862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799" y="2130424"/>
            <a:ext cx="7772401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886201"/>
            <a:ext cx="6400801" cy="175260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7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6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8478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8498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2" y="4406902"/>
            <a:ext cx="7772401" cy="1362075"/>
          </a:xfrm>
        </p:spPr>
        <p:txBody>
          <a:bodyPr anchor="t"/>
          <a:lstStyle>
            <a:lvl1pPr algn="l">
              <a:defRPr sz="39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2" y="2906718"/>
            <a:ext cx="7772401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6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2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8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8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7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6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6762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4" y="1600203"/>
            <a:ext cx="4038601" cy="4525964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5" y="1600203"/>
            <a:ext cx="4038601" cy="4525964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936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5" y="1600203"/>
            <a:ext cx="4038600" cy="4525964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5" y="1600203"/>
            <a:ext cx="4038600" cy="4525964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6" indent="0">
              <a:buNone/>
              <a:defRPr sz="2000" b="1"/>
            </a:lvl2pPr>
            <a:lvl3pPr marL="913925" indent="0">
              <a:buNone/>
              <a:defRPr sz="2000" b="1"/>
            </a:lvl3pPr>
            <a:lvl4pPr marL="1370886" indent="0">
              <a:buNone/>
              <a:defRPr sz="1500" b="1"/>
            </a:lvl4pPr>
            <a:lvl5pPr marL="1827848" indent="0">
              <a:buNone/>
              <a:defRPr sz="1500" b="1"/>
            </a:lvl5pPr>
            <a:lvl6pPr marL="2284811" indent="0">
              <a:buNone/>
              <a:defRPr sz="1500" b="1"/>
            </a:lvl6pPr>
            <a:lvl7pPr marL="2741771" indent="0">
              <a:buNone/>
              <a:defRPr sz="1500" b="1"/>
            </a:lvl7pPr>
            <a:lvl8pPr marL="3198734" indent="0">
              <a:buNone/>
              <a:defRPr sz="1500" b="1"/>
            </a:lvl8pPr>
            <a:lvl9pPr marL="3655695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4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6" indent="0">
              <a:buNone/>
              <a:defRPr sz="2000" b="1"/>
            </a:lvl2pPr>
            <a:lvl3pPr marL="913925" indent="0">
              <a:buNone/>
              <a:defRPr sz="2000" b="1"/>
            </a:lvl3pPr>
            <a:lvl4pPr marL="1370886" indent="0">
              <a:buNone/>
              <a:defRPr sz="1500" b="1"/>
            </a:lvl4pPr>
            <a:lvl5pPr marL="1827848" indent="0">
              <a:buNone/>
              <a:defRPr sz="1500" b="1"/>
            </a:lvl5pPr>
            <a:lvl6pPr marL="2284811" indent="0">
              <a:buNone/>
              <a:defRPr sz="1500" b="1"/>
            </a:lvl6pPr>
            <a:lvl7pPr marL="2741771" indent="0">
              <a:buNone/>
              <a:defRPr sz="1500" b="1"/>
            </a:lvl7pPr>
            <a:lvl8pPr marL="3198734" indent="0">
              <a:buNone/>
              <a:defRPr sz="1500" b="1"/>
            </a:lvl8pPr>
            <a:lvl9pPr marL="3655695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6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4879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4859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5433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52"/>
            <a:ext cx="3008313" cy="116204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6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7"/>
            <a:ext cx="3008313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6966" indent="0">
              <a:buNone/>
              <a:defRPr sz="1200"/>
            </a:lvl2pPr>
            <a:lvl3pPr marL="913925" indent="0">
              <a:buNone/>
              <a:defRPr sz="1100"/>
            </a:lvl3pPr>
            <a:lvl4pPr marL="1370886" indent="0">
              <a:buNone/>
              <a:defRPr sz="900"/>
            </a:lvl4pPr>
            <a:lvl5pPr marL="1827848" indent="0">
              <a:buNone/>
              <a:defRPr sz="900"/>
            </a:lvl5pPr>
            <a:lvl6pPr marL="2284811" indent="0">
              <a:buNone/>
              <a:defRPr sz="900"/>
            </a:lvl6pPr>
            <a:lvl7pPr marL="2741771" indent="0">
              <a:buNone/>
              <a:defRPr sz="900"/>
            </a:lvl7pPr>
            <a:lvl8pPr marL="3198734" indent="0">
              <a:buNone/>
              <a:defRPr sz="900"/>
            </a:lvl8pPr>
            <a:lvl9pPr marL="365569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9491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5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7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66" indent="0">
              <a:buNone/>
              <a:defRPr sz="2700"/>
            </a:lvl2pPr>
            <a:lvl3pPr marL="913925" indent="0">
              <a:buNone/>
              <a:defRPr sz="2400"/>
            </a:lvl3pPr>
            <a:lvl4pPr marL="1370886" indent="0">
              <a:buNone/>
              <a:defRPr sz="2000"/>
            </a:lvl4pPr>
            <a:lvl5pPr marL="1827848" indent="0">
              <a:buNone/>
              <a:defRPr sz="2000"/>
            </a:lvl5pPr>
            <a:lvl6pPr marL="2284811" indent="0">
              <a:buNone/>
              <a:defRPr sz="2000"/>
            </a:lvl6pPr>
            <a:lvl7pPr marL="2741771" indent="0">
              <a:buNone/>
              <a:defRPr sz="2000"/>
            </a:lvl7pPr>
            <a:lvl8pPr marL="3198734" indent="0">
              <a:buNone/>
              <a:defRPr sz="2000"/>
            </a:lvl8pPr>
            <a:lvl9pPr marL="365569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41"/>
            <a:ext cx="5486400" cy="804864"/>
          </a:xfrm>
        </p:spPr>
        <p:txBody>
          <a:bodyPr/>
          <a:lstStyle>
            <a:lvl1pPr marL="0" indent="0">
              <a:buNone/>
              <a:defRPr sz="1400"/>
            </a:lvl1pPr>
            <a:lvl2pPr marL="456966" indent="0">
              <a:buNone/>
              <a:defRPr sz="1200"/>
            </a:lvl2pPr>
            <a:lvl3pPr marL="913925" indent="0">
              <a:buNone/>
              <a:defRPr sz="1100"/>
            </a:lvl3pPr>
            <a:lvl4pPr marL="1370886" indent="0">
              <a:buNone/>
              <a:defRPr sz="900"/>
            </a:lvl4pPr>
            <a:lvl5pPr marL="1827848" indent="0">
              <a:buNone/>
              <a:defRPr sz="900"/>
            </a:lvl5pPr>
            <a:lvl6pPr marL="2284811" indent="0">
              <a:buNone/>
              <a:defRPr sz="900"/>
            </a:lvl6pPr>
            <a:lvl7pPr marL="2741771" indent="0">
              <a:buNone/>
              <a:defRPr sz="900"/>
            </a:lvl7pPr>
            <a:lvl8pPr marL="3198734" indent="0">
              <a:buNone/>
              <a:defRPr sz="900"/>
            </a:lvl8pPr>
            <a:lvl9pPr marL="365569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8472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3492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6" y="274642"/>
            <a:ext cx="2057399" cy="585152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4" y="274642"/>
            <a:ext cx="6019801" cy="585152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8052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799" y="2130424"/>
            <a:ext cx="7772401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886201"/>
            <a:ext cx="6400801" cy="175260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7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6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0036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611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2" y="4406902"/>
            <a:ext cx="7772401" cy="1362075"/>
          </a:xfrm>
        </p:spPr>
        <p:txBody>
          <a:bodyPr anchor="t"/>
          <a:lstStyle>
            <a:lvl1pPr algn="l">
              <a:defRPr sz="39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2" y="2906718"/>
            <a:ext cx="7772401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6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2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8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8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7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6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694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16" indent="0">
              <a:buNone/>
              <a:defRPr sz="1900" b="1"/>
            </a:lvl3pPr>
            <a:lvl4pPr marL="1371023" indent="0">
              <a:buNone/>
              <a:defRPr sz="1500" b="1"/>
            </a:lvl4pPr>
            <a:lvl5pPr marL="1828030" indent="0">
              <a:buNone/>
              <a:defRPr sz="1500" b="1"/>
            </a:lvl5pPr>
            <a:lvl6pPr marL="2285039" indent="0">
              <a:buNone/>
              <a:defRPr sz="1500" b="1"/>
            </a:lvl6pPr>
            <a:lvl7pPr marL="2742044" indent="0">
              <a:buNone/>
              <a:defRPr sz="1500" b="1"/>
            </a:lvl7pPr>
            <a:lvl8pPr marL="3199053" indent="0">
              <a:buNone/>
              <a:defRPr sz="1500" b="1"/>
            </a:lvl8pPr>
            <a:lvl9pPr marL="365606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4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16" indent="0">
              <a:buNone/>
              <a:defRPr sz="1900" b="1"/>
            </a:lvl3pPr>
            <a:lvl4pPr marL="1371023" indent="0">
              <a:buNone/>
              <a:defRPr sz="1500" b="1"/>
            </a:lvl4pPr>
            <a:lvl5pPr marL="1828030" indent="0">
              <a:buNone/>
              <a:defRPr sz="1500" b="1"/>
            </a:lvl5pPr>
            <a:lvl6pPr marL="2285039" indent="0">
              <a:buNone/>
              <a:defRPr sz="1500" b="1"/>
            </a:lvl6pPr>
            <a:lvl7pPr marL="2742044" indent="0">
              <a:buNone/>
              <a:defRPr sz="1500" b="1"/>
            </a:lvl7pPr>
            <a:lvl8pPr marL="3199053" indent="0">
              <a:buNone/>
              <a:defRPr sz="1500" b="1"/>
            </a:lvl8pPr>
            <a:lvl9pPr marL="365606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6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4" y="1600203"/>
            <a:ext cx="4038601" cy="4525964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5" y="1600203"/>
            <a:ext cx="4038601" cy="4525964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350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6" indent="0">
              <a:buNone/>
              <a:defRPr sz="2000" b="1"/>
            </a:lvl2pPr>
            <a:lvl3pPr marL="913925" indent="0">
              <a:buNone/>
              <a:defRPr sz="2000" b="1"/>
            </a:lvl3pPr>
            <a:lvl4pPr marL="1370886" indent="0">
              <a:buNone/>
              <a:defRPr sz="1500" b="1"/>
            </a:lvl4pPr>
            <a:lvl5pPr marL="1827848" indent="0">
              <a:buNone/>
              <a:defRPr sz="1500" b="1"/>
            </a:lvl5pPr>
            <a:lvl6pPr marL="2284811" indent="0">
              <a:buNone/>
              <a:defRPr sz="1500" b="1"/>
            </a:lvl6pPr>
            <a:lvl7pPr marL="2741771" indent="0">
              <a:buNone/>
              <a:defRPr sz="1500" b="1"/>
            </a:lvl7pPr>
            <a:lvl8pPr marL="3198734" indent="0">
              <a:buNone/>
              <a:defRPr sz="1500" b="1"/>
            </a:lvl8pPr>
            <a:lvl9pPr marL="3655695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4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6" indent="0">
              <a:buNone/>
              <a:defRPr sz="2000" b="1"/>
            </a:lvl2pPr>
            <a:lvl3pPr marL="913925" indent="0">
              <a:buNone/>
              <a:defRPr sz="2000" b="1"/>
            </a:lvl3pPr>
            <a:lvl4pPr marL="1370886" indent="0">
              <a:buNone/>
              <a:defRPr sz="1500" b="1"/>
            </a:lvl4pPr>
            <a:lvl5pPr marL="1827848" indent="0">
              <a:buNone/>
              <a:defRPr sz="1500" b="1"/>
            </a:lvl5pPr>
            <a:lvl6pPr marL="2284811" indent="0">
              <a:buNone/>
              <a:defRPr sz="1500" b="1"/>
            </a:lvl6pPr>
            <a:lvl7pPr marL="2741771" indent="0">
              <a:buNone/>
              <a:defRPr sz="1500" b="1"/>
            </a:lvl7pPr>
            <a:lvl8pPr marL="3198734" indent="0">
              <a:buNone/>
              <a:defRPr sz="1500" b="1"/>
            </a:lvl8pPr>
            <a:lvl9pPr marL="3655695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6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7396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66821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1017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52"/>
            <a:ext cx="3008313" cy="116204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6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7"/>
            <a:ext cx="3008313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6966" indent="0">
              <a:buNone/>
              <a:defRPr sz="1200"/>
            </a:lvl2pPr>
            <a:lvl3pPr marL="913925" indent="0">
              <a:buNone/>
              <a:defRPr sz="1100"/>
            </a:lvl3pPr>
            <a:lvl4pPr marL="1370886" indent="0">
              <a:buNone/>
              <a:defRPr sz="900"/>
            </a:lvl4pPr>
            <a:lvl5pPr marL="1827848" indent="0">
              <a:buNone/>
              <a:defRPr sz="900"/>
            </a:lvl5pPr>
            <a:lvl6pPr marL="2284811" indent="0">
              <a:buNone/>
              <a:defRPr sz="900"/>
            </a:lvl6pPr>
            <a:lvl7pPr marL="2741771" indent="0">
              <a:buNone/>
              <a:defRPr sz="900"/>
            </a:lvl7pPr>
            <a:lvl8pPr marL="3198734" indent="0">
              <a:buNone/>
              <a:defRPr sz="900"/>
            </a:lvl8pPr>
            <a:lvl9pPr marL="365569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4952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5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7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66" indent="0">
              <a:buNone/>
              <a:defRPr sz="2700"/>
            </a:lvl2pPr>
            <a:lvl3pPr marL="913925" indent="0">
              <a:buNone/>
              <a:defRPr sz="2400"/>
            </a:lvl3pPr>
            <a:lvl4pPr marL="1370886" indent="0">
              <a:buNone/>
              <a:defRPr sz="2000"/>
            </a:lvl4pPr>
            <a:lvl5pPr marL="1827848" indent="0">
              <a:buNone/>
              <a:defRPr sz="2000"/>
            </a:lvl5pPr>
            <a:lvl6pPr marL="2284811" indent="0">
              <a:buNone/>
              <a:defRPr sz="2000"/>
            </a:lvl6pPr>
            <a:lvl7pPr marL="2741771" indent="0">
              <a:buNone/>
              <a:defRPr sz="2000"/>
            </a:lvl7pPr>
            <a:lvl8pPr marL="3198734" indent="0">
              <a:buNone/>
              <a:defRPr sz="2000"/>
            </a:lvl8pPr>
            <a:lvl9pPr marL="365569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41"/>
            <a:ext cx="5486400" cy="804864"/>
          </a:xfrm>
        </p:spPr>
        <p:txBody>
          <a:bodyPr/>
          <a:lstStyle>
            <a:lvl1pPr marL="0" indent="0">
              <a:buNone/>
              <a:defRPr sz="1400"/>
            </a:lvl1pPr>
            <a:lvl2pPr marL="456966" indent="0">
              <a:buNone/>
              <a:defRPr sz="1200"/>
            </a:lvl2pPr>
            <a:lvl3pPr marL="913925" indent="0">
              <a:buNone/>
              <a:defRPr sz="1100"/>
            </a:lvl3pPr>
            <a:lvl4pPr marL="1370886" indent="0">
              <a:buNone/>
              <a:defRPr sz="900"/>
            </a:lvl4pPr>
            <a:lvl5pPr marL="1827848" indent="0">
              <a:buNone/>
              <a:defRPr sz="900"/>
            </a:lvl5pPr>
            <a:lvl6pPr marL="2284811" indent="0">
              <a:buNone/>
              <a:defRPr sz="900"/>
            </a:lvl6pPr>
            <a:lvl7pPr marL="2741771" indent="0">
              <a:buNone/>
              <a:defRPr sz="900"/>
            </a:lvl7pPr>
            <a:lvl8pPr marL="3198734" indent="0">
              <a:buNone/>
              <a:defRPr sz="900"/>
            </a:lvl8pPr>
            <a:lvl9pPr marL="365569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0312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1000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6" y="274642"/>
            <a:ext cx="2057399" cy="585152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4" y="274642"/>
            <a:ext cx="6019801" cy="585152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0469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2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04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067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089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11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134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15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17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8186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028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34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8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02236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2pPr>
            <a:lvl3pPr marL="804468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20670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608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201117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41340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81563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21787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24121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5" y="1600203"/>
            <a:ext cx="4038600" cy="452596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5" y="1600203"/>
            <a:ext cx="4038600" cy="452596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428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1535115"/>
            <a:ext cx="4040188" cy="639762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2236" indent="0">
              <a:buNone/>
              <a:defRPr sz="1800" b="1"/>
            </a:lvl2pPr>
            <a:lvl3pPr marL="804468" indent="0">
              <a:buNone/>
              <a:defRPr sz="1650" b="1"/>
            </a:lvl3pPr>
            <a:lvl4pPr marL="1206702" indent="0">
              <a:buNone/>
              <a:defRPr sz="1350" b="1"/>
            </a:lvl4pPr>
            <a:lvl5pPr marL="1608935" indent="0">
              <a:buNone/>
              <a:defRPr sz="1350" b="1"/>
            </a:lvl5pPr>
            <a:lvl6pPr marL="2011170" indent="0">
              <a:buNone/>
              <a:defRPr sz="1350" b="1"/>
            </a:lvl6pPr>
            <a:lvl7pPr marL="2413403" indent="0">
              <a:buNone/>
              <a:defRPr sz="1350" b="1"/>
            </a:lvl7pPr>
            <a:lvl8pPr marL="2815638" indent="0">
              <a:buNone/>
              <a:defRPr sz="1350" b="1"/>
            </a:lvl8pPr>
            <a:lvl9pPr marL="3217871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4" y="2174876"/>
            <a:ext cx="4040188" cy="395128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5"/>
            <a:ext cx="4041775" cy="639762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2236" indent="0">
              <a:buNone/>
              <a:defRPr sz="1800" b="1"/>
            </a:lvl2pPr>
            <a:lvl3pPr marL="804468" indent="0">
              <a:buNone/>
              <a:defRPr sz="1650" b="1"/>
            </a:lvl3pPr>
            <a:lvl4pPr marL="1206702" indent="0">
              <a:buNone/>
              <a:defRPr sz="1350" b="1"/>
            </a:lvl4pPr>
            <a:lvl5pPr marL="1608935" indent="0">
              <a:buNone/>
              <a:defRPr sz="1350" b="1"/>
            </a:lvl5pPr>
            <a:lvl6pPr marL="2011170" indent="0">
              <a:buNone/>
              <a:defRPr sz="1350" b="1"/>
            </a:lvl6pPr>
            <a:lvl7pPr marL="2413403" indent="0">
              <a:buNone/>
              <a:defRPr sz="1350" b="1"/>
            </a:lvl7pPr>
            <a:lvl8pPr marL="2815638" indent="0">
              <a:buNone/>
              <a:defRPr sz="1350" b="1"/>
            </a:lvl8pPr>
            <a:lvl9pPr marL="3217871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6"/>
            <a:ext cx="4041775" cy="395128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57295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36008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1827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55"/>
            <a:ext cx="5111751" cy="5853113"/>
          </a:xfrm>
        </p:spPr>
        <p:txBody>
          <a:bodyPr/>
          <a:lstStyle>
            <a:lvl1pPr>
              <a:defRPr sz="285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3"/>
          </a:xfrm>
        </p:spPr>
        <p:txBody>
          <a:bodyPr/>
          <a:lstStyle>
            <a:lvl1pPr marL="0" indent="0">
              <a:buNone/>
              <a:defRPr sz="1200"/>
            </a:lvl1pPr>
            <a:lvl2pPr marL="402236" indent="0">
              <a:buNone/>
              <a:defRPr sz="1050"/>
            </a:lvl2pPr>
            <a:lvl3pPr marL="804468" indent="0">
              <a:buNone/>
              <a:defRPr sz="900"/>
            </a:lvl3pPr>
            <a:lvl4pPr marL="1206702" indent="0">
              <a:buNone/>
              <a:defRPr sz="750"/>
            </a:lvl4pPr>
            <a:lvl5pPr marL="1608935" indent="0">
              <a:buNone/>
              <a:defRPr sz="750"/>
            </a:lvl5pPr>
            <a:lvl6pPr marL="2011170" indent="0">
              <a:buNone/>
              <a:defRPr sz="750"/>
            </a:lvl6pPr>
            <a:lvl7pPr marL="2413403" indent="0">
              <a:buNone/>
              <a:defRPr sz="750"/>
            </a:lvl7pPr>
            <a:lvl8pPr marL="2815638" indent="0">
              <a:buNone/>
              <a:defRPr sz="750"/>
            </a:lvl8pPr>
            <a:lvl9pPr marL="3217871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46466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4"/>
            <a:ext cx="5486400" cy="5667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2850"/>
            </a:lvl1pPr>
            <a:lvl2pPr marL="402236" indent="0">
              <a:buNone/>
              <a:defRPr sz="2400"/>
            </a:lvl2pPr>
            <a:lvl3pPr marL="804468" indent="0">
              <a:buNone/>
              <a:defRPr sz="2100"/>
            </a:lvl3pPr>
            <a:lvl4pPr marL="1206702" indent="0">
              <a:buNone/>
              <a:defRPr sz="1800"/>
            </a:lvl4pPr>
            <a:lvl5pPr marL="1608935" indent="0">
              <a:buNone/>
              <a:defRPr sz="1800"/>
            </a:lvl5pPr>
            <a:lvl6pPr marL="2011170" indent="0">
              <a:buNone/>
              <a:defRPr sz="1800"/>
            </a:lvl6pPr>
            <a:lvl7pPr marL="2413403" indent="0">
              <a:buNone/>
              <a:defRPr sz="1800"/>
            </a:lvl7pPr>
            <a:lvl8pPr marL="2815638" indent="0">
              <a:buNone/>
              <a:defRPr sz="1800"/>
            </a:lvl8pPr>
            <a:lvl9pPr marL="3217871" indent="0">
              <a:buNone/>
              <a:defRPr sz="18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40"/>
            <a:ext cx="5486400" cy="804863"/>
          </a:xfrm>
        </p:spPr>
        <p:txBody>
          <a:bodyPr/>
          <a:lstStyle>
            <a:lvl1pPr marL="0" indent="0">
              <a:buNone/>
              <a:defRPr sz="1200"/>
            </a:lvl1pPr>
            <a:lvl2pPr marL="402236" indent="0">
              <a:buNone/>
              <a:defRPr sz="1050"/>
            </a:lvl2pPr>
            <a:lvl3pPr marL="804468" indent="0">
              <a:buNone/>
              <a:defRPr sz="900"/>
            </a:lvl3pPr>
            <a:lvl4pPr marL="1206702" indent="0">
              <a:buNone/>
              <a:defRPr sz="750"/>
            </a:lvl4pPr>
            <a:lvl5pPr marL="1608935" indent="0">
              <a:buNone/>
              <a:defRPr sz="750"/>
            </a:lvl5pPr>
            <a:lvl6pPr marL="2011170" indent="0">
              <a:buNone/>
              <a:defRPr sz="750"/>
            </a:lvl6pPr>
            <a:lvl7pPr marL="2413403" indent="0">
              <a:buNone/>
              <a:defRPr sz="750"/>
            </a:lvl7pPr>
            <a:lvl8pPr marL="2815638" indent="0">
              <a:buNone/>
              <a:defRPr sz="750"/>
            </a:lvl8pPr>
            <a:lvl9pPr marL="3217871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7385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42863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5" y="274640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5" y="274640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91598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88508-01BE-421F-BF1A-8E93905A1B0A}" type="datetime1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4C7305-1A34-4330-B696-F8BD99CC3559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222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88508-01BE-421F-BF1A-8E93905A1B0A}" type="datetime1">
              <a:rPr lang="pt-BR"/>
              <a:pPr>
                <a:defRPr/>
              </a:pPr>
              <a:t>06/06/2024</a:t>
            </a:fld>
            <a:endParaRPr lang="pt-BR" dirty="0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4C7305-1A34-4330-B696-F8BD99CC3559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1050691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14400" y="2400314"/>
            <a:ext cx="16459200" cy="6788945"/>
          </a:xfrm>
          <a:prstGeom prst="rect">
            <a:avLst/>
          </a:prstGeom>
        </p:spPr>
        <p:txBody>
          <a:bodyPr lIns="91414" tIns="45708" rIns="91414" bIns="45708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617DF-8D94-4A41-89FD-50918EF9F12A}" type="datetime1">
              <a:rPr lang="pt-BR"/>
              <a:pPr>
                <a:defRPr/>
              </a:pPr>
              <a:t>06/06/2024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6A55C-B99A-4325-AEBC-E50F0041D42C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1458595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44626" y="6610448"/>
            <a:ext cx="15544800" cy="2043113"/>
          </a:xfrm>
          <a:prstGeom prst="rect">
            <a:avLst/>
          </a:prstGeom>
        </p:spPr>
        <p:txBody>
          <a:bodyPr lIns="91414" tIns="45708" rIns="91414" bIns="45708" anchor="t"/>
          <a:lstStyle>
            <a:lvl1pPr algn="l">
              <a:defRPr sz="6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444626" y="4360075"/>
            <a:ext cx="15544800" cy="2250281"/>
          </a:xfrm>
          <a:prstGeom prst="rect">
            <a:avLst/>
          </a:prstGeom>
        </p:spPr>
        <p:txBody>
          <a:bodyPr lIns="91414" tIns="45708" rIns="91414" bIns="45708"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608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21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682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243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803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364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79925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486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F1FE1-561D-43B8-8C47-8BBABF66E106}" type="datetime1">
              <a:rPr lang="pt-BR"/>
              <a:pPr>
                <a:defRPr/>
              </a:pPr>
              <a:t>06/06/2024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C4DA2C-DC78-4F4D-B636-CB6F352C5995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3568094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00069" y="0"/>
            <a:ext cx="16459200" cy="1714500"/>
          </a:xfrm>
          <a:prstGeom prst="rect">
            <a:avLst/>
          </a:prstGeom>
        </p:spPr>
        <p:txBody>
          <a:bodyPr lIns="91414" tIns="45708" rIns="91414" bIns="45708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14400" y="2400314"/>
            <a:ext cx="8077200" cy="6788945"/>
          </a:xfrm>
          <a:prstGeom prst="rect">
            <a:avLst/>
          </a:prstGeom>
        </p:spPr>
        <p:txBody>
          <a:bodyPr lIns="91414" tIns="45708" rIns="91414" bIns="45708"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9296400" y="2400314"/>
            <a:ext cx="8077200" cy="6788945"/>
          </a:xfrm>
          <a:prstGeom prst="rect">
            <a:avLst/>
          </a:prstGeom>
        </p:spPr>
        <p:txBody>
          <a:bodyPr lIns="91414" tIns="45708" rIns="91414" bIns="45708"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1BC307-7E36-41FF-B5E1-FD9924F0D2B4}" type="datetime1">
              <a:rPr lang="pt-BR"/>
              <a:pPr>
                <a:defRPr/>
              </a:pPr>
              <a:t>06/06/2024</a:t>
            </a:fld>
            <a:endParaRPr lang="pt-BR" dirty="0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D9131-5A39-460F-89F8-A83F9DA61BA6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7033729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00069" y="0"/>
            <a:ext cx="16459200" cy="1714500"/>
          </a:xfrm>
          <a:prstGeom prst="rect">
            <a:avLst/>
          </a:prstGeom>
        </p:spPr>
        <p:txBody>
          <a:bodyPr lIns="91414" tIns="45708" rIns="91414" bIns="45708"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14400" y="2302671"/>
            <a:ext cx="8080375" cy="959643"/>
          </a:xfrm>
          <a:prstGeom prst="rect">
            <a:avLst/>
          </a:prstGeom>
        </p:spPr>
        <p:txBody>
          <a:bodyPr lIns="91414" tIns="45708" rIns="91414" bIns="45708" anchor="b"/>
          <a:lstStyle>
            <a:lvl1pPr marL="0" indent="0">
              <a:buNone/>
              <a:defRPr sz="3600" b="1"/>
            </a:lvl1pPr>
            <a:lvl2pPr marL="685608" indent="0">
              <a:buNone/>
              <a:defRPr sz="3000" b="1"/>
            </a:lvl2pPr>
            <a:lvl3pPr marL="1371216" indent="0">
              <a:buNone/>
              <a:defRPr sz="2700" b="1"/>
            </a:lvl3pPr>
            <a:lvl4pPr marL="2056821" indent="0">
              <a:buNone/>
              <a:defRPr sz="2400" b="1"/>
            </a:lvl4pPr>
            <a:lvl5pPr marL="2742431" indent="0">
              <a:buNone/>
              <a:defRPr sz="2400" b="1"/>
            </a:lvl5pPr>
            <a:lvl6pPr marL="3428037" indent="0">
              <a:buNone/>
              <a:defRPr sz="2400" b="1"/>
            </a:lvl6pPr>
            <a:lvl7pPr marL="4113645" indent="0">
              <a:buNone/>
              <a:defRPr sz="2400" b="1"/>
            </a:lvl7pPr>
            <a:lvl8pPr marL="4799253" indent="0">
              <a:buNone/>
              <a:defRPr sz="2400" b="1"/>
            </a:lvl8pPr>
            <a:lvl9pPr marL="5484861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5" cy="5926932"/>
          </a:xfrm>
          <a:prstGeom prst="rect">
            <a:avLst/>
          </a:prstGeom>
        </p:spPr>
        <p:txBody>
          <a:bodyPr lIns="91414" tIns="45708" rIns="91414" bIns="45708"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9290058" y="2302671"/>
            <a:ext cx="8083551" cy="959643"/>
          </a:xfrm>
          <a:prstGeom prst="rect">
            <a:avLst/>
          </a:prstGeom>
        </p:spPr>
        <p:txBody>
          <a:bodyPr lIns="91414" tIns="45708" rIns="91414" bIns="45708" anchor="b"/>
          <a:lstStyle>
            <a:lvl1pPr marL="0" indent="0">
              <a:buNone/>
              <a:defRPr sz="3600" b="1"/>
            </a:lvl1pPr>
            <a:lvl2pPr marL="685608" indent="0">
              <a:buNone/>
              <a:defRPr sz="3000" b="1"/>
            </a:lvl2pPr>
            <a:lvl3pPr marL="1371216" indent="0">
              <a:buNone/>
              <a:defRPr sz="2700" b="1"/>
            </a:lvl3pPr>
            <a:lvl4pPr marL="2056821" indent="0">
              <a:buNone/>
              <a:defRPr sz="2400" b="1"/>
            </a:lvl4pPr>
            <a:lvl5pPr marL="2742431" indent="0">
              <a:buNone/>
              <a:defRPr sz="2400" b="1"/>
            </a:lvl5pPr>
            <a:lvl6pPr marL="3428037" indent="0">
              <a:buNone/>
              <a:defRPr sz="2400" b="1"/>
            </a:lvl6pPr>
            <a:lvl7pPr marL="4113645" indent="0">
              <a:buNone/>
              <a:defRPr sz="2400" b="1"/>
            </a:lvl7pPr>
            <a:lvl8pPr marL="4799253" indent="0">
              <a:buNone/>
              <a:defRPr sz="2400" b="1"/>
            </a:lvl8pPr>
            <a:lvl9pPr marL="5484861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9290058" y="3262313"/>
            <a:ext cx="8083551" cy="5926932"/>
          </a:xfrm>
          <a:prstGeom prst="rect">
            <a:avLst/>
          </a:prstGeom>
        </p:spPr>
        <p:txBody>
          <a:bodyPr lIns="91414" tIns="45708" rIns="91414" bIns="45708"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EA72B9-62E5-4DA6-9C9C-34B6D7FA2301}" type="datetime1">
              <a:rPr lang="pt-BR"/>
              <a:pPr>
                <a:defRPr/>
              </a:pPr>
              <a:t>06/06/2024</a:t>
            </a:fld>
            <a:endParaRPr lang="pt-BR" dirty="0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07333-79CB-44A4-8AD2-DA288F0A735E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2205302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00069" y="0"/>
            <a:ext cx="16459200" cy="1714500"/>
          </a:xfrm>
          <a:prstGeom prst="rect">
            <a:avLst/>
          </a:prstGeom>
        </p:spPr>
        <p:txBody>
          <a:bodyPr lIns="91414" tIns="45708" rIns="91414" bIns="45708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F68C1-EB07-42EC-986A-C6BC7BD3EC58}" type="datetime1">
              <a:rPr lang="pt-BR"/>
              <a:pPr>
                <a:defRPr/>
              </a:pPr>
              <a:t>06/06/2024</a:t>
            </a:fld>
            <a:endParaRPr lang="pt-BR" dirty="0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D1DA5D-E8C3-474A-BE40-139CB95E06A0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9970840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AA121C-8BE8-4A2A-B627-0B3A8D809A85}" type="datetime1">
              <a:rPr lang="pt-BR"/>
              <a:pPr>
                <a:defRPr/>
              </a:pPr>
              <a:t>06/06/2024</a:t>
            </a:fld>
            <a:endParaRPr lang="pt-BR" dirty="0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F4DADD-F990-4597-90B2-4D710976A595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3243115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13" y="409575"/>
            <a:ext cx="6016626" cy="1743075"/>
          </a:xfrm>
          <a:prstGeom prst="rect">
            <a:avLst/>
          </a:prstGeom>
        </p:spPr>
        <p:txBody>
          <a:bodyPr lIns="91414" tIns="45708" rIns="91414" bIns="45708" anchor="b"/>
          <a:lstStyle>
            <a:lvl1pPr algn="l">
              <a:defRPr sz="3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150110" y="409660"/>
            <a:ext cx="10223500" cy="8779670"/>
          </a:xfrm>
          <a:prstGeom prst="rect">
            <a:avLst/>
          </a:prstGeom>
        </p:spPr>
        <p:txBody>
          <a:bodyPr lIns="91414" tIns="45708" rIns="91414" bIns="45708"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914413" y="2152658"/>
            <a:ext cx="6016626" cy="7036595"/>
          </a:xfrm>
          <a:prstGeom prst="rect">
            <a:avLst/>
          </a:prstGeom>
        </p:spPr>
        <p:txBody>
          <a:bodyPr lIns="91414" tIns="45708" rIns="91414" bIns="45708"/>
          <a:lstStyle>
            <a:lvl1pPr marL="0" indent="0">
              <a:buNone/>
              <a:defRPr sz="2100"/>
            </a:lvl1pPr>
            <a:lvl2pPr marL="685608" indent="0">
              <a:buNone/>
              <a:defRPr sz="1800"/>
            </a:lvl2pPr>
            <a:lvl3pPr marL="1371216" indent="0">
              <a:buNone/>
              <a:defRPr sz="1500"/>
            </a:lvl3pPr>
            <a:lvl4pPr marL="2056821" indent="0">
              <a:buNone/>
              <a:defRPr sz="1350"/>
            </a:lvl4pPr>
            <a:lvl5pPr marL="2742431" indent="0">
              <a:buNone/>
              <a:defRPr sz="1350"/>
            </a:lvl5pPr>
            <a:lvl6pPr marL="3428037" indent="0">
              <a:buNone/>
              <a:defRPr sz="1350"/>
            </a:lvl6pPr>
            <a:lvl7pPr marL="4113645" indent="0">
              <a:buNone/>
              <a:defRPr sz="1350"/>
            </a:lvl7pPr>
            <a:lvl8pPr marL="4799253" indent="0">
              <a:buNone/>
              <a:defRPr sz="1350"/>
            </a:lvl8pPr>
            <a:lvl9pPr marL="5484861" indent="0">
              <a:buNone/>
              <a:defRPr sz="135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E58C0B-4E83-492A-BD9C-C3B3BF18B0D1}" type="datetime1">
              <a:rPr lang="pt-BR"/>
              <a:pPr>
                <a:defRPr/>
              </a:pPr>
              <a:t>06/06/2024</a:t>
            </a:fld>
            <a:endParaRPr lang="pt-BR" dirty="0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418EB4-6C41-4036-B942-E45BE74C0BBC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8783585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84575" y="7200900"/>
            <a:ext cx="10972800" cy="850107"/>
          </a:xfrm>
          <a:prstGeom prst="rect">
            <a:avLst/>
          </a:prstGeom>
        </p:spPr>
        <p:txBody>
          <a:bodyPr lIns="91414" tIns="45708" rIns="91414" bIns="45708" anchor="b"/>
          <a:lstStyle>
            <a:lvl1pPr algn="l">
              <a:defRPr sz="3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584575" y="919164"/>
            <a:ext cx="10972800" cy="6172200"/>
          </a:xfrm>
          <a:prstGeom prst="rect">
            <a:avLst/>
          </a:prstGeom>
        </p:spPr>
        <p:txBody>
          <a:bodyPr lIns="91414" tIns="45708" rIns="91414" bIns="45708"/>
          <a:lstStyle>
            <a:lvl1pPr marL="0" indent="0">
              <a:buNone/>
              <a:defRPr sz="4800"/>
            </a:lvl1pPr>
            <a:lvl2pPr marL="685608" indent="0">
              <a:buNone/>
              <a:defRPr sz="4200"/>
            </a:lvl2pPr>
            <a:lvl3pPr marL="1371216" indent="0">
              <a:buNone/>
              <a:defRPr sz="3600"/>
            </a:lvl3pPr>
            <a:lvl4pPr marL="2056821" indent="0">
              <a:buNone/>
              <a:defRPr sz="3000"/>
            </a:lvl4pPr>
            <a:lvl5pPr marL="2742431" indent="0">
              <a:buNone/>
              <a:defRPr sz="3000"/>
            </a:lvl5pPr>
            <a:lvl6pPr marL="3428037" indent="0">
              <a:buNone/>
              <a:defRPr sz="3000"/>
            </a:lvl6pPr>
            <a:lvl7pPr marL="4113645" indent="0">
              <a:buNone/>
              <a:defRPr sz="3000"/>
            </a:lvl7pPr>
            <a:lvl8pPr marL="4799253" indent="0">
              <a:buNone/>
              <a:defRPr sz="3000"/>
            </a:lvl8pPr>
            <a:lvl9pPr marL="5484861" indent="0">
              <a:buNone/>
              <a:defRPr sz="3000"/>
            </a:lvl9pPr>
          </a:lstStyle>
          <a:p>
            <a:pPr lvl="0"/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3584575" y="8051009"/>
            <a:ext cx="10972800" cy="1207293"/>
          </a:xfrm>
          <a:prstGeom prst="rect">
            <a:avLst/>
          </a:prstGeom>
        </p:spPr>
        <p:txBody>
          <a:bodyPr lIns="91414" tIns="45708" rIns="91414" bIns="45708"/>
          <a:lstStyle>
            <a:lvl1pPr marL="0" indent="0">
              <a:buNone/>
              <a:defRPr sz="2100"/>
            </a:lvl1pPr>
            <a:lvl2pPr marL="685608" indent="0">
              <a:buNone/>
              <a:defRPr sz="1800"/>
            </a:lvl2pPr>
            <a:lvl3pPr marL="1371216" indent="0">
              <a:buNone/>
              <a:defRPr sz="1500"/>
            </a:lvl3pPr>
            <a:lvl4pPr marL="2056821" indent="0">
              <a:buNone/>
              <a:defRPr sz="1350"/>
            </a:lvl4pPr>
            <a:lvl5pPr marL="2742431" indent="0">
              <a:buNone/>
              <a:defRPr sz="1350"/>
            </a:lvl5pPr>
            <a:lvl6pPr marL="3428037" indent="0">
              <a:buNone/>
              <a:defRPr sz="1350"/>
            </a:lvl6pPr>
            <a:lvl7pPr marL="4113645" indent="0">
              <a:buNone/>
              <a:defRPr sz="1350"/>
            </a:lvl7pPr>
            <a:lvl8pPr marL="4799253" indent="0">
              <a:buNone/>
              <a:defRPr sz="1350"/>
            </a:lvl8pPr>
            <a:lvl9pPr marL="5484861" indent="0">
              <a:buNone/>
              <a:defRPr sz="135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F8E1E4-FFE6-454D-A00C-F2D3FCA5D0C2}" type="datetime1">
              <a:rPr lang="pt-BR"/>
              <a:pPr>
                <a:defRPr/>
              </a:pPr>
              <a:t>06/06/2024</a:t>
            </a:fld>
            <a:endParaRPr lang="pt-BR" dirty="0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4C9090-41B9-4526-82FD-D4115D0329B1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3100209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00069" y="0"/>
            <a:ext cx="16459200" cy="1714500"/>
          </a:xfrm>
          <a:prstGeom prst="rect">
            <a:avLst/>
          </a:prstGeom>
        </p:spPr>
        <p:txBody>
          <a:bodyPr lIns="91414" tIns="45708" rIns="91414" bIns="45708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2400314"/>
            <a:ext cx="16459200" cy="6788945"/>
          </a:xfrm>
          <a:prstGeom prst="rect">
            <a:avLst/>
          </a:prstGeom>
        </p:spPr>
        <p:txBody>
          <a:bodyPr vert="eaVert" lIns="91414" tIns="45708" rIns="91414" bIns="45708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84419-D555-4F5D-820F-824BF26939C0}" type="datetime1">
              <a:rPr lang="pt-BR"/>
              <a:pPr>
                <a:defRPr/>
              </a:pPr>
              <a:t>06/06/2024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80DE2-D263-46E4-A67E-522A8F8C0CF6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79340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55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16" indent="0">
              <a:buNone/>
              <a:defRPr sz="1000"/>
            </a:lvl3pPr>
            <a:lvl4pPr marL="1371023" indent="0">
              <a:buNone/>
              <a:defRPr sz="900"/>
            </a:lvl4pPr>
            <a:lvl5pPr marL="1828030" indent="0">
              <a:buNone/>
              <a:defRPr sz="900"/>
            </a:lvl5pPr>
            <a:lvl6pPr marL="2285039" indent="0">
              <a:buNone/>
              <a:defRPr sz="900"/>
            </a:lvl6pPr>
            <a:lvl7pPr marL="2742044" indent="0">
              <a:buNone/>
              <a:defRPr sz="900"/>
            </a:lvl7pPr>
            <a:lvl8pPr marL="3199053" indent="0">
              <a:buNone/>
              <a:defRPr sz="900"/>
            </a:lvl8pPr>
            <a:lvl9pPr marL="365606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13258800" y="412045"/>
            <a:ext cx="4114800" cy="8777288"/>
          </a:xfrm>
          <a:prstGeom prst="rect">
            <a:avLst/>
          </a:prstGeom>
        </p:spPr>
        <p:txBody>
          <a:bodyPr vert="eaVert" lIns="91414" tIns="45708" rIns="91414" bIns="45708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412045"/>
            <a:ext cx="12039600" cy="8777288"/>
          </a:xfrm>
          <a:prstGeom prst="rect">
            <a:avLst/>
          </a:prstGeom>
        </p:spPr>
        <p:txBody>
          <a:bodyPr vert="eaVert" lIns="91414" tIns="45708" rIns="91414" bIns="45708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DC547D-060E-46A1-9045-7B6C91EF180B}" type="datetime1">
              <a:rPr lang="pt-BR"/>
              <a:pPr>
                <a:defRPr/>
              </a:pPr>
              <a:t>06/06/2024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49784-1B6C-4C53-966F-A35197A50422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4490462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88508-01BE-421F-BF1A-8E93905A1B0A}" type="datetime1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4C7305-1A34-4330-B696-F8BD99CC3559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92215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14400" y="2400314"/>
            <a:ext cx="16459200" cy="6788945"/>
          </a:xfrm>
          <a:prstGeom prst="rect">
            <a:avLst/>
          </a:prstGeom>
        </p:spPr>
        <p:txBody>
          <a:bodyPr lIns="91414" tIns="45708" rIns="91414" bIns="45708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617DF-8D94-4A41-89FD-50918EF9F12A}" type="datetime1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6A55C-B99A-4325-AEBC-E50F0041D42C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97374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616650" y="34765"/>
            <a:ext cx="3600406" cy="10106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239724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D5B66-4D19-4E8E-A485-2A2E87402AA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AA163-9854-415E-80FD-937E262F43B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45847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44626" y="6610493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444626" y="4360106"/>
            <a:ext cx="15544800" cy="2250281"/>
          </a:xfrm>
        </p:spPr>
        <p:txBody>
          <a:bodyPr anchor="b"/>
          <a:lstStyle>
            <a:lvl1pPr marL="0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1pPr>
            <a:lvl2pPr marL="68503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006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509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74013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42515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411019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79522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48025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D5B66-4D19-4E8E-A485-2A2E87402AA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AA163-9854-415E-80FD-937E262F43B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53755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14402" y="2400332"/>
            <a:ext cx="8077200" cy="6788945"/>
          </a:xfrm>
        </p:spPr>
        <p:txBody>
          <a:bodyPr/>
          <a:lstStyle>
            <a:lvl1pPr>
              <a:defRPr sz="4300"/>
            </a:lvl1pPr>
            <a:lvl2pPr>
              <a:defRPr sz="3600"/>
            </a:lvl2pPr>
            <a:lvl3pPr>
              <a:defRPr sz="31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9296400" y="2400332"/>
            <a:ext cx="8077200" cy="6788945"/>
          </a:xfrm>
        </p:spPr>
        <p:txBody>
          <a:bodyPr/>
          <a:lstStyle>
            <a:lvl1pPr>
              <a:defRPr sz="4300"/>
            </a:lvl1pPr>
            <a:lvl2pPr>
              <a:defRPr sz="3600"/>
            </a:lvl2pPr>
            <a:lvl3pPr>
              <a:defRPr sz="31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D5B66-4D19-4E8E-A485-2A2E87402AA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AA163-9854-415E-80FD-937E262F43B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75222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14400" y="2302691"/>
            <a:ext cx="8080375" cy="959645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030" indent="0">
              <a:buNone/>
              <a:defRPr sz="3100" b="1"/>
            </a:lvl2pPr>
            <a:lvl3pPr marL="1370069" indent="0">
              <a:buNone/>
              <a:defRPr sz="2700" b="1"/>
            </a:lvl3pPr>
            <a:lvl4pPr marL="2055092" indent="0">
              <a:buNone/>
              <a:defRPr sz="2400" b="1"/>
            </a:lvl4pPr>
            <a:lvl5pPr marL="2740132" indent="0">
              <a:buNone/>
              <a:defRPr sz="2400" b="1"/>
            </a:lvl5pPr>
            <a:lvl6pPr marL="3425159" indent="0">
              <a:buNone/>
              <a:defRPr sz="2400" b="1"/>
            </a:lvl6pPr>
            <a:lvl7pPr marL="4110190" indent="0">
              <a:buNone/>
              <a:defRPr sz="2400" b="1"/>
            </a:lvl7pPr>
            <a:lvl8pPr marL="4795224" indent="0">
              <a:buNone/>
              <a:defRPr sz="2400" b="1"/>
            </a:lvl8pPr>
            <a:lvl9pPr marL="5480259" indent="0">
              <a:buNone/>
              <a:defRPr sz="24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914400" y="3262319"/>
            <a:ext cx="8080375" cy="5926932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9290103" y="2302691"/>
            <a:ext cx="8083551" cy="959645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030" indent="0">
              <a:buNone/>
              <a:defRPr sz="3100" b="1"/>
            </a:lvl2pPr>
            <a:lvl3pPr marL="1370069" indent="0">
              <a:buNone/>
              <a:defRPr sz="2700" b="1"/>
            </a:lvl3pPr>
            <a:lvl4pPr marL="2055092" indent="0">
              <a:buNone/>
              <a:defRPr sz="2400" b="1"/>
            </a:lvl4pPr>
            <a:lvl5pPr marL="2740132" indent="0">
              <a:buNone/>
              <a:defRPr sz="2400" b="1"/>
            </a:lvl5pPr>
            <a:lvl6pPr marL="3425159" indent="0">
              <a:buNone/>
              <a:defRPr sz="2400" b="1"/>
            </a:lvl6pPr>
            <a:lvl7pPr marL="4110190" indent="0">
              <a:buNone/>
              <a:defRPr sz="2400" b="1"/>
            </a:lvl7pPr>
            <a:lvl8pPr marL="4795224" indent="0">
              <a:buNone/>
              <a:defRPr sz="2400" b="1"/>
            </a:lvl8pPr>
            <a:lvl9pPr marL="5480259" indent="0">
              <a:buNone/>
              <a:defRPr sz="24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9290103" y="3262319"/>
            <a:ext cx="8083551" cy="5926932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D5B66-4D19-4E8E-A485-2A2E87402AA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AA163-9854-415E-80FD-937E262F43B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79395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D5B66-4D19-4E8E-A485-2A2E87402AA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AA163-9854-415E-80FD-937E262F43B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79752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D5B66-4D19-4E8E-A485-2A2E87402AA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AA163-9854-415E-80FD-937E262F43B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594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700"/>
            </a:lvl2pPr>
            <a:lvl3pPr marL="914016" indent="0">
              <a:buNone/>
              <a:defRPr sz="2400"/>
            </a:lvl3pPr>
            <a:lvl4pPr marL="1371023" indent="0">
              <a:buNone/>
              <a:defRPr sz="2000"/>
            </a:lvl4pPr>
            <a:lvl5pPr marL="1828030" indent="0">
              <a:buNone/>
              <a:defRPr sz="2000"/>
            </a:lvl5pPr>
            <a:lvl6pPr marL="2285039" indent="0">
              <a:buNone/>
              <a:defRPr sz="2000"/>
            </a:lvl6pPr>
            <a:lvl7pPr marL="2742044" indent="0">
              <a:buNone/>
              <a:defRPr sz="2000"/>
            </a:lvl7pPr>
            <a:lvl8pPr marL="3199053" indent="0">
              <a:buNone/>
              <a:defRPr sz="2000"/>
            </a:lvl8pPr>
            <a:lvl9pPr marL="365606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16" indent="0">
              <a:buNone/>
              <a:defRPr sz="1000"/>
            </a:lvl3pPr>
            <a:lvl4pPr marL="1371023" indent="0">
              <a:buNone/>
              <a:defRPr sz="900"/>
            </a:lvl4pPr>
            <a:lvl5pPr marL="1828030" indent="0">
              <a:buNone/>
              <a:defRPr sz="900"/>
            </a:lvl5pPr>
            <a:lvl6pPr marL="2285039" indent="0">
              <a:buNone/>
              <a:defRPr sz="900"/>
            </a:lvl6pPr>
            <a:lvl7pPr marL="2742044" indent="0">
              <a:buNone/>
              <a:defRPr sz="900"/>
            </a:lvl7pPr>
            <a:lvl8pPr marL="3199053" indent="0">
              <a:buNone/>
              <a:defRPr sz="900"/>
            </a:lvl8pPr>
            <a:lvl9pPr marL="365606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17" y="409666"/>
            <a:ext cx="6016626" cy="1743077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150108" y="409684"/>
            <a:ext cx="10223500" cy="8779670"/>
          </a:xfrm>
        </p:spPr>
        <p:txBody>
          <a:bodyPr/>
          <a:lstStyle>
            <a:lvl1pPr>
              <a:defRPr sz="4800"/>
            </a:lvl1pPr>
            <a:lvl2pPr>
              <a:defRPr sz="4300"/>
            </a:lvl2pPr>
            <a:lvl3pPr>
              <a:defRPr sz="36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914417" y="2152656"/>
            <a:ext cx="6016626" cy="7036595"/>
          </a:xfrm>
        </p:spPr>
        <p:txBody>
          <a:bodyPr/>
          <a:lstStyle>
            <a:lvl1pPr marL="0" indent="0">
              <a:buNone/>
              <a:defRPr sz="2000"/>
            </a:lvl1pPr>
            <a:lvl2pPr marL="685030" indent="0">
              <a:buNone/>
              <a:defRPr sz="1900"/>
            </a:lvl2pPr>
            <a:lvl3pPr marL="1370069" indent="0">
              <a:buNone/>
              <a:defRPr sz="1500"/>
            </a:lvl3pPr>
            <a:lvl4pPr marL="2055092" indent="0">
              <a:buNone/>
              <a:defRPr sz="1400"/>
            </a:lvl4pPr>
            <a:lvl5pPr marL="2740132" indent="0">
              <a:buNone/>
              <a:defRPr sz="1400"/>
            </a:lvl5pPr>
            <a:lvl6pPr marL="3425159" indent="0">
              <a:buNone/>
              <a:defRPr sz="1400"/>
            </a:lvl6pPr>
            <a:lvl7pPr marL="4110190" indent="0">
              <a:buNone/>
              <a:defRPr sz="1400"/>
            </a:lvl7pPr>
            <a:lvl8pPr marL="4795224" indent="0">
              <a:buNone/>
              <a:defRPr sz="1400"/>
            </a:lvl8pPr>
            <a:lvl9pPr marL="5480259" indent="0">
              <a:buNone/>
              <a:defRPr sz="14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D5B66-4D19-4E8E-A485-2A2E87402AA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AA163-9854-415E-80FD-937E262F43B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289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84575" y="7201021"/>
            <a:ext cx="10972800" cy="850109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584575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030" indent="0">
              <a:buNone/>
              <a:defRPr sz="4300"/>
            </a:lvl2pPr>
            <a:lvl3pPr marL="1370069" indent="0">
              <a:buNone/>
              <a:defRPr sz="3600"/>
            </a:lvl3pPr>
            <a:lvl4pPr marL="2055092" indent="0">
              <a:buNone/>
              <a:defRPr sz="3100"/>
            </a:lvl4pPr>
            <a:lvl5pPr marL="2740132" indent="0">
              <a:buNone/>
              <a:defRPr sz="3100"/>
            </a:lvl5pPr>
            <a:lvl6pPr marL="3425159" indent="0">
              <a:buNone/>
              <a:defRPr sz="3100"/>
            </a:lvl6pPr>
            <a:lvl7pPr marL="4110190" indent="0">
              <a:buNone/>
              <a:defRPr sz="3100"/>
            </a:lvl7pPr>
            <a:lvl8pPr marL="4795224" indent="0">
              <a:buNone/>
              <a:defRPr sz="3100"/>
            </a:lvl8pPr>
            <a:lvl9pPr marL="5480259" indent="0">
              <a:buNone/>
              <a:defRPr sz="3100"/>
            </a:lvl9pPr>
          </a:lstStyle>
          <a:p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3584575" y="8051128"/>
            <a:ext cx="10972800" cy="1207295"/>
          </a:xfrm>
        </p:spPr>
        <p:txBody>
          <a:bodyPr/>
          <a:lstStyle>
            <a:lvl1pPr marL="0" indent="0">
              <a:buNone/>
              <a:defRPr sz="2000"/>
            </a:lvl1pPr>
            <a:lvl2pPr marL="685030" indent="0">
              <a:buNone/>
              <a:defRPr sz="1900"/>
            </a:lvl2pPr>
            <a:lvl3pPr marL="1370069" indent="0">
              <a:buNone/>
              <a:defRPr sz="1500"/>
            </a:lvl3pPr>
            <a:lvl4pPr marL="2055092" indent="0">
              <a:buNone/>
              <a:defRPr sz="1400"/>
            </a:lvl4pPr>
            <a:lvl5pPr marL="2740132" indent="0">
              <a:buNone/>
              <a:defRPr sz="1400"/>
            </a:lvl5pPr>
            <a:lvl6pPr marL="3425159" indent="0">
              <a:buNone/>
              <a:defRPr sz="1400"/>
            </a:lvl6pPr>
            <a:lvl7pPr marL="4110190" indent="0">
              <a:buNone/>
              <a:defRPr sz="1400"/>
            </a:lvl7pPr>
            <a:lvl8pPr marL="4795224" indent="0">
              <a:buNone/>
              <a:defRPr sz="1400"/>
            </a:lvl8pPr>
            <a:lvl9pPr marL="5480259" indent="0">
              <a:buNone/>
              <a:defRPr sz="14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D5B66-4D19-4E8E-A485-2A2E87402AA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AA163-9854-415E-80FD-937E262F43B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85853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D5B66-4D19-4E8E-A485-2A2E87402AA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AA163-9854-415E-80FD-937E262F43B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98248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13258800" y="412063"/>
            <a:ext cx="4114800" cy="877728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412063"/>
            <a:ext cx="12039600" cy="877728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D5B66-4D19-4E8E-A485-2A2E87402AA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AA163-9854-415E-80FD-937E262F43B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29468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88508-01BE-421F-BF1A-8E93905A1B0A}" type="datetime1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4C7305-1A34-4330-B696-F8BD99CC3559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92916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14400" y="2400313"/>
            <a:ext cx="16459200" cy="6788945"/>
          </a:xfrm>
          <a:prstGeom prst="rect">
            <a:avLst/>
          </a:prstGeom>
        </p:spPr>
        <p:txBody>
          <a:bodyPr lIns="155815" tIns="77909" rIns="155815" bIns="77909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617DF-8D94-4A41-89FD-50918EF9F12A}" type="datetime1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6A55C-B99A-4325-AEBC-E50F0041D42C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85314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44626" y="6610448"/>
            <a:ext cx="15544800" cy="2043113"/>
          </a:xfrm>
          <a:prstGeom prst="rect">
            <a:avLst/>
          </a:prstGeom>
        </p:spPr>
        <p:txBody>
          <a:bodyPr lIns="155815" tIns="77909" rIns="155815" bIns="77909" anchor="t"/>
          <a:lstStyle>
            <a:lvl1pPr algn="l">
              <a:defRPr sz="68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444626" y="4360073"/>
            <a:ext cx="15544800" cy="2250281"/>
          </a:xfrm>
          <a:prstGeom prst="rect">
            <a:avLst/>
          </a:prstGeom>
        </p:spPr>
        <p:txBody>
          <a:bodyPr lIns="155815" tIns="77909" rIns="155815" bIns="77909" anchor="b"/>
          <a:lstStyle>
            <a:lvl1pPr marL="0" indent="0">
              <a:buNone/>
              <a:defRPr sz="3400">
                <a:solidFill>
                  <a:schemeClr val="tx1">
                    <a:tint val="75000"/>
                  </a:schemeClr>
                </a:solidFill>
              </a:defRPr>
            </a:lvl1pPr>
            <a:lvl2pPr marL="779079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2pPr>
            <a:lvl3pPr marL="1558158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33723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311631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8953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67447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545355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623263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F1FE1-561D-43B8-8C47-8BBABF66E106}" type="datetime1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C4DA2C-DC78-4F4D-B636-CB6F352C5995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14867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00069" y="0"/>
            <a:ext cx="16459200" cy="1714500"/>
          </a:xfrm>
          <a:prstGeom prst="rect">
            <a:avLst/>
          </a:prstGeom>
        </p:spPr>
        <p:txBody>
          <a:bodyPr lIns="155815" tIns="77909" rIns="155815" bIns="77909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14400" y="2400313"/>
            <a:ext cx="8077200" cy="6788945"/>
          </a:xfrm>
          <a:prstGeom prst="rect">
            <a:avLst/>
          </a:prstGeom>
        </p:spPr>
        <p:txBody>
          <a:bodyPr lIns="155815" tIns="77909" rIns="155815" bIns="77909"/>
          <a:lstStyle>
            <a:lvl1pPr>
              <a:defRPr sz="4800"/>
            </a:lvl1pPr>
            <a:lvl2pPr>
              <a:defRPr sz="4100"/>
            </a:lvl2pPr>
            <a:lvl3pPr>
              <a:defRPr sz="34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9296400" y="2400313"/>
            <a:ext cx="8077200" cy="6788945"/>
          </a:xfrm>
          <a:prstGeom prst="rect">
            <a:avLst/>
          </a:prstGeom>
        </p:spPr>
        <p:txBody>
          <a:bodyPr lIns="155815" tIns="77909" rIns="155815" bIns="77909"/>
          <a:lstStyle>
            <a:lvl1pPr>
              <a:defRPr sz="4800"/>
            </a:lvl1pPr>
            <a:lvl2pPr>
              <a:defRPr sz="4100"/>
            </a:lvl2pPr>
            <a:lvl3pPr>
              <a:defRPr sz="34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1BC307-7E36-41FF-B5E1-FD9924F0D2B4}" type="datetime1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D9131-5A39-460F-89F8-A83F9DA61BA6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24783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00069" y="0"/>
            <a:ext cx="16459200" cy="1714500"/>
          </a:xfrm>
          <a:prstGeom prst="rect">
            <a:avLst/>
          </a:prstGeom>
        </p:spPr>
        <p:txBody>
          <a:bodyPr lIns="155815" tIns="77909" rIns="155815" bIns="77909"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14400" y="2302671"/>
            <a:ext cx="8080375" cy="959643"/>
          </a:xfrm>
          <a:prstGeom prst="rect">
            <a:avLst/>
          </a:prstGeom>
        </p:spPr>
        <p:txBody>
          <a:bodyPr lIns="155815" tIns="77909" rIns="155815" bIns="77909" anchor="b"/>
          <a:lstStyle>
            <a:lvl1pPr marL="0" indent="0">
              <a:buNone/>
              <a:defRPr sz="4100" b="1"/>
            </a:lvl1pPr>
            <a:lvl2pPr marL="779079" indent="0">
              <a:buNone/>
              <a:defRPr sz="3400" b="1"/>
            </a:lvl2pPr>
            <a:lvl3pPr marL="1558158" indent="0">
              <a:buNone/>
              <a:defRPr sz="3100" b="1"/>
            </a:lvl3pPr>
            <a:lvl4pPr marL="2337234" indent="0">
              <a:buNone/>
              <a:defRPr sz="2700" b="1"/>
            </a:lvl4pPr>
            <a:lvl5pPr marL="3116315" indent="0">
              <a:buNone/>
              <a:defRPr sz="2700" b="1"/>
            </a:lvl5pPr>
            <a:lvl6pPr marL="3895393" indent="0">
              <a:buNone/>
              <a:defRPr sz="2700" b="1"/>
            </a:lvl6pPr>
            <a:lvl7pPr marL="4674472" indent="0">
              <a:buNone/>
              <a:defRPr sz="2700" b="1"/>
            </a:lvl7pPr>
            <a:lvl8pPr marL="5453551" indent="0">
              <a:buNone/>
              <a:defRPr sz="2700" b="1"/>
            </a:lvl8pPr>
            <a:lvl9pPr marL="6232630" indent="0">
              <a:buNone/>
              <a:defRPr sz="27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5" cy="5926932"/>
          </a:xfrm>
          <a:prstGeom prst="rect">
            <a:avLst/>
          </a:prstGeom>
        </p:spPr>
        <p:txBody>
          <a:bodyPr lIns="155815" tIns="77909" rIns="155815" bIns="77909"/>
          <a:lstStyle>
            <a:lvl1pPr>
              <a:defRPr sz="4100"/>
            </a:lvl1pPr>
            <a:lvl2pPr>
              <a:defRPr sz="3400"/>
            </a:lvl2pPr>
            <a:lvl3pPr>
              <a:defRPr sz="31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9290058" y="2302671"/>
            <a:ext cx="8083551" cy="959643"/>
          </a:xfrm>
          <a:prstGeom prst="rect">
            <a:avLst/>
          </a:prstGeom>
        </p:spPr>
        <p:txBody>
          <a:bodyPr lIns="155815" tIns="77909" rIns="155815" bIns="77909" anchor="b"/>
          <a:lstStyle>
            <a:lvl1pPr marL="0" indent="0">
              <a:buNone/>
              <a:defRPr sz="4100" b="1"/>
            </a:lvl1pPr>
            <a:lvl2pPr marL="779079" indent="0">
              <a:buNone/>
              <a:defRPr sz="3400" b="1"/>
            </a:lvl2pPr>
            <a:lvl3pPr marL="1558158" indent="0">
              <a:buNone/>
              <a:defRPr sz="3100" b="1"/>
            </a:lvl3pPr>
            <a:lvl4pPr marL="2337234" indent="0">
              <a:buNone/>
              <a:defRPr sz="2700" b="1"/>
            </a:lvl4pPr>
            <a:lvl5pPr marL="3116315" indent="0">
              <a:buNone/>
              <a:defRPr sz="2700" b="1"/>
            </a:lvl5pPr>
            <a:lvl6pPr marL="3895393" indent="0">
              <a:buNone/>
              <a:defRPr sz="2700" b="1"/>
            </a:lvl6pPr>
            <a:lvl7pPr marL="4674472" indent="0">
              <a:buNone/>
              <a:defRPr sz="2700" b="1"/>
            </a:lvl7pPr>
            <a:lvl8pPr marL="5453551" indent="0">
              <a:buNone/>
              <a:defRPr sz="2700" b="1"/>
            </a:lvl8pPr>
            <a:lvl9pPr marL="6232630" indent="0">
              <a:buNone/>
              <a:defRPr sz="27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9290058" y="3262313"/>
            <a:ext cx="8083551" cy="5926932"/>
          </a:xfrm>
          <a:prstGeom prst="rect">
            <a:avLst/>
          </a:prstGeom>
        </p:spPr>
        <p:txBody>
          <a:bodyPr lIns="155815" tIns="77909" rIns="155815" bIns="77909"/>
          <a:lstStyle>
            <a:lvl1pPr>
              <a:defRPr sz="4100"/>
            </a:lvl1pPr>
            <a:lvl2pPr>
              <a:defRPr sz="3400"/>
            </a:lvl2pPr>
            <a:lvl3pPr>
              <a:defRPr sz="31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EA72B9-62E5-4DA6-9C9C-34B6D7FA2301}" type="datetime1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07333-79CB-44A4-8AD2-DA288F0A735E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76823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00069" y="0"/>
            <a:ext cx="16459200" cy="1714500"/>
          </a:xfrm>
          <a:prstGeom prst="rect">
            <a:avLst/>
          </a:prstGeom>
        </p:spPr>
        <p:txBody>
          <a:bodyPr lIns="155815" tIns="77909" rIns="155815" bIns="77909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F68C1-EB07-42EC-986A-C6BC7BD3EC58}" type="datetime1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D1DA5D-E8C3-474A-BE40-139CB95E06A0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72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5" Type="http://schemas.openxmlformats.org/officeDocument/2006/relationships/theme" Target="../theme/theme12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Relationship Id="rId14" Type="http://schemas.openxmlformats.org/officeDocument/2006/relationships/slideLayout" Target="../slideLayouts/slideLayout14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04" tIns="45699" rIns="91404" bIns="4569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4"/>
          </a:xfrm>
          <a:prstGeom prst="rect">
            <a:avLst/>
          </a:prstGeom>
        </p:spPr>
        <p:txBody>
          <a:bodyPr vert="horz" lIns="91404" tIns="45699" rIns="91404" bIns="4569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6"/>
          </a:xfrm>
          <a:prstGeom prst="rect">
            <a:avLst/>
          </a:prstGeom>
        </p:spPr>
        <p:txBody>
          <a:bodyPr vert="horz" lIns="91404" tIns="45699" rIns="91404" bIns="4569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6"/>
          </a:xfrm>
          <a:prstGeom prst="rect">
            <a:avLst/>
          </a:prstGeom>
        </p:spPr>
        <p:txBody>
          <a:bodyPr vert="horz" lIns="91404" tIns="45699" rIns="91404" bIns="4569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6"/>
          </a:xfrm>
          <a:prstGeom prst="rect">
            <a:avLst/>
          </a:prstGeom>
        </p:spPr>
        <p:txBody>
          <a:bodyPr vert="horz" lIns="91404" tIns="45699" rIns="91404" bIns="456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01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56" indent="-342756" algn="l" defTabSz="91401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37" indent="-285628" algn="l" defTabSz="914016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20" indent="-228504" algn="l" defTabSz="91401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25" indent="-228504" algn="l" defTabSz="91401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35" indent="-228504" algn="l" defTabSz="91401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41" indent="-228504" algn="l" defTabSz="9140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50" indent="-228504" algn="l" defTabSz="9140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57" indent="-228504" algn="l" defTabSz="9140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564" indent="-228504" algn="l" defTabSz="9140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16" algn="l" defTabSz="9140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23" algn="l" defTabSz="9140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30" algn="l" defTabSz="9140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39" algn="l" defTabSz="9140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44" algn="l" defTabSz="9140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53" algn="l" defTabSz="9140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60" algn="l" defTabSz="9140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 vert="horz" lIns="53639" tIns="26819" rIns="53639" bIns="268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4"/>
          </a:xfrm>
          <a:prstGeom prst="rect">
            <a:avLst/>
          </a:prstGeom>
        </p:spPr>
        <p:txBody>
          <a:bodyPr vert="horz" lIns="53639" tIns="26819" rIns="53639" bIns="268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 vert="horz" lIns="53639" tIns="26819" rIns="53639" bIns="26819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4581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04581"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 vert="horz" lIns="53639" tIns="26819" rIns="53639" bIns="26819" rtlCol="0" anchor="ctr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458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 vert="horz" lIns="53639" tIns="26819" rIns="53639" bIns="26819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4581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04581"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312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txStyles>
    <p:titleStyle>
      <a:lvl1pPr algn="ctr" defTabSz="804581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1718" indent="-301718" algn="l" defTabSz="804581" rtl="0" eaLnBrk="1" latinLnBrk="0" hangingPunct="1">
        <a:spcBef>
          <a:spcPct val="20000"/>
        </a:spcBef>
        <a:buFont typeface="Arial" pitchFamily="34" charset="0"/>
        <a:buChar char="•"/>
        <a:defRPr sz="2850" kern="1200">
          <a:solidFill>
            <a:schemeClr val="tx1"/>
          </a:solidFill>
          <a:latin typeface="+mn-lt"/>
          <a:ea typeface="+mn-ea"/>
          <a:cs typeface="+mn-cs"/>
        </a:defRPr>
      </a:lvl1pPr>
      <a:lvl2pPr marL="653721" indent="-251432" algn="l" defTabSz="804581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726" indent="-201146" algn="l" defTabSz="804581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08016" indent="-201146" algn="l" defTabSz="804581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0307" indent="-201146" algn="l" defTabSz="804581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12596" indent="-201146" algn="l" defTabSz="804581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14887" indent="-201146" algn="l" defTabSz="804581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17177" indent="-201146" algn="l" defTabSz="804581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19468" indent="-201146" algn="l" defTabSz="804581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4581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402291" algn="l" defTabSz="804581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2pPr>
      <a:lvl3pPr marL="804581" algn="l" defTabSz="804581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3pPr>
      <a:lvl4pPr marL="1206872" algn="l" defTabSz="804581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4pPr>
      <a:lvl5pPr marL="1609161" algn="l" defTabSz="804581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5pPr>
      <a:lvl6pPr marL="2011452" algn="l" defTabSz="804581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6pPr>
      <a:lvl7pPr marL="2413742" algn="l" defTabSz="804581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7pPr>
      <a:lvl8pPr marL="2816033" algn="l" defTabSz="804581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8pPr>
      <a:lvl9pPr marL="3218322" algn="l" defTabSz="804581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914404" y="411962"/>
            <a:ext cx="16459200" cy="1714500"/>
          </a:xfrm>
          <a:prstGeom prst="rect">
            <a:avLst/>
          </a:prstGeom>
        </p:spPr>
        <p:txBody>
          <a:bodyPr vert="horz" lIns="91376" tIns="45691" rIns="91376" bIns="45691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14404" y="2400329"/>
            <a:ext cx="16459200" cy="6788945"/>
          </a:xfrm>
          <a:prstGeom prst="rect">
            <a:avLst/>
          </a:prstGeom>
        </p:spPr>
        <p:txBody>
          <a:bodyPr vert="horz" lIns="91376" tIns="45691" rIns="91376" bIns="45691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914402" y="9534658"/>
            <a:ext cx="4267200" cy="547688"/>
          </a:xfrm>
          <a:prstGeom prst="rect">
            <a:avLst/>
          </a:prstGeom>
        </p:spPr>
        <p:txBody>
          <a:bodyPr vert="horz" lIns="91376" tIns="45691" rIns="91376" bIns="45691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0646"/>
            <a:fld id="{D24D5B66-4D19-4E8E-A485-2A2E87402AA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1370646"/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6248406" y="9534658"/>
            <a:ext cx="5791200" cy="547688"/>
          </a:xfrm>
          <a:prstGeom prst="rect">
            <a:avLst/>
          </a:prstGeom>
        </p:spPr>
        <p:txBody>
          <a:bodyPr vert="horz" lIns="91376" tIns="45691" rIns="91376" bIns="45691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0646"/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13106400" y="9534658"/>
            <a:ext cx="4267200" cy="547688"/>
          </a:xfrm>
          <a:prstGeom prst="rect">
            <a:avLst/>
          </a:prstGeom>
        </p:spPr>
        <p:txBody>
          <a:bodyPr vert="horz" lIns="91376" tIns="45691" rIns="91376" bIns="45691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0646"/>
            <a:fld id="{085AA163-9854-415E-80FD-937E262F43B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1370646"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709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</p:sldLayoutIdLst>
  <p:txStyles>
    <p:titleStyle>
      <a:lvl1pPr algn="ctr" defTabSz="1370646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3989" indent="-513989" algn="l" defTabSz="1370646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3645" indent="-428328" algn="l" defTabSz="1370646" rtl="0" eaLnBrk="1" latinLnBrk="0" hangingPunct="1">
        <a:spcBef>
          <a:spcPct val="20000"/>
        </a:spcBef>
        <a:buFont typeface="Arial" panose="020B0604020202020204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3302" indent="-342657" algn="l" defTabSz="1370646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398619" indent="-342657" algn="l" defTabSz="1370646" rtl="0" eaLnBrk="1" latinLnBrk="0" hangingPunct="1">
        <a:spcBef>
          <a:spcPct val="20000"/>
        </a:spcBef>
        <a:buFont typeface="Arial" panose="020B0604020202020204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3940" indent="-342657" algn="l" defTabSz="1370646" rtl="0" eaLnBrk="1" latinLnBrk="0" hangingPunct="1">
        <a:spcBef>
          <a:spcPct val="20000"/>
        </a:spcBef>
        <a:buFont typeface="Arial" panose="020B0604020202020204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69260" indent="-342657" algn="l" defTabSz="1370646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4577" indent="-342657" algn="l" defTabSz="1370646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39894" indent="-342657" algn="l" defTabSz="1370646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5223" indent="-342657" algn="l" defTabSz="1370646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37064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320" algn="l" defTabSz="137064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0646" algn="l" defTabSz="137064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5957" algn="l" defTabSz="137064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286" algn="l" defTabSz="137064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6600" algn="l" defTabSz="137064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1920" algn="l" defTabSz="137064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97243" algn="l" defTabSz="137064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2565" algn="l" defTabSz="137064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914400" y="411957"/>
            <a:ext cx="164592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4" tIns="45708" rIns="91414" bIns="4570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título mestre</a:t>
            </a:r>
          </a:p>
        </p:txBody>
      </p:sp>
      <p:sp>
        <p:nvSpPr>
          <p:cNvPr id="2051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914400" y="2400314"/>
            <a:ext cx="16459200" cy="678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4" tIns="45708" rIns="91414" bIns="457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914400" y="9534716"/>
            <a:ext cx="4267200" cy="547688"/>
          </a:xfrm>
          <a:prstGeom prst="rect">
            <a:avLst/>
          </a:prstGeom>
        </p:spPr>
        <p:txBody>
          <a:bodyPr vert="horz" lIns="91414" tIns="45708" rIns="91414" bIns="45708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987C50A-555F-4835-9BF4-F0305DAD56A9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6248402" y="9534716"/>
            <a:ext cx="5791200" cy="547688"/>
          </a:xfrm>
          <a:prstGeom prst="rect">
            <a:avLst/>
          </a:prstGeom>
        </p:spPr>
        <p:txBody>
          <a:bodyPr vert="horz" lIns="91414" tIns="45708" rIns="91414" bIns="45708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13106400" y="9534716"/>
            <a:ext cx="4267200" cy="547688"/>
          </a:xfrm>
          <a:prstGeom prst="rect">
            <a:avLst/>
          </a:prstGeom>
        </p:spPr>
        <p:txBody>
          <a:bodyPr vert="horz" lIns="91414" tIns="45708" rIns="91414" bIns="45708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DD266E94-AB7E-4FB3-A4EE-4CE4E2A5880B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556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  <p:sldLayoutId id="2147483887" r:id="rId12"/>
    <p:sldLayoutId id="2147483888" r:id="rId13"/>
    <p:sldLayoutId id="2147483889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5pPr>
      <a:lvl6pPr marL="685608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6pPr>
      <a:lvl7pPr marL="1371216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7pPr>
      <a:lvl8pPr marL="2056821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8pPr>
      <a:lvl9pPr marL="2742431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9pPr>
    </p:titleStyle>
    <p:bodyStyle>
      <a:lvl1pPr marL="514206" indent="-514206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113" indent="-42850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020" indent="-342804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399627" indent="-342804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5235" indent="-342804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0841" indent="-342804" algn="l" defTabSz="1371216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6449" indent="-342804" algn="l" defTabSz="1371216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2057" indent="-342804" algn="l" defTabSz="1371216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7665" indent="-342804" algn="l" defTabSz="1371216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37121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08" algn="l" defTabSz="137121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216" algn="l" defTabSz="137121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6821" algn="l" defTabSz="137121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431" algn="l" defTabSz="137121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037" algn="l" defTabSz="137121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3645" algn="l" defTabSz="137121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99253" algn="l" defTabSz="137121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4861" algn="l" defTabSz="137121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D5954526-1F47-9D23-CF41-050860A87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7" y="547697"/>
            <a:ext cx="15773400" cy="1988345"/>
          </a:xfrm>
          <a:prstGeom prst="rect">
            <a:avLst/>
          </a:prstGeom>
        </p:spPr>
        <p:txBody>
          <a:bodyPr vert="horz" lIns="91375" tIns="45687" rIns="91375" bIns="45687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EB881AE-9D2A-60D4-B950-FA58A87EA0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7" y="2738439"/>
            <a:ext cx="15773400" cy="6527007"/>
          </a:xfrm>
          <a:prstGeom prst="rect">
            <a:avLst/>
          </a:prstGeom>
        </p:spPr>
        <p:txBody>
          <a:bodyPr vert="horz" lIns="91375" tIns="45687" rIns="91375" bIns="45687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AA51617-C7EA-E5F1-266C-E3EE2C9FA0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1" y="9534535"/>
            <a:ext cx="4114800" cy="547688"/>
          </a:xfrm>
          <a:prstGeom prst="rect">
            <a:avLst/>
          </a:prstGeom>
        </p:spPr>
        <p:txBody>
          <a:bodyPr vert="horz" lIns="91375" tIns="45687" rIns="91375" bIns="45687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126C5-D74B-4996-83CA-19A120503E2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6916B17-1B9F-12C8-122E-DFCBF4EEC1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7" y="9534535"/>
            <a:ext cx="6172200" cy="547688"/>
          </a:xfrm>
          <a:prstGeom prst="rect">
            <a:avLst/>
          </a:prstGeom>
        </p:spPr>
        <p:txBody>
          <a:bodyPr vert="horz" lIns="91375" tIns="45687" rIns="91375" bIns="45687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75801FD-9518-A9EA-A0F5-C6190DEC1D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1" y="9534535"/>
            <a:ext cx="4114800" cy="547688"/>
          </a:xfrm>
          <a:prstGeom prst="rect">
            <a:avLst/>
          </a:prstGeom>
        </p:spPr>
        <p:txBody>
          <a:bodyPr vert="horz" lIns="91375" tIns="45687" rIns="91375" bIns="45687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0184F8-99C5-46AC-A104-D1862E498F0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26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1370638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61" indent="-342661" algn="l" defTabSz="1370638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1027977" indent="-342661" algn="l" defTabSz="137063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3299" indent="-342661" algn="l" defTabSz="137063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3pPr>
      <a:lvl4pPr marL="2398617" indent="-342661" algn="l" defTabSz="137063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3937" indent="-342661" algn="l" defTabSz="137063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69253" indent="-342661" algn="l" defTabSz="137063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4573" indent="-342661" algn="l" defTabSz="137063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39894" indent="-342661" algn="l" defTabSz="137063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5212" indent="-342661" algn="l" defTabSz="137063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37063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318" algn="l" defTabSz="137063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0638" algn="l" defTabSz="137063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5956" algn="l" defTabSz="137063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276" algn="l" defTabSz="137063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6596" algn="l" defTabSz="137063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1914" algn="l" defTabSz="137063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97233" algn="l" defTabSz="137063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2553" algn="l" defTabSz="137063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914400" y="411957"/>
            <a:ext cx="164592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75" tIns="45687" rIns="91375" bIns="4568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título mestre</a:t>
            </a:r>
          </a:p>
        </p:txBody>
      </p:sp>
      <p:sp>
        <p:nvSpPr>
          <p:cNvPr id="2051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914400" y="2400317"/>
            <a:ext cx="16459200" cy="678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75" tIns="45687" rIns="91375" bIns="456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914400" y="9534721"/>
            <a:ext cx="4267200" cy="547688"/>
          </a:xfrm>
          <a:prstGeom prst="rect">
            <a:avLst/>
          </a:prstGeom>
        </p:spPr>
        <p:txBody>
          <a:bodyPr vert="horz" lIns="91375" tIns="45687" rIns="91375" bIns="45687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987C50A-555F-4835-9BF4-F0305DAD56A9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6248400" y="9534721"/>
            <a:ext cx="5791200" cy="547688"/>
          </a:xfrm>
          <a:prstGeom prst="rect">
            <a:avLst/>
          </a:prstGeom>
        </p:spPr>
        <p:txBody>
          <a:bodyPr vert="horz" lIns="91375" tIns="45687" rIns="91375" bIns="45687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13106400" y="9534721"/>
            <a:ext cx="4267200" cy="547688"/>
          </a:xfrm>
          <a:prstGeom prst="rect">
            <a:avLst/>
          </a:prstGeom>
        </p:spPr>
        <p:txBody>
          <a:bodyPr vert="horz" lIns="91375" tIns="45687" rIns="91375" bIns="45687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DD266E94-AB7E-4FB3-A4EE-4CE4E2A5880B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929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6" r:id="rId12"/>
    <p:sldLayoutId id="214748373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5pPr>
      <a:lvl6pPr marL="685318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6pPr>
      <a:lvl7pPr marL="1370638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7pPr>
      <a:lvl8pPr marL="2055956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8pPr>
      <a:lvl9pPr marL="2741276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9pPr>
    </p:titleStyle>
    <p:bodyStyle>
      <a:lvl1pPr marL="513989" indent="-513989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3644" indent="-428326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1713299" indent="-342661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398617" indent="-342661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4pPr>
      <a:lvl5pPr marL="3083937" indent="-342661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3100" kern="1200">
          <a:solidFill>
            <a:schemeClr val="tx1"/>
          </a:solidFill>
          <a:latin typeface="+mn-lt"/>
          <a:ea typeface="+mn-ea"/>
          <a:cs typeface="+mn-cs"/>
        </a:defRPr>
      </a:lvl5pPr>
      <a:lvl6pPr marL="3769253" indent="-342661" algn="l" defTabSz="1370638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6pPr>
      <a:lvl7pPr marL="4454573" indent="-342661" algn="l" defTabSz="1370638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7pPr>
      <a:lvl8pPr marL="5139894" indent="-342661" algn="l" defTabSz="1370638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8pPr>
      <a:lvl9pPr marL="5825212" indent="-342661" algn="l" defTabSz="1370638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37063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318" algn="l" defTabSz="137063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0638" algn="l" defTabSz="137063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5956" algn="l" defTabSz="137063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276" algn="l" defTabSz="137063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6596" algn="l" defTabSz="137063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1914" algn="l" defTabSz="137063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97233" algn="l" defTabSz="137063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2553" algn="l" defTabSz="137063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2999"/>
          </a:xfrm>
          <a:prstGeom prst="rect">
            <a:avLst/>
          </a:prstGeom>
        </p:spPr>
        <p:txBody>
          <a:bodyPr vert="horz" lIns="91389" tIns="45691" rIns="91389" bIns="4569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4"/>
          </a:xfrm>
          <a:prstGeom prst="rect">
            <a:avLst/>
          </a:prstGeom>
        </p:spPr>
        <p:txBody>
          <a:bodyPr vert="horz" lIns="91389" tIns="45691" rIns="91389" bIns="4569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6"/>
          </a:xfrm>
          <a:prstGeom prst="rect">
            <a:avLst/>
          </a:prstGeom>
        </p:spPr>
        <p:txBody>
          <a:bodyPr vert="horz" lIns="91389" tIns="45691" rIns="91389" bIns="4569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2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25"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3"/>
            <a:ext cx="2895600" cy="365126"/>
          </a:xfrm>
          <a:prstGeom prst="rect">
            <a:avLst/>
          </a:prstGeom>
        </p:spPr>
        <p:txBody>
          <a:bodyPr vert="horz" lIns="91389" tIns="45691" rIns="91389" bIns="4569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</p:spPr>
        <p:txBody>
          <a:bodyPr vert="horz" lIns="91389" tIns="45691" rIns="91389" bIns="4569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2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25"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994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ctr" defTabSz="91392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22" indent="-342722" algn="l" defTabSz="91392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63" indent="-285600" algn="l" defTabSz="913925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06" indent="-228482" algn="l" defTabSz="91392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65" indent="-228482" algn="l" defTabSz="91392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29" indent="-228482" algn="l" defTabSz="91392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289" indent="-228482" algn="l" defTabSz="91392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54" indent="-228482" algn="l" defTabSz="91392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14" indent="-228482" algn="l" defTabSz="91392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175" indent="-228482" algn="l" defTabSz="91392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6" algn="l" defTabSz="9139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25" algn="l" defTabSz="9139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86" algn="l" defTabSz="9139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48" algn="l" defTabSz="9139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11" algn="l" defTabSz="9139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71" algn="l" defTabSz="9139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34" algn="l" defTabSz="9139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95" algn="l" defTabSz="9139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2999"/>
          </a:xfrm>
          <a:prstGeom prst="rect">
            <a:avLst/>
          </a:prstGeom>
        </p:spPr>
        <p:txBody>
          <a:bodyPr vert="horz" lIns="91389" tIns="45691" rIns="91389" bIns="4569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4"/>
          </a:xfrm>
          <a:prstGeom prst="rect">
            <a:avLst/>
          </a:prstGeom>
        </p:spPr>
        <p:txBody>
          <a:bodyPr vert="horz" lIns="91389" tIns="45691" rIns="91389" bIns="4569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6"/>
          </a:xfrm>
          <a:prstGeom prst="rect">
            <a:avLst/>
          </a:prstGeom>
        </p:spPr>
        <p:txBody>
          <a:bodyPr vert="horz" lIns="91389" tIns="45691" rIns="91389" bIns="4569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3"/>
            <a:ext cx="2895600" cy="365126"/>
          </a:xfrm>
          <a:prstGeom prst="rect">
            <a:avLst/>
          </a:prstGeom>
        </p:spPr>
        <p:txBody>
          <a:bodyPr vert="horz" lIns="91389" tIns="45691" rIns="91389" bIns="4569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</p:spPr>
        <p:txBody>
          <a:bodyPr vert="horz" lIns="91389" tIns="45691" rIns="91389" bIns="4569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360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ctr" defTabSz="91392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22" indent="-342722" algn="l" defTabSz="91392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63" indent="-285600" algn="l" defTabSz="913925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06" indent="-228482" algn="l" defTabSz="91392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65" indent="-228482" algn="l" defTabSz="91392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29" indent="-228482" algn="l" defTabSz="91392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289" indent="-228482" algn="l" defTabSz="91392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54" indent="-228482" algn="l" defTabSz="91392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14" indent="-228482" algn="l" defTabSz="91392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175" indent="-228482" algn="l" defTabSz="91392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6" algn="l" defTabSz="9139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25" algn="l" defTabSz="9139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86" algn="l" defTabSz="9139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48" algn="l" defTabSz="9139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11" algn="l" defTabSz="9139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71" algn="l" defTabSz="9139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34" algn="l" defTabSz="9139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95" algn="l" defTabSz="9139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 vert="horz" lIns="53632" tIns="26815" rIns="53632" bIns="26815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4"/>
          </a:xfrm>
          <a:prstGeom prst="rect">
            <a:avLst/>
          </a:prstGeom>
        </p:spPr>
        <p:txBody>
          <a:bodyPr vert="horz" lIns="53632" tIns="26815" rIns="53632" bIns="268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6"/>
          </a:xfrm>
          <a:prstGeom prst="rect">
            <a:avLst/>
          </a:prstGeom>
        </p:spPr>
        <p:txBody>
          <a:bodyPr vert="horz" lIns="53632" tIns="26815" rIns="53632" bIns="26815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4468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04468"/>
              <a:t>6/6/2024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6"/>
          </a:xfrm>
          <a:prstGeom prst="rect">
            <a:avLst/>
          </a:prstGeom>
        </p:spPr>
        <p:txBody>
          <a:bodyPr vert="horz" lIns="53632" tIns="26815" rIns="53632" bIns="26815" rtlCol="0" anchor="ctr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4468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6"/>
          </a:xfrm>
          <a:prstGeom prst="rect">
            <a:avLst/>
          </a:prstGeom>
        </p:spPr>
        <p:txBody>
          <a:bodyPr vert="horz" lIns="53632" tIns="26815" rIns="53632" bIns="26815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4468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04468"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75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</p:sldLayoutIdLst>
  <p:txStyles>
    <p:titleStyle>
      <a:lvl1pPr algn="ctr" defTabSz="804468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1676" indent="-301676" algn="l" defTabSz="804468" rtl="0" eaLnBrk="1" latinLnBrk="0" hangingPunct="1">
        <a:spcBef>
          <a:spcPct val="20000"/>
        </a:spcBef>
        <a:buFont typeface="Arial" pitchFamily="34" charset="0"/>
        <a:buChar char="•"/>
        <a:defRPr sz="2850" kern="1200">
          <a:solidFill>
            <a:schemeClr val="tx1"/>
          </a:solidFill>
          <a:latin typeface="+mn-lt"/>
          <a:ea typeface="+mn-ea"/>
          <a:cs typeface="+mn-cs"/>
        </a:defRPr>
      </a:lvl1pPr>
      <a:lvl2pPr marL="653630" indent="-251396" algn="l" defTabSz="804468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585" indent="-201117" algn="l" defTabSz="804468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07818" indent="-201117" algn="l" defTabSz="804468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0053" indent="-201117" algn="l" defTabSz="804468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12286" indent="-201117" algn="l" defTabSz="80446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14520" indent="-201117" algn="l" defTabSz="80446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16754" indent="-201117" algn="l" defTabSz="80446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18988" indent="-201117" algn="l" defTabSz="80446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4468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402236" algn="l" defTabSz="804468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2pPr>
      <a:lvl3pPr marL="804468" algn="l" defTabSz="804468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3pPr>
      <a:lvl4pPr marL="1206702" algn="l" defTabSz="804468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4pPr>
      <a:lvl5pPr marL="1608935" algn="l" defTabSz="804468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5pPr>
      <a:lvl6pPr marL="2011170" algn="l" defTabSz="804468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6pPr>
      <a:lvl7pPr marL="2413403" algn="l" defTabSz="804468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7pPr>
      <a:lvl8pPr marL="2815638" algn="l" defTabSz="804468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8pPr>
      <a:lvl9pPr marL="3217871" algn="l" defTabSz="804468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914400" y="9534623"/>
            <a:ext cx="4267200" cy="547688"/>
          </a:xfrm>
          <a:prstGeom prst="rect">
            <a:avLst/>
          </a:prstGeom>
        </p:spPr>
        <p:txBody>
          <a:bodyPr vert="horz" lIns="91414" tIns="45708" rIns="91414" bIns="45708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2DC06EF-70A4-4122-9343-47A554810021}" type="datetime1">
              <a:rPr lang="pt-BR"/>
              <a:pPr>
                <a:defRPr/>
              </a:pPr>
              <a:t>06/06/2024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6248402" y="9534623"/>
            <a:ext cx="5791200" cy="547688"/>
          </a:xfrm>
          <a:prstGeom prst="rect">
            <a:avLst/>
          </a:prstGeom>
        </p:spPr>
        <p:txBody>
          <a:bodyPr vert="horz" lIns="91414" tIns="45708" rIns="91414" bIns="45708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13106400" y="9534623"/>
            <a:ext cx="4267200" cy="547688"/>
          </a:xfrm>
          <a:prstGeom prst="rect">
            <a:avLst/>
          </a:prstGeom>
        </p:spPr>
        <p:txBody>
          <a:bodyPr vert="horz" lIns="91414" tIns="45708" rIns="91414" bIns="45708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C0159B4-7A1F-4A55-894B-CC3CB3756F30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03510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  <p:sldLayoutId id="2147483814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5pPr>
      <a:lvl6pPr marL="685608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6pPr>
      <a:lvl7pPr marL="1371216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7pPr>
      <a:lvl8pPr marL="2056821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8pPr>
      <a:lvl9pPr marL="2742431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9pPr>
    </p:titleStyle>
    <p:bodyStyle>
      <a:lvl1pPr marL="514206" indent="-514206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113" indent="-42850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020" indent="-342804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399627" indent="-342804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5235" indent="-342804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0841" indent="-342804" algn="l" defTabSz="1371216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6449" indent="-342804" algn="l" defTabSz="1371216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2057" indent="-342804" algn="l" defTabSz="1371216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7665" indent="-342804" algn="l" defTabSz="1371216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37121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08" algn="l" defTabSz="137121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216" algn="l" defTabSz="137121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6821" algn="l" defTabSz="137121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431" algn="l" defTabSz="137121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037" algn="l" defTabSz="137121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3645" algn="l" defTabSz="137121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99253" algn="l" defTabSz="137121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4861" algn="l" defTabSz="137121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914404" y="411962"/>
            <a:ext cx="16459200" cy="1714500"/>
          </a:xfrm>
          <a:prstGeom prst="rect">
            <a:avLst/>
          </a:prstGeom>
        </p:spPr>
        <p:txBody>
          <a:bodyPr vert="horz" lIns="91337" tIns="45670" rIns="91337" bIns="4567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14404" y="2400332"/>
            <a:ext cx="16459200" cy="6788945"/>
          </a:xfrm>
          <a:prstGeom prst="rect">
            <a:avLst/>
          </a:prstGeom>
        </p:spPr>
        <p:txBody>
          <a:bodyPr vert="horz" lIns="91337" tIns="45670" rIns="91337" bIns="4567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914402" y="9534661"/>
            <a:ext cx="4267200" cy="547688"/>
          </a:xfrm>
          <a:prstGeom prst="rect">
            <a:avLst/>
          </a:prstGeom>
        </p:spPr>
        <p:txBody>
          <a:bodyPr vert="horz" lIns="91337" tIns="45670" rIns="91337" bIns="45670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0069"/>
            <a:fld id="{D24D5B66-4D19-4E8E-A485-2A2E87402AA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1370069"/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6248406" y="9534661"/>
            <a:ext cx="5791200" cy="547688"/>
          </a:xfrm>
          <a:prstGeom prst="rect">
            <a:avLst/>
          </a:prstGeom>
        </p:spPr>
        <p:txBody>
          <a:bodyPr vert="horz" lIns="91337" tIns="45670" rIns="91337" bIns="45670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0069"/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13106400" y="9534661"/>
            <a:ext cx="4267200" cy="547688"/>
          </a:xfrm>
          <a:prstGeom prst="rect">
            <a:avLst/>
          </a:prstGeom>
        </p:spPr>
        <p:txBody>
          <a:bodyPr vert="horz" lIns="91337" tIns="45670" rIns="91337" bIns="45670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0069"/>
            <a:fld id="{085AA163-9854-415E-80FD-937E262F43B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1370069"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864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p:txStyles>
    <p:titleStyle>
      <a:lvl1pPr algn="ctr" defTabSz="1370069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3772" indent="-513772" algn="l" defTabSz="1370069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3177" indent="-428148" algn="l" defTabSz="1370069" rtl="0" eaLnBrk="1" latinLnBrk="0" hangingPunct="1">
        <a:spcBef>
          <a:spcPct val="20000"/>
        </a:spcBef>
        <a:buFont typeface="Arial" panose="020B0604020202020204" pitchFamily="34" charset="0"/>
        <a:buChar char="–"/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1712581" indent="-342514" algn="l" defTabSz="1370069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397611" indent="-342514" algn="l" defTabSz="1370069" rtl="0" eaLnBrk="1" latinLnBrk="0" hangingPunct="1">
        <a:spcBef>
          <a:spcPct val="20000"/>
        </a:spcBef>
        <a:buFont typeface="Arial" panose="020B0604020202020204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4pPr>
      <a:lvl5pPr marL="3082641" indent="-342514" algn="l" defTabSz="1370069" rtl="0" eaLnBrk="1" latinLnBrk="0" hangingPunct="1">
        <a:spcBef>
          <a:spcPct val="20000"/>
        </a:spcBef>
        <a:buFont typeface="Arial" panose="020B0604020202020204" pitchFamily="34" charset="0"/>
        <a:buChar char="»"/>
        <a:defRPr sz="3100" kern="1200">
          <a:solidFill>
            <a:schemeClr val="tx1"/>
          </a:solidFill>
          <a:latin typeface="+mn-lt"/>
          <a:ea typeface="+mn-ea"/>
          <a:cs typeface="+mn-cs"/>
        </a:defRPr>
      </a:lvl5pPr>
      <a:lvl6pPr marL="3767675" indent="-342514" algn="l" defTabSz="1370069" rtl="0" eaLnBrk="1" latinLnBrk="0" hangingPunct="1">
        <a:spcBef>
          <a:spcPct val="20000"/>
        </a:spcBef>
        <a:buFont typeface="Arial" panose="020B0604020202020204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6pPr>
      <a:lvl7pPr marL="4452703" indent="-342514" algn="l" defTabSz="1370069" rtl="0" eaLnBrk="1" latinLnBrk="0" hangingPunct="1">
        <a:spcBef>
          <a:spcPct val="20000"/>
        </a:spcBef>
        <a:buFont typeface="Arial" panose="020B0604020202020204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7pPr>
      <a:lvl8pPr marL="5137731" indent="-342514" algn="l" defTabSz="1370069" rtl="0" eaLnBrk="1" latinLnBrk="0" hangingPunct="1">
        <a:spcBef>
          <a:spcPct val="20000"/>
        </a:spcBef>
        <a:buFont typeface="Arial" panose="020B0604020202020204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8pPr>
      <a:lvl9pPr marL="5822773" indent="-342514" algn="l" defTabSz="1370069" rtl="0" eaLnBrk="1" latinLnBrk="0" hangingPunct="1">
        <a:spcBef>
          <a:spcPct val="20000"/>
        </a:spcBef>
        <a:buFont typeface="Arial" panose="020B0604020202020204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3700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030" algn="l" defTabSz="13700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0069" algn="l" defTabSz="13700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5092" algn="l" defTabSz="13700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0132" algn="l" defTabSz="13700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5159" algn="l" defTabSz="13700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0190" algn="l" defTabSz="13700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95224" algn="l" defTabSz="13700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0259" algn="l" defTabSz="13700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914400" y="9534623"/>
            <a:ext cx="4267200" cy="547688"/>
          </a:xfrm>
          <a:prstGeom prst="rect">
            <a:avLst/>
          </a:prstGeom>
        </p:spPr>
        <p:txBody>
          <a:bodyPr vert="horz" lIns="155815" tIns="77909" rIns="155815" bIns="77909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20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fld id="{42DC06EF-70A4-4122-9343-47A554810021}" type="datetime1">
              <a:rPr lang="pt-BR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6248400" y="9534623"/>
            <a:ext cx="5791200" cy="547688"/>
          </a:xfrm>
          <a:prstGeom prst="rect">
            <a:avLst/>
          </a:prstGeom>
        </p:spPr>
        <p:txBody>
          <a:bodyPr vert="horz" lIns="155815" tIns="77909" rIns="155815" bIns="77909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20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13106400" y="9534623"/>
            <a:ext cx="4267200" cy="547688"/>
          </a:xfrm>
          <a:prstGeom prst="rect">
            <a:avLst/>
          </a:prstGeom>
        </p:spPr>
        <p:txBody>
          <a:bodyPr vert="horz" lIns="155815" tIns="77909" rIns="155815" bIns="77909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20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fld id="{2C0159B4-7A1F-4A55-894B-CC3CB3756F30}" type="slidenum">
              <a:rPr lang="pt-BR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42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5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5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5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5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500">
          <a:solidFill>
            <a:schemeClr val="tx1"/>
          </a:solidFill>
          <a:latin typeface="Calibri" pitchFamily="34" charset="0"/>
        </a:defRPr>
      </a:lvl5pPr>
      <a:lvl6pPr marL="779079" algn="ctr" rtl="0" fontAlgn="base">
        <a:spcBef>
          <a:spcPct val="0"/>
        </a:spcBef>
        <a:spcAft>
          <a:spcPct val="0"/>
        </a:spcAft>
        <a:defRPr sz="7500">
          <a:solidFill>
            <a:schemeClr val="tx1"/>
          </a:solidFill>
          <a:latin typeface="Calibri" pitchFamily="34" charset="0"/>
        </a:defRPr>
      </a:lvl6pPr>
      <a:lvl7pPr marL="1558158" algn="ctr" rtl="0" fontAlgn="base">
        <a:spcBef>
          <a:spcPct val="0"/>
        </a:spcBef>
        <a:spcAft>
          <a:spcPct val="0"/>
        </a:spcAft>
        <a:defRPr sz="7500">
          <a:solidFill>
            <a:schemeClr val="tx1"/>
          </a:solidFill>
          <a:latin typeface="Calibri" pitchFamily="34" charset="0"/>
        </a:defRPr>
      </a:lvl7pPr>
      <a:lvl8pPr marL="2337234" algn="ctr" rtl="0" fontAlgn="base">
        <a:spcBef>
          <a:spcPct val="0"/>
        </a:spcBef>
        <a:spcAft>
          <a:spcPct val="0"/>
        </a:spcAft>
        <a:defRPr sz="7500">
          <a:solidFill>
            <a:schemeClr val="tx1"/>
          </a:solidFill>
          <a:latin typeface="Calibri" pitchFamily="34" charset="0"/>
        </a:defRPr>
      </a:lvl8pPr>
      <a:lvl9pPr marL="3116315" algn="ctr" rtl="0" fontAlgn="base">
        <a:spcBef>
          <a:spcPct val="0"/>
        </a:spcBef>
        <a:spcAft>
          <a:spcPct val="0"/>
        </a:spcAft>
        <a:defRPr sz="7500">
          <a:solidFill>
            <a:schemeClr val="tx1"/>
          </a:solidFill>
          <a:latin typeface="Calibri" pitchFamily="34" charset="0"/>
        </a:defRPr>
      </a:lvl9pPr>
    </p:titleStyle>
    <p:bodyStyle>
      <a:lvl1pPr marL="584309" indent="-58430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5500" kern="1200">
          <a:solidFill>
            <a:schemeClr val="tx1"/>
          </a:solidFill>
          <a:latin typeface="+mn-lt"/>
          <a:ea typeface="+mn-ea"/>
          <a:cs typeface="+mn-cs"/>
        </a:defRPr>
      </a:lvl1pPr>
      <a:lvl2pPr marL="1266004" indent="-48692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1947698" indent="-38954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100" kern="1200">
          <a:solidFill>
            <a:schemeClr val="tx1"/>
          </a:solidFill>
          <a:latin typeface="+mn-lt"/>
          <a:ea typeface="+mn-ea"/>
          <a:cs typeface="+mn-cs"/>
        </a:defRPr>
      </a:lvl3pPr>
      <a:lvl4pPr marL="2726776" indent="-38954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400" kern="1200">
          <a:solidFill>
            <a:schemeClr val="tx1"/>
          </a:solidFill>
          <a:latin typeface="+mn-lt"/>
          <a:ea typeface="+mn-ea"/>
          <a:cs typeface="+mn-cs"/>
        </a:defRPr>
      </a:lvl4pPr>
      <a:lvl5pPr marL="3505855" indent="-38954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3400" kern="1200">
          <a:solidFill>
            <a:schemeClr val="tx1"/>
          </a:solidFill>
          <a:latin typeface="+mn-lt"/>
          <a:ea typeface="+mn-ea"/>
          <a:cs typeface="+mn-cs"/>
        </a:defRPr>
      </a:lvl5pPr>
      <a:lvl6pPr marL="4284932" indent="-389540" algn="l" defTabSz="1558158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6pPr>
      <a:lvl7pPr marL="5064012" indent="-389540" algn="l" defTabSz="1558158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7pPr>
      <a:lvl8pPr marL="5843091" indent="-389540" algn="l" defTabSz="1558158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8pPr>
      <a:lvl9pPr marL="6622170" indent="-389540" algn="l" defTabSz="1558158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558158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779079" algn="l" defTabSz="1558158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558158" algn="l" defTabSz="1558158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3pPr>
      <a:lvl4pPr marL="2337234" algn="l" defTabSz="1558158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4pPr>
      <a:lvl5pPr marL="3116315" algn="l" defTabSz="1558158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5pPr>
      <a:lvl6pPr marL="3895393" algn="l" defTabSz="1558158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6pPr>
      <a:lvl7pPr marL="4674472" algn="l" defTabSz="1558158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7pPr>
      <a:lvl8pPr marL="5453551" algn="l" defTabSz="1558158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8pPr>
      <a:lvl9pPr marL="6232630" algn="l" defTabSz="1558158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sv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image" Target="../media/image14.sv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4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emf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1.svg"/><Relationship Id="rId7" Type="http://schemas.openxmlformats.org/officeDocument/2006/relationships/image" Target="../media/image4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image" Target="../media/image21.svg"/><Relationship Id="rId7" Type="http://schemas.openxmlformats.org/officeDocument/2006/relationships/package" Target="../embeddings/Microsoft_Excel_Worksheet1.xlsx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5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6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6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6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7" Type="http://schemas.openxmlformats.org/officeDocument/2006/relationships/image" Target="../media/image7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7" Type="http://schemas.openxmlformats.org/officeDocument/2006/relationships/image" Target="../media/image7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5" Type="http://schemas.openxmlformats.org/officeDocument/2006/relationships/image" Target="../media/image22.png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8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6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Layout" Target="../diagrams/layout1.xml"/><Relationship Id="rId7" Type="http://schemas.openxmlformats.org/officeDocument/2006/relationships/chart" Target="../charts/chart7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mailto:gabsec@saude.to.gov.br" TargetMode="Externa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emf"/><Relationship Id="rId5" Type="http://schemas.openxmlformats.org/officeDocument/2006/relationships/package" Target="../embeddings/Microsoft_Excel_Worksheet.xlsx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C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684196" y="571500"/>
            <a:ext cx="10787478" cy="3783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62"/>
              </a:lnSpc>
            </a:pPr>
            <a:r>
              <a:rPr lang="pt-BR" sz="4300" dirty="0">
                <a:solidFill>
                  <a:srgbClr val="05066D"/>
                </a:solidFill>
                <a:latin typeface="Montserrat Heavy"/>
              </a:rPr>
              <a:t>Prestação de Contas da Saúde</a:t>
            </a:r>
          </a:p>
          <a:p>
            <a:pPr algn="ctr">
              <a:lnSpc>
                <a:spcPts val="5862"/>
              </a:lnSpc>
            </a:pPr>
            <a:r>
              <a:rPr lang="pt-BR" sz="4300" dirty="0">
                <a:solidFill>
                  <a:srgbClr val="05066D"/>
                </a:solidFill>
                <a:latin typeface="Montserrat Heavy"/>
              </a:rPr>
              <a:t>Relatório Detalhado do Quadrimestre Anterior – RDQA</a:t>
            </a:r>
          </a:p>
          <a:p>
            <a:pPr algn="ctr">
              <a:lnSpc>
                <a:spcPts val="5862"/>
              </a:lnSpc>
            </a:pPr>
            <a:endParaRPr lang="pt-BR" sz="4300" dirty="0">
              <a:solidFill>
                <a:srgbClr val="05066D"/>
              </a:solidFill>
              <a:latin typeface="Montserrat Heavy"/>
            </a:endParaRPr>
          </a:p>
          <a:p>
            <a:pPr algn="ctr">
              <a:lnSpc>
                <a:spcPts val="5862"/>
              </a:lnSpc>
            </a:pPr>
            <a:r>
              <a:rPr lang="pt-BR" sz="4300">
                <a:solidFill>
                  <a:srgbClr val="05066D"/>
                </a:solidFill>
                <a:latin typeface="Montserrat Heavy"/>
              </a:rPr>
              <a:t>RAG 2023</a:t>
            </a:r>
            <a:endParaRPr lang="pt-BR" sz="4300" dirty="0">
              <a:solidFill>
                <a:srgbClr val="05066D"/>
              </a:solidFill>
              <a:latin typeface="Montserrat Heavy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4789835"/>
            <a:ext cx="18288000" cy="6906869"/>
          </a:xfrm>
          <a:custGeom>
            <a:avLst/>
            <a:gdLst/>
            <a:ahLst/>
            <a:cxnLst/>
            <a:rect l="l" t="t" r="r" b="b"/>
            <a:pathLst>
              <a:path w="18288000" h="6906869">
                <a:moveTo>
                  <a:pt x="0" y="0"/>
                </a:moveTo>
                <a:lnTo>
                  <a:pt x="18288000" y="0"/>
                </a:lnTo>
                <a:lnTo>
                  <a:pt x="18288000" y="6906869"/>
                </a:lnTo>
                <a:lnTo>
                  <a:pt x="0" y="69068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602705" y="8324718"/>
            <a:ext cx="5105156" cy="933582"/>
          </a:xfrm>
          <a:custGeom>
            <a:avLst/>
            <a:gdLst/>
            <a:ahLst/>
            <a:cxnLst/>
            <a:rect l="l" t="t" r="r" b="b"/>
            <a:pathLst>
              <a:path w="5105156" h="933582">
                <a:moveTo>
                  <a:pt x="0" y="0"/>
                </a:moveTo>
                <a:lnTo>
                  <a:pt x="5105156" y="0"/>
                </a:lnTo>
                <a:lnTo>
                  <a:pt x="5105156" y="933582"/>
                </a:lnTo>
                <a:lnTo>
                  <a:pt x="0" y="9335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-1845788" y="-1095369"/>
            <a:ext cx="8035782" cy="12731795"/>
            <a:chOff x="0" y="0"/>
            <a:chExt cx="2889504" cy="457809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89504" cy="4578095"/>
            </a:xfrm>
            <a:custGeom>
              <a:avLst/>
              <a:gdLst/>
              <a:ahLst/>
              <a:cxnLst/>
              <a:rect l="l" t="t" r="r" b="b"/>
              <a:pathLst>
                <a:path w="2889504" h="4578095">
                  <a:moveTo>
                    <a:pt x="2889504" y="4578095"/>
                  </a:moveTo>
                  <a:lnTo>
                    <a:pt x="0" y="4578095"/>
                  </a:lnTo>
                  <a:lnTo>
                    <a:pt x="0" y="0"/>
                  </a:lnTo>
                  <a:lnTo>
                    <a:pt x="2889504" y="0"/>
                  </a:lnTo>
                  <a:lnTo>
                    <a:pt x="2889504" y="4578095"/>
                  </a:lnTo>
                  <a:close/>
                </a:path>
              </a:pathLst>
            </a:custGeom>
            <a:blipFill>
              <a:blip r:embed="rId5"/>
              <a:stretch>
                <a:fillRect l="-7" r="-7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79962" y="-8339"/>
              <a:ext cx="2735990" cy="4570249"/>
            </a:xfrm>
            <a:custGeom>
              <a:avLst/>
              <a:gdLst/>
              <a:ahLst/>
              <a:cxnLst/>
              <a:rect l="l" t="t" r="r" b="b"/>
              <a:pathLst>
                <a:path w="2735990" h="4570249">
                  <a:moveTo>
                    <a:pt x="2638855" y="1402583"/>
                  </a:moveTo>
                  <a:cubicBezTo>
                    <a:pt x="2626026" y="1320605"/>
                    <a:pt x="2611418" y="1239165"/>
                    <a:pt x="2594771" y="1158481"/>
                  </a:cubicBezTo>
                  <a:cubicBezTo>
                    <a:pt x="2523406" y="812615"/>
                    <a:pt x="2350042" y="472459"/>
                    <a:pt x="2045308" y="278730"/>
                  </a:cubicBezTo>
                  <a:cubicBezTo>
                    <a:pt x="1638399" y="20045"/>
                    <a:pt x="1073359" y="0"/>
                    <a:pt x="620636" y="187617"/>
                  </a:cubicBezTo>
                  <a:cubicBezTo>
                    <a:pt x="420323" y="270631"/>
                    <a:pt x="232510" y="398418"/>
                    <a:pt x="141160" y="578658"/>
                  </a:cubicBezTo>
                  <a:cubicBezTo>
                    <a:pt x="14593" y="828384"/>
                    <a:pt x="96353" y="1121629"/>
                    <a:pt x="209790" y="1376384"/>
                  </a:cubicBezTo>
                  <a:cubicBezTo>
                    <a:pt x="323227" y="1631141"/>
                    <a:pt x="469274" y="1885687"/>
                    <a:pt x="467917" y="2160029"/>
                  </a:cubicBezTo>
                  <a:cubicBezTo>
                    <a:pt x="465540" y="2641184"/>
                    <a:pt x="12410" y="3049223"/>
                    <a:pt x="5515" y="3530343"/>
                  </a:cubicBezTo>
                  <a:cubicBezTo>
                    <a:pt x="0" y="3915344"/>
                    <a:pt x="309010" y="4275699"/>
                    <a:pt x="711055" y="4410123"/>
                  </a:cubicBezTo>
                  <a:cubicBezTo>
                    <a:pt x="1189975" y="4570249"/>
                    <a:pt x="1730869" y="4427611"/>
                    <a:pt x="2103878" y="4131080"/>
                  </a:cubicBezTo>
                  <a:cubicBezTo>
                    <a:pt x="2326815" y="3953852"/>
                    <a:pt x="2526737" y="3739892"/>
                    <a:pt x="2617515" y="3466631"/>
                  </a:cubicBezTo>
                  <a:cubicBezTo>
                    <a:pt x="2712162" y="3181727"/>
                    <a:pt x="2735990" y="2877759"/>
                    <a:pt x="2729240" y="2579187"/>
                  </a:cubicBezTo>
                  <a:cubicBezTo>
                    <a:pt x="2720357" y="2186275"/>
                    <a:pt x="2699684" y="1791267"/>
                    <a:pt x="2638855" y="1402583"/>
                  </a:cubicBezTo>
                  <a:close/>
                </a:path>
              </a:pathLst>
            </a:custGeom>
            <a:blipFill>
              <a:blip r:embed="rId6"/>
              <a:stretch>
                <a:fillRect l="-105051" r="-78459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5094865" y="5338656"/>
            <a:ext cx="4682660" cy="4948344"/>
          </a:xfrm>
          <a:custGeom>
            <a:avLst/>
            <a:gdLst/>
            <a:ahLst/>
            <a:cxnLst/>
            <a:rect l="l" t="t" r="r" b="b"/>
            <a:pathLst>
              <a:path w="4682661" h="4948344">
                <a:moveTo>
                  <a:pt x="0" y="0"/>
                </a:moveTo>
                <a:lnTo>
                  <a:pt x="4682662" y="0"/>
                </a:lnTo>
                <a:lnTo>
                  <a:pt x="4682662" y="4948344"/>
                </a:lnTo>
                <a:lnTo>
                  <a:pt x="0" y="49483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2"/>
          <p:cNvSpPr/>
          <p:nvPr/>
        </p:nvSpPr>
        <p:spPr>
          <a:xfrm>
            <a:off x="9753600" y="9461816"/>
            <a:ext cx="681596" cy="442460"/>
          </a:xfrm>
          <a:custGeom>
            <a:avLst/>
            <a:gdLst/>
            <a:ahLst/>
            <a:cxnLst/>
            <a:rect l="l" t="t" r="r" b="b"/>
            <a:pathLst>
              <a:path w="681596" h="442460">
                <a:moveTo>
                  <a:pt x="0" y="0"/>
                </a:moveTo>
                <a:lnTo>
                  <a:pt x="681596" y="0"/>
                </a:lnTo>
                <a:lnTo>
                  <a:pt x="681596" y="442460"/>
                </a:lnTo>
                <a:lnTo>
                  <a:pt x="0" y="4424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3"/>
          <p:cNvSpPr/>
          <p:nvPr/>
        </p:nvSpPr>
        <p:spPr>
          <a:xfrm>
            <a:off x="14673499" y="9417206"/>
            <a:ext cx="531672" cy="531672"/>
          </a:xfrm>
          <a:custGeom>
            <a:avLst/>
            <a:gdLst/>
            <a:ahLst/>
            <a:cxnLst/>
            <a:rect l="l" t="t" r="r" b="b"/>
            <a:pathLst>
              <a:path w="531672" h="531672">
                <a:moveTo>
                  <a:pt x="0" y="0"/>
                </a:moveTo>
                <a:lnTo>
                  <a:pt x="531672" y="0"/>
                </a:lnTo>
                <a:lnTo>
                  <a:pt x="531672" y="531672"/>
                </a:lnTo>
                <a:lnTo>
                  <a:pt x="0" y="53167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24"/>
          <p:cNvSpPr/>
          <p:nvPr/>
        </p:nvSpPr>
        <p:spPr>
          <a:xfrm>
            <a:off x="12494325" y="9410700"/>
            <a:ext cx="531672" cy="531672"/>
          </a:xfrm>
          <a:custGeom>
            <a:avLst/>
            <a:gdLst/>
            <a:ahLst/>
            <a:cxnLst/>
            <a:rect l="l" t="t" r="r" b="b"/>
            <a:pathLst>
              <a:path w="531672" h="531672">
                <a:moveTo>
                  <a:pt x="0" y="0"/>
                </a:moveTo>
                <a:lnTo>
                  <a:pt x="531672" y="0"/>
                </a:lnTo>
                <a:lnTo>
                  <a:pt x="531672" y="531672"/>
                </a:lnTo>
                <a:lnTo>
                  <a:pt x="0" y="53167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27"/>
          <p:cNvSpPr txBox="1"/>
          <p:nvPr/>
        </p:nvSpPr>
        <p:spPr>
          <a:xfrm>
            <a:off x="10451196" y="9465555"/>
            <a:ext cx="2498605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99"/>
              </a:lnSpc>
              <a:spcBef>
                <a:spcPct val="0"/>
              </a:spcBef>
            </a:pPr>
            <a:r>
              <a:rPr lang="en-US" sz="2000" dirty="0">
                <a:latin typeface="Poppins Medium"/>
              </a:rPr>
              <a:t>63 3218-1730</a:t>
            </a:r>
          </a:p>
        </p:txBody>
      </p:sp>
      <p:sp>
        <p:nvSpPr>
          <p:cNvPr id="13" name="TextBox 28"/>
          <p:cNvSpPr txBox="1"/>
          <p:nvPr/>
        </p:nvSpPr>
        <p:spPr>
          <a:xfrm>
            <a:off x="13067768" y="9465555"/>
            <a:ext cx="3692033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99"/>
              </a:lnSpc>
              <a:spcBef>
                <a:spcPct val="0"/>
              </a:spcBef>
            </a:pPr>
            <a:r>
              <a:rPr lang="en-US" sz="2000" dirty="0">
                <a:latin typeface="Poppins Medium"/>
              </a:rPr>
              <a:t>@saudeto</a:t>
            </a:r>
          </a:p>
        </p:txBody>
      </p:sp>
      <p:sp>
        <p:nvSpPr>
          <p:cNvPr id="14" name="TextBox 29"/>
          <p:cNvSpPr txBox="1"/>
          <p:nvPr/>
        </p:nvSpPr>
        <p:spPr>
          <a:xfrm>
            <a:off x="15364975" y="9459053"/>
            <a:ext cx="2918826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99"/>
              </a:lnSpc>
              <a:spcBef>
                <a:spcPct val="0"/>
              </a:spcBef>
            </a:pPr>
            <a:r>
              <a:rPr lang="en-US" sz="2000" dirty="0">
                <a:latin typeface="Poppins Medium"/>
              </a:rPr>
              <a:t>www.to.gov.br/saude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15594910" y="279637"/>
            <a:ext cx="2231374" cy="408095"/>
          </a:xfrm>
          <a:custGeom>
            <a:avLst/>
            <a:gdLst/>
            <a:ahLst/>
            <a:cxnLst/>
            <a:rect l="l" t="t" r="r" b="b"/>
            <a:pathLst>
              <a:path w="2231375" h="408094">
                <a:moveTo>
                  <a:pt x="0" y="0"/>
                </a:moveTo>
                <a:lnTo>
                  <a:pt x="2231375" y="0"/>
                </a:lnTo>
                <a:lnTo>
                  <a:pt x="2231375" y="408094"/>
                </a:lnTo>
                <a:lnTo>
                  <a:pt x="0" y="40809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sp>
        <p:nvSpPr>
          <p:cNvPr id="21" name="TextBox 15"/>
          <p:cNvSpPr txBox="1"/>
          <p:nvPr/>
        </p:nvSpPr>
        <p:spPr>
          <a:xfrm>
            <a:off x="104776" y="1051536"/>
            <a:ext cx="1047750" cy="671393"/>
          </a:xfrm>
          <a:prstGeom prst="rect">
            <a:avLst/>
          </a:prstGeom>
        </p:spPr>
        <p:txBody>
          <a:bodyPr lIns="50770" tIns="50770" rIns="50770" bIns="50770" rtlCol="0" anchor="ctr"/>
          <a:lstStyle/>
          <a:p>
            <a:pPr marL="0" marR="0" lvl="0" indent="0" algn="ctr" defTabSz="913925" rtl="0" eaLnBrk="1" fontAlgn="auto" latinLnBrk="0" hangingPunct="1">
              <a:lnSpc>
                <a:spcPts val="26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84446D45-0EFC-607C-CC25-D4C447A5FB30}"/>
              </a:ext>
            </a:extLst>
          </p:cNvPr>
          <p:cNvSpPr/>
          <p:nvPr/>
        </p:nvSpPr>
        <p:spPr>
          <a:xfrm>
            <a:off x="-994757" y="-3684"/>
            <a:ext cx="12881957" cy="1751294"/>
          </a:xfrm>
          <a:custGeom>
            <a:avLst/>
            <a:gdLst/>
            <a:ahLst/>
            <a:cxnLst/>
            <a:rect l="l" t="t" r="r" b="b"/>
            <a:pathLst>
              <a:path w="2655594" h="732374">
                <a:moveTo>
                  <a:pt x="2651554" y="377892"/>
                </a:moveTo>
                <a:lnTo>
                  <a:pt x="2461344" y="720669"/>
                </a:lnTo>
                <a:cubicBezTo>
                  <a:pt x="2457336" y="727893"/>
                  <a:pt x="2449724" y="732374"/>
                  <a:pt x="2441463" y="732374"/>
                </a:cubicBezTo>
                <a:lnTo>
                  <a:pt x="214131" y="732374"/>
                </a:lnTo>
                <a:cubicBezTo>
                  <a:pt x="205870" y="732374"/>
                  <a:pt x="198258" y="727893"/>
                  <a:pt x="194250" y="720669"/>
                </a:cubicBezTo>
                <a:lnTo>
                  <a:pt x="4040" y="377892"/>
                </a:lnTo>
                <a:cubicBezTo>
                  <a:pt x="0" y="370611"/>
                  <a:pt x="0" y="361763"/>
                  <a:pt x="4040" y="354482"/>
                </a:cubicBezTo>
                <a:lnTo>
                  <a:pt x="194250" y="11705"/>
                </a:lnTo>
                <a:cubicBezTo>
                  <a:pt x="198258" y="4481"/>
                  <a:pt x="205870" y="0"/>
                  <a:pt x="214131" y="0"/>
                </a:cubicBezTo>
                <a:lnTo>
                  <a:pt x="2441463" y="0"/>
                </a:lnTo>
                <a:cubicBezTo>
                  <a:pt x="2449724" y="0"/>
                  <a:pt x="2457336" y="4481"/>
                  <a:pt x="2461344" y="11705"/>
                </a:cubicBezTo>
                <a:lnTo>
                  <a:pt x="2651554" y="354482"/>
                </a:lnTo>
                <a:cubicBezTo>
                  <a:pt x="2655594" y="361763"/>
                  <a:pt x="2655594" y="370611"/>
                  <a:pt x="2651554" y="377892"/>
                </a:cubicBezTo>
                <a:close/>
              </a:path>
            </a:pathLst>
          </a:custGeom>
          <a:solidFill>
            <a:srgbClr val="FFC508"/>
          </a:solidFill>
          <a:ln cap="sq">
            <a:noFill/>
            <a:prstDash val="solid"/>
            <a:miter/>
          </a:ln>
        </p:spPr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8F93524-1B1F-9FF7-D9FE-7BF10C15EC98}"/>
              </a:ext>
            </a:extLst>
          </p:cNvPr>
          <p:cNvSpPr txBox="1"/>
          <p:nvPr/>
        </p:nvSpPr>
        <p:spPr>
          <a:xfrm>
            <a:off x="186814" y="266700"/>
            <a:ext cx="9719186" cy="1319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0948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154A4"/>
                </a:solidFill>
                <a:effectLst/>
                <a:uLnTx/>
                <a:uFillTx/>
                <a:latin typeface="Poppins Semi-Bold"/>
                <a:ea typeface="+mn-ea"/>
                <a:cs typeface="+mn-cs"/>
              </a:rPr>
              <a:t>COMPROMISSOS COM OS MUNICIPIOS – Repasses de R$49.709.334,61  </a:t>
            </a:r>
          </a:p>
        </p:txBody>
      </p:sp>
      <p:graphicFrame>
        <p:nvGraphicFramePr>
          <p:cNvPr id="19" name="Gráfico 18">
            <a:extLst>
              <a:ext uri="{FF2B5EF4-FFF2-40B4-BE49-F238E27FC236}">
                <a16:creationId xmlns:a16="http://schemas.microsoft.com/office/drawing/2014/main" id="{4D053B11-3054-20A1-6FA1-98ADF20C5BBC}"/>
              </a:ext>
            </a:extLst>
          </p:cNvPr>
          <p:cNvGraphicFramePr>
            <a:graphicFrameLocks/>
          </p:cNvGraphicFramePr>
          <p:nvPr/>
        </p:nvGraphicFramePr>
        <p:xfrm>
          <a:off x="76200" y="1866900"/>
          <a:ext cx="18024986" cy="82690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298097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95950" y="-3014475"/>
            <a:ext cx="4671172" cy="7167377"/>
          </a:xfrm>
          <a:custGeom>
            <a:avLst/>
            <a:gdLst/>
            <a:ahLst/>
            <a:cxnLst/>
            <a:rect l="l" t="t" r="r" b="b"/>
            <a:pathLst>
              <a:path w="4991149" h="7541571">
                <a:moveTo>
                  <a:pt x="0" y="0"/>
                </a:moveTo>
                <a:lnTo>
                  <a:pt x="4991149" y="0"/>
                </a:lnTo>
                <a:lnTo>
                  <a:pt x="4991149" y="7541571"/>
                </a:lnTo>
                <a:lnTo>
                  <a:pt x="0" y="75415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594909" y="279637"/>
            <a:ext cx="2231374" cy="408095"/>
          </a:xfrm>
          <a:custGeom>
            <a:avLst/>
            <a:gdLst/>
            <a:ahLst/>
            <a:cxnLst/>
            <a:rect l="l" t="t" r="r" b="b"/>
            <a:pathLst>
              <a:path w="2231375" h="408094">
                <a:moveTo>
                  <a:pt x="0" y="0"/>
                </a:moveTo>
                <a:lnTo>
                  <a:pt x="2231375" y="0"/>
                </a:lnTo>
                <a:lnTo>
                  <a:pt x="2231375" y="408094"/>
                </a:lnTo>
                <a:lnTo>
                  <a:pt x="0" y="4080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3850595" y="-517617"/>
            <a:ext cx="10551205" cy="1421933"/>
            <a:chOff x="0" y="-142875"/>
            <a:chExt cx="1133444" cy="36557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33444" cy="222704"/>
            </a:xfrm>
            <a:custGeom>
              <a:avLst/>
              <a:gdLst/>
              <a:ahLst/>
              <a:cxnLst/>
              <a:rect l="l" t="t" r="r" b="b"/>
              <a:pathLst>
                <a:path w="1133444" h="222704">
                  <a:moveTo>
                    <a:pt x="111352" y="0"/>
                  </a:moveTo>
                  <a:lnTo>
                    <a:pt x="1022092" y="0"/>
                  </a:lnTo>
                  <a:cubicBezTo>
                    <a:pt x="1083590" y="0"/>
                    <a:pt x="1133444" y="49854"/>
                    <a:pt x="1133444" y="111352"/>
                  </a:cubicBezTo>
                  <a:lnTo>
                    <a:pt x="1133444" y="111352"/>
                  </a:lnTo>
                  <a:cubicBezTo>
                    <a:pt x="1133444" y="140884"/>
                    <a:pt x="1121713" y="169207"/>
                    <a:pt x="1100830" y="190090"/>
                  </a:cubicBezTo>
                  <a:cubicBezTo>
                    <a:pt x="1079948" y="210972"/>
                    <a:pt x="1051625" y="222704"/>
                    <a:pt x="1022092" y="222704"/>
                  </a:cubicBezTo>
                  <a:lnTo>
                    <a:pt x="111352" y="222704"/>
                  </a:lnTo>
                  <a:cubicBezTo>
                    <a:pt x="49854" y="222704"/>
                    <a:pt x="0" y="172850"/>
                    <a:pt x="0" y="111352"/>
                  </a:cubicBezTo>
                  <a:lnTo>
                    <a:pt x="0" y="111352"/>
                  </a:lnTo>
                  <a:cubicBezTo>
                    <a:pt x="0" y="49854"/>
                    <a:pt x="49854" y="0"/>
                    <a:pt x="111352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cap="rnd">
              <a:noFill/>
              <a:prstDash val="solid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142875"/>
              <a:ext cx="1133444" cy="3655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0212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4164726" y="169904"/>
            <a:ext cx="9982200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600" b="1" noProof="1">
                <a:solidFill>
                  <a:srgbClr val="05066D"/>
                </a:solidFill>
                <a:latin typeface="Cocomat Pro Heavy"/>
              </a:rPr>
              <a:t>Atenção Psicossocial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7F89611-4794-469B-0E94-D90465C9B2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1" y="1257300"/>
            <a:ext cx="8450826" cy="9011825"/>
          </a:xfrm>
          <a:prstGeom prst="rect">
            <a:avLst/>
          </a:prstGeom>
        </p:spPr>
      </p:pic>
      <p:sp>
        <p:nvSpPr>
          <p:cNvPr id="21" name="TextBox 15"/>
          <p:cNvSpPr txBox="1"/>
          <p:nvPr/>
        </p:nvSpPr>
        <p:spPr>
          <a:xfrm>
            <a:off x="104775" y="1051535"/>
            <a:ext cx="1047750" cy="671393"/>
          </a:xfrm>
          <a:prstGeom prst="rect">
            <a:avLst/>
          </a:prstGeom>
        </p:spPr>
        <p:txBody>
          <a:bodyPr lIns="50779" tIns="50779" rIns="50779" bIns="50779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C59902FA-A138-A385-06D4-900A8C70C0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1792" y="2247652"/>
            <a:ext cx="9579170" cy="6401054"/>
          </a:xfrm>
          <a:prstGeom prst="rect">
            <a:avLst/>
          </a:prstGeom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1716C7B1-DF7C-3E12-F3EA-D6407E625CC8}"/>
              </a:ext>
            </a:extLst>
          </p:cNvPr>
          <p:cNvGrpSpPr/>
          <p:nvPr/>
        </p:nvGrpSpPr>
        <p:grpSpPr>
          <a:xfrm>
            <a:off x="8786566" y="1499081"/>
            <a:ext cx="9501434" cy="748823"/>
            <a:chOff x="0" y="0"/>
            <a:chExt cx="10176386" cy="748822"/>
          </a:xfrm>
          <a:scene3d>
            <a:camera prst="orthographicFront"/>
            <a:lightRig rig="flat" dir="t"/>
          </a:scene3d>
        </p:grpSpPr>
        <p:sp>
          <p:nvSpPr>
            <p:cNvPr id="17" name="Retângulo: Cantos Arredondados 16">
              <a:extLst>
                <a:ext uri="{FF2B5EF4-FFF2-40B4-BE49-F238E27FC236}">
                  <a16:creationId xmlns:a16="http://schemas.microsoft.com/office/drawing/2014/main" id="{564A8308-9654-22BC-C88A-2B79474F24B1}"/>
                </a:ext>
              </a:extLst>
            </p:cNvPr>
            <p:cNvSpPr/>
            <p:nvPr/>
          </p:nvSpPr>
          <p:spPr>
            <a:xfrm>
              <a:off x="0" y="0"/>
              <a:ext cx="10176386" cy="748822"/>
            </a:xfrm>
            <a:prstGeom prst="roundRect">
              <a:avLst/>
            </a:prstGeom>
            <a:solidFill>
              <a:srgbClr val="FFC000"/>
            </a:solid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9" name="Retângulo: Cantos Arredondados 4">
              <a:extLst>
                <a:ext uri="{FF2B5EF4-FFF2-40B4-BE49-F238E27FC236}">
                  <a16:creationId xmlns:a16="http://schemas.microsoft.com/office/drawing/2014/main" id="{876B1881-028B-4B9E-C6D2-66C7EB997397}"/>
                </a:ext>
              </a:extLst>
            </p:cNvPr>
            <p:cNvSpPr txBox="1"/>
            <p:nvPr/>
          </p:nvSpPr>
          <p:spPr>
            <a:xfrm>
              <a:off x="36554" y="36554"/>
              <a:ext cx="10103278" cy="67571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algn="ctr"/>
              <a:r>
                <a:rPr lang="pt-BR" sz="3200" b="1" noProof="1">
                  <a:solidFill>
                    <a:srgbClr val="05066D"/>
                  </a:solidFill>
                  <a:latin typeface="Cocomat Pro Heavy"/>
                </a:rPr>
                <a:t>Contrapartida Estadual Repassada regularmente</a:t>
              </a:r>
              <a:endParaRPr lang="pt-BR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146072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95950" y="-3014475"/>
            <a:ext cx="4671172" cy="7167377"/>
          </a:xfrm>
          <a:custGeom>
            <a:avLst/>
            <a:gdLst/>
            <a:ahLst/>
            <a:cxnLst/>
            <a:rect l="l" t="t" r="r" b="b"/>
            <a:pathLst>
              <a:path w="4991149" h="7541571">
                <a:moveTo>
                  <a:pt x="0" y="0"/>
                </a:moveTo>
                <a:lnTo>
                  <a:pt x="4991149" y="0"/>
                </a:lnTo>
                <a:lnTo>
                  <a:pt x="4991149" y="7541571"/>
                </a:lnTo>
                <a:lnTo>
                  <a:pt x="0" y="75415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594909" y="279637"/>
            <a:ext cx="2231374" cy="408095"/>
          </a:xfrm>
          <a:custGeom>
            <a:avLst/>
            <a:gdLst/>
            <a:ahLst/>
            <a:cxnLst/>
            <a:rect l="l" t="t" r="r" b="b"/>
            <a:pathLst>
              <a:path w="2231375" h="408094">
                <a:moveTo>
                  <a:pt x="0" y="0"/>
                </a:moveTo>
                <a:lnTo>
                  <a:pt x="2231375" y="0"/>
                </a:lnTo>
                <a:lnTo>
                  <a:pt x="2231375" y="408094"/>
                </a:lnTo>
                <a:lnTo>
                  <a:pt x="0" y="4080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975225" y="-266700"/>
            <a:ext cx="13385108" cy="1127015"/>
            <a:chOff x="0" y="-142875"/>
            <a:chExt cx="1133444" cy="417131"/>
          </a:xfrm>
        </p:grpSpPr>
        <p:sp>
          <p:nvSpPr>
            <p:cNvPr id="15" name="Freeform 15"/>
            <p:cNvSpPr/>
            <p:nvPr/>
          </p:nvSpPr>
          <p:spPr>
            <a:xfrm>
              <a:off x="0" y="-47719"/>
              <a:ext cx="1133444" cy="321975"/>
            </a:xfrm>
            <a:custGeom>
              <a:avLst/>
              <a:gdLst/>
              <a:ahLst/>
              <a:cxnLst/>
              <a:rect l="l" t="t" r="r" b="b"/>
              <a:pathLst>
                <a:path w="1133444" h="222704">
                  <a:moveTo>
                    <a:pt x="111352" y="0"/>
                  </a:moveTo>
                  <a:lnTo>
                    <a:pt x="1022092" y="0"/>
                  </a:lnTo>
                  <a:cubicBezTo>
                    <a:pt x="1083590" y="0"/>
                    <a:pt x="1133444" y="49854"/>
                    <a:pt x="1133444" y="111352"/>
                  </a:cubicBezTo>
                  <a:lnTo>
                    <a:pt x="1133444" y="111352"/>
                  </a:lnTo>
                  <a:cubicBezTo>
                    <a:pt x="1133444" y="140884"/>
                    <a:pt x="1121713" y="169207"/>
                    <a:pt x="1100830" y="190090"/>
                  </a:cubicBezTo>
                  <a:cubicBezTo>
                    <a:pt x="1079948" y="210972"/>
                    <a:pt x="1051625" y="222704"/>
                    <a:pt x="1022092" y="222704"/>
                  </a:cubicBezTo>
                  <a:lnTo>
                    <a:pt x="111352" y="222704"/>
                  </a:lnTo>
                  <a:cubicBezTo>
                    <a:pt x="49854" y="222704"/>
                    <a:pt x="0" y="172850"/>
                    <a:pt x="0" y="111352"/>
                  </a:cubicBezTo>
                  <a:lnTo>
                    <a:pt x="0" y="111352"/>
                  </a:lnTo>
                  <a:cubicBezTo>
                    <a:pt x="0" y="49854"/>
                    <a:pt x="49854" y="0"/>
                    <a:pt x="111352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cap="rnd">
              <a:noFill/>
              <a:prstDash val="solid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142875"/>
              <a:ext cx="1133444" cy="3655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0212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2209801" y="38102"/>
            <a:ext cx="13385108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600" b="1" noProof="1">
                <a:solidFill>
                  <a:srgbClr val="05066D"/>
                </a:solidFill>
                <a:latin typeface="Cocomat Pro Heavy"/>
              </a:rPr>
              <a:t>Atenção às Urgências e Emergências</a:t>
            </a: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4" y="1893262"/>
            <a:ext cx="11414598" cy="4519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8" b="6123"/>
          <a:stretch/>
        </p:blipFill>
        <p:spPr bwMode="auto">
          <a:xfrm>
            <a:off x="2911003" y="6743700"/>
            <a:ext cx="11414598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E950405F-4563-1F6F-FE40-8DC18B6AB2F4}"/>
              </a:ext>
            </a:extLst>
          </p:cNvPr>
          <p:cNvGrpSpPr/>
          <p:nvPr/>
        </p:nvGrpSpPr>
        <p:grpSpPr>
          <a:xfrm>
            <a:off x="3699783" y="952504"/>
            <a:ext cx="9501434" cy="748823"/>
            <a:chOff x="0" y="0"/>
            <a:chExt cx="10176386" cy="748822"/>
          </a:xfrm>
          <a:scene3d>
            <a:camera prst="orthographicFront"/>
            <a:lightRig rig="flat" dir="t"/>
          </a:scene3d>
        </p:grpSpPr>
        <p:sp>
          <p:nvSpPr>
            <p:cNvPr id="17" name="Retângulo: Cantos Arredondados 16">
              <a:extLst>
                <a:ext uri="{FF2B5EF4-FFF2-40B4-BE49-F238E27FC236}">
                  <a16:creationId xmlns:a16="http://schemas.microsoft.com/office/drawing/2014/main" id="{6652A28D-2DBC-AFA0-53EE-69CC00894D63}"/>
                </a:ext>
              </a:extLst>
            </p:cNvPr>
            <p:cNvSpPr/>
            <p:nvPr/>
          </p:nvSpPr>
          <p:spPr>
            <a:xfrm>
              <a:off x="0" y="0"/>
              <a:ext cx="10176386" cy="748822"/>
            </a:xfrm>
            <a:prstGeom prst="roundRect">
              <a:avLst/>
            </a:prstGeom>
            <a:solidFill>
              <a:srgbClr val="FFC000"/>
            </a:solid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9" name="Retângulo: Cantos Arredondados 4">
              <a:extLst>
                <a:ext uri="{FF2B5EF4-FFF2-40B4-BE49-F238E27FC236}">
                  <a16:creationId xmlns:a16="http://schemas.microsoft.com/office/drawing/2014/main" id="{6A576858-1DC0-DE6F-3677-ECE5090827A5}"/>
                </a:ext>
              </a:extLst>
            </p:cNvPr>
            <p:cNvSpPr txBox="1"/>
            <p:nvPr/>
          </p:nvSpPr>
          <p:spPr>
            <a:xfrm>
              <a:off x="36554" y="36554"/>
              <a:ext cx="10103278" cy="67571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algn="ctr"/>
              <a:r>
                <a:rPr lang="pt-BR" sz="3200" b="1" noProof="1">
                  <a:solidFill>
                    <a:srgbClr val="05066D"/>
                  </a:solidFill>
                  <a:latin typeface="Cocomat Pro Heavy"/>
                </a:rPr>
                <a:t>Contrapartida Estadual Repassada regularmente</a:t>
              </a:r>
              <a:endParaRPr lang="pt-BR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158649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124200" y="-3100008"/>
            <a:ext cx="4671172" cy="7167377"/>
          </a:xfrm>
          <a:custGeom>
            <a:avLst/>
            <a:gdLst/>
            <a:ahLst/>
            <a:cxnLst/>
            <a:rect l="l" t="t" r="r" b="b"/>
            <a:pathLst>
              <a:path w="4991149" h="7541571">
                <a:moveTo>
                  <a:pt x="0" y="0"/>
                </a:moveTo>
                <a:lnTo>
                  <a:pt x="4991149" y="0"/>
                </a:lnTo>
                <a:lnTo>
                  <a:pt x="4991149" y="7541571"/>
                </a:lnTo>
                <a:lnTo>
                  <a:pt x="0" y="75415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594909" y="279637"/>
            <a:ext cx="2231374" cy="408095"/>
          </a:xfrm>
          <a:custGeom>
            <a:avLst/>
            <a:gdLst/>
            <a:ahLst/>
            <a:cxnLst/>
            <a:rect l="l" t="t" r="r" b="b"/>
            <a:pathLst>
              <a:path w="2231375" h="408094">
                <a:moveTo>
                  <a:pt x="0" y="0"/>
                </a:moveTo>
                <a:lnTo>
                  <a:pt x="2231375" y="0"/>
                </a:lnTo>
                <a:lnTo>
                  <a:pt x="2231375" y="408094"/>
                </a:lnTo>
                <a:lnTo>
                  <a:pt x="0" y="4080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3850595" y="-517617"/>
            <a:ext cx="10551205" cy="1421933"/>
            <a:chOff x="0" y="-142875"/>
            <a:chExt cx="1133444" cy="36557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33444" cy="222704"/>
            </a:xfrm>
            <a:custGeom>
              <a:avLst/>
              <a:gdLst/>
              <a:ahLst/>
              <a:cxnLst/>
              <a:rect l="l" t="t" r="r" b="b"/>
              <a:pathLst>
                <a:path w="1133444" h="222704">
                  <a:moveTo>
                    <a:pt x="111352" y="0"/>
                  </a:moveTo>
                  <a:lnTo>
                    <a:pt x="1022092" y="0"/>
                  </a:lnTo>
                  <a:cubicBezTo>
                    <a:pt x="1083590" y="0"/>
                    <a:pt x="1133444" y="49854"/>
                    <a:pt x="1133444" y="111352"/>
                  </a:cubicBezTo>
                  <a:lnTo>
                    <a:pt x="1133444" y="111352"/>
                  </a:lnTo>
                  <a:cubicBezTo>
                    <a:pt x="1133444" y="140884"/>
                    <a:pt x="1121713" y="169207"/>
                    <a:pt x="1100830" y="190090"/>
                  </a:cubicBezTo>
                  <a:cubicBezTo>
                    <a:pt x="1079948" y="210972"/>
                    <a:pt x="1051625" y="222704"/>
                    <a:pt x="1022092" y="222704"/>
                  </a:cubicBezTo>
                  <a:lnTo>
                    <a:pt x="111352" y="222704"/>
                  </a:lnTo>
                  <a:cubicBezTo>
                    <a:pt x="49854" y="222704"/>
                    <a:pt x="0" y="172850"/>
                    <a:pt x="0" y="111352"/>
                  </a:cubicBezTo>
                  <a:lnTo>
                    <a:pt x="0" y="111352"/>
                  </a:lnTo>
                  <a:cubicBezTo>
                    <a:pt x="0" y="49854"/>
                    <a:pt x="49854" y="0"/>
                    <a:pt x="111352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cap="rnd">
              <a:noFill/>
              <a:prstDash val="solid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142875"/>
              <a:ext cx="1133444" cy="3655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0212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4164726" y="114302"/>
            <a:ext cx="9982200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600" b="1" noProof="1">
                <a:solidFill>
                  <a:srgbClr val="05066D"/>
                </a:solidFill>
                <a:latin typeface="Cocomat Pro Heavy"/>
              </a:rPr>
              <a:t>Atenção às Urgências e Emergências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817445"/>
            <a:ext cx="13465652" cy="6763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3"/>
          <p:cNvGrpSpPr/>
          <p:nvPr/>
        </p:nvGrpSpPr>
        <p:grpSpPr>
          <a:xfrm>
            <a:off x="14298375" y="1960062"/>
            <a:ext cx="3913425" cy="3335838"/>
            <a:chOff x="0" y="0"/>
            <a:chExt cx="1065051" cy="1197251"/>
          </a:xfrm>
        </p:grpSpPr>
        <p:sp>
          <p:nvSpPr>
            <p:cNvPr id="22" name="Freeform 24"/>
            <p:cNvSpPr/>
            <p:nvPr/>
          </p:nvSpPr>
          <p:spPr>
            <a:xfrm>
              <a:off x="0" y="0"/>
              <a:ext cx="1065051" cy="1197251"/>
            </a:xfrm>
            <a:custGeom>
              <a:avLst/>
              <a:gdLst/>
              <a:ahLst/>
              <a:cxnLst/>
              <a:rect l="l" t="t" r="r" b="b"/>
              <a:pathLst>
                <a:path w="1065051" h="1197251">
                  <a:moveTo>
                    <a:pt x="0" y="0"/>
                  </a:moveTo>
                  <a:lnTo>
                    <a:pt x="1065051" y="0"/>
                  </a:lnTo>
                  <a:lnTo>
                    <a:pt x="1065051" y="1197251"/>
                  </a:lnTo>
                  <a:lnTo>
                    <a:pt x="0" y="1197251"/>
                  </a:lnTo>
                  <a:close/>
                </a:path>
              </a:pathLst>
            </a:custGeom>
            <a:solidFill>
              <a:srgbClr val="E3EEFF"/>
            </a:solidFill>
          </p:spPr>
        </p:sp>
        <p:sp>
          <p:nvSpPr>
            <p:cNvPr id="23" name="TextBox 25"/>
            <p:cNvSpPr txBox="1"/>
            <p:nvPr/>
          </p:nvSpPr>
          <p:spPr>
            <a:xfrm>
              <a:off x="0" y="-38100"/>
              <a:ext cx="1065051" cy="12353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TextBox 32"/>
          <p:cNvSpPr txBox="1"/>
          <p:nvPr/>
        </p:nvSpPr>
        <p:spPr>
          <a:xfrm>
            <a:off x="14401800" y="2036264"/>
            <a:ext cx="3810000" cy="3385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69"/>
              </a:lnSpc>
            </a:pPr>
            <a:r>
              <a:rPr lang="en-US" sz="2700" noProof="1">
                <a:solidFill>
                  <a:srgbClr val="05066D"/>
                </a:solidFill>
                <a:latin typeface="Cocomat Pro Heavy"/>
              </a:rPr>
              <a:t>Em 2023 - Habilitação junto ao MS de leitos de Enfermaria dos Hospitais de Guaraí e Gurupi.</a:t>
            </a:r>
          </a:p>
          <a:p>
            <a:pPr algn="ctr">
              <a:lnSpc>
                <a:spcPts val="3269"/>
              </a:lnSpc>
            </a:pPr>
            <a:endParaRPr lang="en-US" sz="2700" noProof="1">
              <a:solidFill>
                <a:srgbClr val="05066D"/>
              </a:solidFill>
              <a:latin typeface="Cocomat Pro Heavy"/>
            </a:endParaRPr>
          </a:p>
          <a:p>
            <a:pPr algn="ctr">
              <a:lnSpc>
                <a:spcPts val="3269"/>
              </a:lnSpc>
            </a:pPr>
            <a:r>
              <a:rPr lang="en-US" sz="2700" noProof="1">
                <a:solidFill>
                  <a:srgbClr val="05066D"/>
                </a:solidFill>
                <a:latin typeface="Cocomat Pro Heavy"/>
              </a:rPr>
              <a:t>Aporte de R$ 3,5 milhões/ano</a:t>
            </a:r>
            <a:endParaRPr lang="en-US" sz="2700" dirty="0">
              <a:solidFill>
                <a:srgbClr val="05066D"/>
              </a:solidFill>
              <a:latin typeface="Cocomat Pro Heavy"/>
            </a:endParaRPr>
          </a:p>
        </p:txBody>
      </p:sp>
      <p:sp>
        <p:nvSpPr>
          <p:cNvPr id="25" name="Freeform 16"/>
          <p:cNvSpPr/>
          <p:nvPr/>
        </p:nvSpPr>
        <p:spPr>
          <a:xfrm>
            <a:off x="9922617" y="3569302"/>
            <a:ext cx="683930" cy="445100"/>
          </a:xfrm>
          <a:custGeom>
            <a:avLst/>
            <a:gdLst/>
            <a:ahLst/>
            <a:cxnLst/>
            <a:rect l="l" t="t" r="r" b="b"/>
            <a:pathLst>
              <a:path w="624466" h="406400">
                <a:moveTo>
                  <a:pt x="0" y="0"/>
                </a:moveTo>
                <a:lnTo>
                  <a:pt x="421266" y="0"/>
                </a:lnTo>
                <a:lnTo>
                  <a:pt x="624466" y="203200"/>
                </a:lnTo>
                <a:lnTo>
                  <a:pt x="421266" y="406400"/>
                </a:lnTo>
                <a:lnTo>
                  <a:pt x="0" y="406400"/>
                </a:lnTo>
                <a:lnTo>
                  <a:pt x="203200" y="203200"/>
                </a:lnTo>
                <a:lnTo>
                  <a:pt x="0" y="0"/>
                </a:lnTo>
                <a:close/>
              </a:path>
            </a:pathLst>
          </a:custGeom>
          <a:solidFill>
            <a:srgbClr val="FFC609"/>
          </a:solidFill>
        </p:spPr>
      </p:sp>
      <p:sp>
        <p:nvSpPr>
          <p:cNvPr id="26" name="Freeform 16"/>
          <p:cNvSpPr/>
          <p:nvPr/>
        </p:nvSpPr>
        <p:spPr>
          <a:xfrm>
            <a:off x="9907870" y="6210300"/>
            <a:ext cx="683930" cy="445100"/>
          </a:xfrm>
          <a:custGeom>
            <a:avLst/>
            <a:gdLst/>
            <a:ahLst/>
            <a:cxnLst/>
            <a:rect l="l" t="t" r="r" b="b"/>
            <a:pathLst>
              <a:path w="624466" h="406400">
                <a:moveTo>
                  <a:pt x="0" y="0"/>
                </a:moveTo>
                <a:lnTo>
                  <a:pt x="421266" y="0"/>
                </a:lnTo>
                <a:lnTo>
                  <a:pt x="624466" y="203200"/>
                </a:lnTo>
                <a:lnTo>
                  <a:pt x="421266" y="406400"/>
                </a:lnTo>
                <a:lnTo>
                  <a:pt x="0" y="406400"/>
                </a:lnTo>
                <a:lnTo>
                  <a:pt x="203200" y="203200"/>
                </a:lnTo>
                <a:lnTo>
                  <a:pt x="0" y="0"/>
                </a:lnTo>
                <a:close/>
              </a:path>
            </a:pathLst>
          </a:custGeom>
          <a:solidFill>
            <a:srgbClr val="FFC609"/>
          </a:solidFill>
        </p:spPr>
      </p:sp>
      <p:sp>
        <p:nvSpPr>
          <p:cNvPr id="27" name="Freeform 16">
            <a:extLst>
              <a:ext uri="{FF2B5EF4-FFF2-40B4-BE49-F238E27FC236}">
                <a16:creationId xmlns:a16="http://schemas.microsoft.com/office/drawing/2014/main" id="{B015292C-4AB8-1B69-3CBE-FF95E4BA3C29}"/>
              </a:ext>
            </a:extLst>
          </p:cNvPr>
          <p:cNvSpPr/>
          <p:nvPr/>
        </p:nvSpPr>
        <p:spPr>
          <a:xfrm rot="2943921">
            <a:off x="15739185" y="1297160"/>
            <a:ext cx="683930" cy="445098"/>
          </a:xfrm>
          <a:custGeom>
            <a:avLst/>
            <a:gdLst/>
            <a:ahLst/>
            <a:cxnLst/>
            <a:rect l="l" t="t" r="r" b="b"/>
            <a:pathLst>
              <a:path w="624466" h="406400">
                <a:moveTo>
                  <a:pt x="0" y="0"/>
                </a:moveTo>
                <a:lnTo>
                  <a:pt x="421266" y="0"/>
                </a:lnTo>
                <a:lnTo>
                  <a:pt x="624466" y="203200"/>
                </a:lnTo>
                <a:lnTo>
                  <a:pt x="421266" y="406400"/>
                </a:lnTo>
                <a:lnTo>
                  <a:pt x="0" y="406400"/>
                </a:lnTo>
                <a:lnTo>
                  <a:pt x="203200" y="203200"/>
                </a:lnTo>
                <a:lnTo>
                  <a:pt x="0" y="0"/>
                </a:lnTo>
                <a:close/>
              </a:path>
            </a:pathLst>
          </a:custGeom>
          <a:solidFill>
            <a:srgbClr val="FFC609"/>
          </a:solidFill>
        </p:spPr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A916F96-A258-C9EA-E10B-5A20CD0128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8605" y="7812211"/>
            <a:ext cx="10287000" cy="2371556"/>
          </a:xfrm>
          <a:prstGeom prst="rect">
            <a:avLst/>
          </a:prstGeom>
        </p:spPr>
      </p:pic>
      <p:grpSp>
        <p:nvGrpSpPr>
          <p:cNvPr id="29" name="Group 15">
            <a:extLst>
              <a:ext uri="{FF2B5EF4-FFF2-40B4-BE49-F238E27FC236}">
                <a16:creationId xmlns:a16="http://schemas.microsoft.com/office/drawing/2014/main" id="{563DDF50-F2B9-B142-6242-400121D9BC8C}"/>
              </a:ext>
            </a:extLst>
          </p:cNvPr>
          <p:cNvGrpSpPr/>
          <p:nvPr/>
        </p:nvGrpSpPr>
        <p:grpSpPr>
          <a:xfrm>
            <a:off x="76204" y="7401286"/>
            <a:ext cx="4088524" cy="2466620"/>
            <a:chOff x="0" y="-142875"/>
            <a:chExt cx="1133444" cy="365579"/>
          </a:xfrm>
        </p:grpSpPr>
        <p:sp>
          <p:nvSpPr>
            <p:cNvPr id="30" name="Freeform 16">
              <a:extLst>
                <a:ext uri="{FF2B5EF4-FFF2-40B4-BE49-F238E27FC236}">
                  <a16:creationId xmlns:a16="http://schemas.microsoft.com/office/drawing/2014/main" id="{0B910CC5-184F-BAF6-6123-372556F5F5EF}"/>
                </a:ext>
              </a:extLst>
            </p:cNvPr>
            <p:cNvSpPr/>
            <p:nvPr/>
          </p:nvSpPr>
          <p:spPr>
            <a:xfrm>
              <a:off x="0" y="0"/>
              <a:ext cx="1077354" cy="222704"/>
            </a:xfrm>
            <a:custGeom>
              <a:avLst/>
              <a:gdLst/>
              <a:ahLst/>
              <a:cxnLst/>
              <a:rect l="l" t="t" r="r" b="b"/>
              <a:pathLst>
                <a:path w="1133444" h="222704">
                  <a:moveTo>
                    <a:pt x="111352" y="0"/>
                  </a:moveTo>
                  <a:lnTo>
                    <a:pt x="1022092" y="0"/>
                  </a:lnTo>
                  <a:cubicBezTo>
                    <a:pt x="1083590" y="0"/>
                    <a:pt x="1133444" y="49854"/>
                    <a:pt x="1133444" y="111352"/>
                  </a:cubicBezTo>
                  <a:lnTo>
                    <a:pt x="1133444" y="111352"/>
                  </a:lnTo>
                  <a:cubicBezTo>
                    <a:pt x="1133444" y="140884"/>
                    <a:pt x="1121713" y="169207"/>
                    <a:pt x="1100830" y="190090"/>
                  </a:cubicBezTo>
                  <a:cubicBezTo>
                    <a:pt x="1079948" y="210972"/>
                    <a:pt x="1051625" y="222704"/>
                    <a:pt x="1022092" y="222704"/>
                  </a:cubicBezTo>
                  <a:lnTo>
                    <a:pt x="111352" y="222704"/>
                  </a:lnTo>
                  <a:cubicBezTo>
                    <a:pt x="49854" y="222704"/>
                    <a:pt x="0" y="172850"/>
                    <a:pt x="0" y="111352"/>
                  </a:cubicBezTo>
                  <a:lnTo>
                    <a:pt x="0" y="111352"/>
                  </a:lnTo>
                  <a:cubicBezTo>
                    <a:pt x="0" y="49854"/>
                    <a:pt x="49854" y="0"/>
                    <a:pt x="111352" y="0"/>
                  </a:cubicBezTo>
                  <a:close/>
                </a:path>
              </a:pathLst>
            </a:custGeom>
            <a:solidFill>
              <a:srgbClr val="FFC609"/>
            </a:solidFill>
            <a:ln cap="rnd">
              <a:noFill/>
              <a:prstDash val="solid"/>
              <a:round/>
            </a:ln>
          </p:spPr>
        </p:sp>
        <p:sp>
          <p:nvSpPr>
            <p:cNvPr id="31" name="TextBox 17">
              <a:extLst>
                <a:ext uri="{FF2B5EF4-FFF2-40B4-BE49-F238E27FC236}">
                  <a16:creationId xmlns:a16="http://schemas.microsoft.com/office/drawing/2014/main" id="{BB4AFE40-CFF1-E81B-6D80-D20B75E32DB9}"/>
                </a:ext>
              </a:extLst>
            </p:cNvPr>
            <p:cNvSpPr txBox="1"/>
            <p:nvPr/>
          </p:nvSpPr>
          <p:spPr>
            <a:xfrm>
              <a:off x="0" y="-142875"/>
              <a:ext cx="1133444" cy="3655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0212"/>
                </a:lnSpc>
                <a:spcBef>
                  <a:spcPct val="0"/>
                </a:spcBef>
              </a:pPr>
              <a:endParaRPr sz="3600"/>
            </a:p>
          </p:txBody>
        </p:sp>
      </p:grpSp>
      <p:sp>
        <p:nvSpPr>
          <p:cNvPr id="32" name="TextBox 21">
            <a:extLst>
              <a:ext uri="{FF2B5EF4-FFF2-40B4-BE49-F238E27FC236}">
                <a16:creationId xmlns:a16="http://schemas.microsoft.com/office/drawing/2014/main" id="{77B9E77E-F121-E3BE-BFBF-90A59E336D54}"/>
              </a:ext>
            </a:extLst>
          </p:cNvPr>
          <p:cNvSpPr txBox="1"/>
          <p:nvPr/>
        </p:nvSpPr>
        <p:spPr>
          <a:xfrm>
            <a:off x="268673" y="8720984"/>
            <a:ext cx="3577458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600" b="1" dirty="0">
                <a:solidFill>
                  <a:srgbClr val="05066D"/>
                </a:solidFill>
                <a:latin typeface="Cocomat Pro Heavy"/>
              </a:rPr>
              <a:t>SAD Implantados</a:t>
            </a:r>
          </a:p>
        </p:txBody>
      </p:sp>
    </p:spTree>
    <p:extLst>
      <p:ext uri="{BB962C8B-B14F-4D97-AF65-F5344CB8AC3E}">
        <p14:creationId xmlns:p14="http://schemas.microsoft.com/office/powerpoint/2010/main" val="34123250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95950" y="-3014475"/>
            <a:ext cx="4671172" cy="7167377"/>
          </a:xfrm>
          <a:custGeom>
            <a:avLst/>
            <a:gdLst/>
            <a:ahLst/>
            <a:cxnLst/>
            <a:rect l="l" t="t" r="r" b="b"/>
            <a:pathLst>
              <a:path w="4991149" h="7541571">
                <a:moveTo>
                  <a:pt x="0" y="0"/>
                </a:moveTo>
                <a:lnTo>
                  <a:pt x="4991149" y="0"/>
                </a:lnTo>
                <a:lnTo>
                  <a:pt x="4991149" y="7541571"/>
                </a:lnTo>
                <a:lnTo>
                  <a:pt x="0" y="75415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594909" y="279637"/>
            <a:ext cx="2231374" cy="408095"/>
          </a:xfrm>
          <a:custGeom>
            <a:avLst/>
            <a:gdLst/>
            <a:ahLst/>
            <a:cxnLst/>
            <a:rect l="l" t="t" r="r" b="b"/>
            <a:pathLst>
              <a:path w="2231375" h="408094">
                <a:moveTo>
                  <a:pt x="0" y="0"/>
                </a:moveTo>
                <a:lnTo>
                  <a:pt x="2231375" y="0"/>
                </a:lnTo>
                <a:lnTo>
                  <a:pt x="2231375" y="408094"/>
                </a:lnTo>
                <a:lnTo>
                  <a:pt x="0" y="4080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3850595" y="-517617"/>
            <a:ext cx="10551205" cy="1421933"/>
            <a:chOff x="0" y="-142875"/>
            <a:chExt cx="1133444" cy="36557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33444" cy="222704"/>
            </a:xfrm>
            <a:custGeom>
              <a:avLst/>
              <a:gdLst/>
              <a:ahLst/>
              <a:cxnLst/>
              <a:rect l="l" t="t" r="r" b="b"/>
              <a:pathLst>
                <a:path w="1133444" h="222704">
                  <a:moveTo>
                    <a:pt x="111352" y="0"/>
                  </a:moveTo>
                  <a:lnTo>
                    <a:pt x="1022092" y="0"/>
                  </a:lnTo>
                  <a:cubicBezTo>
                    <a:pt x="1083590" y="0"/>
                    <a:pt x="1133444" y="49854"/>
                    <a:pt x="1133444" y="111352"/>
                  </a:cubicBezTo>
                  <a:lnTo>
                    <a:pt x="1133444" y="111352"/>
                  </a:lnTo>
                  <a:cubicBezTo>
                    <a:pt x="1133444" y="140884"/>
                    <a:pt x="1121713" y="169207"/>
                    <a:pt x="1100830" y="190090"/>
                  </a:cubicBezTo>
                  <a:cubicBezTo>
                    <a:pt x="1079948" y="210972"/>
                    <a:pt x="1051625" y="222704"/>
                    <a:pt x="1022092" y="222704"/>
                  </a:cubicBezTo>
                  <a:lnTo>
                    <a:pt x="111352" y="222704"/>
                  </a:lnTo>
                  <a:cubicBezTo>
                    <a:pt x="49854" y="222704"/>
                    <a:pt x="0" y="172850"/>
                    <a:pt x="0" y="111352"/>
                  </a:cubicBezTo>
                  <a:lnTo>
                    <a:pt x="0" y="111352"/>
                  </a:lnTo>
                  <a:cubicBezTo>
                    <a:pt x="0" y="49854"/>
                    <a:pt x="49854" y="0"/>
                    <a:pt x="111352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cap="rnd">
              <a:noFill/>
              <a:prstDash val="solid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142875"/>
              <a:ext cx="1133444" cy="3655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0212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4164726" y="114302"/>
            <a:ext cx="9982200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600" b="1" noProof="1">
                <a:solidFill>
                  <a:srgbClr val="05066D"/>
                </a:solidFill>
                <a:latin typeface="Cocomat Pro Heavy"/>
              </a:rPr>
              <a:t>Atenção às Urgências e Emergências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5" y="1082414"/>
            <a:ext cx="9551762" cy="2918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2" y="4357205"/>
            <a:ext cx="9415990" cy="2843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7" y="7410245"/>
            <a:ext cx="9187390" cy="2838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9575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15026" y="4351572"/>
            <a:ext cx="4991149" cy="7541571"/>
          </a:xfrm>
          <a:custGeom>
            <a:avLst/>
            <a:gdLst/>
            <a:ahLst/>
            <a:cxnLst/>
            <a:rect l="l" t="t" r="r" b="b"/>
            <a:pathLst>
              <a:path w="4991149" h="7541571">
                <a:moveTo>
                  <a:pt x="0" y="0"/>
                </a:moveTo>
                <a:lnTo>
                  <a:pt x="4991149" y="0"/>
                </a:lnTo>
                <a:lnTo>
                  <a:pt x="4991149" y="7541571"/>
                </a:lnTo>
                <a:lnTo>
                  <a:pt x="0" y="75415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594909" y="279637"/>
            <a:ext cx="2231374" cy="408095"/>
          </a:xfrm>
          <a:custGeom>
            <a:avLst/>
            <a:gdLst/>
            <a:ahLst/>
            <a:cxnLst/>
            <a:rect l="l" t="t" r="r" b="b"/>
            <a:pathLst>
              <a:path w="2231375" h="408094">
                <a:moveTo>
                  <a:pt x="0" y="0"/>
                </a:moveTo>
                <a:lnTo>
                  <a:pt x="2231375" y="0"/>
                </a:lnTo>
                <a:lnTo>
                  <a:pt x="2231375" y="408094"/>
                </a:lnTo>
                <a:lnTo>
                  <a:pt x="0" y="4080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612068" y="-4188771"/>
            <a:ext cx="4991149" cy="7541571"/>
          </a:xfrm>
          <a:custGeom>
            <a:avLst/>
            <a:gdLst/>
            <a:ahLst/>
            <a:cxnLst/>
            <a:rect l="l" t="t" r="r" b="b"/>
            <a:pathLst>
              <a:path w="4991149" h="7541571">
                <a:moveTo>
                  <a:pt x="0" y="0"/>
                </a:moveTo>
                <a:lnTo>
                  <a:pt x="4991149" y="0"/>
                </a:lnTo>
                <a:lnTo>
                  <a:pt x="4991149" y="7541572"/>
                </a:lnTo>
                <a:lnTo>
                  <a:pt x="0" y="75415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4" name="Group 14"/>
          <p:cNvGrpSpPr/>
          <p:nvPr/>
        </p:nvGrpSpPr>
        <p:grpSpPr>
          <a:xfrm>
            <a:off x="2538248" y="-517617"/>
            <a:ext cx="12877800" cy="1421933"/>
            <a:chOff x="0" y="-142875"/>
            <a:chExt cx="1133444" cy="365579"/>
          </a:xfrm>
        </p:grpSpPr>
        <p:sp>
          <p:nvSpPr>
            <p:cNvPr id="25" name="Freeform 15"/>
            <p:cNvSpPr/>
            <p:nvPr/>
          </p:nvSpPr>
          <p:spPr>
            <a:xfrm>
              <a:off x="0" y="0"/>
              <a:ext cx="1133444" cy="222704"/>
            </a:xfrm>
            <a:custGeom>
              <a:avLst/>
              <a:gdLst/>
              <a:ahLst/>
              <a:cxnLst/>
              <a:rect l="l" t="t" r="r" b="b"/>
              <a:pathLst>
                <a:path w="1133444" h="222704">
                  <a:moveTo>
                    <a:pt x="111352" y="0"/>
                  </a:moveTo>
                  <a:lnTo>
                    <a:pt x="1022092" y="0"/>
                  </a:lnTo>
                  <a:cubicBezTo>
                    <a:pt x="1083590" y="0"/>
                    <a:pt x="1133444" y="49854"/>
                    <a:pt x="1133444" y="111352"/>
                  </a:cubicBezTo>
                  <a:lnTo>
                    <a:pt x="1133444" y="111352"/>
                  </a:lnTo>
                  <a:cubicBezTo>
                    <a:pt x="1133444" y="140884"/>
                    <a:pt x="1121713" y="169207"/>
                    <a:pt x="1100830" y="190090"/>
                  </a:cubicBezTo>
                  <a:cubicBezTo>
                    <a:pt x="1079948" y="210972"/>
                    <a:pt x="1051625" y="222704"/>
                    <a:pt x="1022092" y="222704"/>
                  </a:cubicBezTo>
                  <a:lnTo>
                    <a:pt x="111352" y="222704"/>
                  </a:lnTo>
                  <a:cubicBezTo>
                    <a:pt x="49854" y="222704"/>
                    <a:pt x="0" y="172850"/>
                    <a:pt x="0" y="111352"/>
                  </a:cubicBezTo>
                  <a:lnTo>
                    <a:pt x="0" y="111352"/>
                  </a:lnTo>
                  <a:cubicBezTo>
                    <a:pt x="0" y="49854"/>
                    <a:pt x="49854" y="0"/>
                    <a:pt x="111352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cap="rnd">
              <a:noFill/>
              <a:prstDash val="solid"/>
              <a:round/>
            </a:ln>
          </p:spPr>
        </p:sp>
        <p:sp>
          <p:nvSpPr>
            <p:cNvPr id="26" name="TextBox 16"/>
            <p:cNvSpPr txBox="1"/>
            <p:nvPr/>
          </p:nvSpPr>
          <p:spPr>
            <a:xfrm>
              <a:off x="0" y="-142875"/>
              <a:ext cx="1133444" cy="3655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0212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27" name="TextBox 18"/>
          <p:cNvSpPr txBox="1"/>
          <p:nvPr/>
        </p:nvSpPr>
        <p:spPr>
          <a:xfrm>
            <a:off x="2971800" y="114302"/>
            <a:ext cx="11175124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600" b="1" noProof="1">
                <a:solidFill>
                  <a:srgbClr val="05066D"/>
                </a:solidFill>
                <a:latin typeface="Cocomat Pro Heavy"/>
              </a:rPr>
              <a:t>Apoio aos Hospitais Municipais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96BB2A83-C88A-2665-5187-827C073FB2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3658" y="1417104"/>
            <a:ext cx="14364063" cy="799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7002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15026" y="4351572"/>
            <a:ext cx="4991149" cy="7541571"/>
          </a:xfrm>
          <a:custGeom>
            <a:avLst/>
            <a:gdLst/>
            <a:ahLst/>
            <a:cxnLst/>
            <a:rect l="l" t="t" r="r" b="b"/>
            <a:pathLst>
              <a:path w="4991149" h="7541571">
                <a:moveTo>
                  <a:pt x="0" y="0"/>
                </a:moveTo>
                <a:lnTo>
                  <a:pt x="4991149" y="0"/>
                </a:lnTo>
                <a:lnTo>
                  <a:pt x="4991149" y="7541571"/>
                </a:lnTo>
                <a:lnTo>
                  <a:pt x="0" y="75415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594909" y="279637"/>
            <a:ext cx="2231374" cy="408095"/>
          </a:xfrm>
          <a:custGeom>
            <a:avLst/>
            <a:gdLst/>
            <a:ahLst/>
            <a:cxnLst/>
            <a:rect l="l" t="t" r="r" b="b"/>
            <a:pathLst>
              <a:path w="2231375" h="408094">
                <a:moveTo>
                  <a:pt x="0" y="0"/>
                </a:moveTo>
                <a:lnTo>
                  <a:pt x="2231375" y="0"/>
                </a:lnTo>
                <a:lnTo>
                  <a:pt x="2231375" y="408094"/>
                </a:lnTo>
                <a:lnTo>
                  <a:pt x="0" y="4080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612068" y="-4188771"/>
            <a:ext cx="4991149" cy="7541571"/>
          </a:xfrm>
          <a:custGeom>
            <a:avLst/>
            <a:gdLst/>
            <a:ahLst/>
            <a:cxnLst/>
            <a:rect l="l" t="t" r="r" b="b"/>
            <a:pathLst>
              <a:path w="4991149" h="7541571">
                <a:moveTo>
                  <a:pt x="0" y="0"/>
                </a:moveTo>
                <a:lnTo>
                  <a:pt x="4991149" y="0"/>
                </a:lnTo>
                <a:lnTo>
                  <a:pt x="4991149" y="7541572"/>
                </a:lnTo>
                <a:lnTo>
                  <a:pt x="0" y="75415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EC737D1-6244-71DC-0BE7-41597D576E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9081" y="483684"/>
            <a:ext cx="8963895" cy="955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48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15026" y="4351572"/>
            <a:ext cx="4991149" cy="7541571"/>
          </a:xfrm>
          <a:custGeom>
            <a:avLst/>
            <a:gdLst/>
            <a:ahLst/>
            <a:cxnLst/>
            <a:rect l="l" t="t" r="r" b="b"/>
            <a:pathLst>
              <a:path w="4991149" h="7541571">
                <a:moveTo>
                  <a:pt x="0" y="0"/>
                </a:moveTo>
                <a:lnTo>
                  <a:pt x="4991149" y="0"/>
                </a:lnTo>
                <a:lnTo>
                  <a:pt x="4991149" y="7541571"/>
                </a:lnTo>
                <a:lnTo>
                  <a:pt x="0" y="75415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594909" y="279637"/>
            <a:ext cx="2231374" cy="408095"/>
          </a:xfrm>
          <a:custGeom>
            <a:avLst/>
            <a:gdLst/>
            <a:ahLst/>
            <a:cxnLst/>
            <a:rect l="l" t="t" r="r" b="b"/>
            <a:pathLst>
              <a:path w="2231375" h="408094">
                <a:moveTo>
                  <a:pt x="0" y="0"/>
                </a:moveTo>
                <a:lnTo>
                  <a:pt x="2231375" y="0"/>
                </a:lnTo>
                <a:lnTo>
                  <a:pt x="2231375" y="408094"/>
                </a:lnTo>
                <a:lnTo>
                  <a:pt x="0" y="4080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612068" y="-4188771"/>
            <a:ext cx="4991149" cy="7541571"/>
          </a:xfrm>
          <a:custGeom>
            <a:avLst/>
            <a:gdLst/>
            <a:ahLst/>
            <a:cxnLst/>
            <a:rect l="l" t="t" r="r" b="b"/>
            <a:pathLst>
              <a:path w="4991149" h="7541571">
                <a:moveTo>
                  <a:pt x="0" y="0"/>
                </a:moveTo>
                <a:lnTo>
                  <a:pt x="4991149" y="0"/>
                </a:lnTo>
                <a:lnTo>
                  <a:pt x="4991149" y="7541572"/>
                </a:lnTo>
                <a:lnTo>
                  <a:pt x="0" y="75415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4" name="Group 14"/>
          <p:cNvGrpSpPr/>
          <p:nvPr/>
        </p:nvGrpSpPr>
        <p:grpSpPr>
          <a:xfrm>
            <a:off x="2538248" y="-517617"/>
            <a:ext cx="12877800" cy="1421933"/>
            <a:chOff x="0" y="-142875"/>
            <a:chExt cx="1133444" cy="365579"/>
          </a:xfrm>
        </p:grpSpPr>
        <p:sp>
          <p:nvSpPr>
            <p:cNvPr id="25" name="Freeform 15"/>
            <p:cNvSpPr/>
            <p:nvPr/>
          </p:nvSpPr>
          <p:spPr>
            <a:xfrm>
              <a:off x="0" y="0"/>
              <a:ext cx="1133444" cy="222704"/>
            </a:xfrm>
            <a:custGeom>
              <a:avLst/>
              <a:gdLst/>
              <a:ahLst/>
              <a:cxnLst/>
              <a:rect l="l" t="t" r="r" b="b"/>
              <a:pathLst>
                <a:path w="1133444" h="222704">
                  <a:moveTo>
                    <a:pt x="111352" y="0"/>
                  </a:moveTo>
                  <a:lnTo>
                    <a:pt x="1022092" y="0"/>
                  </a:lnTo>
                  <a:cubicBezTo>
                    <a:pt x="1083590" y="0"/>
                    <a:pt x="1133444" y="49854"/>
                    <a:pt x="1133444" y="111352"/>
                  </a:cubicBezTo>
                  <a:lnTo>
                    <a:pt x="1133444" y="111352"/>
                  </a:lnTo>
                  <a:cubicBezTo>
                    <a:pt x="1133444" y="140884"/>
                    <a:pt x="1121713" y="169207"/>
                    <a:pt x="1100830" y="190090"/>
                  </a:cubicBezTo>
                  <a:cubicBezTo>
                    <a:pt x="1079948" y="210972"/>
                    <a:pt x="1051625" y="222704"/>
                    <a:pt x="1022092" y="222704"/>
                  </a:cubicBezTo>
                  <a:lnTo>
                    <a:pt x="111352" y="222704"/>
                  </a:lnTo>
                  <a:cubicBezTo>
                    <a:pt x="49854" y="222704"/>
                    <a:pt x="0" y="172850"/>
                    <a:pt x="0" y="111352"/>
                  </a:cubicBezTo>
                  <a:lnTo>
                    <a:pt x="0" y="111352"/>
                  </a:lnTo>
                  <a:cubicBezTo>
                    <a:pt x="0" y="49854"/>
                    <a:pt x="49854" y="0"/>
                    <a:pt x="111352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cap="rnd">
              <a:noFill/>
              <a:prstDash val="solid"/>
              <a:round/>
            </a:ln>
          </p:spPr>
        </p:sp>
        <p:sp>
          <p:nvSpPr>
            <p:cNvPr id="26" name="TextBox 16"/>
            <p:cNvSpPr txBox="1"/>
            <p:nvPr/>
          </p:nvSpPr>
          <p:spPr>
            <a:xfrm>
              <a:off x="0" y="-142875"/>
              <a:ext cx="1133444" cy="3655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0212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27" name="TextBox 18"/>
          <p:cNvSpPr txBox="1"/>
          <p:nvPr/>
        </p:nvSpPr>
        <p:spPr>
          <a:xfrm>
            <a:off x="2971800" y="114302"/>
            <a:ext cx="11175124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600" b="1" noProof="1">
                <a:solidFill>
                  <a:srgbClr val="05066D"/>
                </a:solidFill>
                <a:latin typeface="Cocomat Pro Heavy"/>
              </a:rPr>
              <a:t>Atenção Especializada Ambulatorial e Hospitalar</a:t>
            </a:r>
          </a:p>
        </p:txBody>
      </p:sp>
      <p:grpSp>
        <p:nvGrpSpPr>
          <p:cNvPr id="31" name="Group 14"/>
          <p:cNvGrpSpPr/>
          <p:nvPr/>
        </p:nvGrpSpPr>
        <p:grpSpPr>
          <a:xfrm>
            <a:off x="152400" y="6709551"/>
            <a:ext cx="4043867" cy="338949"/>
            <a:chOff x="0" y="0"/>
            <a:chExt cx="1065051" cy="89271"/>
          </a:xfrm>
        </p:grpSpPr>
        <p:sp>
          <p:nvSpPr>
            <p:cNvPr id="32" name="Freeform 15"/>
            <p:cNvSpPr/>
            <p:nvPr/>
          </p:nvSpPr>
          <p:spPr>
            <a:xfrm>
              <a:off x="0" y="0"/>
              <a:ext cx="1065051" cy="89271"/>
            </a:xfrm>
            <a:custGeom>
              <a:avLst/>
              <a:gdLst/>
              <a:ahLst/>
              <a:cxnLst/>
              <a:rect l="l" t="t" r="r" b="b"/>
              <a:pathLst>
                <a:path w="1065051" h="89271">
                  <a:moveTo>
                    <a:pt x="0" y="0"/>
                  </a:moveTo>
                  <a:lnTo>
                    <a:pt x="1065051" y="0"/>
                  </a:lnTo>
                  <a:lnTo>
                    <a:pt x="1065051" y="89271"/>
                  </a:lnTo>
                  <a:lnTo>
                    <a:pt x="0" y="89271"/>
                  </a:lnTo>
                  <a:close/>
                </a:path>
              </a:pathLst>
            </a:custGeom>
            <a:solidFill>
              <a:srgbClr val="FFC609"/>
            </a:solidFill>
          </p:spPr>
        </p:sp>
        <p:sp>
          <p:nvSpPr>
            <p:cNvPr id="33" name="TextBox 16"/>
            <p:cNvSpPr txBox="1"/>
            <p:nvPr/>
          </p:nvSpPr>
          <p:spPr>
            <a:xfrm>
              <a:off x="0" y="-38100"/>
              <a:ext cx="1065051" cy="1273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4" name="Group 17"/>
          <p:cNvGrpSpPr/>
          <p:nvPr/>
        </p:nvGrpSpPr>
        <p:grpSpPr>
          <a:xfrm>
            <a:off x="152400" y="1104904"/>
            <a:ext cx="4043867" cy="5774126"/>
            <a:chOff x="0" y="0"/>
            <a:chExt cx="1065051" cy="1461814"/>
          </a:xfrm>
        </p:grpSpPr>
        <p:sp>
          <p:nvSpPr>
            <p:cNvPr id="35" name="Freeform 18"/>
            <p:cNvSpPr/>
            <p:nvPr/>
          </p:nvSpPr>
          <p:spPr>
            <a:xfrm>
              <a:off x="0" y="0"/>
              <a:ext cx="1065051" cy="1461814"/>
            </a:xfrm>
            <a:custGeom>
              <a:avLst/>
              <a:gdLst/>
              <a:ahLst/>
              <a:cxnLst/>
              <a:rect l="l" t="t" r="r" b="b"/>
              <a:pathLst>
                <a:path w="1065051" h="1461814">
                  <a:moveTo>
                    <a:pt x="0" y="0"/>
                  </a:moveTo>
                  <a:lnTo>
                    <a:pt x="1065051" y="0"/>
                  </a:lnTo>
                  <a:lnTo>
                    <a:pt x="1065051" y="1461814"/>
                  </a:lnTo>
                  <a:lnTo>
                    <a:pt x="0" y="1461814"/>
                  </a:lnTo>
                  <a:close/>
                </a:path>
              </a:pathLst>
            </a:custGeom>
            <a:solidFill>
              <a:srgbClr val="B0C5FF"/>
            </a:solidFill>
          </p:spPr>
        </p:sp>
        <p:sp>
          <p:nvSpPr>
            <p:cNvPr id="36" name="TextBox 19"/>
            <p:cNvSpPr txBox="1"/>
            <p:nvPr/>
          </p:nvSpPr>
          <p:spPr>
            <a:xfrm>
              <a:off x="0" y="-38100"/>
              <a:ext cx="1065051" cy="14999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9" name="TextBox 22"/>
          <p:cNvSpPr txBox="1"/>
          <p:nvPr/>
        </p:nvSpPr>
        <p:spPr>
          <a:xfrm>
            <a:off x="4586509" y="1031645"/>
            <a:ext cx="4043867" cy="4690475"/>
          </a:xfrm>
          <a:prstGeom prst="rect">
            <a:avLst/>
          </a:prstGeom>
        </p:spPr>
        <p:txBody>
          <a:bodyPr lIns="50779" tIns="50779" rIns="50779" bIns="50779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40" name="TextBox 30"/>
          <p:cNvSpPr txBox="1"/>
          <p:nvPr/>
        </p:nvSpPr>
        <p:spPr>
          <a:xfrm>
            <a:off x="304805" y="1181103"/>
            <a:ext cx="3733800" cy="39857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000" dirty="0">
                <a:solidFill>
                  <a:srgbClr val="396CCD"/>
                </a:solidFill>
                <a:latin typeface="Montserrat Bold"/>
              </a:rPr>
              <a:t>Hospital Regional de Augustinópolis</a:t>
            </a:r>
          </a:p>
          <a:p>
            <a:pPr algn="ctr"/>
            <a:endParaRPr lang="en-US" b="1" dirty="0">
              <a:solidFill>
                <a:srgbClr val="05066D"/>
              </a:solidFill>
              <a:latin typeface="Cocomat Pro Heavy"/>
            </a:endParaRPr>
          </a:p>
          <a:p>
            <a:pPr algn="ctr"/>
            <a:r>
              <a:rPr lang="en-US" sz="2000" noProof="1">
                <a:solidFill>
                  <a:srgbClr val="05066D"/>
                </a:solidFill>
                <a:latin typeface="Cocomat Pro Heavy"/>
              </a:rPr>
              <a:t>Implantação do protocolo de morte encefálica e Comissão Intra-Hospitalar para Doação de Órgãos e Tecidos para Transplantes.</a:t>
            </a:r>
          </a:p>
          <a:p>
            <a:pPr algn="ctr"/>
            <a:endParaRPr lang="en-US" sz="2000" noProof="1">
              <a:solidFill>
                <a:srgbClr val="05066D"/>
              </a:solidFill>
              <a:latin typeface="Cocomat Pro Heavy"/>
            </a:endParaRPr>
          </a:p>
          <a:p>
            <a:pPr algn="ctr"/>
            <a:r>
              <a:rPr lang="en-US" sz="2000" noProof="1">
                <a:solidFill>
                  <a:srgbClr val="05066D"/>
                </a:solidFill>
                <a:latin typeface="Cocomat Pro Heavy"/>
              </a:rPr>
              <a:t>Implantação de cirurgias reparadoras - mamoplastia redutora, reparação de queimaduras, otoplastia</a:t>
            </a:r>
            <a:r>
              <a:rPr lang="en-US" sz="2000" dirty="0">
                <a:solidFill>
                  <a:srgbClr val="05066D"/>
                </a:solidFill>
                <a:latin typeface="Cocomat Pro Heavy"/>
              </a:rPr>
              <a:t>.</a:t>
            </a:r>
          </a:p>
        </p:txBody>
      </p:sp>
      <p:sp>
        <p:nvSpPr>
          <p:cNvPr id="41" name="TextBox 31"/>
          <p:cNvSpPr txBox="1"/>
          <p:nvPr/>
        </p:nvSpPr>
        <p:spPr>
          <a:xfrm>
            <a:off x="4801397" y="938147"/>
            <a:ext cx="3508754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9"/>
              </a:lnSpc>
            </a:pPr>
            <a:endParaRPr/>
          </a:p>
          <a:p>
            <a:pPr algn="ctr">
              <a:lnSpc>
                <a:spcPts val="3269"/>
              </a:lnSpc>
            </a:pPr>
            <a:r>
              <a:rPr lang="en-US">
                <a:solidFill>
                  <a:srgbClr val="FFFFFF"/>
                </a:solidFill>
                <a:latin typeface="Cocomat Pro Heavy"/>
              </a:rPr>
              <a:t> </a:t>
            </a:r>
          </a:p>
        </p:txBody>
      </p:sp>
      <p:grpSp>
        <p:nvGrpSpPr>
          <p:cNvPr id="43" name="Group 14"/>
          <p:cNvGrpSpPr/>
          <p:nvPr/>
        </p:nvGrpSpPr>
        <p:grpSpPr>
          <a:xfrm>
            <a:off x="4566733" y="6709551"/>
            <a:ext cx="4043867" cy="338949"/>
            <a:chOff x="0" y="0"/>
            <a:chExt cx="1065051" cy="89271"/>
          </a:xfrm>
        </p:grpSpPr>
        <p:sp>
          <p:nvSpPr>
            <p:cNvPr id="44" name="Freeform 15"/>
            <p:cNvSpPr/>
            <p:nvPr/>
          </p:nvSpPr>
          <p:spPr>
            <a:xfrm>
              <a:off x="0" y="0"/>
              <a:ext cx="1065051" cy="89271"/>
            </a:xfrm>
            <a:custGeom>
              <a:avLst/>
              <a:gdLst/>
              <a:ahLst/>
              <a:cxnLst/>
              <a:rect l="l" t="t" r="r" b="b"/>
              <a:pathLst>
                <a:path w="1065051" h="89271">
                  <a:moveTo>
                    <a:pt x="0" y="0"/>
                  </a:moveTo>
                  <a:lnTo>
                    <a:pt x="1065051" y="0"/>
                  </a:lnTo>
                  <a:lnTo>
                    <a:pt x="1065051" y="89271"/>
                  </a:lnTo>
                  <a:lnTo>
                    <a:pt x="0" y="89271"/>
                  </a:lnTo>
                  <a:close/>
                </a:path>
              </a:pathLst>
            </a:custGeom>
            <a:solidFill>
              <a:srgbClr val="FFC609"/>
            </a:solidFill>
          </p:spPr>
        </p:sp>
        <p:sp>
          <p:nvSpPr>
            <p:cNvPr id="45" name="TextBox 16"/>
            <p:cNvSpPr txBox="1"/>
            <p:nvPr/>
          </p:nvSpPr>
          <p:spPr>
            <a:xfrm>
              <a:off x="0" y="-38100"/>
              <a:ext cx="1065051" cy="1273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6" name="Group 17"/>
          <p:cNvGrpSpPr/>
          <p:nvPr/>
        </p:nvGrpSpPr>
        <p:grpSpPr>
          <a:xfrm>
            <a:off x="4566733" y="1045481"/>
            <a:ext cx="4043867" cy="5839142"/>
            <a:chOff x="0" y="-38100"/>
            <a:chExt cx="1065051" cy="1499914"/>
          </a:xfrm>
        </p:grpSpPr>
        <p:sp>
          <p:nvSpPr>
            <p:cNvPr id="47" name="Freeform 18"/>
            <p:cNvSpPr/>
            <p:nvPr/>
          </p:nvSpPr>
          <p:spPr>
            <a:xfrm>
              <a:off x="0" y="-3262"/>
              <a:ext cx="1065051" cy="1465076"/>
            </a:xfrm>
            <a:custGeom>
              <a:avLst/>
              <a:gdLst/>
              <a:ahLst/>
              <a:cxnLst/>
              <a:rect l="l" t="t" r="r" b="b"/>
              <a:pathLst>
                <a:path w="1065051" h="1461814">
                  <a:moveTo>
                    <a:pt x="0" y="0"/>
                  </a:moveTo>
                  <a:lnTo>
                    <a:pt x="1065051" y="0"/>
                  </a:lnTo>
                  <a:lnTo>
                    <a:pt x="1065051" y="1461814"/>
                  </a:lnTo>
                  <a:lnTo>
                    <a:pt x="0" y="1461814"/>
                  </a:lnTo>
                  <a:close/>
                </a:path>
              </a:pathLst>
            </a:custGeom>
            <a:solidFill>
              <a:srgbClr val="B0C5FF"/>
            </a:solidFill>
          </p:spPr>
        </p:sp>
        <p:sp>
          <p:nvSpPr>
            <p:cNvPr id="48" name="TextBox 19"/>
            <p:cNvSpPr txBox="1"/>
            <p:nvPr/>
          </p:nvSpPr>
          <p:spPr>
            <a:xfrm>
              <a:off x="0" y="-38100"/>
              <a:ext cx="1065051" cy="14999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9" name="TextBox 30"/>
          <p:cNvSpPr txBox="1"/>
          <p:nvPr/>
        </p:nvSpPr>
        <p:spPr>
          <a:xfrm>
            <a:off x="4719138" y="1181100"/>
            <a:ext cx="37338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000">
                <a:solidFill>
                  <a:srgbClr val="396CCD"/>
                </a:solidFill>
                <a:latin typeface="Montserrat Bold"/>
              </a:rPr>
              <a:t>Hospital Regional de Araguaçu</a:t>
            </a:r>
          </a:p>
          <a:p>
            <a:pPr algn="ctr"/>
            <a:r>
              <a:rPr lang="pt-BR" sz="2000">
                <a:solidFill>
                  <a:srgbClr val="05066D"/>
                </a:solidFill>
                <a:latin typeface="Cocomat Pro Heavy"/>
              </a:rPr>
              <a:t>Implantação do serviço de ortopedia e traumatologia</a:t>
            </a:r>
            <a:r>
              <a:rPr lang="en-US" sz="2000">
                <a:solidFill>
                  <a:srgbClr val="05066D"/>
                </a:solidFill>
                <a:latin typeface="Cocomat Pro Heavy"/>
              </a:rPr>
              <a:t>.</a:t>
            </a:r>
          </a:p>
        </p:txBody>
      </p:sp>
      <p:sp>
        <p:nvSpPr>
          <p:cNvPr id="52" name="TextBox 22"/>
          <p:cNvSpPr txBox="1"/>
          <p:nvPr/>
        </p:nvSpPr>
        <p:spPr>
          <a:xfrm>
            <a:off x="8935176" y="1028705"/>
            <a:ext cx="4043867" cy="4690475"/>
          </a:xfrm>
          <a:prstGeom prst="rect">
            <a:avLst/>
          </a:prstGeom>
        </p:spPr>
        <p:txBody>
          <a:bodyPr lIns="50779" tIns="50779" rIns="50779" bIns="50779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grpSp>
        <p:nvGrpSpPr>
          <p:cNvPr id="53" name="Group 14"/>
          <p:cNvGrpSpPr/>
          <p:nvPr/>
        </p:nvGrpSpPr>
        <p:grpSpPr>
          <a:xfrm>
            <a:off x="8864601" y="6734952"/>
            <a:ext cx="4043867" cy="338949"/>
            <a:chOff x="0" y="0"/>
            <a:chExt cx="1065051" cy="89271"/>
          </a:xfrm>
        </p:grpSpPr>
        <p:sp>
          <p:nvSpPr>
            <p:cNvPr id="54" name="Freeform 15"/>
            <p:cNvSpPr/>
            <p:nvPr/>
          </p:nvSpPr>
          <p:spPr>
            <a:xfrm>
              <a:off x="0" y="0"/>
              <a:ext cx="1065051" cy="89271"/>
            </a:xfrm>
            <a:custGeom>
              <a:avLst/>
              <a:gdLst/>
              <a:ahLst/>
              <a:cxnLst/>
              <a:rect l="l" t="t" r="r" b="b"/>
              <a:pathLst>
                <a:path w="1065051" h="89271">
                  <a:moveTo>
                    <a:pt x="0" y="0"/>
                  </a:moveTo>
                  <a:lnTo>
                    <a:pt x="1065051" y="0"/>
                  </a:lnTo>
                  <a:lnTo>
                    <a:pt x="1065051" y="89271"/>
                  </a:lnTo>
                  <a:lnTo>
                    <a:pt x="0" y="89271"/>
                  </a:lnTo>
                  <a:close/>
                </a:path>
              </a:pathLst>
            </a:custGeom>
            <a:solidFill>
              <a:srgbClr val="FFC609"/>
            </a:solidFill>
          </p:spPr>
        </p:sp>
        <p:sp>
          <p:nvSpPr>
            <p:cNvPr id="55" name="TextBox 16"/>
            <p:cNvSpPr txBox="1"/>
            <p:nvPr/>
          </p:nvSpPr>
          <p:spPr>
            <a:xfrm>
              <a:off x="0" y="-38100"/>
              <a:ext cx="1065051" cy="1273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6" name="Group 17"/>
          <p:cNvGrpSpPr/>
          <p:nvPr/>
        </p:nvGrpSpPr>
        <p:grpSpPr>
          <a:xfrm>
            <a:off x="8864601" y="1130301"/>
            <a:ext cx="4043867" cy="5778501"/>
            <a:chOff x="0" y="0"/>
            <a:chExt cx="1065051" cy="1461814"/>
          </a:xfrm>
        </p:grpSpPr>
        <p:sp>
          <p:nvSpPr>
            <p:cNvPr id="57" name="Freeform 18"/>
            <p:cNvSpPr/>
            <p:nvPr/>
          </p:nvSpPr>
          <p:spPr>
            <a:xfrm>
              <a:off x="0" y="0"/>
              <a:ext cx="1065051" cy="1461814"/>
            </a:xfrm>
            <a:custGeom>
              <a:avLst/>
              <a:gdLst/>
              <a:ahLst/>
              <a:cxnLst/>
              <a:rect l="l" t="t" r="r" b="b"/>
              <a:pathLst>
                <a:path w="1065051" h="1461814">
                  <a:moveTo>
                    <a:pt x="0" y="0"/>
                  </a:moveTo>
                  <a:lnTo>
                    <a:pt x="1065051" y="0"/>
                  </a:lnTo>
                  <a:lnTo>
                    <a:pt x="1065051" y="1461814"/>
                  </a:lnTo>
                  <a:lnTo>
                    <a:pt x="0" y="1461814"/>
                  </a:lnTo>
                  <a:close/>
                </a:path>
              </a:pathLst>
            </a:custGeom>
            <a:solidFill>
              <a:srgbClr val="B0C5FF"/>
            </a:solidFill>
          </p:spPr>
        </p:sp>
        <p:sp>
          <p:nvSpPr>
            <p:cNvPr id="58" name="TextBox 19"/>
            <p:cNvSpPr txBox="1"/>
            <p:nvPr/>
          </p:nvSpPr>
          <p:spPr>
            <a:xfrm>
              <a:off x="0" y="-38100"/>
              <a:ext cx="1065051" cy="14999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0" name="TextBox 23"/>
          <p:cNvSpPr txBox="1"/>
          <p:nvPr/>
        </p:nvSpPr>
        <p:spPr>
          <a:xfrm>
            <a:off x="9011376" y="1208216"/>
            <a:ext cx="3891467" cy="55964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000">
                <a:solidFill>
                  <a:srgbClr val="396CCD"/>
                </a:solidFill>
                <a:latin typeface="Open Sans Bold"/>
              </a:rPr>
              <a:t>Dona Regina e os Hospitais Regionais de Miracema;  Paraíso; Gurupi; Guaraí; Augustinópolis; Tia Dedé</a:t>
            </a:r>
            <a:endParaRPr lang="pt-BR">
              <a:solidFill>
                <a:srgbClr val="05066D"/>
              </a:solidFill>
              <a:latin typeface="Cocomat Pro Heavy"/>
            </a:endParaRPr>
          </a:p>
          <a:p>
            <a:pPr algn="ctr"/>
            <a:endParaRPr lang="pt-BR">
              <a:solidFill>
                <a:srgbClr val="05066D"/>
              </a:solidFill>
              <a:latin typeface="Cocomat Pro Heavy"/>
            </a:endParaRPr>
          </a:p>
          <a:p>
            <a:pPr algn="ctr"/>
            <a:r>
              <a:rPr lang="pt-BR" sz="2000">
                <a:solidFill>
                  <a:srgbClr val="05066D"/>
                </a:solidFill>
                <a:latin typeface="Cocomat Pro Heavy"/>
              </a:rPr>
              <a:t>Entrega de 30 Detector Fetal</a:t>
            </a:r>
          </a:p>
          <a:p>
            <a:pPr algn="ctr"/>
            <a:endParaRPr lang="pt-BR">
              <a:solidFill>
                <a:srgbClr val="05066D"/>
              </a:solidFill>
              <a:latin typeface="Cocomat Pro Heavy"/>
            </a:endParaRPr>
          </a:p>
          <a:p>
            <a:pPr algn="ctr"/>
            <a:endParaRPr lang="pt-BR">
              <a:solidFill>
                <a:srgbClr val="05066D"/>
              </a:solidFill>
              <a:latin typeface="Cocomat Pro Heavy"/>
            </a:endParaRPr>
          </a:p>
          <a:p>
            <a:pPr algn="ctr"/>
            <a:r>
              <a:rPr lang="en-US" sz="2000">
                <a:solidFill>
                  <a:srgbClr val="396CCD"/>
                </a:solidFill>
                <a:latin typeface="Open Sans Bold"/>
              </a:rPr>
              <a:t>Hospital Regional de Dianópolis</a:t>
            </a:r>
          </a:p>
          <a:p>
            <a:pPr algn="ctr">
              <a:lnSpc>
                <a:spcPts val="3213"/>
              </a:lnSpc>
            </a:pPr>
            <a:r>
              <a:rPr lang="en-US" sz="2000">
                <a:solidFill>
                  <a:srgbClr val="05066D"/>
                </a:solidFill>
                <a:latin typeface="Cocomat Pro Heavy"/>
              </a:rPr>
              <a:t>Entrega de 55 camas</a:t>
            </a:r>
          </a:p>
          <a:p>
            <a:pPr>
              <a:lnSpc>
                <a:spcPts val="3213"/>
              </a:lnSpc>
            </a:pPr>
            <a:endParaRPr lang="en-US" sz="2000">
              <a:solidFill>
                <a:srgbClr val="396CCD"/>
              </a:solidFill>
              <a:latin typeface="Montserrat Bold"/>
            </a:endParaRPr>
          </a:p>
          <a:p>
            <a:pPr>
              <a:lnSpc>
                <a:spcPts val="3213"/>
              </a:lnSpc>
            </a:pPr>
            <a:endParaRPr lang="en-US" sz="2000">
              <a:solidFill>
                <a:srgbClr val="396CCD"/>
              </a:solidFill>
              <a:latin typeface="Montserrat Bold"/>
            </a:endParaRPr>
          </a:p>
          <a:p>
            <a:pPr algn="ctr"/>
            <a:r>
              <a:rPr lang="en-US" sz="2000">
                <a:solidFill>
                  <a:srgbClr val="0053A4"/>
                </a:solidFill>
                <a:latin typeface="Montserrat Bold"/>
              </a:rPr>
              <a:t>121 novas cadeiras de banho foram entregues nas 17 unidades</a:t>
            </a:r>
          </a:p>
          <a:p>
            <a:pPr>
              <a:lnSpc>
                <a:spcPts val="3213"/>
              </a:lnSpc>
            </a:pPr>
            <a:endParaRPr lang="en-US" sz="2000">
              <a:solidFill>
                <a:srgbClr val="396CCD"/>
              </a:solidFill>
              <a:latin typeface="Montserrat Bold"/>
            </a:endParaRPr>
          </a:p>
        </p:txBody>
      </p:sp>
      <p:sp>
        <p:nvSpPr>
          <p:cNvPr id="62" name="TextBox 23"/>
          <p:cNvSpPr txBox="1"/>
          <p:nvPr/>
        </p:nvSpPr>
        <p:spPr>
          <a:xfrm>
            <a:off x="223333" y="5600700"/>
            <a:ext cx="3891467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000">
                <a:solidFill>
                  <a:srgbClr val="396CCD"/>
                </a:solidFill>
                <a:latin typeface="Montserrat Bold"/>
              </a:rPr>
              <a:t>Hospital Regional de Arapoema e Araguaína</a:t>
            </a:r>
          </a:p>
          <a:p>
            <a:pPr algn="ctr"/>
            <a:r>
              <a:rPr lang="en-US" sz="2000">
                <a:solidFill>
                  <a:srgbClr val="05066D"/>
                </a:solidFill>
                <a:latin typeface="Cocomat Pro Heavy"/>
              </a:rPr>
              <a:t>Implantação do prontuário eletrônico </a:t>
            </a:r>
          </a:p>
        </p:txBody>
      </p:sp>
      <p:sp>
        <p:nvSpPr>
          <p:cNvPr id="63" name="TextBox 23"/>
          <p:cNvSpPr txBox="1"/>
          <p:nvPr/>
        </p:nvSpPr>
        <p:spPr>
          <a:xfrm>
            <a:off x="4648200" y="2781304"/>
            <a:ext cx="3891467" cy="1692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000">
                <a:solidFill>
                  <a:srgbClr val="396CCD"/>
                </a:solidFill>
                <a:latin typeface="Montserrat Bold"/>
              </a:rPr>
              <a:t>Hospitais Regionais de Araguaína, Gurupi e HGP</a:t>
            </a:r>
            <a:endParaRPr lang="en-US" sz="2000">
              <a:solidFill>
                <a:srgbClr val="396CCD"/>
              </a:solidFill>
              <a:latin typeface="Montserrat Bold"/>
            </a:endParaRPr>
          </a:p>
          <a:p>
            <a:pPr algn="ctr"/>
            <a:endParaRPr lang="en-US" sz="1000">
              <a:solidFill>
                <a:srgbClr val="05066D"/>
              </a:solidFill>
              <a:latin typeface="Cocomat Pro Heavy"/>
            </a:endParaRPr>
          </a:p>
          <a:p>
            <a:pPr algn="ctr"/>
            <a:r>
              <a:rPr lang="en-US" sz="2000">
                <a:solidFill>
                  <a:srgbClr val="05066D"/>
                </a:solidFill>
                <a:latin typeface="Cocomat Pro Heavy"/>
              </a:rPr>
              <a:t>Torres de vídeos para videocirurgia, laparoscopia e artroscopia</a:t>
            </a:r>
          </a:p>
        </p:txBody>
      </p:sp>
      <p:sp>
        <p:nvSpPr>
          <p:cNvPr id="64" name="TextBox 23"/>
          <p:cNvSpPr txBox="1"/>
          <p:nvPr/>
        </p:nvSpPr>
        <p:spPr>
          <a:xfrm>
            <a:off x="4693296" y="5858472"/>
            <a:ext cx="3891467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000">
                <a:solidFill>
                  <a:srgbClr val="396CCD"/>
                </a:solidFill>
                <a:latin typeface="Montserrat Bold"/>
              </a:rPr>
              <a:t>Dona Regina</a:t>
            </a:r>
            <a:endParaRPr lang="en-US" sz="2000">
              <a:solidFill>
                <a:srgbClr val="396CCD"/>
              </a:solidFill>
              <a:latin typeface="Montserrat Bold"/>
            </a:endParaRPr>
          </a:p>
          <a:p>
            <a:pPr algn="ctr"/>
            <a:r>
              <a:rPr lang="pt-BR" sz="2000">
                <a:solidFill>
                  <a:srgbClr val="05066D"/>
                </a:solidFill>
                <a:latin typeface="Cocomat Pro Heavy"/>
              </a:rPr>
              <a:t>Novas poltronas de amamentação para Unidade Canguru</a:t>
            </a:r>
            <a:endParaRPr lang="en-US" sz="2000">
              <a:solidFill>
                <a:srgbClr val="05066D"/>
              </a:solidFill>
              <a:latin typeface="Cocomat Pro Heavy"/>
            </a:endParaRPr>
          </a:p>
        </p:txBody>
      </p:sp>
      <p:grpSp>
        <p:nvGrpSpPr>
          <p:cNvPr id="65" name="Group 7"/>
          <p:cNvGrpSpPr>
            <a:grpSpLocks noChangeAspect="1"/>
          </p:cNvGrpSpPr>
          <p:nvPr/>
        </p:nvGrpSpPr>
        <p:grpSpPr>
          <a:xfrm>
            <a:off x="4387755" y="7048500"/>
            <a:ext cx="4473421" cy="3200400"/>
            <a:chOff x="0" y="0"/>
            <a:chExt cx="4584192" cy="3279648"/>
          </a:xfrm>
        </p:grpSpPr>
        <p:sp>
          <p:nvSpPr>
            <p:cNvPr id="66" name="Freeform 8"/>
            <p:cNvSpPr/>
            <p:nvPr/>
          </p:nvSpPr>
          <p:spPr>
            <a:xfrm>
              <a:off x="0" y="0"/>
              <a:ext cx="4584192" cy="3279648"/>
            </a:xfrm>
            <a:custGeom>
              <a:avLst/>
              <a:gdLst/>
              <a:ahLst/>
              <a:cxnLst/>
              <a:rect l="l" t="t" r="r" b="b"/>
              <a:pathLst>
                <a:path w="4584192" h="3279648">
                  <a:moveTo>
                    <a:pt x="4584192" y="3279648"/>
                  </a:moveTo>
                  <a:lnTo>
                    <a:pt x="0" y="3279648"/>
                  </a:lnTo>
                  <a:lnTo>
                    <a:pt x="0" y="0"/>
                  </a:lnTo>
                  <a:lnTo>
                    <a:pt x="4584192" y="0"/>
                  </a:lnTo>
                  <a:lnTo>
                    <a:pt x="4584192" y="3279648"/>
                  </a:lnTo>
                  <a:close/>
                </a:path>
              </a:pathLst>
            </a:custGeom>
            <a:blipFill>
              <a:blip r:embed="rId5"/>
              <a:stretch>
                <a:fillRect l="-29" r="-29"/>
              </a:stretch>
            </a:blipFill>
          </p:spPr>
        </p:sp>
        <p:sp>
          <p:nvSpPr>
            <p:cNvPr id="67" name="Freeform 9"/>
            <p:cNvSpPr/>
            <p:nvPr/>
          </p:nvSpPr>
          <p:spPr>
            <a:xfrm>
              <a:off x="63980" y="23119"/>
              <a:ext cx="4450362" cy="3189732"/>
            </a:xfrm>
            <a:custGeom>
              <a:avLst/>
              <a:gdLst/>
              <a:ahLst/>
              <a:cxnLst/>
              <a:rect l="l" t="t" r="r" b="b"/>
              <a:pathLst>
                <a:path w="4450362" h="3189732">
                  <a:moveTo>
                    <a:pt x="1683722" y="191573"/>
                  </a:moveTo>
                  <a:cubicBezTo>
                    <a:pt x="1630586" y="213467"/>
                    <a:pt x="1578238" y="237063"/>
                    <a:pt x="1526818" y="262011"/>
                  </a:cubicBezTo>
                  <a:cubicBezTo>
                    <a:pt x="1354653" y="345546"/>
                    <a:pt x="1184946" y="404118"/>
                    <a:pt x="990617" y="383530"/>
                  </a:cubicBezTo>
                  <a:cubicBezTo>
                    <a:pt x="739285" y="356903"/>
                    <a:pt x="448733" y="330008"/>
                    <a:pt x="269970" y="508681"/>
                  </a:cubicBezTo>
                  <a:cubicBezTo>
                    <a:pt x="138854" y="639732"/>
                    <a:pt x="113725" y="844052"/>
                    <a:pt x="132070" y="1028527"/>
                  </a:cubicBezTo>
                  <a:cubicBezTo>
                    <a:pt x="150414" y="1213003"/>
                    <a:pt x="204488" y="1394155"/>
                    <a:pt x="202568" y="1579531"/>
                  </a:cubicBezTo>
                  <a:cubicBezTo>
                    <a:pt x="200122" y="1815750"/>
                    <a:pt x="107385" y="2040354"/>
                    <a:pt x="55443" y="2270805"/>
                  </a:cubicBezTo>
                  <a:cubicBezTo>
                    <a:pt x="3500" y="2501255"/>
                    <a:pt x="0" y="2765828"/>
                    <a:pt x="150410" y="2947981"/>
                  </a:cubicBezTo>
                  <a:cubicBezTo>
                    <a:pt x="350030" y="3189732"/>
                    <a:pt x="727375" y="3179629"/>
                    <a:pt x="1023317" y="3076166"/>
                  </a:cubicBezTo>
                  <a:cubicBezTo>
                    <a:pt x="1319260" y="2972702"/>
                    <a:pt x="1596862" y="2797070"/>
                    <a:pt x="1909477" y="2773458"/>
                  </a:cubicBezTo>
                  <a:cubicBezTo>
                    <a:pt x="2389121" y="2737229"/>
                    <a:pt x="2833277" y="3066330"/>
                    <a:pt x="3314271" y="3062191"/>
                  </a:cubicBezTo>
                  <a:cubicBezTo>
                    <a:pt x="3922471" y="3056959"/>
                    <a:pt x="4427849" y="2465033"/>
                    <a:pt x="4439106" y="1856885"/>
                  </a:cubicBezTo>
                  <a:cubicBezTo>
                    <a:pt x="4450362" y="1248737"/>
                    <a:pt x="4043930" y="682399"/>
                    <a:pt x="3510131" y="390850"/>
                  </a:cubicBezTo>
                  <a:cubicBezTo>
                    <a:pt x="3230877" y="238328"/>
                    <a:pt x="2942566" y="89503"/>
                    <a:pt x="2623518" y="44904"/>
                  </a:cubicBezTo>
                  <a:cubicBezTo>
                    <a:pt x="2302293" y="0"/>
                    <a:pt x="1980719" y="69200"/>
                    <a:pt x="1683722" y="191573"/>
                  </a:cubicBezTo>
                  <a:close/>
                </a:path>
              </a:pathLst>
            </a:custGeom>
            <a:blipFill>
              <a:blip r:embed="rId6"/>
              <a:stretch>
                <a:fillRect l="-2772" r="-2772"/>
              </a:stretch>
            </a:blipFill>
          </p:spPr>
        </p:sp>
      </p:grpSp>
      <p:grpSp>
        <p:nvGrpSpPr>
          <p:cNvPr id="68" name="Group 5"/>
          <p:cNvGrpSpPr>
            <a:grpSpLocks noChangeAspect="1"/>
          </p:cNvGrpSpPr>
          <p:nvPr/>
        </p:nvGrpSpPr>
        <p:grpSpPr>
          <a:xfrm>
            <a:off x="12472869" y="4366541"/>
            <a:ext cx="6272332" cy="6197063"/>
            <a:chOff x="0" y="0"/>
            <a:chExt cx="4572000" cy="4517135"/>
          </a:xfrm>
        </p:grpSpPr>
        <p:sp>
          <p:nvSpPr>
            <p:cNvPr id="69" name="Freeform 6"/>
            <p:cNvSpPr/>
            <p:nvPr/>
          </p:nvSpPr>
          <p:spPr>
            <a:xfrm>
              <a:off x="-16554" y="-2690"/>
              <a:ext cx="4639471" cy="4549489"/>
            </a:xfrm>
            <a:custGeom>
              <a:avLst/>
              <a:gdLst/>
              <a:ahLst/>
              <a:cxnLst/>
              <a:rect l="l" t="t" r="r" b="b"/>
              <a:pathLst>
                <a:path w="4639471" h="4549489">
                  <a:moveTo>
                    <a:pt x="2642461" y="4307731"/>
                  </a:moveTo>
                  <a:cubicBezTo>
                    <a:pt x="2937643" y="4136404"/>
                    <a:pt x="3174467" y="3866873"/>
                    <a:pt x="3302943" y="3520703"/>
                  </a:cubicBezTo>
                  <a:cubicBezTo>
                    <a:pt x="3367367" y="3347118"/>
                    <a:pt x="3462613" y="3172924"/>
                    <a:pt x="3623369" y="3081058"/>
                  </a:cubicBezTo>
                  <a:cubicBezTo>
                    <a:pt x="3747343" y="3010214"/>
                    <a:pt x="3895227" y="2996898"/>
                    <a:pt x="4029388" y="2948020"/>
                  </a:cubicBezTo>
                  <a:cubicBezTo>
                    <a:pt x="4411618" y="2808768"/>
                    <a:pt x="4639471" y="2366335"/>
                    <a:pt x="4578884" y="1964073"/>
                  </a:cubicBezTo>
                  <a:cubicBezTo>
                    <a:pt x="4518297" y="1561809"/>
                    <a:pt x="4204130" y="1222063"/>
                    <a:pt x="3823417" y="1078711"/>
                  </a:cubicBezTo>
                  <a:cubicBezTo>
                    <a:pt x="3609703" y="998242"/>
                    <a:pt x="3395764" y="1015829"/>
                    <a:pt x="3183757" y="930958"/>
                  </a:cubicBezTo>
                  <a:cubicBezTo>
                    <a:pt x="2896850" y="816103"/>
                    <a:pt x="2646820" y="557580"/>
                    <a:pt x="2402676" y="368105"/>
                  </a:cubicBezTo>
                  <a:cubicBezTo>
                    <a:pt x="2158532" y="178629"/>
                    <a:pt x="1877749" y="5911"/>
                    <a:pt x="1568716" y="3231"/>
                  </a:cubicBezTo>
                  <a:cubicBezTo>
                    <a:pt x="1196035" y="0"/>
                    <a:pt x="839628" y="279246"/>
                    <a:pt x="753607" y="641873"/>
                  </a:cubicBezTo>
                  <a:cubicBezTo>
                    <a:pt x="714329" y="807457"/>
                    <a:pt x="726735" y="980722"/>
                    <a:pt x="704584" y="1149453"/>
                  </a:cubicBezTo>
                  <a:cubicBezTo>
                    <a:pt x="619399" y="1798292"/>
                    <a:pt x="38111" y="2317174"/>
                    <a:pt x="17162" y="2971245"/>
                  </a:cubicBezTo>
                  <a:cubicBezTo>
                    <a:pt x="0" y="3507080"/>
                    <a:pt x="385323" y="3994953"/>
                    <a:pt x="863032" y="4238292"/>
                  </a:cubicBezTo>
                  <a:cubicBezTo>
                    <a:pt x="1111989" y="4365108"/>
                    <a:pt x="1371700" y="4475224"/>
                    <a:pt x="1651555" y="4507960"/>
                  </a:cubicBezTo>
                  <a:cubicBezTo>
                    <a:pt x="2006569" y="4549489"/>
                    <a:pt x="2352643" y="4475944"/>
                    <a:pt x="2642461" y="4307731"/>
                  </a:cubicBezTo>
                  <a:close/>
                </a:path>
              </a:pathLst>
            </a:custGeom>
            <a:blipFill>
              <a:blip r:embed="rId7"/>
              <a:stretch>
                <a:fillRect l="-32409" r="-43283"/>
              </a:stretch>
            </a:blipFill>
          </p:spPr>
        </p:sp>
        <p:sp>
          <p:nvSpPr>
            <p:cNvPr id="70" name="Freeform 7"/>
            <p:cNvSpPr/>
            <p:nvPr/>
          </p:nvSpPr>
          <p:spPr>
            <a:xfrm>
              <a:off x="0" y="0"/>
              <a:ext cx="4572000" cy="4517135"/>
            </a:xfrm>
            <a:custGeom>
              <a:avLst/>
              <a:gdLst/>
              <a:ahLst/>
              <a:cxnLst/>
              <a:rect l="l" t="t" r="r" b="b"/>
              <a:pathLst>
                <a:path w="4572000" h="4517135">
                  <a:moveTo>
                    <a:pt x="4572000" y="4517135"/>
                  </a:moveTo>
                  <a:lnTo>
                    <a:pt x="0" y="4517135"/>
                  </a:lnTo>
                  <a:lnTo>
                    <a:pt x="0" y="0"/>
                  </a:lnTo>
                  <a:lnTo>
                    <a:pt x="4572000" y="0"/>
                  </a:lnTo>
                  <a:lnTo>
                    <a:pt x="4572000" y="4517135"/>
                  </a:lnTo>
                  <a:close/>
                </a:path>
              </a:pathLst>
            </a:custGeom>
            <a:blipFill>
              <a:blip r:embed="rId8"/>
              <a:stretch>
                <a:fillRect l="-25" r="-25"/>
              </a:stretch>
            </a:blipFill>
          </p:spPr>
        </p:sp>
      </p:grpSp>
      <p:sp>
        <p:nvSpPr>
          <p:cNvPr id="73" name="TextBox 23"/>
          <p:cNvSpPr txBox="1"/>
          <p:nvPr/>
        </p:nvSpPr>
        <p:spPr>
          <a:xfrm>
            <a:off x="4845696" y="4753570"/>
            <a:ext cx="3891467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000">
                <a:solidFill>
                  <a:srgbClr val="396CCD"/>
                </a:solidFill>
                <a:latin typeface="Montserrat Bold"/>
              </a:rPr>
              <a:t>HGP</a:t>
            </a:r>
            <a:endParaRPr lang="en-US" sz="2000">
              <a:solidFill>
                <a:srgbClr val="396CCD"/>
              </a:solidFill>
              <a:latin typeface="Montserrat Bold"/>
            </a:endParaRPr>
          </a:p>
          <a:p>
            <a:pPr algn="ctr"/>
            <a:r>
              <a:rPr lang="pt-BR" sz="2000">
                <a:solidFill>
                  <a:srgbClr val="05066D"/>
                </a:solidFill>
                <a:latin typeface="Cocomat Pro Heavy"/>
              </a:rPr>
              <a:t>Entrega de 10 Perfuradores Ósseos</a:t>
            </a:r>
            <a:endParaRPr lang="en-US" sz="2000">
              <a:solidFill>
                <a:srgbClr val="05066D"/>
              </a:solidFill>
              <a:latin typeface="Cocomat Pro Heavy"/>
            </a:endParaRPr>
          </a:p>
        </p:txBody>
      </p:sp>
    </p:spTree>
    <p:extLst>
      <p:ext uri="{BB962C8B-B14F-4D97-AF65-F5344CB8AC3E}">
        <p14:creationId xmlns:p14="http://schemas.microsoft.com/office/powerpoint/2010/main" val="31670415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66786" y="-2398071"/>
            <a:ext cx="4991149" cy="7541571"/>
          </a:xfrm>
          <a:custGeom>
            <a:avLst/>
            <a:gdLst/>
            <a:ahLst/>
            <a:cxnLst/>
            <a:rect l="l" t="t" r="r" b="b"/>
            <a:pathLst>
              <a:path w="4991149" h="7541571">
                <a:moveTo>
                  <a:pt x="0" y="0"/>
                </a:moveTo>
                <a:lnTo>
                  <a:pt x="4991149" y="0"/>
                </a:lnTo>
                <a:lnTo>
                  <a:pt x="4991149" y="7541571"/>
                </a:lnTo>
                <a:lnTo>
                  <a:pt x="0" y="75415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386020" y="4595340"/>
            <a:ext cx="4991149" cy="7541571"/>
          </a:xfrm>
          <a:custGeom>
            <a:avLst/>
            <a:gdLst/>
            <a:ahLst/>
            <a:cxnLst/>
            <a:rect l="l" t="t" r="r" b="b"/>
            <a:pathLst>
              <a:path w="4991149" h="7541571">
                <a:moveTo>
                  <a:pt x="0" y="0"/>
                </a:moveTo>
                <a:lnTo>
                  <a:pt x="4991148" y="0"/>
                </a:lnTo>
                <a:lnTo>
                  <a:pt x="4991148" y="7541571"/>
                </a:lnTo>
                <a:lnTo>
                  <a:pt x="0" y="75415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594909" y="279637"/>
            <a:ext cx="2231374" cy="408095"/>
          </a:xfrm>
          <a:custGeom>
            <a:avLst/>
            <a:gdLst/>
            <a:ahLst/>
            <a:cxnLst/>
            <a:rect l="l" t="t" r="r" b="b"/>
            <a:pathLst>
              <a:path w="2231375" h="408094">
                <a:moveTo>
                  <a:pt x="0" y="0"/>
                </a:moveTo>
                <a:lnTo>
                  <a:pt x="2231375" y="0"/>
                </a:lnTo>
                <a:lnTo>
                  <a:pt x="2231375" y="408094"/>
                </a:lnTo>
                <a:lnTo>
                  <a:pt x="0" y="4080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76202" y="38100"/>
            <a:ext cx="6476998" cy="1079076"/>
            <a:chOff x="0" y="0"/>
            <a:chExt cx="1133444" cy="22270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33444" cy="222704"/>
            </a:xfrm>
            <a:custGeom>
              <a:avLst/>
              <a:gdLst/>
              <a:ahLst/>
              <a:cxnLst/>
              <a:rect l="l" t="t" r="r" b="b"/>
              <a:pathLst>
                <a:path w="1133444" h="222704">
                  <a:moveTo>
                    <a:pt x="111352" y="0"/>
                  </a:moveTo>
                  <a:lnTo>
                    <a:pt x="1022092" y="0"/>
                  </a:lnTo>
                  <a:cubicBezTo>
                    <a:pt x="1083590" y="0"/>
                    <a:pt x="1133444" y="49854"/>
                    <a:pt x="1133444" y="111352"/>
                  </a:cubicBezTo>
                  <a:lnTo>
                    <a:pt x="1133444" y="111352"/>
                  </a:lnTo>
                  <a:cubicBezTo>
                    <a:pt x="1133444" y="140884"/>
                    <a:pt x="1121713" y="169207"/>
                    <a:pt x="1100830" y="190090"/>
                  </a:cubicBezTo>
                  <a:cubicBezTo>
                    <a:pt x="1079948" y="210972"/>
                    <a:pt x="1051625" y="222704"/>
                    <a:pt x="1022092" y="222704"/>
                  </a:cubicBezTo>
                  <a:lnTo>
                    <a:pt x="111352" y="222704"/>
                  </a:lnTo>
                  <a:cubicBezTo>
                    <a:pt x="49854" y="222704"/>
                    <a:pt x="0" y="172850"/>
                    <a:pt x="0" y="111352"/>
                  </a:cubicBezTo>
                  <a:lnTo>
                    <a:pt x="0" y="111352"/>
                  </a:lnTo>
                  <a:cubicBezTo>
                    <a:pt x="0" y="49854"/>
                    <a:pt x="49854" y="0"/>
                    <a:pt x="111352" y="0"/>
                  </a:cubicBezTo>
                  <a:close/>
                </a:path>
              </a:pathLst>
            </a:custGeom>
            <a:solidFill>
              <a:srgbClr val="FFC609"/>
            </a:solidFill>
            <a:ln cap="rnd">
              <a:noFill/>
              <a:prstDash val="solid"/>
              <a:round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-142875"/>
              <a:ext cx="1133444" cy="3655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0212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 rot="18686409">
            <a:off x="50700" y="2534922"/>
            <a:ext cx="7810620" cy="5488263"/>
            <a:chOff x="0" y="0"/>
            <a:chExt cx="4572000" cy="3212592"/>
          </a:xfrm>
        </p:grpSpPr>
        <p:sp>
          <p:nvSpPr>
            <p:cNvPr id="19" name="Freeform 19"/>
            <p:cNvSpPr/>
            <p:nvPr/>
          </p:nvSpPr>
          <p:spPr>
            <a:xfrm>
              <a:off x="-40875" y="-15335"/>
              <a:ext cx="4793771" cy="3267781"/>
            </a:xfrm>
            <a:custGeom>
              <a:avLst/>
              <a:gdLst/>
              <a:ahLst/>
              <a:cxnLst/>
              <a:rect l="l" t="t" r="r" b="b"/>
              <a:pathLst>
                <a:path w="4793771" h="3267781">
                  <a:moveTo>
                    <a:pt x="3758476" y="2388987"/>
                  </a:moveTo>
                  <a:cubicBezTo>
                    <a:pt x="3777145" y="2379652"/>
                    <a:pt x="3795601" y="2369892"/>
                    <a:pt x="3813797" y="2359622"/>
                  </a:cubicBezTo>
                  <a:cubicBezTo>
                    <a:pt x="4346006" y="2059225"/>
                    <a:pt x="4793771" y="1415561"/>
                    <a:pt x="4539726" y="792606"/>
                  </a:cubicBezTo>
                  <a:cubicBezTo>
                    <a:pt x="4416115" y="489497"/>
                    <a:pt x="4124250" y="253294"/>
                    <a:pt x="3798022" y="226479"/>
                  </a:cubicBezTo>
                  <a:cubicBezTo>
                    <a:pt x="3416210" y="195095"/>
                    <a:pt x="3057000" y="433700"/>
                    <a:pt x="2673902" y="434869"/>
                  </a:cubicBezTo>
                  <a:cubicBezTo>
                    <a:pt x="2150947" y="436467"/>
                    <a:pt x="1697967" y="0"/>
                    <a:pt x="1175295" y="17260"/>
                  </a:cubicBezTo>
                  <a:cubicBezTo>
                    <a:pt x="926093" y="25490"/>
                    <a:pt x="686885" y="141037"/>
                    <a:pt x="505621" y="312257"/>
                  </a:cubicBezTo>
                  <a:cubicBezTo>
                    <a:pt x="324357" y="483477"/>
                    <a:pt x="198176" y="707277"/>
                    <a:pt x="117968" y="943375"/>
                  </a:cubicBezTo>
                  <a:cubicBezTo>
                    <a:pt x="33113" y="1193148"/>
                    <a:pt x="0" y="1477082"/>
                    <a:pt x="114600" y="1714681"/>
                  </a:cubicBezTo>
                  <a:cubicBezTo>
                    <a:pt x="225927" y="1945498"/>
                    <a:pt x="455959" y="2093480"/>
                    <a:pt x="684103" y="2210167"/>
                  </a:cubicBezTo>
                  <a:cubicBezTo>
                    <a:pt x="912247" y="2326854"/>
                    <a:pt x="1155656" y="2428529"/>
                    <a:pt x="1335979" y="2610604"/>
                  </a:cubicBezTo>
                  <a:cubicBezTo>
                    <a:pt x="1526733" y="2803211"/>
                    <a:pt x="1646549" y="3083819"/>
                    <a:pt x="1897397" y="3186566"/>
                  </a:cubicBezTo>
                  <a:cubicBezTo>
                    <a:pt x="2095678" y="3267781"/>
                    <a:pt x="2326648" y="3211079"/>
                    <a:pt x="2512645" y="3104699"/>
                  </a:cubicBezTo>
                  <a:cubicBezTo>
                    <a:pt x="2698634" y="2998322"/>
                    <a:pt x="2853882" y="2846534"/>
                    <a:pt x="3026221" y="2719221"/>
                  </a:cubicBezTo>
                  <a:cubicBezTo>
                    <a:pt x="3243833" y="2558464"/>
                    <a:pt x="3518795" y="2508816"/>
                    <a:pt x="3758476" y="2388987"/>
                  </a:cubicBezTo>
                  <a:close/>
                </a:path>
              </a:pathLst>
            </a:custGeom>
            <a:blipFill>
              <a:blip r:embed="rId5"/>
              <a:stretch>
                <a:fillRect l="-16129" r="-6569"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0" y="0"/>
              <a:ext cx="4572000" cy="3212592"/>
            </a:xfrm>
            <a:custGeom>
              <a:avLst/>
              <a:gdLst/>
              <a:ahLst/>
              <a:cxnLst/>
              <a:rect l="l" t="t" r="r" b="b"/>
              <a:pathLst>
                <a:path w="4572000" h="3212592">
                  <a:moveTo>
                    <a:pt x="4572000" y="3212592"/>
                  </a:moveTo>
                  <a:lnTo>
                    <a:pt x="0" y="3212592"/>
                  </a:lnTo>
                  <a:lnTo>
                    <a:pt x="0" y="0"/>
                  </a:lnTo>
                  <a:lnTo>
                    <a:pt x="4572000" y="0"/>
                  </a:lnTo>
                  <a:lnTo>
                    <a:pt x="4572000" y="3212592"/>
                  </a:lnTo>
                  <a:close/>
                </a:path>
              </a:pathLst>
            </a:custGeom>
            <a:blipFill>
              <a:blip r:embed="rId6"/>
              <a:stretch>
                <a:fillRect l="-11" r="-11"/>
              </a:stretch>
            </a:blipFill>
          </p:spPr>
        </p:sp>
      </p:grpSp>
      <p:sp>
        <p:nvSpPr>
          <p:cNvPr id="21" name="TextBox 21"/>
          <p:cNvSpPr txBox="1"/>
          <p:nvPr/>
        </p:nvSpPr>
        <p:spPr>
          <a:xfrm>
            <a:off x="838207" y="163566"/>
            <a:ext cx="4888122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30"/>
              </a:lnSpc>
              <a:spcBef>
                <a:spcPct val="0"/>
              </a:spcBef>
            </a:pPr>
            <a:r>
              <a:rPr lang="en-US" sz="4400" b="1" dirty="0" err="1">
                <a:solidFill>
                  <a:srgbClr val="05066D"/>
                </a:solidFill>
                <a:latin typeface="Cocomat Pro Heavy"/>
              </a:rPr>
              <a:t>Cirurgias</a:t>
            </a:r>
            <a:r>
              <a:rPr lang="en-US" sz="4400" b="1" dirty="0">
                <a:solidFill>
                  <a:srgbClr val="05066D"/>
                </a:solidFill>
                <a:latin typeface="Cocomat Pro Heavy"/>
              </a:rPr>
              <a:t> </a:t>
            </a:r>
            <a:r>
              <a:rPr lang="en-US" sz="4400" b="1" dirty="0" err="1">
                <a:solidFill>
                  <a:srgbClr val="05066D"/>
                </a:solidFill>
                <a:latin typeface="Cocomat Pro Heavy"/>
              </a:rPr>
              <a:t>Eletivas</a:t>
            </a:r>
            <a:endParaRPr lang="en-US" sz="4400" b="1" dirty="0">
              <a:solidFill>
                <a:srgbClr val="05066D"/>
              </a:solidFill>
              <a:latin typeface="Cocomat Pro Heavy"/>
            </a:endParaRPr>
          </a:p>
        </p:txBody>
      </p:sp>
      <p:graphicFrame>
        <p:nvGraphicFramePr>
          <p:cNvPr id="23" name="Objeto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6020275"/>
              </p:ext>
            </p:extLst>
          </p:nvPr>
        </p:nvGraphicFramePr>
        <p:xfrm>
          <a:off x="7010400" y="114305"/>
          <a:ext cx="7924800" cy="98674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lanilha" r:id="rId7" imgW="8293075" imgH="10325060" progId="Excel.Sheet.12">
                  <p:embed/>
                </p:oleObj>
              </mc:Choice>
              <mc:Fallback>
                <p:oleObj name="Planilha" r:id="rId7" imgW="8293075" imgH="1032506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010400" y="114305"/>
                        <a:ext cx="7924800" cy="98674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700987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4386020" y="4595340"/>
            <a:ext cx="4991149" cy="7541571"/>
          </a:xfrm>
          <a:custGeom>
            <a:avLst/>
            <a:gdLst/>
            <a:ahLst/>
            <a:cxnLst/>
            <a:rect l="l" t="t" r="r" b="b"/>
            <a:pathLst>
              <a:path w="4991149" h="7541571">
                <a:moveTo>
                  <a:pt x="0" y="0"/>
                </a:moveTo>
                <a:lnTo>
                  <a:pt x="4991148" y="0"/>
                </a:lnTo>
                <a:lnTo>
                  <a:pt x="4991148" y="7541571"/>
                </a:lnTo>
                <a:lnTo>
                  <a:pt x="0" y="75415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594909" y="279637"/>
            <a:ext cx="2231374" cy="408095"/>
          </a:xfrm>
          <a:custGeom>
            <a:avLst/>
            <a:gdLst/>
            <a:ahLst/>
            <a:cxnLst/>
            <a:rect l="l" t="t" r="r" b="b"/>
            <a:pathLst>
              <a:path w="2231375" h="408094">
                <a:moveTo>
                  <a:pt x="0" y="0"/>
                </a:moveTo>
                <a:lnTo>
                  <a:pt x="2231375" y="0"/>
                </a:lnTo>
                <a:lnTo>
                  <a:pt x="2231375" y="408094"/>
                </a:lnTo>
                <a:lnTo>
                  <a:pt x="0" y="4080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087178"/>
            <a:ext cx="11125200" cy="7341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7" y="6438900"/>
            <a:ext cx="6696089" cy="3886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6E4B241-0000-66EE-2D1D-20D50D41F1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8435"/>
            <a:ext cx="6772789" cy="405826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581B75B1-3E2A-65C4-BA81-288B4E11E2F3}"/>
              </a:ext>
            </a:extLst>
          </p:cNvPr>
          <p:cNvSpPr txBox="1"/>
          <p:nvPr/>
        </p:nvSpPr>
        <p:spPr>
          <a:xfrm>
            <a:off x="4605504" y="465918"/>
            <a:ext cx="2105332" cy="923287"/>
          </a:xfrm>
          <a:prstGeom prst="rect">
            <a:avLst/>
          </a:prstGeom>
          <a:noFill/>
        </p:spPr>
        <p:txBody>
          <a:bodyPr wrap="square" lIns="91404" tIns="45699" rIns="91404" bIns="45699">
            <a:spAutoFit/>
          </a:bodyPr>
          <a:lstStyle/>
          <a:p>
            <a:pPr algn="ctr"/>
            <a:r>
              <a:rPr lang="pt-BR" sz="2700" b="1" dirty="0"/>
              <a:t>5.033 Cirurgias</a:t>
            </a:r>
          </a:p>
        </p:txBody>
      </p:sp>
    </p:spTree>
    <p:extLst>
      <p:ext uri="{BB962C8B-B14F-4D97-AF65-F5344CB8AC3E}">
        <p14:creationId xmlns:p14="http://schemas.microsoft.com/office/powerpoint/2010/main" val="1858864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" r="1229" b="4442"/>
          <a:stretch/>
        </p:blipFill>
        <p:spPr bwMode="auto">
          <a:xfrm>
            <a:off x="1" y="2254469"/>
            <a:ext cx="18288000" cy="7994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F1BB43D9-7C5D-A9CD-7FC7-48AA9FA54830}"/>
              </a:ext>
            </a:extLst>
          </p:cNvPr>
          <p:cNvSpPr/>
          <p:nvPr/>
        </p:nvSpPr>
        <p:spPr>
          <a:xfrm>
            <a:off x="15925801" y="38100"/>
            <a:ext cx="2231374" cy="408095"/>
          </a:xfrm>
          <a:custGeom>
            <a:avLst/>
            <a:gdLst/>
            <a:ahLst/>
            <a:cxnLst/>
            <a:rect l="l" t="t" r="r" b="b"/>
            <a:pathLst>
              <a:path w="2231375" h="408094">
                <a:moveTo>
                  <a:pt x="0" y="0"/>
                </a:moveTo>
                <a:lnTo>
                  <a:pt x="2231375" y="0"/>
                </a:lnTo>
                <a:lnTo>
                  <a:pt x="2231375" y="408094"/>
                </a:lnTo>
                <a:lnTo>
                  <a:pt x="0" y="4080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400B829A-0EAA-5B1F-B609-EF30B0B04370}"/>
              </a:ext>
            </a:extLst>
          </p:cNvPr>
          <p:cNvSpPr txBox="1"/>
          <p:nvPr/>
        </p:nvSpPr>
        <p:spPr>
          <a:xfrm>
            <a:off x="228599" y="430218"/>
            <a:ext cx="17928575" cy="723259"/>
          </a:xfrm>
          <a:prstGeom prst="rect">
            <a:avLst/>
          </a:prstGeom>
          <a:noFill/>
        </p:spPr>
        <p:txBody>
          <a:bodyPr wrap="square" lIns="91425" tIns="45712" rIns="91425" bIns="45712">
            <a:spAutoFit/>
          </a:bodyPr>
          <a:lstStyle/>
          <a:p>
            <a:pPr algn="ctr" defTabSz="913925"/>
            <a:r>
              <a:rPr lang="pt-BR" sz="4100" dirty="0">
                <a:solidFill>
                  <a:srgbClr val="05066D"/>
                </a:solidFill>
                <a:latin typeface="Montserrat Heavy"/>
              </a:rPr>
              <a:t>Oferta de 70% dos 2.415 leitos clínicos SUS </a:t>
            </a: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34524AB1-BA12-0902-F0A3-62CE443D7AD1}"/>
              </a:ext>
            </a:extLst>
          </p:cNvPr>
          <p:cNvCxnSpPr>
            <a:cxnSpLocks/>
          </p:cNvCxnSpPr>
          <p:nvPr/>
        </p:nvCxnSpPr>
        <p:spPr>
          <a:xfrm>
            <a:off x="16749251" y="4392256"/>
            <a:ext cx="0" cy="3418244"/>
          </a:xfrm>
          <a:prstGeom prst="line">
            <a:avLst/>
          </a:prstGeom>
          <a:ln w="1174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E689CD9-B20A-B4CB-14EA-AA63F09B5DE7}"/>
              </a:ext>
            </a:extLst>
          </p:cNvPr>
          <p:cNvCxnSpPr>
            <a:cxnSpLocks/>
          </p:cNvCxnSpPr>
          <p:nvPr/>
        </p:nvCxnSpPr>
        <p:spPr>
          <a:xfrm flipH="1">
            <a:off x="11582400" y="7810500"/>
            <a:ext cx="5257799" cy="0"/>
          </a:xfrm>
          <a:prstGeom prst="line">
            <a:avLst/>
          </a:prstGeom>
          <a:ln w="1174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9C0C7369-AAB5-4AD5-7975-157C3BA89BAB}"/>
              </a:ext>
            </a:extLst>
          </p:cNvPr>
          <p:cNvCxnSpPr>
            <a:cxnSpLocks/>
          </p:cNvCxnSpPr>
          <p:nvPr/>
        </p:nvCxnSpPr>
        <p:spPr>
          <a:xfrm flipH="1" flipV="1">
            <a:off x="11582400" y="4381500"/>
            <a:ext cx="5257799" cy="10756"/>
          </a:xfrm>
          <a:prstGeom prst="line">
            <a:avLst/>
          </a:prstGeom>
          <a:ln w="1174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F488F8ED-F31C-A16C-B13A-D293EA0896CF}"/>
              </a:ext>
            </a:extLst>
          </p:cNvPr>
          <p:cNvCxnSpPr>
            <a:cxnSpLocks/>
          </p:cNvCxnSpPr>
          <p:nvPr/>
        </p:nvCxnSpPr>
        <p:spPr>
          <a:xfrm>
            <a:off x="15468600" y="4381500"/>
            <a:ext cx="0" cy="3429000"/>
          </a:xfrm>
          <a:prstGeom prst="line">
            <a:avLst/>
          </a:prstGeom>
          <a:ln w="1174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C486701E-F4A5-E65E-B3FB-56E51FDD11FC}"/>
              </a:ext>
            </a:extLst>
          </p:cNvPr>
          <p:cNvCxnSpPr>
            <a:cxnSpLocks/>
          </p:cNvCxnSpPr>
          <p:nvPr/>
        </p:nvCxnSpPr>
        <p:spPr>
          <a:xfrm>
            <a:off x="11658600" y="4381500"/>
            <a:ext cx="0" cy="3418244"/>
          </a:xfrm>
          <a:prstGeom prst="line">
            <a:avLst/>
          </a:prstGeom>
          <a:ln w="1174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to 29">
            <a:extLst>
              <a:ext uri="{FF2B5EF4-FFF2-40B4-BE49-F238E27FC236}">
                <a16:creationId xmlns:a16="http://schemas.microsoft.com/office/drawing/2014/main" id="{1D248421-50C9-5BD8-CA97-FACF365856B6}"/>
              </a:ext>
            </a:extLst>
          </p:cNvPr>
          <p:cNvCxnSpPr>
            <a:cxnSpLocks/>
          </p:cNvCxnSpPr>
          <p:nvPr/>
        </p:nvCxnSpPr>
        <p:spPr>
          <a:xfrm flipH="1">
            <a:off x="12939251" y="4838700"/>
            <a:ext cx="3810000" cy="0"/>
          </a:xfrm>
          <a:prstGeom prst="line">
            <a:avLst/>
          </a:prstGeom>
          <a:ln w="1174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:a16="http://schemas.microsoft.com/office/drawing/2014/main" id="{E3327DC1-9395-4C60-3A3A-518E0EFD3383}"/>
              </a:ext>
            </a:extLst>
          </p:cNvPr>
          <p:cNvCxnSpPr>
            <a:cxnSpLocks/>
          </p:cNvCxnSpPr>
          <p:nvPr/>
        </p:nvCxnSpPr>
        <p:spPr>
          <a:xfrm flipH="1">
            <a:off x="13091651" y="7124700"/>
            <a:ext cx="3657600" cy="0"/>
          </a:xfrm>
          <a:prstGeom prst="line">
            <a:avLst/>
          </a:prstGeom>
          <a:ln w="1174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9628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048000" y="-3014475"/>
            <a:ext cx="4671172" cy="7167377"/>
          </a:xfrm>
          <a:custGeom>
            <a:avLst/>
            <a:gdLst/>
            <a:ahLst/>
            <a:cxnLst/>
            <a:rect l="l" t="t" r="r" b="b"/>
            <a:pathLst>
              <a:path w="4991149" h="7541571">
                <a:moveTo>
                  <a:pt x="0" y="0"/>
                </a:moveTo>
                <a:lnTo>
                  <a:pt x="4991149" y="0"/>
                </a:lnTo>
                <a:lnTo>
                  <a:pt x="4991149" y="7541571"/>
                </a:lnTo>
                <a:lnTo>
                  <a:pt x="0" y="75415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594909" y="279637"/>
            <a:ext cx="2231374" cy="408095"/>
          </a:xfrm>
          <a:custGeom>
            <a:avLst/>
            <a:gdLst/>
            <a:ahLst/>
            <a:cxnLst/>
            <a:rect l="l" t="t" r="r" b="b"/>
            <a:pathLst>
              <a:path w="2231375" h="408094">
                <a:moveTo>
                  <a:pt x="0" y="0"/>
                </a:moveTo>
                <a:lnTo>
                  <a:pt x="2231375" y="0"/>
                </a:lnTo>
                <a:lnTo>
                  <a:pt x="2231375" y="408094"/>
                </a:lnTo>
                <a:lnTo>
                  <a:pt x="0" y="4080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2514605" y="-517617"/>
            <a:ext cx="12877800" cy="1421933"/>
            <a:chOff x="0" y="-142875"/>
            <a:chExt cx="1133444" cy="36557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33444" cy="222704"/>
            </a:xfrm>
            <a:custGeom>
              <a:avLst/>
              <a:gdLst/>
              <a:ahLst/>
              <a:cxnLst/>
              <a:rect l="l" t="t" r="r" b="b"/>
              <a:pathLst>
                <a:path w="1133444" h="222704">
                  <a:moveTo>
                    <a:pt x="111352" y="0"/>
                  </a:moveTo>
                  <a:lnTo>
                    <a:pt x="1022092" y="0"/>
                  </a:lnTo>
                  <a:cubicBezTo>
                    <a:pt x="1083590" y="0"/>
                    <a:pt x="1133444" y="49854"/>
                    <a:pt x="1133444" y="111352"/>
                  </a:cubicBezTo>
                  <a:lnTo>
                    <a:pt x="1133444" y="111352"/>
                  </a:lnTo>
                  <a:cubicBezTo>
                    <a:pt x="1133444" y="140884"/>
                    <a:pt x="1121713" y="169207"/>
                    <a:pt x="1100830" y="190090"/>
                  </a:cubicBezTo>
                  <a:cubicBezTo>
                    <a:pt x="1079948" y="210972"/>
                    <a:pt x="1051625" y="222704"/>
                    <a:pt x="1022092" y="222704"/>
                  </a:cubicBezTo>
                  <a:lnTo>
                    <a:pt x="111352" y="222704"/>
                  </a:lnTo>
                  <a:cubicBezTo>
                    <a:pt x="49854" y="222704"/>
                    <a:pt x="0" y="172850"/>
                    <a:pt x="0" y="111352"/>
                  </a:cubicBezTo>
                  <a:lnTo>
                    <a:pt x="0" y="111352"/>
                  </a:lnTo>
                  <a:cubicBezTo>
                    <a:pt x="0" y="49854"/>
                    <a:pt x="49854" y="0"/>
                    <a:pt x="111352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cap="rnd">
              <a:noFill/>
              <a:prstDash val="solid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142875"/>
              <a:ext cx="1133444" cy="3655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0212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2971800" y="114302"/>
            <a:ext cx="11175124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600" b="1" noProof="1">
                <a:solidFill>
                  <a:srgbClr val="05066D"/>
                </a:solidFill>
                <a:latin typeface="Cocomat Pro Heavy"/>
              </a:rPr>
              <a:t>Assitência Hemoterápica e Hematológica</a:t>
            </a:r>
          </a:p>
        </p:txBody>
      </p:sp>
      <p:sp>
        <p:nvSpPr>
          <p:cNvPr id="8" name="Freeform 5"/>
          <p:cNvSpPr/>
          <p:nvPr/>
        </p:nvSpPr>
        <p:spPr>
          <a:xfrm>
            <a:off x="10744205" y="4988987"/>
            <a:ext cx="7543800" cy="5298017"/>
          </a:xfrm>
          <a:custGeom>
            <a:avLst/>
            <a:gdLst/>
            <a:ahLst/>
            <a:cxnLst/>
            <a:rect l="l" t="t" r="r" b="b"/>
            <a:pathLst>
              <a:path w="7628806" h="5762083">
                <a:moveTo>
                  <a:pt x="0" y="0"/>
                </a:moveTo>
                <a:lnTo>
                  <a:pt x="7628806" y="0"/>
                </a:lnTo>
                <a:lnTo>
                  <a:pt x="7628806" y="5762083"/>
                </a:lnTo>
                <a:lnTo>
                  <a:pt x="0" y="57620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9000"/>
            </a:blip>
            <a:stretch>
              <a:fillRect l="-13959" r="-18107"/>
            </a:stretch>
          </a:blipFill>
        </p:spPr>
      </p:sp>
      <p:sp>
        <p:nvSpPr>
          <p:cNvPr id="19" name="TextBox 4">
            <a:extLst>
              <a:ext uri="{FF2B5EF4-FFF2-40B4-BE49-F238E27FC236}">
                <a16:creationId xmlns:a16="http://schemas.microsoft.com/office/drawing/2014/main" id="{B293294B-0692-DF6E-0050-4A6683B9592C}"/>
              </a:ext>
            </a:extLst>
          </p:cNvPr>
          <p:cNvSpPr txBox="1"/>
          <p:nvPr/>
        </p:nvSpPr>
        <p:spPr>
          <a:xfrm>
            <a:off x="381000" y="1222593"/>
            <a:ext cx="17830800" cy="65248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700" noProof="1">
                <a:solidFill>
                  <a:srgbClr val="05066D"/>
                </a:solidFill>
                <a:latin typeface="Montserrat Bold"/>
              </a:rPr>
              <a:t>A solidariedade e o comprometimento dos doadores e profissionais de saúde com as doações de sangue garantiram que o SUS tocantinense alcançasse um recorde de doações e voluntários em 2023: </a:t>
            </a:r>
          </a:p>
          <a:p>
            <a:pPr marL="457011" indent="-457011">
              <a:buFontTx/>
              <a:buChar char="-"/>
            </a:pPr>
            <a:endParaRPr lang="pt-BR" sz="2700" noProof="1">
              <a:solidFill>
                <a:srgbClr val="05066D"/>
              </a:solidFill>
              <a:latin typeface="Montserrat Bold"/>
            </a:endParaRPr>
          </a:p>
          <a:p>
            <a:pPr marL="457011" indent="-457011">
              <a:buFontTx/>
              <a:buChar char="-"/>
            </a:pPr>
            <a:r>
              <a:rPr lang="pt-BR" sz="2700" noProof="1">
                <a:solidFill>
                  <a:srgbClr val="05066D"/>
                </a:solidFill>
                <a:latin typeface="Montserrat Bold"/>
              </a:rPr>
              <a:t>33.780 candidatos à doação de sangue</a:t>
            </a:r>
          </a:p>
          <a:p>
            <a:pPr marL="457011" indent="-457011">
              <a:buFontTx/>
              <a:buChar char="-"/>
            </a:pPr>
            <a:r>
              <a:rPr lang="pt-BR" sz="2700" noProof="1">
                <a:solidFill>
                  <a:srgbClr val="05066D"/>
                </a:solidFill>
                <a:latin typeface="Montserrat Bold"/>
              </a:rPr>
              <a:t>63 coletas externas</a:t>
            </a:r>
          </a:p>
          <a:p>
            <a:pPr marL="457011" indent="-457011">
              <a:buFontTx/>
              <a:buChar char="-"/>
            </a:pPr>
            <a:r>
              <a:rPr lang="pt-BR" sz="2700" noProof="1">
                <a:solidFill>
                  <a:srgbClr val="05066D"/>
                </a:solidFill>
                <a:latin typeface="Montserrat Bold"/>
              </a:rPr>
              <a:t>24.046 doações</a:t>
            </a:r>
          </a:p>
          <a:p>
            <a:pPr marL="457011" indent="-457011">
              <a:buFontTx/>
              <a:buChar char="-"/>
            </a:pPr>
            <a:r>
              <a:rPr lang="pt-BR" sz="2700" noProof="1">
                <a:solidFill>
                  <a:srgbClr val="05066D"/>
                </a:solidFill>
                <a:latin typeface="Montserrat Bold"/>
              </a:rPr>
              <a:t>61.799 hemocomponentes produzidos</a:t>
            </a:r>
          </a:p>
          <a:p>
            <a:pPr marL="457011" indent="-457011">
              <a:buFontTx/>
              <a:buChar char="-"/>
            </a:pPr>
            <a:r>
              <a:rPr lang="pt-BR" sz="2700" noProof="1">
                <a:solidFill>
                  <a:srgbClr val="05066D"/>
                </a:solidFill>
                <a:latin typeface="Montserrat Bold"/>
              </a:rPr>
              <a:t>35.328 hemocomponentes distribuídos - transfusões que atenderam:</a:t>
            </a:r>
          </a:p>
          <a:p>
            <a:endParaRPr lang="pt-BR" noProof="1">
              <a:solidFill>
                <a:srgbClr val="05066D"/>
              </a:solidFill>
              <a:latin typeface="Montserrat Bold"/>
            </a:endParaRPr>
          </a:p>
          <a:p>
            <a:pPr marL="899734" indent="-457011">
              <a:buFont typeface="Wingdings" panose="05000000000000000000" pitchFamily="2" charset="2"/>
              <a:buChar char="§"/>
            </a:pPr>
            <a:r>
              <a:rPr lang="pt-BR" sz="2700" noProof="1">
                <a:solidFill>
                  <a:srgbClr val="05066D"/>
                </a:solidFill>
                <a:latin typeface="Montserrat Bold"/>
              </a:rPr>
              <a:t>20 hospitais públicos</a:t>
            </a:r>
          </a:p>
          <a:p>
            <a:pPr marL="899734" indent="-457011">
              <a:buFont typeface="Wingdings" panose="05000000000000000000" pitchFamily="2" charset="2"/>
              <a:buChar char="§"/>
            </a:pPr>
            <a:r>
              <a:rPr lang="pt-BR" sz="2700" noProof="1">
                <a:solidFill>
                  <a:srgbClr val="05066D"/>
                </a:solidFill>
                <a:latin typeface="Montserrat Bold"/>
              </a:rPr>
              <a:t>25 hospitais privados</a:t>
            </a:r>
          </a:p>
          <a:p>
            <a:pPr marL="899734" indent="-457011">
              <a:buFont typeface="Wingdings" panose="05000000000000000000" pitchFamily="2" charset="2"/>
              <a:buChar char="§"/>
            </a:pPr>
            <a:r>
              <a:rPr lang="pt-BR" sz="2700" noProof="1">
                <a:solidFill>
                  <a:srgbClr val="05066D"/>
                </a:solidFill>
                <a:latin typeface="Montserrat Bold"/>
              </a:rPr>
              <a:t>21 operadoras de planos de saúde</a:t>
            </a:r>
          </a:p>
          <a:p>
            <a:pPr marL="899734" indent="-457011">
              <a:buFont typeface="Wingdings" panose="05000000000000000000" pitchFamily="2" charset="2"/>
              <a:buChar char="§"/>
            </a:pPr>
            <a:endParaRPr lang="pt-BR" sz="2700" noProof="1">
              <a:solidFill>
                <a:srgbClr val="05066D"/>
              </a:solidFill>
              <a:latin typeface="Montserrat Bold"/>
            </a:endParaRPr>
          </a:p>
          <a:p>
            <a:pPr marL="442725"/>
            <a:r>
              <a:rPr lang="pt-BR" sz="2700" noProof="1">
                <a:solidFill>
                  <a:srgbClr val="05066D"/>
                </a:solidFill>
                <a:latin typeface="Montserrat Bold"/>
              </a:rPr>
              <a:t>07 novos veículos para a Hemorrede:</a:t>
            </a:r>
          </a:p>
          <a:p>
            <a:pPr marL="457011" indent="-457011">
              <a:buFontTx/>
              <a:buChar char="-"/>
            </a:pPr>
            <a:r>
              <a:rPr lang="pt-BR" sz="2700" noProof="1">
                <a:solidFill>
                  <a:srgbClr val="05066D"/>
                </a:solidFill>
                <a:latin typeface="Montserrat Bold"/>
              </a:rPr>
              <a:t>2 pick-ups, 2 carros sedans e 3 veículos hatchs</a:t>
            </a:r>
          </a:p>
        </p:txBody>
      </p:sp>
      <p:sp>
        <p:nvSpPr>
          <p:cNvPr id="20" name="Freeform 6">
            <a:extLst>
              <a:ext uri="{FF2B5EF4-FFF2-40B4-BE49-F238E27FC236}">
                <a16:creationId xmlns:a16="http://schemas.microsoft.com/office/drawing/2014/main" id="{AEBAF106-5014-6B37-2BF7-53FA761C1DDA}"/>
              </a:ext>
            </a:extLst>
          </p:cNvPr>
          <p:cNvSpPr/>
          <p:nvPr/>
        </p:nvSpPr>
        <p:spPr>
          <a:xfrm>
            <a:off x="2954594" y="7962904"/>
            <a:ext cx="3827206" cy="2435942"/>
          </a:xfrm>
          <a:custGeom>
            <a:avLst/>
            <a:gdLst/>
            <a:ahLst/>
            <a:cxnLst/>
            <a:rect l="l" t="t" r="r" b="b"/>
            <a:pathLst>
              <a:path w="3756990" h="2461995">
                <a:moveTo>
                  <a:pt x="0" y="0"/>
                </a:moveTo>
                <a:lnTo>
                  <a:pt x="3756990" y="0"/>
                </a:lnTo>
                <a:lnTo>
                  <a:pt x="3756990" y="2461996"/>
                </a:lnTo>
                <a:lnTo>
                  <a:pt x="0" y="24619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 lIns="91404" tIns="45699" rIns="91404" bIns="45699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0123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95950" y="-3014475"/>
            <a:ext cx="4671172" cy="7167377"/>
          </a:xfrm>
          <a:custGeom>
            <a:avLst/>
            <a:gdLst/>
            <a:ahLst/>
            <a:cxnLst/>
            <a:rect l="l" t="t" r="r" b="b"/>
            <a:pathLst>
              <a:path w="4991149" h="7541571">
                <a:moveTo>
                  <a:pt x="0" y="0"/>
                </a:moveTo>
                <a:lnTo>
                  <a:pt x="4991149" y="0"/>
                </a:lnTo>
                <a:lnTo>
                  <a:pt x="4991149" y="7541571"/>
                </a:lnTo>
                <a:lnTo>
                  <a:pt x="0" y="75415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594909" y="279637"/>
            <a:ext cx="2231374" cy="408095"/>
          </a:xfrm>
          <a:custGeom>
            <a:avLst/>
            <a:gdLst/>
            <a:ahLst/>
            <a:cxnLst/>
            <a:rect l="l" t="t" r="r" b="b"/>
            <a:pathLst>
              <a:path w="2231375" h="408094">
                <a:moveTo>
                  <a:pt x="0" y="0"/>
                </a:moveTo>
                <a:lnTo>
                  <a:pt x="2231375" y="0"/>
                </a:lnTo>
                <a:lnTo>
                  <a:pt x="2231375" y="408094"/>
                </a:lnTo>
                <a:lnTo>
                  <a:pt x="0" y="4080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2514605" y="-517617"/>
            <a:ext cx="12877800" cy="1421933"/>
            <a:chOff x="0" y="-142875"/>
            <a:chExt cx="1133444" cy="36557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33444" cy="222704"/>
            </a:xfrm>
            <a:custGeom>
              <a:avLst/>
              <a:gdLst/>
              <a:ahLst/>
              <a:cxnLst/>
              <a:rect l="l" t="t" r="r" b="b"/>
              <a:pathLst>
                <a:path w="1133444" h="222704">
                  <a:moveTo>
                    <a:pt x="111352" y="0"/>
                  </a:moveTo>
                  <a:lnTo>
                    <a:pt x="1022092" y="0"/>
                  </a:lnTo>
                  <a:cubicBezTo>
                    <a:pt x="1083590" y="0"/>
                    <a:pt x="1133444" y="49854"/>
                    <a:pt x="1133444" y="111352"/>
                  </a:cubicBezTo>
                  <a:lnTo>
                    <a:pt x="1133444" y="111352"/>
                  </a:lnTo>
                  <a:cubicBezTo>
                    <a:pt x="1133444" y="140884"/>
                    <a:pt x="1121713" y="169207"/>
                    <a:pt x="1100830" y="190090"/>
                  </a:cubicBezTo>
                  <a:cubicBezTo>
                    <a:pt x="1079948" y="210972"/>
                    <a:pt x="1051625" y="222704"/>
                    <a:pt x="1022092" y="222704"/>
                  </a:cubicBezTo>
                  <a:lnTo>
                    <a:pt x="111352" y="222704"/>
                  </a:lnTo>
                  <a:cubicBezTo>
                    <a:pt x="49854" y="222704"/>
                    <a:pt x="0" y="172850"/>
                    <a:pt x="0" y="111352"/>
                  </a:cubicBezTo>
                  <a:lnTo>
                    <a:pt x="0" y="111352"/>
                  </a:lnTo>
                  <a:cubicBezTo>
                    <a:pt x="0" y="49854"/>
                    <a:pt x="49854" y="0"/>
                    <a:pt x="111352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cap="rnd">
              <a:noFill/>
              <a:prstDash val="solid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142875"/>
              <a:ext cx="1133444" cy="3655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0212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2971800" y="114302"/>
            <a:ext cx="11175124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600" b="1" noProof="1">
                <a:solidFill>
                  <a:srgbClr val="05066D"/>
                </a:solidFill>
                <a:latin typeface="Cocomat Pro Heavy"/>
              </a:rPr>
              <a:t>Estoque de Materiais e Medicamentos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1C5B5419-D1E1-2416-0FC8-2BBEBAF1D2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958703"/>
            <a:ext cx="13832145" cy="62140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04C68224-7812-93B5-25DE-3730B30175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3842706"/>
              </p:ext>
            </p:extLst>
          </p:nvPr>
        </p:nvGraphicFramePr>
        <p:xfrm>
          <a:off x="4724405" y="940937"/>
          <a:ext cx="8458199" cy="28041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31967">
                  <a:extLst>
                    <a:ext uri="{9D8B030D-6E8A-4147-A177-3AD203B41FA5}">
                      <a16:colId xmlns:a16="http://schemas.microsoft.com/office/drawing/2014/main" val="3059243223"/>
                    </a:ext>
                  </a:extLst>
                </a:gridCol>
                <a:gridCol w="2931967">
                  <a:extLst>
                    <a:ext uri="{9D8B030D-6E8A-4147-A177-3AD203B41FA5}">
                      <a16:colId xmlns:a16="http://schemas.microsoft.com/office/drawing/2014/main" val="861903902"/>
                    </a:ext>
                  </a:extLst>
                </a:gridCol>
                <a:gridCol w="2594265">
                  <a:extLst>
                    <a:ext uri="{9D8B030D-6E8A-4147-A177-3AD203B41FA5}">
                      <a16:colId xmlns:a16="http://schemas.microsoft.com/office/drawing/2014/main" val="443577836"/>
                    </a:ext>
                  </a:extLst>
                </a:gridCol>
              </a:tblGrid>
              <a:tr h="35052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BR" sz="2000" dirty="0">
                          <a:effectLst/>
                        </a:rPr>
                        <a:t>Anos</a:t>
                      </a:r>
                      <a:endParaRPr lang="pt-BR" sz="3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BR" sz="2000">
                          <a:effectLst/>
                        </a:rPr>
                        <a:t>% Abastecimento</a:t>
                      </a:r>
                      <a:endParaRPr lang="pt-BR" sz="3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3331420"/>
                  </a:ext>
                </a:extLst>
              </a:tr>
              <a:tr h="35052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BR" sz="2000">
                          <a:effectLst/>
                        </a:rPr>
                        <a:t>Materiais</a:t>
                      </a:r>
                      <a:endParaRPr lang="pt-BR" sz="3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BR" sz="2000">
                          <a:effectLst/>
                        </a:rPr>
                        <a:t>Medicamentos</a:t>
                      </a:r>
                      <a:endParaRPr lang="pt-BR" sz="3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004096947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BR" sz="2000">
                          <a:effectLst/>
                        </a:rPr>
                        <a:t>2018</a:t>
                      </a:r>
                      <a:endParaRPr lang="pt-BR" sz="3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BR" sz="2000">
                          <a:effectLst/>
                        </a:rPr>
                        <a:t>69,54%</a:t>
                      </a:r>
                      <a:endParaRPr lang="pt-BR" sz="3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BR" sz="2000">
                          <a:effectLst/>
                        </a:rPr>
                        <a:t>68,53%</a:t>
                      </a:r>
                      <a:endParaRPr lang="pt-BR" sz="3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739651498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BR" sz="2000">
                          <a:effectLst/>
                        </a:rPr>
                        <a:t>2019</a:t>
                      </a:r>
                      <a:endParaRPr lang="pt-BR" sz="3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BR" sz="2000">
                          <a:effectLst/>
                        </a:rPr>
                        <a:t>76,37%</a:t>
                      </a:r>
                      <a:endParaRPr lang="pt-BR" sz="3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BR" sz="2000">
                          <a:effectLst/>
                        </a:rPr>
                        <a:t>75,46%</a:t>
                      </a:r>
                      <a:endParaRPr lang="pt-BR" sz="3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818535960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BR" sz="2000">
                          <a:effectLst/>
                        </a:rPr>
                        <a:t>2020</a:t>
                      </a:r>
                      <a:endParaRPr lang="pt-BR" sz="3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BR" sz="2000">
                          <a:effectLst/>
                        </a:rPr>
                        <a:t>82,09%</a:t>
                      </a:r>
                      <a:endParaRPr lang="pt-BR" sz="3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BR" sz="2000">
                          <a:effectLst/>
                        </a:rPr>
                        <a:t>79,78%</a:t>
                      </a:r>
                      <a:endParaRPr lang="pt-BR" sz="3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015492837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BR" sz="2000">
                          <a:effectLst/>
                        </a:rPr>
                        <a:t>2021</a:t>
                      </a:r>
                      <a:endParaRPr lang="pt-BR" sz="3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BR" sz="2000">
                          <a:effectLst/>
                        </a:rPr>
                        <a:t>76,09%</a:t>
                      </a:r>
                      <a:endParaRPr lang="pt-BR" sz="3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BR" sz="2000">
                          <a:effectLst/>
                        </a:rPr>
                        <a:t>70,88%</a:t>
                      </a:r>
                      <a:endParaRPr lang="pt-BR" sz="3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066184385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BR" sz="2000">
                          <a:effectLst/>
                        </a:rPr>
                        <a:t>2022</a:t>
                      </a:r>
                      <a:endParaRPr lang="pt-BR" sz="3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BR" sz="2000" dirty="0">
                          <a:effectLst/>
                        </a:rPr>
                        <a:t>79,39%</a:t>
                      </a:r>
                      <a:endParaRPr lang="pt-BR" sz="3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BR" sz="2000">
                          <a:effectLst/>
                        </a:rPr>
                        <a:t>72,51%</a:t>
                      </a:r>
                      <a:endParaRPr lang="pt-BR" sz="3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808290556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BR" sz="2000">
                          <a:effectLst/>
                        </a:rPr>
                        <a:t>2023</a:t>
                      </a:r>
                      <a:endParaRPr lang="pt-BR" sz="3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BR" sz="2000">
                          <a:effectLst/>
                        </a:rPr>
                        <a:t>87,84%</a:t>
                      </a:r>
                      <a:endParaRPr lang="pt-BR" sz="3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BR" sz="2000" dirty="0">
                          <a:effectLst/>
                        </a:rPr>
                        <a:t>82,79%</a:t>
                      </a:r>
                      <a:endParaRPr lang="pt-BR" sz="3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1570595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10059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5594909" y="279637"/>
            <a:ext cx="2231374" cy="408095"/>
          </a:xfrm>
          <a:custGeom>
            <a:avLst/>
            <a:gdLst/>
            <a:ahLst/>
            <a:cxnLst/>
            <a:rect l="l" t="t" r="r" b="b"/>
            <a:pathLst>
              <a:path w="2231375" h="408094">
                <a:moveTo>
                  <a:pt x="0" y="0"/>
                </a:moveTo>
                <a:lnTo>
                  <a:pt x="2231375" y="0"/>
                </a:lnTo>
                <a:lnTo>
                  <a:pt x="2231375" y="408094"/>
                </a:lnTo>
                <a:lnTo>
                  <a:pt x="0" y="4080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52405" y="2035368"/>
            <a:ext cx="7543800" cy="6689532"/>
            <a:chOff x="0" y="0"/>
            <a:chExt cx="3619627" cy="312560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619627" cy="3125606"/>
            </a:xfrm>
            <a:custGeom>
              <a:avLst/>
              <a:gdLst/>
              <a:ahLst/>
              <a:cxnLst/>
              <a:rect l="l" t="t" r="r" b="b"/>
              <a:pathLst>
                <a:path w="3619627" h="3125606">
                  <a:moveTo>
                    <a:pt x="3619627" y="1562803"/>
                  </a:moveTo>
                  <a:lnTo>
                    <a:pt x="2714752" y="3125606"/>
                  </a:lnTo>
                  <a:lnTo>
                    <a:pt x="904875" y="3125606"/>
                  </a:lnTo>
                  <a:lnTo>
                    <a:pt x="0" y="1562803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2803"/>
                  </a:lnTo>
                  <a:close/>
                </a:path>
              </a:pathLst>
            </a:custGeom>
            <a:solidFill>
              <a:srgbClr val="0053A4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7713609" y="1057606"/>
            <a:ext cx="9935889" cy="8653976"/>
            <a:chOff x="0" y="0"/>
            <a:chExt cx="3619627" cy="313461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619627" cy="3134614"/>
            </a:xfrm>
            <a:custGeom>
              <a:avLst/>
              <a:gdLst/>
              <a:ahLst/>
              <a:cxnLst/>
              <a:rect l="l" t="t" r="r" b="b"/>
              <a:pathLst>
                <a:path w="3619627" h="3134614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7CB4FF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-1840413" y="6653817"/>
            <a:ext cx="22684326" cy="7135251"/>
          </a:xfrm>
          <a:custGeom>
            <a:avLst/>
            <a:gdLst/>
            <a:ahLst/>
            <a:cxnLst/>
            <a:rect l="l" t="t" r="r" b="b"/>
            <a:pathLst>
              <a:path w="22684325" h="7135251">
                <a:moveTo>
                  <a:pt x="0" y="0"/>
                </a:moveTo>
                <a:lnTo>
                  <a:pt x="22684325" y="0"/>
                </a:lnTo>
                <a:lnTo>
                  <a:pt x="22684325" y="7135251"/>
                </a:lnTo>
                <a:lnTo>
                  <a:pt x="0" y="7135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047197" y="2658358"/>
            <a:ext cx="5627642" cy="4154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93"/>
              </a:lnSpc>
            </a:pPr>
            <a:endParaRPr sz="2700"/>
          </a:p>
          <a:p>
            <a:pPr algn="ctr">
              <a:lnSpc>
                <a:spcPts val="3593"/>
              </a:lnSpc>
            </a:pPr>
            <a:r>
              <a:rPr lang="en-US" sz="2700">
                <a:solidFill>
                  <a:srgbClr val="FFFFFF"/>
                </a:solidFill>
                <a:latin typeface="Open Sans Bold"/>
              </a:rPr>
              <a:t>Revitalização da fachada e do pronto-socorro do Hospital e Maternidade Dona Regina.</a:t>
            </a:r>
          </a:p>
          <a:p>
            <a:pPr algn="ctr">
              <a:lnSpc>
                <a:spcPts val="3593"/>
              </a:lnSpc>
            </a:pPr>
            <a:endParaRPr lang="en-US" sz="2700">
              <a:solidFill>
                <a:srgbClr val="FFFFFF"/>
              </a:solidFill>
              <a:latin typeface="Open Sans Bold"/>
            </a:endParaRPr>
          </a:p>
          <a:p>
            <a:pPr algn="ctr">
              <a:lnSpc>
                <a:spcPts val="3593"/>
              </a:lnSpc>
            </a:pPr>
            <a:r>
              <a:rPr lang="en-US" sz="2700">
                <a:solidFill>
                  <a:srgbClr val="FFFFFF"/>
                </a:solidFill>
                <a:latin typeface="Open Sans Bold"/>
              </a:rPr>
              <a:t> O Hospital realiza quase 35 mil atendimentos por ano e destes, mais de cinco mil são partos.</a:t>
            </a:r>
          </a:p>
          <a:p>
            <a:pPr algn="ctr">
              <a:lnSpc>
                <a:spcPts val="3593"/>
              </a:lnSpc>
            </a:pPr>
            <a:endParaRPr lang="en-US" sz="2700">
              <a:solidFill>
                <a:srgbClr val="FFFFFF"/>
              </a:solidFill>
              <a:latin typeface="Open Sans Bold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693931" y="573679"/>
            <a:ext cx="4360962" cy="866216"/>
            <a:chOff x="0" y="0"/>
            <a:chExt cx="1121203" cy="22270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21203" cy="222704"/>
            </a:xfrm>
            <a:custGeom>
              <a:avLst/>
              <a:gdLst/>
              <a:ahLst/>
              <a:cxnLst/>
              <a:rect l="l" t="t" r="r" b="b"/>
              <a:pathLst>
                <a:path w="1121203" h="222704">
                  <a:moveTo>
                    <a:pt x="111352" y="0"/>
                  </a:moveTo>
                  <a:lnTo>
                    <a:pt x="1009852" y="0"/>
                  </a:lnTo>
                  <a:cubicBezTo>
                    <a:pt x="1071350" y="0"/>
                    <a:pt x="1121203" y="49854"/>
                    <a:pt x="1121203" y="111352"/>
                  </a:cubicBezTo>
                  <a:lnTo>
                    <a:pt x="1121203" y="111352"/>
                  </a:lnTo>
                  <a:cubicBezTo>
                    <a:pt x="1121203" y="140884"/>
                    <a:pt x="1109472" y="169207"/>
                    <a:pt x="1088589" y="190090"/>
                  </a:cubicBezTo>
                  <a:cubicBezTo>
                    <a:pt x="1067707" y="210972"/>
                    <a:pt x="1039384" y="222704"/>
                    <a:pt x="1009852" y="222704"/>
                  </a:cubicBezTo>
                  <a:lnTo>
                    <a:pt x="111352" y="222704"/>
                  </a:lnTo>
                  <a:cubicBezTo>
                    <a:pt x="49854" y="222704"/>
                    <a:pt x="0" y="172850"/>
                    <a:pt x="0" y="111352"/>
                  </a:cubicBezTo>
                  <a:lnTo>
                    <a:pt x="0" y="111352"/>
                  </a:lnTo>
                  <a:cubicBezTo>
                    <a:pt x="0" y="49854"/>
                    <a:pt x="49854" y="0"/>
                    <a:pt x="111352" y="0"/>
                  </a:cubicBezTo>
                  <a:close/>
                </a:path>
              </a:pathLst>
            </a:custGeom>
            <a:solidFill>
              <a:srgbClr val="FFC609"/>
            </a:solidFill>
            <a:ln cap="rnd">
              <a:noFill/>
              <a:prstDash val="solid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142875"/>
              <a:ext cx="1121203" cy="3655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0212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732651" y="608769"/>
            <a:ext cx="2283522" cy="782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58"/>
              </a:lnSpc>
              <a:spcBef>
                <a:spcPct val="0"/>
              </a:spcBef>
            </a:pPr>
            <a:r>
              <a:rPr lang="en-US" sz="4300">
                <a:solidFill>
                  <a:srgbClr val="05066D"/>
                </a:solidFill>
                <a:latin typeface="Cocomat Pro Heavy"/>
              </a:rPr>
              <a:t>OBRAS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5700077" y="8502845"/>
            <a:ext cx="1749727" cy="1510919"/>
            <a:chOff x="0" y="0"/>
            <a:chExt cx="3619627" cy="312560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619627" cy="3125606"/>
            </a:xfrm>
            <a:custGeom>
              <a:avLst/>
              <a:gdLst/>
              <a:ahLst/>
              <a:cxnLst/>
              <a:rect l="l" t="t" r="r" b="b"/>
              <a:pathLst>
                <a:path w="3619627" h="3125606">
                  <a:moveTo>
                    <a:pt x="3619627" y="1562803"/>
                  </a:moveTo>
                  <a:lnTo>
                    <a:pt x="2714752" y="3125606"/>
                  </a:lnTo>
                  <a:lnTo>
                    <a:pt x="904875" y="3125606"/>
                  </a:lnTo>
                  <a:lnTo>
                    <a:pt x="0" y="1562803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2803"/>
                  </a:lnTo>
                  <a:close/>
                </a:path>
              </a:pathLst>
            </a:custGeom>
            <a:solidFill>
              <a:srgbClr val="FFC609"/>
            </a:solidFill>
          </p:spPr>
        </p:sp>
      </p:grpSp>
      <p:sp>
        <p:nvSpPr>
          <p:cNvPr id="18" name="TextBox 18"/>
          <p:cNvSpPr txBox="1"/>
          <p:nvPr/>
        </p:nvSpPr>
        <p:spPr>
          <a:xfrm>
            <a:off x="9266122" y="1790700"/>
            <a:ext cx="6888282" cy="73866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600">
                <a:solidFill>
                  <a:srgbClr val="FFFFFF"/>
                </a:solidFill>
                <a:latin typeface="Open Sans Bold"/>
              </a:rPr>
              <a:t> Entrega do novo pronto-socorro pediátrico do HGP. </a:t>
            </a:r>
          </a:p>
          <a:p>
            <a:pPr algn="ctr">
              <a:lnSpc>
                <a:spcPts val="3639"/>
              </a:lnSpc>
            </a:pPr>
            <a:endParaRPr lang="en-US" sz="2600">
              <a:solidFill>
                <a:srgbClr val="FFFFFF"/>
              </a:solidFill>
              <a:latin typeface="Open Sans Bold"/>
            </a:endParaRPr>
          </a:p>
          <a:p>
            <a:pPr algn="ctr">
              <a:lnSpc>
                <a:spcPts val="3639"/>
              </a:lnSpc>
            </a:pPr>
            <a:r>
              <a:rPr lang="en-US" sz="2600">
                <a:solidFill>
                  <a:srgbClr val="FFFFFF"/>
                </a:solidFill>
                <a:latin typeface="Open Sans Bold"/>
              </a:rPr>
              <a:t>O espaço foi totalmente adaptado, recebendo pintura, reparações técnicas, ampliação de salas e espaços.</a:t>
            </a:r>
          </a:p>
          <a:p>
            <a:pPr algn="ctr">
              <a:lnSpc>
                <a:spcPts val="3639"/>
              </a:lnSpc>
            </a:pPr>
            <a:endParaRPr lang="en-US" sz="2600">
              <a:solidFill>
                <a:srgbClr val="FFFFFF"/>
              </a:solidFill>
              <a:latin typeface="Open Sans Bold"/>
            </a:endParaRPr>
          </a:p>
          <a:p>
            <a:pPr algn="ctr">
              <a:lnSpc>
                <a:spcPts val="3639"/>
              </a:lnSpc>
            </a:pPr>
            <a:r>
              <a:rPr lang="en-US" sz="2600">
                <a:solidFill>
                  <a:srgbClr val="FFFFFF"/>
                </a:solidFill>
                <a:latin typeface="Open Sans Bold"/>
              </a:rPr>
              <a:t>Com as adequações, o Ambulatório Pediátrico oferecerá consultas, exames, teste alérgico e vacinas para crianças alérgicas; e possui ainda seis consultórios, sala de infusão/vacinas e testes alérgicos; sala de ortopedia, nutrição, assistente social e fisioterapia; atendendo 15 especialidades.</a:t>
            </a:r>
          </a:p>
          <a:p>
            <a:pPr algn="ctr">
              <a:lnSpc>
                <a:spcPts val="3639"/>
              </a:lnSpc>
            </a:pPr>
            <a:endParaRPr lang="en-US" sz="2600">
              <a:solidFill>
                <a:srgbClr val="FFFFFF"/>
              </a:solidFill>
              <a:latin typeface="Open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16893294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1952" y="1351825"/>
            <a:ext cx="4408575" cy="866216"/>
            <a:chOff x="0" y="0"/>
            <a:chExt cx="1133444" cy="2227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33444" cy="222704"/>
            </a:xfrm>
            <a:custGeom>
              <a:avLst/>
              <a:gdLst/>
              <a:ahLst/>
              <a:cxnLst/>
              <a:rect l="l" t="t" r="r" b="b"/>
              <a:pathLst>
                <a:path w="1133444" h="222704">
                  <a:moveTo>
                    <a:pt x="111352" y="0"/>
                  </a:moveTo>
                  <a:lnTo>
                    <a:pt x="1022092" y="0"/>
                  </a:lnTo>
                  <a:cubicBezTo>
                    <a:pt x="1083590" y="0"/>
                    <a:pt x="1133444" y="49854"/>
                    <a:pt x="1133444" y="111352"/>
                  </a:cubicBezTo>
                  <a:lnTo>
                    <a:pt x="1133444" y="111352"/>
                  </a:lnTo>
                  <a:cubicBezTo>
                    <a:pt x="1133444" y="140884"/>
                    <a:pt x="1121713" y="169207"/>
                    <a:pt x="1100830" y="190090"/>
                  </a:cubicBezTo>
                  <a:cubicBezTo>
                    <a:pt x="1079948" y="210972"/>
                    <a:pt x="1051625" y="222704"/>
                    <a:pt x="1022092" y="222704"/>
                  </a:cubicBezTo>
                  <a:lnTo>
                    <a:pt x="111352" y="222704"/>
                  </a:lnTo>
                  <a:cubicBezTo>
                    <a:pt x="49854" y="222704"/>
                    <a:pt x="0" y="172850"/>
                    <a:pt x="0" y="111352"/>
                  </a:cubicBezTo>
                  <a:lnTo>
                    <a:pt x="0" y="111352"/>
                  </a:lnTo>
                  <a:cubicBezTo>
                    <a:pt x="0" y="49854"/>
                    <a:pt x="49854" y="0"/>
                    <a:pt x="111352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42875"/>
              <a:ext cx="1133444" cy="3655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0212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594909" y="279637"/>
            <a:ext cx="2231374" cy="408095"/>
          </a:xfrm>
          <a:custGeom>
            <a:avLst/>
            <a:gdLst/>
            <a:ahLst/>
            <a:cxnLst/>
            <a:rect l="l" t="t" r="r" b="b"/>
            <a:pathLst>
              <a:path w="2231375" h="408094">
                <a:moveTo>
                  <a:pt x="0" y="0"/>
                </a:moveTo>
                <a:lnTo>
                  <a:pt x="2231375" y="0"/>
                </a:lnTo>
                <a:lnTo>
                  <a:pt x="2231375" y="408094"/>
                </a:lnTo>
                <a:lnTo>
                  <a:pt x="0" y="4080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302097" y="1351821"/>
            <a:ext cx="8570902" cy="7401111"/>
            <a:chOff x="0" y="0"/>
            <a:chExt cx="3619627" cy="312560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619627" cy="3125606"/>
            </a:xfrm>
            <a:custGeom>
              <a:avLst/>
              <a:gdLst/>
              <a:ahLst/>
              <a:cxnLst/>
              <a:rect l="l" t="t" r="r" b="b"/>
              <a:pathLst>
                <a:path w="3619627" h="3125606">
                  <a:moveTo>
                    <a:pt x="3619627" y="1562803"/>
                  </a:moveTo>
                  <a:lnTo>
                    <a:pt x="2714752" y="3125606"/>
                  </a:lnTo>
                  <a:lnTo>
                    <a:pt x="904875" y="3125606"/>
                  </a:lnTo>
                  <a:lnTo>
                    <a:pt x="0" y="1562803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2803"/>
                  </a:lnTo>
                  <a:close/>
                </a:path>
              </a:pathLst>
            </a:custGeom>
            <a:solidFill>
              <a:srgbClr val="0053A4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7333538" y="1362913"/>
            <a:ext cx="10492745" cy="9086768"/>
            <a:chOff x="0" y="0"/>
            <a:chExt cx="3619627" cy="313461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619627" cy="3134614"/>
            </a:xfrm>
            <a:custGeom>
              <a:avLst/>
              <a:gdLst/>
              <a:ahLst/>
              <a:cxnLst/>
              <a:rect l="l" t="t" r="r" b="b"/>
              <a:pathLst>
                <a:path w="3619627" h="3134614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7CB4FF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3654738" y="8752934"/>
            <a:ext cx="1749727" cy="1510919"/>
            <a:chOff x="0" y="0"/>
            <a:chExt cx="3619627" cy="312560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619627" cy="3125606"/>
            </a:xfrm>
            <a:custGeom>
              <a:avLst/>
              <a:gdLst/>
              <a:ahLst/>
              <a:cxnLst/>
              <a:rect l="l" t="t" r="r" b="b"/>
              <a:pathLst>
                <a:path w="3619627" h="3125606">
                  <a:moveTo>
                    <a:pt x="3619627" y="1562803"/>
                  </a:moveTo>
                  <a:lnTo>
                    <a:pt x="2714752" y="3125606"/>
                  </a:lnTo>
                  <a:lnTo>
                    <a:pt x="904875" y="3125606"/>
                  </a:lnTo>
                  <a:lnTo>
                    <a:pt x="0" y="1562803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2803"/>
                  </a:lnTo>
                  <a:close/>
                </a:path>
              </a:pathLst>
            </a:custGeom>
            <a:solidFill>
              <a:srgbClr val="05066D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5090337" y="5488501"/>
            <a:ext cx="6966349" cy="6015554"/>
            <a:chOff x="0" y="0"/>
            <a:chExt cx="3619627" cy="312560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619627" cy="3125606"/>
            </a:xfrm>
            <a:custGeom>
              <a:avLst/>
              <a:gdLst/>
              <a:ahLst/>
              <a:cxnLst/>
              <a:rect l="l" t="t" r="r" b="b"/>
              <a:pathLst>
                <a:path w="3619627" h="3125606">
                  <a:moveTo>
                    <a:pt x="3619627" y="1562803"/>
                  </a:moveTo>
                  <a:lnTo>
                    <a:pt x="2714752" y="3125606"/>
                  </a:lnTo>
                  <a:lnTo>
                    <a:pt x="904875" y="3125606"/>
                  </a:lnTo>
                  <a:lnTo>
                    <a:pt x="0" y="1562803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280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1473142" y="2946308"/>
            <a:ext cx="5860398" cy="6501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73"/>
              </a:lnSpc>
            </a:pPr>
            <a:r>
              <a:rPr lang="en-US" sz="2700" err="1">
                <a:solidFill>
                  <a:srgbClr val="FFFFFF"/>
                </a:solidFill>
                <a:latin typeface="Open Sans Bold"/>
              </a:rPr>
              <a:t>Entrega</a:t>
            </a:r>
            <a:r>
              <a:rPr lang="en-US" sz="2700">
                <a:solidFill>
                  <a:srgbClr val="FFFFFF"/>
                </a:solidFill>
                <a:latin typeface="Open Sans Bold"/>
              </a:rPr>
              <a:t> da </a:t>
            </a:r>
            <a:r>
              <a:rPr lang="en-US" sz="2700" err="1">
                <a:solidFill>
                  <a:srgbClr val="FFFFFF"/>
                </a:solidFill>
                <a:latin typeface="Open Sans Bold"/>
              </a:rPr>
              <a:t>Ludoteca</a:t>
            </a:r>
            <a:r>
              <a:rPr lang="en-US" sz="2700">
                <a:solidFill>
                  <a:srgbClr val="FFFFFF"/>
                </a:solidFill>
                <a:latin typeface="Open Sans Bold"/>
              </a:rPr>
              <a:t> - Flor de </a:t>
            </a:r>
            <a:r>
              <a:rPr lang="en-US" sz="2700" err="1">
                <a:solidFill>
                  <a:srgbClr val="FFFFFF"/>
                </a:solidFill>
                <a:latin typeface="Open Sans Bold"/>
              </a:rPr>
              <a:t>Pequi</a:t>
            </a:r>
            <a:r>
              <a:rPr lang="en-US" sz="2700">
                <a:solidFill>
                  <a:srgbClr val="FFFFFF"/>
                </a:solidFill>
                <a:latin typeface="Open Sans Bold"/>
              </a:rPr>
              <a:t>, do </a:t>
            </a:r>
            <a:r>
              <a:rPr lang="en-US" sz="2700" err="1">
                <a:solidFill>
                  <a:srgbClr val="FFFFFF"/>
                </a:solidFill>
                <a:latin typeface="Open Sans Bold"/>
              </a:rPr>
              <a:t>Serviço</a:t>
            </a:r>
            <a:r>
              <a:rPr lang="en-US" sz="2700">
                <a:solidFill>
                  <a:srgbClr val="FFFFFF"/>
                </a:solidFill>
                <a:latin typeface="Open Sans Bold"/>
              </a:rPr>
              <a:t> de </a:t>
            </a:r>
            <a:r>
              <a:rPr lang="en-US" sz="2700" err="1">
                <a:solidFill>
                  <a:srgbClr val="FFFFFF"/>
                </a:solidFill>
                <a:latin typeface="Open Sans Bold"/>
              </a:rPr>
              <a:t>Referência</a:t>
            </a:r>
            <a:r>
              <a:rPr lang="en-US" sz="2700">
                <a:solidFill>
                  <a:srgbClr val="FFFFFF"/>
                </a:solidFill>
                <a:latin typeface="Open Sans Bold"/>
              </a:rPr>
              <a:t> de Atenção à Pessoa em </a:t>
            </a:r>
            <a:r>
              <a:rPr lang="en-US" sz="2700" err="1">
                <a:solidFill>
                  <a:srgbClr val="FFFFFF"/>
                </a:solidFill>
                <a:latin typeface="Open Sans Bold"/>
              </a:rPr>
              <a:t>Situação</a:t>
            </a:r>
            <a:r>
              <a:rPr lang="en-US" sz="2700">
                <a:solidFill>
                  <a:srgbClr val="FFFFFF"/>
                </a:solidFill>
                <a:latin typeface="Open Sans Bold"/>
              </a:rPr>
              <a:t> de </a:t>
            </a:r>
            <a:r>
              <a:rPr lang="en-US" sz="2700" err="1">
                <a:solidFill>
                  <a:srgbClr val="FFFFFF"/>
                </a:solidFill>
                <a:latin typeface="Open Sans Bold"/>
              </a:rPr>
              <a:t>Violência</a:t>
            </a:r>
            <a:r>
              <a:rPr lang="en-US" sz="2700">
                <a:solidFill>
                  <a:srgbClr val="FFFFFF"/>
                </a:solidFill>
                <a:latin typeface="Open Sans Bold"/>
              </a:rPr>
              <a:t> Sexual, do Hospital </a:t>
            </a:r>
            <a:r>
              <a:rPr lang="en-US" sz="2700" err="1">
                <a:solidFill>
                  <a:srgbClr val="FFFFFF"/>
                </a:solidFill>
                <a:latin typeface="Open Sans Bold"/>
              </a:rPr>
              <a:t>Materno</a:t>
            </a:r>
            <a:r>
              <a:rPr lang="en-US" sz="270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2700" err="1">
                <a:solidFill>
                  <a:srgbClr val="FFFFFF"/>
                </a:solidFill>
                <a:latin typeface="Open Sans Bold"/>
              </a:rPr>
              <a:t>Infantil</a:t>
            </a:r>
            <a:r>
              <a:rPr lang="en-US" sz="2700">
                <a:solidFill>
                  <a:srgbClr val="FFFFFF"/>
                </a:solidFill>
                <a:latin typeface="Open Sans Bold"/>
              </a:rPr>
              <a:t> Tia </a:t>
            </a:r>
            <a:r>
              <a:rPr lang="en-US" sz="2700" err="1">
                <a:solidFill>
                  <a:srgbClr val="FFFFFF"/>
                </a:solidFill>
                <a:latin typeface="Open Sans Bold"/>
              </a:rPr>
              <a:t>Dedé</a:t>
            </a:r>
            <a:r>
              <a:rPr lang="en-US" sz="2700">
                <a:solidFill>
                  <a:srgbClr val="FFFFFF"/>
                </a:solidFill>
                <a:latin typeface="Open Sans Bold"/>
              </a:rPr>
              <a:t>.</a:t>
            </a:r>
          </a:p>
          <a:p>
            <a:pPr algn="ctr">
              <a:lnSpc>
                <a:spcPts val="3873"/>
              </a:lnSpc>
            </a:pPr>
            <a:endParaRPr lang="en-US" sz="2700">
              <a:solidFill>
                <a:srgbClr val="FFFFFF"/>
              </a:solidFill>
              <a:latin typeface="Open Sans Bold"/>
            </a:endParaRPr>
          </a:p>
          <a:p>
            <a:pPr algn="ctr">
              <a:lnSpc>
                <a:spcPts val="3873"/>
              </a:lnSpc>
            </a:pPr>
            <a:r>
              <a:rPr lang="en-US" sz="2700">
                <a:solidFill>
                  <a:srgbClr val="FFFFFF"/>
                </a:solidFill>
                <a:latin typeface="Open Sans Bold"/>
              </a:rPr>
              <a:t>A </a:t>
            </a:r>
            <a:r>
              <a:rPr lang="en-US" sz="2700" err="1">
                <a:solidFill>
                  <a:srgbClr val="FFFFFF"/>
                </a:solidFill>
                <a:latin typeface="Open Sans Bold"/>
              </a:rPr>
              <a:t>parceria</a:t>
            </a:r>
            <a:r>
              <a:rPr lang="en-US" sz="2700">
                <a:solidFill>
                  <a:srgbClr val="FFFFFF"/>
                </a:solidFill>
                <a:latin typeface="Open Sans Bold"/>
              </a:rPr>
              <a:t> com o </a:t>
            </a:r>
            <a:r>
              <a:rPr lang="en-US" sz="2700" err="1">
                <a:solidFill>
                  <a:srgbClr val="FFFFFF"/>
                </a:solidFill>
                <a:latin typeface="Open Sans Bold"/>
              </a:rPr>
              <a:t>Grupo</a:t>
            </a:r>
            <a:r>
              <a:rPr lang="en-US" sz="2700">
                <a:solidFill>
                  <a:srgbClr val="FFFFFF"/>
                </a:solidFill>
                <a:latin typeface="Open Sans Bold"/>
              </a:rPr>
              <a:t> Sabin </a:t>
            </a:r>
            <a:r>
              <a:rPr lang="en-US" sz="2700" err="1">
                <a:solidFill>
                  <a:srgbClr val="FFFFFF"/>
                </a:solidFill>
                <a:latin typeface="Open Sans Bold"/>
              </a:rPr>
              <a:t>resultou</a:t>
            </a:r>
            <a:r>
              <a:rPr lang="en-US" sz="2700">
                <a:solidFill>
                  <a:srgbClr val="FFFFFF"/>
                </a:solidFill>
                <a:latin typeface="Open Sans Bold"/>
              </a:rPr>
              <a:t> em um o </a:t>
            </a:r>
            <a:r>
              <a:rPr lang="en-US" sz="2700" err="1">
                <a:solidFill>
                  <a:srgbClr val="FFFFFF"/>
                </a:solidFill>
                <a:latin typeface="Open Sans Bold"/>
              </a:rPr>
              <a:t>espaço</a:t>
            </a:r>
            <a:r>
              <a:rPr lang="en-US" sz="2700">
                <a:solidFill>
                  <a:srgbClr val="FFFFFF"/>
                </a:solidFill>
                <a:latin typeface="Open Sans Bold"/>
              </a:rPr>
              <a:t> com </a:t>
            </a:r>
            <a:r>
              <a:rPr lang="en-US" sz="2700" err="1">
                <a:solidFill>
                  <a:srgbClr val="FFFFFF"/>
                </a:solidFill>
                <a:latin typeface="Open Sans Bold"/>
              </a:rPr>
              <a:t>materiais</a:t>
            </a:r>
            <a:r>
              <a:rPr lang="en-US" sz="270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2700" err="1">
                <a:solidFill>
                  <a:srgbClr val="FFFFFF"/>
                </a:solidFill>
                <a:latin typeface="Open Sans Bold"/>
              </a:rPr>
              <a:t>pedagógicos</a:t>
            </a:r>
            <a:r>
              <a:rPr lang="en-US" sz="2700">
                <a:solidFill>
                  <a:srgbClr val="FFFFFF"/>
                </a:solidFill>
                <a:latin typeface="Open Sans Bold"/>
              </a:rPr>
              <a:t>, </a:t>
            </a:r>
            <a:r>
              <a:rPr lang="en-US" sz="2700" err="1">
                <a:solidFill>
                  <a:srgbClr val="FFFFFF"/>
                </a:solidFill>
                <a:latin typeface="Open Sans Bold"/>
              </a:rPr>
              <a:t>como</a:t>
            </a:r>
            <a:r>
              <a:rPr lang="en-US" sz="270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2700" err="1">
                <a:solidFill>
                  <a:srgbClr val="FFFFFF"/>
                </a:solidFill>
                <a:latin typeface="Open Sans Bold"/>
              </a:rPr>
              <a:t>brinquedos</a:t>
            </a:r>
            <a:r>
              <a:rPr lang="en-US" sz="2700">
                <a:solidFill>
                  <a:srgbClr val="FFFFFF"/>
                </a:solidFill>
                <a:latin typeface="Open Sans Bold"/>
              </a:rPr>
              <a:t>, </a:t>
            </a:r>
            <a:r>
              <a:rPr lang="en-US" sz="2700" err="1">
                <a:solidFill>
                  <a:srgbClr val="FFFFFF"/>
                </a:solidFill>
                <a:latin typeface="Open Sans Bold"/>
              </a:rPr>
              <a:t>jogos</a:t>
            </a:r>
            <a:r>
              <a:rPr lang="en-US" sz="2700">
                <a:solidFill>
                  <a:srgbClr val="FFFFFF"/>
                </a:solidFill>
                <a:latin typeface="Open Sans Bold"/>
              </a:rPr>
              <a:t>, </a:t>
            </a:r>
            <a:r>
              <a:rPr lang="en-US" sz="2700" err="1">
                <a:solidFill>
                  <a:srgbClr val="FFFFFF"/>
                </a:solidFill>
                <a:latin typeface="Open Sans Bold"/>
              </a:rPr>
              <a:t>livros</a:t>
            </a:r>
            <a:r>
              <a:rPr lang="en-US" sz="2700">
                <a:solidFill>
                  <a:srgbClr val="FFFFFF"/>
                </a:solidFill>
                <a:latin typeface="Open Sans Bold"/>
              </a:rPr>
              <a:t> e </a:t>
            </a:r>
            <a:r>
              <a:rPr lang="en-US" sz="2700" err="1">
                <a:solidFill>
                  <a:srgbClr val="FFFFFF"/>
                </a:solidFill>
                <a:latin typeface="Open Sans Bold"/>
              </a:rPr>
              <a:t>recursos</a:t>
            </a:r>
            <a:r>
              <a:rPr lang="en-US" sz="270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2700" err="1">
                <a:solidFill>
                  <a:srgbClr val="FFFFFF"/>
                </a:solidFill>
                <a:latin typeface="Open Sans Bold"/>
              </a:rPr>
              <a:t>lúdicos</a:t>
            </a:r>
            <a:r>
              <a:rPr lang="en-US" sz="2700">
                <a:solidFill>
                  <a:srgbClr val="FFFFFF"/>
                </a:solidFill>
                <a:latin typeface="Open Sans Bold"/>
              </a:rPr>
              <a:t>.</a:t>
            </a:r>
          </a:p>
          <a:p>
            <a:pPr algn="ctr">
              <a:lnSpc>
                <a:spcPts val="3873"/>
              </a:lnSpc>
            </a:pPr>
            <a:endParaRPr lang="en-US" sz="2700">
              <a:solidFill>
                <a:srgbClr val="FFFFFF"/>
              </a:solidFill>
              <a:latin typeface="Open Sans Bold"/>
            </a:endParaRPr>
          </a:p>
          <a:p>
            <a:pPr algn="ctr">
              <a:lnSpc>
                <a:spcPts val="3873"/>
              </a:lnSpc>
            </a:pPr>
            <a:endParaRPr lang="en-US" sz="2700">
              <a:solidFill>
                <a:srgbClr val="FFFFFF"/>
              </a:solidFill>
              <a:latin typeface="Open Sans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9144000" y="1485900"/>
            <a:ext cx="6819478" cy="7360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7"/>
              </a:lnSpc>
            </a:pPr>
            <a:endParaRPr/>
          </a:p>
          <a:p>
            <a:pPr algn="ctr">
              <a:lnSpc>
                <a:spcPts val="4057"/>
              </a:lnSpc>
            </a:pPr>
            <a:endParaRPr/>
          </a:p>
          <a:p>
            <a:pPr algn="ctr">
              <a:lnSpc>
                <a:spcPts val="4057"/>
              </a:lnSpc>
            </a:pPr>
            <a:r>
              <a:rPr lang="en-US" sz="2900" err="1">
                <a:solidFill>
                  <a:srgbClr val="05066D"/>
                </a:solidFill>
                <a:latin typeface="Open Sans Bold"/>
              </a:rPr>
              <a:t>Entrega</a:t>
            </a:r>
            <a:r>
              <a:rPr lang="en-US" sz="2900">
                <a:solidFill>
                  <a:srgbClr val="05066D"/>
                </a:solidFill>
                <a:latin typeface="Open Sans Bold"/>
              </a:rPr>
              <a:t> da </a:t>
            </a:r>
            <a:r>
              <a:rPr lang="en-US" sz="2900" err="1">
                <a:solidFill>
                  <a:srgbClr val="05066D"/>
                </a:solidFill>
                <a:latin typeface="Open Sans Bold"/>
              </a:rPr>
              <a:t>revitalização</a:t>
            </a:r>
            <a:r>
              <a:rPr lang="en-US" sz="2900">
                <a:solidFill>
                  <a:srgbClr val="05066D"/>
                </a:solidFill>
                <a:latin typeface="Open Sans Bold"/>
              </a:rPr>
              <a:t> do pronto-</a:t>
            </a:r>
            <a:r>
              <a:rPr lang="en-US" sz="2900" err="1">
                <a:solidFill>
                  <a:srgbClr val="05066D"/>
                </a:solidFill>
                <a:latin typeface="Open Sans Bold"/>
              </a:rPr>
              <a:t>socorro</a:t>
            </a:r>
            <a:r>
              <a:rPr lang="en-US" sz="2900">
                <a:solidFill>
                  <a:srgbClr val="05066D"/>
                </a:solidFill>
                <a:latin typeface="Open Sans Bold"/>
              </a:rPr>
              <a:t> do Hospital </a:t>
            </a:r>
            <a:r>
              <a:rPr lang="en-US" sz="2900" err="1">
                <a:solidFill>
                  <a:srgbClr val="05066D"/>
                </a:solidFill>
                <a:latin typeface="Open Sans Bold"/>
              </a:rPr>
              <a:t>Materno</a:t>
            </a:r>
            <a:r>
              <a:rPr lang="en-US" sz="2900">
                <a:solidFill>
                  <a:srgbClr val="05066D"/>
                </a:solidFill>
                <a:latin typeface="Open Sans Bold"/>
              </a:rPr>
              <a:t> </a:t>
            </a:r>
            <a:r>
              <a:rPr lang="en-US" sz="2900" err="1">
                <a:solidFill>
                  <a:srgbClr val="05066D"/>
                </a:solidFill>
                <a:latin typeface="Open Sans Bold"/>
              </a:rPr>
              <a:t>Infantil</a:t>
            </a:r>
            <a:r>
              <a:rPr lang="en-US" sz="2900">
                <a:solidFill>
                  <a:srgbClr val="05066D"/>
                </a:solidFill>
                <a:latin typeface="Open Sans Bold"/>
              </a:rPr>
              <a:t> Tia </a:t>
            </a:r>
            <a:r>
              <a:rPr lang="en-US" sz="2900" err="1">
                <a:solidFill>
                  <a:srgbClr val="05066D"/>
                </a:solidFill>
                <a:latin typeface="Open Sans Bold"/>
              </a:rPr>
              <a:t>Dedé</a:t>
            </a:r>
            <a:r>
              <a:rPr lang="en-US" sz="2900">
                <a:solidFill>
                  <a:srgbClr val="05066D"/>
                </a:solidFill>
                <a:latin typeface="Open Sans Bold"/>
              </a:rPr>
              <a:t>, em Porto Nacional. </a:t>
            </a:r>
          </a:p>
          <a:p>
            <a:pPr algn="ctr">
              <a:lnSpc>
                <a:spcPts val="4057"/>
              </a:lnSpc>
            </a:pPr>
            <a:endParaRPr lang="en-US" sz="2900">
              <a:solidFill>
                <a:srgbClr val="05066D"/>
              </a:solidFill>
              <a:latin typeface="Open Sans Bold"/>
            </a:endParaRPr>
          </a:p>
          <a:p>
            <a:pPr algn="ctr">
              <a:lnSpc>
                <a:spcPts val="4057"/>
              </a:lnSpc>
            </a:pPr>
            <a:r>
              <a:rPr lang="en-US" sz="2900">
                <a:solidFill>
                  <a:srgbClr val="05066D"/>
                </a:solidFill>
                <a:latin typeface="Open Sans Bold"/>
              </a:rPr>
              <a:t>Os </a:t>
            </a:r>
            <a:r>
              <a:rPr lang="en-US" sz="2900" err="1">
                <a:solidFill>
                  <a:srgbClr val="05066D"/>
                </a:solidFill>
                <a:latin typeface="Open Sans Bold"/>
              </a:rPr>
              <a:t>serviços</a:t>
            </a:r>
            <a:r>
              <a:rPr lang="en-US" sz="2900">
                <a:solidFill>
                  <a:srgbClr val="05066D"/>
                </a:solidFill>
                <a:latin typeface="Open Sans Bold"/>
              </a:rPr>
              <a:t> </a:t>
            </a:r>
            <a:r>
              <a:rPr lang="en-US" sz="2900" err="1">
                <a:solidFill>
                  <a:srgbClr val="05066D"/>
                </a:solidFill>
                <a:latin typeface="Open Sans Bold"/>
              </a:rPr>
              <a:t>contemplaram</a:t>
            </a:r>
            <a:r>
              <a:rPr lang="en-US" sz="2900">
                <a:solidFill>
                  <a:srgbClr val="05066D"/>
                </a:solidFill>
                <a:latin typeface="Open Sans Bold"/>
              </a:rPr>
              <a:t> </a:t>
            </a:r>
            <a:r>
              <a:rPr lang="en-US" sz="2900" err="1">
                <a:solidFill>
                  <a:srgbClr val="05066D"/>
                </a:solidFill>
                <a:latin typeface="Open Sans Bold"/>
              </a:rPr>
              <a:t>adequações</a:t>
            </a:r>
            <a:r>
              <a:rPr lang="en-US" sz="2900">
                <a:solidFill>
                  <a:srgbClr val="05066D"/>
                </a:solidFill>
                <a:latin typeface="Open Sans Bold"/>
              </a:rPr>
              <a:t> na </a:t>
            </a:r>
            <a:r>
              <a:rPr lang="en-US" sz="2900" err="1">
                <a:solidFill>
                  <a:srgbClr val="05066D"/>
                </a:solidFill>
                <a:latin typeface="Open Sans Bold"/>
              </a:rPr>
              <a:t>estrutura</a:t>
            </a:r>
            <a:r>
              <a:rPr lang="en-US" sz="2900">
                <a:solidFill>
                  <a:srgbClr val="05066D"/>
                </a:solidFill>
                <a:latin typeface="Open Sans Bold"/>
              </a:rPr>
              <a:t> para </a:t>
            </a:r>
            <a:r>
              <a:rPr lang="en-US" sz="2900" err="1">
                <a:solidFill>
                  <a:srgbClr val="05066D"/>
                </a:solidFill>
                <a:latin typeface="Open Sans Bold"/>
              </a:rPr>
              <a:t>garantir</a:t>
            </a:r>
            <a:r>
              <a:rPr lang="en-US" sz="2900">
                <a:solidFill>
                  <a:srgbClr val="05066D"/>
                </a:solidFill>
                <a:latin typeface="Open Sans Bold"/>
              </a:rPr>
              <a:t> um </a:t>
            </a:r>
            <a:r>
              <a:rPr lang="en-US" sz="2900" err="1">
                <a:solidFill>
                  <a:srgbClr val="05066D"/>
                </a:solidFill>
                <a:latin typeface="Open Sans Bold"/>
              </a:rPr>
              <a:t>atendimento</a:t>
            </a:r>
            <a:r>
              <a:rPr lang="en-US" sz="2900">
                <a:solidFill>
                  <a:srgbClr val="05066D"/>
                </a:solidFill>
                <a:latin typeface="Open Sans Bold"/>
              </a:rPr>
              <a:t> </a:t>
            </a:r>
            <a:r>
              <a:rPr lang="en-US" sz="2900" err="1">
                <a:solidFill>
                  <a:srgbClr val="05066D"/>
                </a:solidFill>
                <a:latin typeface="Open Sans Bold"/>
              </a:rPr>
              <a:t>digno</a:t>
            </a:r>
            <a:r>
              <a:rPr lang="en-US" sz="2900">
                <a:solidFill>
                  <a:srgbClr val="05066D"/>
                </a:solidFill>
                <a:latin typeface="Open Sans Bold"/>
              </a:rPr>
              <a:t> e </a:t>
            </a:r>
            <a:r>
              <a:rPr lang="en-US" sz="2900" err="1">
                <a:solidFill>
                  <a:srgbClr val="05066D"/>
                </a:solidFill>
                <a:latin typeface="Open Sans Bold"/>
              </a:rPr>
              <a:t>humanizado</a:t>
            </a:r>
            <a:r>
              <a:rPr lang="en-US" sz="2900">
                <a:solidFill>
                  <a:srgbClr val="05066D"/>
                </a:solidFill>
                <a:latin typeface="Open Sans Bold"/>
              </a:rPr>
              <a:t>, à </a:t>
            </a:r>
            <a:r>
              <a:rPr lang="en-US" sz="2900" err="1">
                <a:solidFill>
                  <a:srgbClr val="05066D"/>
                </a:solidFill>
                <a:latin typeface="Open Sans Bold"/>
              </a:rPr>
              <a:t>população</a:t>
            </a:r>
            <a:r>
              <a:rPr lang="en-US" sz="2900">
                <a:solidFill>
                  <a:srgbClr val="05066D"/>
                </a:solidFill>
                <a:latin typeface="Open Sans Bold"/>
              </a:rPr>
              <a:t> dos 13 </a:t>
            </a:r>
            <a:r>
              <a:rPr lang="en-US" sz="2900" err="1">
                <a:solidFill>
                  <a:srgbClr val="05066D"/>
                </a:solidFill>
                <a:latin typeface="Open Sans Bold"/>
              </a:rPr>
              <a:t>municípios</a:t>
            </a:r>
            <a:r>
              <a:rPr lang="en-US" sz="2900">
                <a:solidFill>
                  <a:srgbClr val="05066D"/>
                </a:solidFill>
                <a:latin typeface="Open Sans Bold"/>
              </a:rPr>
              <a:t>, </a:t>
            </a:r>
            <a:r>
              <a:rPr lang="en-US" sz="2900" err="1">
                <a:solidFill>
                  <a:srgbClr val="05066D"/>
                </a:solidFill>
                <a:latin typeface="Open Sans Bold"/>
              </a:rPr>
              <a:t>os</a:t>
            </a:r>
            <a:r>
              <a:rPr lang="en-US" sz="2900">
                <a:solidFill>
                  <a:srgbClr val="05066D"/>
                </a:solidFill>
                <a:latin typeface="Open Sans Bold"/>
              </a:rPr>
              <a:t> </a:t>
            </a:r>
            <a:r>
              <a:rPr lang="en-US" sz="2900" err="1">
                <a:solidFill>
                  <a:srgbClr val="05066D"/>
                </a:solidFill>
                <a:latin typeface="Open Sans Bold"/>
              </a:rPr>
              <a:t>quais</a:t>
            </a:r>
            <a:r>
              <a:rPr lang="en-US" sz="2900">
                <a:solidFill>
                  <a:srgbClr val="05066D"/>
                </a:solidFill>
                <a:latin typeface="Open Sans Bold"/>
              </a:rPr>
              <a:t> a </a:t>
            </a:r>
            <a:r>
              <a:rPr lang="en-US" sz="2900" err="1">
                <a:solidFill>
                  <a:srgbClr val="05066D"/>
                </a:solidFill>
                <a:latin typeface="Open Sans Bold"/>
              </a:rPr>
              <a:t>unidade</a:t>
            </a:r>
            <a:r>
              <a:rPr lang="en-US" sz="2900">
                <a:solidFill>
                  <a:srgbClr val="05066D"/>
                </a:solidFill>
                <a:latin typeface="Open Sans Bold"/>
              </a:rPr>
              <a:t> é </a:t>
            </a:r>
            <a:r>
              <a:rPr lang="en-US" sz="2900" err="1">
                <a:solidFill>
                  <a:srgbClr val="05066D"/>
                </a:solidFill>
                <a:latin typeface="Open Sans Bold"/>
              </a:rPr>
              <a:t>referência</a:t>
            </a:r>
            <a:r>
              <a:rPr lang="en-US" sz="2900">
                <a:solidFill>
                  <a:srgbClr val="05066D"/>
                </a:solidFill>
                <a:latin typeface="Open Sans Bold"/>
              </a:rPr>
              <a:t>, na </a:t>
            </a:r>
            <a:r>
              <a:rPr lang="en-US" sz="2900" err="1">
                <a:solidFill>
                  <a:srgbClr val="05066D"/>
                </a:solidFill>
                <a:latin typeface="Open Sans Bold"/>
              </a:rPr>
              <a:t>região</a:t>
            </a:r>
            <a:r>
              <a:rPr lang="en-US" sz="2900">
                <a:solidFill>
                  <a:srgbClr val="05066D"/>
                </a:solidFill>
                <a:latin typeface="Open Sans Bold"/>
              </a:rPr>
              <a:t> de </a:t>
            </a:r>
            <a:r>
              <a:rPr lang="en-US" sz="2900" err="1">
                <a:solidFill>
                  <a:srgbClr val="05066D"/>
                </a:solidFill>
                <a:latin typeface="Open Sans Bold"/>
              </a:rPr>
              <a:t>saúde</a:t>
            </a:r>
            <a:r>
              <a:rPr lang="en-US" sz="2900">
                <a:solidFill>
                  <a:srgbClr val="05066D"/>
                </a:solidFill>
                <a:latin typeface="Open Sans Bold"/>
              </a:rPr>
              <a:t> Amor </a:t>
            </a:r>
            <a:r>
              <a:rPr lang="en-US" sz="2900" err="1">
                <a:solidFill>
                  <a:srgbClr val="05066D"/>
                </a:solidFill>
                <a:latin typeface="Open Sans Bold"/>
              </a:rPr>
              <a:t>Perfeito</a:t>
            </a:r>
            <a:r>
              <a:rPr lang="en-US" sz="2900">
                <a:solidFill>
                  <a:srgbClr val="05066D"/>
                </a:solidFill>
                <a:latin typeface="Open Sans Bold"/>
              </a:rPr>
              <a:t>.</a:t>
            </a:r>
          </a:p>
          <a:p>
            <a:pPr algn="ctr">
              <a:lnSpc>
                <a:spcPts val="4057"/>
              </a:lnSpc>
            </a:pPr>
            <a:endParaRPr lang="en-US" sz="2900">
              <a:solidFill>
                <a:srgbClr val="05066D"/>
              </a:solidFill>
              <a:latin typeface="Open Sans Bold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693931" y="573679"/>
            <a:ext cx="4360962" cy="866216"/>
            <a:chOff x="0" y="0"/>
            <a:chExt cx="1121203" cy="22270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121203" cy="222704"/>
            </a:xfrm>
            <a:custGeom>
              <a:avLst/>
              <a:gdLst/>
              <a:ahLst/>
              <a:cxnLst/>
              <a:rect l="l" t="t" r="r" b="b"/>
              <a:pathLst>
                <a:path w="1121203" h="222704">
                  <a:moveTo>
                    <a:pt x="111352" y="0"/>
                  </a:moveTo>
                  <a:lnTo>
                    <a:pt x="1009852" y="0"/>
                  </a:lnTo>
                  <a:cubicBezTo>
                    <a:pt x="1071350" y="0"/>
                    <a:pt x="1121203" y="49854"/>
                    <a:pt x="1121203" y="111352"/>
                  </a:cubicBezTo>
                  <a:lnTo>
                    <a:pt x="1121203" y="111352"/>
                  </a:lnTo>
                  <a:cubicBezTo>
                    <a:pt x="1121203" y="140884"/>
                    <a:pt x="1109472" y="169207"/>
                    <a:pt x="1088589" y="190090"/>
                  </a:cubicBezTo>
                  <a:cubicBezTo>
                    <a:pt x="1067707" y="210972"/>
                    <a:pt x="1039384" y="222704"/>
                    <a:pt x="1009852" y="222704"/>
                  </a:cubicBezTo>
                  <a:lnTo>
                    <a:pt x="111352" y="222704"/>
                  </a:lnTo>
                  <a:cubicBezTo>
                    <a:pt x="49854" y="222704"/>
                    <a:pt x="0" y="172850"/>
                    <a:pt x="0" y="111352"/>
                  </a:cubicBezTo>
                  <a:lnTo>
                    <a:pt x="0" y="111352"/>
                  </a:lnTo>
                  <a:cubicBezTo>
                    <a:pt x="0" y="49854"/>
                    <a:pt x="49854" y="0"/>
                    <a:pt x="111352" y="0"/>
                  </a:cubicBezTo>
                  <a:close/>
                </a:path>
              </a:pathLst>
            </a:custGeom>
            <a:solidFill>
              <a:srgbClr val="FFC609"/>
            </a:solidFill>
            <a:ln cap="rnd">
              <a:noFill/>
              <a:prstDash val="solid"/>
              <a:round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-142875"/>
              <a:ext cx="1121203" cy="3655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0212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732651" y="608769"/>
            <a:ext cx="2283522" cy="782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58"/>
              </a:lnSpc>
              <a:spcBef>
                <a:spcPct val="0"/>
              </a:spcBef>
            </a:pPr>
            <a:r>
              <a:rPr lang="en-US" sz="4300">
                <a:solidFill>
                  <a:srgbClr val="05066D"/>
                </a:solidFill>
                <a:latin typeface="Cocomat Pro Heavy"/>
              </a:rPr>
              <a:t>OBRAS</a:t>
            </a:r>
          </a:p>
        </p:txBody>
      </p:sp>
      <p:sp>
        <p:nvSpPr>
          <p:cNvPr id="20" name="Freeform 20"/>
          <p:cNvSpPr/>
          <p:nvPr/>
        </p:nvSpPr>
        <p:spPr>
          <a:xfrm>
            <a:off x="-1840413" y="6653817"/>
            <a:ext cx="22684326" cy="7135251"/>
          </a:xfrm>
          <a:custGeom>
            <a:avLst/>
            <a:gdLst/>
            <a:ahLst/>
            <a:cxnLst/>
            <a:rect l="l" t="t" r="r" b="b"/>
            <a:pathLst>
              <a:path w="22684325" h="7135251">
                <a:moveTo>
                  <a:pt x="0" y="0"/>
                </a:moveTo>
                <a:lnTo>
                  <a:pt x="22684325" y="0"/>
                </a:lnTo>
                <a:lnTo>
                  <a:pt x="22684325" y="7135251"/>
                </a:lnTo>
                <a:lnTo>
                  <a:pt x="0" y="7135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9190577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5594909" y="279637"/>
            <a:ext cx="2231374" cy="408095"/>
          </a:xfrm>
          <a:custGeom>
            <a:avLst/>
            <a:gdLst/>
            <a:ahLst/>
            <a:cxnLst/>
            <a:rect l="l" t="t" r="r" b="b"/>
            <a:pathLst>
              <a:path w="2231375" h="408094">
                <a:moveTo>
                  <a:pt x="0" y="0"/>
                </a:moveTo>
                <a:lnTo>
                  <a:pt x="2231375" y="0"/>
                </a:lnTo>
                <a:lnTo>
                  <a:pt x="2231375" y="408094"/>
                </a:lnTo>
                <a:lnTo>
                  <a:pt x="0" y="4080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381000" y="38104"/>
            <a:ext cx="13639800" cy="866216"/>
            <a:chOff x="0" y="0"/>
            <a:chExt cx="1121203" cy="22270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121203" cy="222704"/>
            </a:xfrm>
            <a:custGeom>
              <a:avLst/>
              <a:gdLst/>
              <a:ahLst/>
              <a:cxnLst/>
              <a:rect l="l" t="t" r="r" b="b"/>
              <a:pathLst>
                <a:path w="1121203" h="222704">
                  <a:moveTo>
                    <a:pt x="111352" y="0"/>
                  </a:moveTo>
                  <a:lnTo>
                    <a:pt x="1009852" y="0"/>
                  </a:lnTo>
                  <a:cubicBezTo>
                    <a:pt x="1071350" y="0"/>
                    <a:pt x="1121203" y="49854"/>
                    <a:pt x="1121203" y="111352"/>
                  </a:cubicBezTo>
                  <a:lnTo>
                    <a:pt x="1121203" y="111352"/>
                  </a:lnTo>
                  <a:cubicBezTo>
                    <a:pt x="1121203" y="140884"/>
                    <a:pt x="1109472" y="169207"/>
                    <a:pt x="1088589" y="190090"/>
                  </a:cubicBezTo>
                  <a:cubicBezTo>
                    <a:pt x="1067707" y="210972"/>
                    <a:pt x="1039384" y="222704"/>
                    <a:pt x="1009852" y="222704"/>
                  </a:cubicBezTo>
                  <a:lnTo>
                    <a:pt x="111352" y="222704"/>
                  </a:lnTo>
                  <a:cubicBezTo>
                    <a:pt x="49854" y="222704"/>
                    <a:pt x="0" y="172850"/>
                    <a:pt x="0" y="111352"/>
                  </a:cubicBezTo>
                  <a:lnTo>
                    <a:pt x="0" y="111352"/>
                  </a:lnTo>
                  <a:cubicBezTo>
                    <a:pt x="0" y="49854"/>
                    <a:pt x="49854" y="0"/>
                    <a:pt x="111352" y="0"/>
                  </a:cubicBezTo>
                  <a:close/>
                </a:path>
              </a:pathLst>
            </a:custGeom>
            <a:solidFill>
              <a:srgbClr val="FFC609"/>
            </a:solidFill>
            <a:ln cap="rnd">
              <a:noFill/>
              <a:prstDash val="solid"/>
              <a:round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-142875"/>
              <a:ext cx="1121203" cy="3655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0212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143000" y="73192"/>
            <a:ext cx="12677280" cy="1564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58"/>
              </a:lnSpc>
              <a:spcBef>
                <a:spcPct val="0"/>
              </a:spcBef>
            </a:pPr>
            <a:r>
              <a:rPr lang="en-US" sz="4300" dirty="0">
                <a:solidFill>
                  <a:srgbClr val="05066D"/>
                </a:solidFill>
                <a:latin typeface="Cocomat Pro Heavy"/>
              </a:rPr>
              <a:t>OBRA do </a:t>
            </a:r>
            <a:r>
              <a:rPr lang="pt-BR" sz="4300" dirty="0">
                <a:solidFill>
                  <a:srgbClr val="05066D"/>
                </a:solidFill>
                <a:latin typeface="Cocomat Pro Heavy"/>
              </a:rPr>
              <a:t>Hospital Geral de </a:t>
            </a:r>
            <a:r>
              <a:rPr lang="pt-BR" sz="4300">
                <a:solidFill>
                  <a:srgbClr val="05066D"/>
                </a:solidFill>
                <a:latin typeface="Cocomat Pro Heavy"/>
              </a:rPr>
              <a:t>Araguaína - 400 leitos </a:t>
            </a:r>
            <a:r>
              <a:rPr lang="pt-BR" sz="4300" dirty="0">
                <a:solidFill>
                  <a:srgbClr val="05066D"/>
                </a:solidFill>
                <a:latin typeface="Cocomat Pro Heavy"/>
              </a:rPr>
              <a:t>Leitos</a:t>
            </a:r>
            <a:endParaRPr lang="en-US" sz="4300" dirty="0">
              <a:solidFill>
                <a:srgbClr val="05066D"/>
              </a:solidFill>
              <a:latin typeface="Cocomat Pro Heavy"/>
            </a:endParaRPr>
          </a:p>
        </p:txBody>
      </p:sp>
      <p:pic>
        <p:nvPicPr>
          <p:cNvPr id="11266" name="Picture 2" descr="https://clebertoledo.com.br/wp-content/uploads/2024/02/obras-hga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28705"/>
            <a:ext cx="15849600" cy="9064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0351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5">
            <a:extLst>
              <a:ext uri="{FF2B5EF4-FFF2-40B4-BE49-F238E27FC236}">
                <a16:creationId xmlns:a16="http://schemas.microsoft.com/office/drawing/2014/main" id="{284EF065-4151-5AC4-0065-C49401C88D6F}"/>
              </a:ext>
            </a:extLst>
          </p:cNvPr>
          <p:cNvSpPr/>
          <p:nvPr/>
        </p:nvSpPr>
        <p:spPr>
          <a:xfrm>
            <a:off x="914400" y="11735"/>
            <a:ext cx="14668506" cy="1550369"/>
          </a:xfrm>
          <a:custGeom>
            <a:avLst/>
            <a:gdLst/>
            <a:ahLst/>
            <a:cxnLst/>
            <a:rect l="l" t="t" r="r" b="b"/>
            <a:pathLst>
              <a:path w="1133444" h="222704">
                <a:moveTo>
                  <a:pt x="111352" y="0"/>
                </a:moveTo>
                <a:lnTo>
                  <a:pt x="1022092" y="0"/>
                </a:lnTo>
                <a:cubicBezTo>
                  <a:pt x="1083590" y="0"/>
                  <a:pt x="1133444" y="49854"/>
                  <a:pt x="1133444" y="111352"/>
                </a:cubicBezTo>
                <a:lnTo>
                  <a:pt x="1133444" y="111352"/>
                </a:lnTo>
                <a:cubicBezTo>
                  <a:pt x="1133444" y="140884"/>
                  <a:pt x="1121713" y="169207"/>
                  <a:pt x="1100830" y="190090"/>
                </a:cubicBezTo>
                <a:cubicBezTo>
                  <a:pt x="1079948" y="210972"/>
                  <a:pt x="1051625" y="222704"/>
                  <a:pt x="1022092" y="222704"/>
                </a:cubicBezTo>
                <a:lnTo>
                  <a:pt x="111352" y="222704"/>
                </a:lnTo>
                <a:cubicBezTo>
                  <a:pt x="49854" y="222704"/>
                  <a:pt x="0" y="172850"/>
                  <a:pt x="0" y="111352"/>
                </a:cubicBezTo>
                <a:lnTo>
                  <a:pt x="0" y="111352"/>
                </a:lnTo>
                <a:cubicBezTo>
                  <a:pt x="0" y="49854"/>
                  <a:pt x="49854" y="0"/>
                  <a:pt x="111352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cap="rnd">
            <a:noFill/>
            <a:prstDash val="solid"/>
            <a:round/>
          </a:ln>
        </p:spPr>
      </p:sp>
      <p:sp>
        <p:nvSpPr>
          <p:cNvPr id="2" name="Freeform 2"/>
          <p:cNvSpPr/>
          <p:nvPr/>
        </p:nvSpPr>
        <p:spPr>
          <a:xfrm>
            <a:off x="-2971800" y="-3771900"/>
            <a:ext cx="4671172" cy="7167377"/>
          </a:xfrm>
          <a:custGeom>
            <a:avLst/>
            <a:gdLst/>
            <a:ahLst/>
            <a:cxnLst/>
            <a:rect l="l" t="t" r="r" b="b"/>
            <a:pathLst>
              <a:path w="4991149" h="7541571">
                <a:moveTo>
                  <a:pt x="0" y="0"/>
                </a:moveTo>
                <a:lnTo>
                  <a:pt x="4991149" y="0"/>
                </a:lnTo>
                <a:lnTo>
                  <a:pt x="4991149" y="7541571"/>
                </a:lnTo>
                <a:lnTo>
                  <a:pt x="0" y="75415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594909" y="279637"/>
            <a:ext cx="2231374" cy="408095"/>
          </a:xfrm>
          <a:custGeom>
            <a:avLst/>
            <a:gdLst/>
            <a:ahLst/>
            <a:cxnLst/>
            <a:rect l="l" t="t" r="r" b="b"/>
            <a:pathLst>
              <a:path w="2231375" h="408094">
                <a:moveTo>
                  <a:pt x="0" y="0"/>
                </a:moveTo>
                <a:lnTo>
                  <a:pt x="2231375" y="0"/>
                </a:lnTo>
                <a:lnTo>
                  <a:pt x="2231375" y="408094"/>
                </a:lnTo>
                <a:lnTo>
                  <a:pt x="0" y="4080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971805" y="1511205"/>
            <a:ext cx="12877800" cy="2613117"/>
          </a:xfrm>
          <a:prstGeom prst="rect">
            <a:avLst/>
          </a:prstGeom>
        </p:spPr>
        <p:txBody>
          <a:bodyPr lIns="50779" tIns="50779" rIns="50779" bIns="50779" rtlCol="0" anchor="ctr"/>
          <a:lstStyle/>
          <a:p>
            <a:pPr algn="ctr">
              <a:lnSpc>
                <a:spcPts val="10212"/>
              </a:lnSpc>
              <a:spcBef>
                <a:spcPct val="0"/>
              </a:spcBef>
            </a:pPr>
            <a:endParaRPr dirty="0"/>
          </a:p>
        </p:txBody>
      </p:sp>
      <p:sp>
        <p:nvSpPr>
          <p:cNvPr id="18" name="TextBox 18"/>
          <p:cNvSpPr txBox="1"/>
          <p:nvPr/>
        </p:nvSpPr>
        <p:spPr>
          <a:xfrm>
            <a:off x="1371600" y="299889"/>
            <a:ext cx="13725021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600" b="1" noProof="1">
                <a:solidFill>
                  <a:srgbClr val="05066D"/>
                </a:solidFill>
                <a:latin typeface="Cocomat Pro Heavy"/>
              </a:rPr>
              <a:t>Assistência Farmacêutica </a:t>
            </a:r>
            <a:r>
              <a:rPr lang="pt-BR" sz="3600" b="1" dirty="0">
                <a:solidFill>
                  <a:srgbClr val="05066D"/>
                </a:solidFill>
                <a:latin typeface="Cocomat Pro Heavy"/>
              </a:rPr>
              <a:t>Estadual</a:t>
            </a:r>
            <a:endParaRPr lang="en-US" sz="3600" b="1" noProof="1">
              <a:solidFill>
                <a:srgbClr val="05066D"/>
              </a:solidFill>
              <a:latin typeface="Cocomat Pro Heavy"/>
            </a:endParaRPr>
          </a:p>
          <a:p>
            <a:pPr algn="ctr">
              <a:spcBef>
                <a:spcPct val="0"/>
              </a:spcBef>
            </a:pPr>
            <a:r>
              <a:rPr lang="pt-BR" sz="3600" b="1" dirty="0">
                <a:solidFill>
                  <a:srgbClr val="05066D"/>
                </a:solidFill>
                <a:latin typeface="Cocomat Pro Heavy"/>
              </a:rPr>
              <a:t>Tratamentos atendidos pelo Componente Especializado</a:t>
            </a:r>
            <a:endParaRPr lang="en-US" sz="3600" b="1" noProof="1">
              <a:solidFill>
                <a:srgbClr val="05066D"/>
              </a:solidFill>
              <a:latin typeface="Cocomat Pro Heavy"/>
            </a:endParaRPr>
          </a:p>
        </p:txBody>
      </p:sp>
      <p:grpSp>
        <p:nvGrpSpPr>
          <p:cNvPr id="20" name="Group 9">
            <a:extLst>
              <a:ext uri="{FF2B5EF4-FFF2-40B4-BE49-F238E27FC236}">
                <a16:creationId xmlns:a16="http://schemas.microsoft.com/office/drawing/2014/main" id="{E9AFA2BA-00E0-CB25-CCF9-29F6DE979700}"/>
              </a:ext>
            </a:extLst>
          </p:cNvPr>
          <p:cNvGrpSpPr/>
          <p:nvPr/>
        </p:nvGrpSpPr>
        <p:grpSpPr>
          <a:xfrm>
            <a:off x="76205" y="1409700"/>
            <a:ext cx="18059400" cy="8865569"/>
            <a:chOff x="0" y="-38100"/>
            <a:chExt cx="2755759" cy="722536"/>
          </a:xfrm>
          <a:noFill/>
        </p:grpSpPr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1AFFF5B1-6F2F-DFB7-D1FA-9F56641190CA}"/>
                </a:ext>
              </a:extLst>
            </p:cNvPr>
            <p:cNvSpPr/>
            <p:nvPr/>
          </p:nvSpPr>
          <p:spPr>
            <a:xfrm>
              <a:off x="0" y="0"/>
              <a:ext cx="2755759" cy="684436"/>
            </a:xfrm>
            <a:custGeom>
              <a:avLst/>
              <a:gdLst/>
              <a:ahLst/>
              <a:cxnLst/>
              <a:rect l="l" t="t" r="r" b="b"/>
              <a:pathLst>
                <a:path w="2755759" h="684436">
                  <a:moveTo>
                    <a:pt x="0" y="0"/>
                  </a:moveTo>
                  <a:lnTo>
                    <a:pt x="2755759" y="0"/>
                  </a:lnTo>
                  <a:lnTo>
                    <a:pt x="2755759" y="684436"/>
                  </a:lnTo>
                  <a:lnTo>
                    <a:pt x="0" y="684436"/>
                  </a:lnTo>
                  <a:close/>
                </a:path>
              </a:pathLst>
            </a:custGeom>
            <a:grpFill/>
          </p:spPr>
        </p:sp>
        <p:sp>
          <p:nvSpPr>
            <p:cNvPr id="22" name="TextBox 11">
              <a:extLst>
                <a:ext uri="{FF2B5EF4-FFF2-40B4-BE49-F238E27FC236}">
                  <a16:creationId xmlns:a16="http://schemas.microsoft.com/office/drawing/2014/main" id="{4B47A037-3817-67F0-FF35-91E8F7FB1618}"/>
                </a:ext>
              </a:extLst>
            </p:cNvPr>
            <p:cNvSpPr txBox="1"/>
            <p:nvPr/>
          </p:nvSpPr>
          <p:spPr>
            <a:xfrm>
              <a:off x="0" y="-38100"/>
              <a:ext cx="2755759" cy="722536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2400"/>
            </a:p>
          </p:txBody>
        </p:sp>
      </p:grpSp>
      <p:sp>
        <p:nvSpPr>
          <p:cNvPr id="23" name="TextBox 16">
            <a:extLst>
              <a:ext uri="{FF2B5EF4-FFF2-40B4-BE49-F238E27FC236}">
                <a16:creationId xmlns:a16="http://schemas.microsoft.com/office/drawing/2014/main" id="{C94D78F6-6BFE-9E65-8921-C679195A3632}"/>
              </a:ext>
            </a:extLst>
          </p:cNvPr>
          <p:cNvSpPr txBox="1"/>
          <p:nvPr/>
        </p:nvSpPr>
        <p:spPr>
          <a:xfrm>
            <a:off x="137658" y="1632879"/>
            <a:ext cx="18059400" cy="85408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44"/>
              </a:lnSpc>
            </a:pPr>
            <a:endParaRPr sz="2400" dirty="0"/>
          </a:p>
          <a:p>
            <a:pPr algn="ctr">
              <a:lnSpc>
                <a:spcPts val="3044"/>
              </a:lnSpc>
              <a:spcAft>
                <a:spcPts val="600"/>
              </a:spcAft>
            </a:pPr>
            <a:r>
              <a:rPr lang="pt-BR" sz="3200" dirty="0">
                <a:solidFill>
                  <a:srgbClr val="05066D"/>
                </a:solidFill>
                <a:latin typeface="Montserrat Bold"/>
              </a:rPr>
              <a:t>A média de pacientes com medicamentos dispensados foi crescente durante o ano de 2023</a:t>
            </a:r>
          </a:p>
          <a:p>
            <a:pPr algn="ctr">
              <a:lnSpc>
                <a:spcPts val="3044"/>
              </a:lnSpc>
              <a:spcAft>
                <a:spcPts val="600"/>
              </a:spcAft>
            </a:pPr>
            <a:endParaRPr lang="pt-BR" sz="3200" dirty="0">
              <a:solidFill>
                <a:srgbClr val="05066D"/>
              </a:solidFill>
              <a:latin typeface="Montserrat Bold"/>
            </a:endParaRPr>
          </a:p>
          <a:p>
            <a:pPr marL="3759205" algn="just">
              <a:lnSpc>
                <a:spcPts val="3044"/>
              </a:lnSpc>
              <a:spcAft>
                <a:spcPts val="600"/>
              </a:spcAft>
            </a:pPr>
            <a:r>
              <a:rPr lang="pt-BR" sz="3200" dirty="0">
                <a:solidFill>
                  <a:srgbClr val="05066D"/>
                </a:solidFill>
                <a:latin typeface="Montserrat Bold"/>
              </a:rPr>
              <a:t>4.303 pacientes atendidos no primeiro quadrimestre</a:t>
            </a:r>
          </a:p>
          <a:p>
            <a:pPr marL="3759205" algn="just">
              <a:lnSpc>
                <a:spcPts val="3044"/>
              </a:lnSpc>
              <a:spcAft>
                <a:spcPts val="600"/>
              </a:spcAft>
            </a:pPr>
            <a:r>
              <a:rPr lang="pt-BR" sz="3200" dirty="0">
                <a:solidFill>
                  <a:srgbClr val="05066D"/>
                </a:solidFill>
                <a:latin typeface="Montserrat Bold"/>
              </a:rPr>
              <a:t>4.967 no segundo</a:t>
            </a:r>
          </a:p>
          <a:p>
            <a:pPr marL="3759205" algn="just">
              <a:lnSpc>
                <a:spcPts val="3044"/>
              </a:lnSpc>
              <a:spcAft>
                <a:spcPts val="600"/>
              </a:spcAft>
            </a:pPr>
            <a:r>
              <a:rPr lang="pt-BR" sz="3200" dirty="0">
                <a:solidFill>
                  <a:srgbClr val="05066D"/>
                </a:solidFill>
                <a:latin typeface="Montserrat Bold"/>
              </a:rPr>
              <a:t>4.862 no terceiro</a:t>
            </a:r>
          </a:p>
          <a:p>
            <a:pPr algn="just">
              <a:lnSpc>
                <a:spcPts val="3044"/>
              </a:lnSpc>
              <a:spcAft>
                <a:spcPts val="600"/>
              </a:spcAft>
            </a:pPr>
            <a:endParaRPr lang="pt-BR" sz="2400" dirty="0">
              <a:solidFill>
                <a:srgbClr val="05066D"/>
              </a:solidFill>
              <a:latin typeface="Montserrat Bold"/>
            </a:endParaRPr>
          </a:p>
          <a:p>
            <a:pPr algn="just">
              <a:lnSpc>
                <a:spcPts val="3044"/>
              </a:lnSpc>
              <a:spcAft>
                <a:spcPts val="600"/>
              </a:spcAft>
            </a:pPr>
            <a:r>
              <a:rPr lang="pt-BR" sz="2400" dirty="0">
                <a:solidFill>
                  <a:srgbClr val="05066D"/>
                </a:solidFill>
                <a:latin typeface="Montserrat Bold"/>
              </a:rPr>
              <a:t>As dez doenças com maior demanda de assistência medicamentosa são: </a:t>
            </a:r>
          </a:p>
          <a:p>
            <a:pPr marL="457011" indent="-457011" algn="just">
              <a:lnSpc>
                <a:spcPts val="3044"/>
              </a:lnSpc>
              <a:spcAft>
                <a:spcPts val="600"/>
              </a:spcAft>
              <a:buFont typeface="+mj-lt"/>
              <a:buAutoNum type="arabicParenR"/>
            </a:pPr>
            <a:r>
              <a:rPr lang="pt-BR" sz="2400" dirty="0">
                <a:solidFill>
                  <a:srgbClr val="05066D"/>
                </a:solidFill>
                <a:latin typeface="Montserrat Bold"/>
              </a:rPr>
              <a:t>Esquizofrenia</a:t>
            </a:r>
          </a:p>
          <a:p>
            <a:pPr marL="457011" indent="-457011" algn="just">
              <a:lnSpc>
                <a:spcPts val="3044"/>
              </a:lnSpc>
              <a:spcAft>
                <a:spcPts val="600"/>
              </a:spcAft>
              <a:buFont typeface="+mj-lt"/>
              <a:buAutoNum type="arabicParenR"/>
            </a:pPr>
            <a:r>
              <a:rPr lang="pt-BR" sz="2400" dirty="0">
                <a:solidFill>
                  <a:srgbClr val="05066D"/>
                </a:solidFill>
                <a:latin typeface="Montserrat Bold"/>
              </a:rPr>
              <a:t>Artrite reumatoide (exceto juvenil)</a:t>
            </a:r>
          </a:p>
          <a:p>
            <a:pPr marL="457011" indent="-457011" algn="just">
              <a:lnSpc>
                <a:spcPts val="3044"/>
              </a:lnSpc>
              <a:spcAft>
                <a:spcPts val="600"/>
              </a:spcAft>
              <a:buFont typeface="+mj-lt"/>
              <a:buAutoNum type="arabicParenR"/>
            </a:pPr>
            <a:r>
              <a:rPr lang="pt-BR" sz="2400" dirty="0">
                <a:solidFill>
                  <a:srgbClr val="05066D"/>
                </a:solidFill>
                <a:latin typeface="Montserrat Bold"/>
              </a:rPr>
              <a:t>Deficiência de hormônio de crescimento – Hipotuitarismo</a:t>
            </a:r>
          </a:p>
          <a:p>
            <a:pPr marL="457011" indent="-457011" algn="just">
              <a:lnSpc>
                <a:spcPts val="3044"/>
              </a:lnSpc>
              <a:spcAft>
                <a:spcPts val="600"/>
              </a:spcAft>
              <a:buFont typeface="+mj-lt"/>
              <a:buAutoNum type="arabicParenR"/>
            </a:pPr>
            <a:r>
              <a:rPr lang="pt-BR" sz="2400" dirty="0">
                <a:solidFill>
                  <a:srgbClr val="05066D"/>
                </a:solidFill>
                <a:latin typeface="Montserrat Bold"/>
              </a:rPr>
              <a:t>Anemia na insuficiência renal crônica - alfaepoetina e ferro</a:t>
            </a:r>
          </a:p>
          <a:p>
            <a:pPr marL="457011" indent="-457011" algn="just">
              <a:lnSpc>
                <a:spcPts val="3044"/>
              </a:lnSpc>
              <a:spcAft>
                <a:spcPts val="600"/>
              </a:spcAft>
              <a:buFont typeface="+mj-lt"/>
              <a:buAutoNum type="arabicParenR"/>
            </a:pPr>
            <a:r>
              <a:rPr lang="pt-BR" sz="2400" dirty="0">
                <a:solidFill>
                  <a:srgbClr val="05066D"/>
                </a:solidFill>
                <a:latin typeface="Montserrat Bold"/>
              </a:rPr>
              <a:t>puberdade precoce central</a:t>
            </a:r>
          </a:p>
          <a:p>
            <a:pPr marL="457011" indent="-457011" algn="just">
              <a:lnSpc>
                <a:spcPts val="3044"/>
              </a:lnSpc>
              <a:spcAft>
                <a:spcPts val="600"/>
              </a:spcAft>
              <a:buFont typeface="+mj-lt"/>
              <a:buAutoNum type="arabicParenR"/>
            </a:pPr>
            <a:r>
              <a:rPr lang="pt-BR" sz="2400" dirty="0">
                <a:solidFill>
                  <a:srgbClr val="05066D"/>
                </a:solidFill>
                <a:latin typeface="Montserrat Bold"/>
              </a:rPr>
              <a:t>Imunossupressão no transplante renal</a:t>
            </a:r>
          </a:p>
          <a:p>
            <a:pPr marL="457011" indent="-457011" algn="just">
              <a:lnSpc>
                <a:spcPts val="3044"/>
              </a:lnSpc>
              <a:spcAft>
                <a:spcPts val="600"/>
              </a:spcAft>
              <a:buFont typeface="+mj-lt"/>
              <a:buAutoNum type="arabicParenR"/>
            </a:pPr>
            <a:r>
              <a:rPr lang="pt-BR" sz="2400" dirty="0">
                <a:solidFill>
                  <a:srgbClr val="05066D"/>
                </a:solidFill>
                <a:latin typeface="Montserrat Bold"/>
              </a:rPr>
              <a:t>Transtorno afetivo bipolar tipo 1</a:t>
            </a:r>
          </a:p>
          <a:p>
            <a:pPr marL="457011" indent="-457011" algn="just">
              <a:lnSpc>
                <a:spcPts val="3044"/>
              </a:lnSpc>
              <a:spcAft>
                <a:spcPts val="600"/>
              </a:spcAft>
              <a:buFont typeface="+mj-lt"/>
              <a:buAutoNum type="arabicParenR"/>
            </a:pPr>
            <a:r>
              <a:rPr lang="pt-BR" sz="2400" dirty="0">
                <a:solidFill>
                  <a:srgbClr val="05066D"/>
                </a:solidFill>
                <a:latin typeface="Montserrat Bold"/>
              </a:rPr>
              <a:t>Glaucoma</a:t>
            </a:r>
          </a:p>
          <a:p>
            <a:pPr marL="457011" indent="-457011" algn="just">
              <a:lnSpc>
                <a:spcPts val="3044"/>
              </a:lnSpc>
              <a:spcAft>
                <a:spcPts val="600"/>
              </a:spcAft>
              <a:buFont typeface="+mj-lt"/>
              <a:buAutoNum type="arabicParenR"/>
            </a:pPr>
            <a:r>
              <a:rPr lang="pt-BR" sz="2400" dirty="0">
                <a:solidFill>
                  <a:srgbClr val="05066D"/>
                </a:solidFill>
                <a:latin typeface="Montserrat Bold"/>
              </a:rPr>
              <a:t>Lúpus eritematoso sistêmico</a:t>
            </a:r>
          </a:p>
          <a:p>
            <a:pPr marL="457011" indent="-457011" algn="just">
              <a:lnSpc>
                <a:spcPts val="3044"/>
              </a:lnSpc>
              <a:spcAft>
                <a:spcPts val="600"/>
              </a:spcAft>
              <a:buFont typeface="+mj-lt"/>
              <a:buAutoNum type="arabicParenR"/>
            </a:pPr>
            <a:r>
              <a:rPr lang="pt-BR" sz="2400" dirty="0">
                <a:solidFill>
                  <a:srgbClr val="05066D"/>
                </a:solidFill>
                <a:latin typeface="Montserrat Bold"/>
              </a:rPr>
              <a:t>Espondilite ancilosante</a:t>
            </a:r>
            <a:endParaRPr lang="en-US" sz="2400" dirty="0">
              <a:solidFill>
                <a:srgbClr val="05066D"/>
              </a:solidFill>
              <a:latin typeface="Montserrat Bold"/>
            </a:endParaRPr>
          </a:p>
        </p:txBody>
      </p:sp>
    </p:spTree>
    <p:extLst>
      <p:ext uri="{BB962C8B-B14F-4D97-AF65-F5344CB8AC3E}">
        <p14:creationId xmlns:p14="http://schemas.microsoft.com/office/powerpoint/2010/main" val="1893028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023229" y="4"/>
            <a:ext cx="20488824" cy="10456685"/>
            <a:chOff x="0" y="0"/>
            <a:chExt cx="812800" cy="4148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414821"/>
            </a:xfrm>
            <a:custGeom>
              <a:avLst/>
              <a:gdLst/>
              <a:ahLst/>
              <a:cxnLst/>
              <a:rect l="l" t="t" r="r" b="b"/>
              <a:pathLst>
                <a:path w="812800" h="414821">
                  <a:moveTo>
                    <a:pt x="0" y="0"/>
                  </a:moveTo>
                  <a:lnTo>
                    <a:pt x="609600" y="0"/>
                  </a:lnTo>
                  <a:lnTo>
                    <a:pt x="812800" y="207410"/>
                  </a:lnTo>
                  <a:lnTo>
                    <a:pt x="609600" y="414821"/>
                  </a:lnTo>
                  <a:lnTo>
                    <a:pt x="0" y="414821"/>
                  </a:lnTo>
                  <a:lnTo>
                    <a:pt x="203200" y="2074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EEFF">
                <a:alpha val="40000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77800" y="-38100"/>
              <a:ext cx="558800" cy="4529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9215707" y="-131583"/>
            <a:ext cx="20488824" cy="10456685"/>
            <a:chOff x="0" y="0"/>
            <a:chExt cx="812800" cy="41482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414821"/>
            </a:xfrm>
            <a:custGeom>
              <a:avLst/>
              <a:gdLst/>
              <a:ahLst/>
              <a:cxnLst/>
              <a:rect l="l" t="t" r="r" b="b"/>
              <a:pathLst>
                <a:path w="812800" h="414821">
                  <a:moveTo>
                    <a:pt x="0" y="0"/>
                  </a:moveTo>
                  <a:lnTo>
                    <a:pt x="609600" y="0"/>
                  </a:lnTo>
                  <a:lnTo>
                    <a:pt x="812800" y="207410"/>
                  </a:lnTo>
                  <a:lnTo>
                    <a:pt x="609600" y="414821"/>
                  </a:lnTo>
                  <a:lnTo>
                    <a:pt x="0" y="414821"/>
                  </a:lnTo>
                  <a:lnTo>
                    <a:pt x="203200" y="2074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EE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77800" y="-38100"/>
              <a:ext cx="558800" cy="4529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-1930088" y="7159596"/>
            <a:ext cx="22473901" cy="7069064"/>
          </a:xfrm>
          <a:custGeom>
            <a:avLst/>
            <a:gdLst/>
            <a:ahLst/>
            <a:cxnLst/>
            <a:rect l="l" t="t" r="r" b="b"/>
            <a:pathLst>
              <a:path w="22473900" h="7069063">
                <a:moveTo>
                  <a:pt x="0" y="0"/>
                </a:moveTo>
                <a:lnTo>
                  <a:pt x="22473899" y="0"/>
                </a:lnTo>
                <a:lnTo>
                  <a:pt x="22473899" y="7069063"/>
                </a:lnTo>
                <a:lnTo>
                  <a:pt x="0" y="70690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594909" y="279637"/>
            <a:ext cx="2231374" cy="408095"/>
          </a:xfrm>
          <a:custGeom>
            <a:avLst/>
            <a:gdLst/>
            <a:ahLst/>
            <a:cxnLst/>
            <a:rect l="l" t="t" r="r" b="b"/>
            <a:pathLst>
              <a:path w="2231375" h="408094">
                <a:moveTo>
                  <a:pt x="0" y="0"/>
                </a:moveTo>
                <a:lnTo>
                  <a:pt x="2231375" y="0"/>
                </a:lnTo>
                <a:lnTo>
                  <a:pt x="2231375" y="408094"/>
                </a:lnTo>
                <a:lnTo>
                  <a:pt x="0" y="4080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894918" y="6797061"/>
            <a:ext cx="16393082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700" dirty="0">
                <a:solidFill>
                  <a:srgbClr val="05066D"/>
                </a:solidFill>
                <a:latin typeface="Montserrat Bold"/>
              </a:rPr>
              <a:t> </a:t>
            </a:r>
            <a:r>
              <a:rPr lang="pt-BR" sz="2700" dirty="0">
                <a:solidFill>
                  <a:srgbClr val="05066D"/>
                </a:solidFill>
                <a:latin typeface="Montserrat Bold"/>
              </a:rPr>
              <a:t>Órteses, próteses, cadeiras de rodas, bolsas de colostomia, aparelhos auditivos foram distribuídos nos SER e CER.</a:t>
            </a:r>
          </a:p>
          <a:p>
            <a:endParaRPr lang="pt-BR" sz="2700" noProof="1">
              <a:solidFill>
                <a:srgbClr val="05066D"/>
              </a:solidFill>
              <a:latin typeface="Montserrat Bold"/>
            </a:endParaRPr>
          </a:p>
          <a:p>
            <a:r>
              <a:rPr lang="pt-BR" sz="2700" noProof="1">
                <a:solidFill>
                  <a:srgbClr val="05066D"/>
                </a:solidFill>
                <a:latin typeface="Montserrat Bold"/>
              </a:rPr>
              <a:t>Foram entregues 100 cadeiras adultas e infantis, dos tipos padrão, tetraplégico, de banho com encosto reclinável e para pessoas acima de 90kg.</a:t>
            </a:r>
          </a:p>
          <a:p>
            <a:endParaRPr lang="pt-BR" sz="2700" noProof="1">
              <a:solidFill>
                <a:srgbClr val="05066D"/>
              </a:solidFill>
              <a:latin typeface="Montserrat Bold"/>
            </a:endParaRPr>
          </a:p>
          <a:p>
            <a:r>
              <a:rPr lang="pt-BR" sz="2700" noProof="1">
                <a:solidFill>
                  <a:srgbClr val="05066D"/>
                </a:solidFill>
                <a:latin typeface="Montserrat Bold"/>
              </a:rPr>
              <a:t>Realização do 3º Encontro dos Ostomizados do Tocantins que possui aproximadamente 400 pacientes.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919" y="1181100"/>
            <a:ext cx="15931364" cy="5389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15"/>
          <p:cNvSpPr txBox="1"/>
          <p:nvPr/>
        </p:nvSpPr>
        <p:spPr>
          <a:xfrm>
            <a:off x="8943975" y="2541866"/>
            <a:ext cx="1047750" cy="671393"/>
          </a:xfrm>
          <a:prstGeom prst="rect">
            <a:avLst/>
          </a:prstGeom>
        </p:spPr>
        <p:txBody>
          <a:bodyPr lIns="50779" tIns="50779" rIns="50779" bIns="50779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grpSp>
        <p:nvGrpSpPr>
          <p:cNvPr id="23" name="Group 14">
            <a:extLst>
              <a:ext uri="{FF2B5EF4-FFF2-40B4-BE49-F238E27FC236}">
                <a16:creationId xmlns:a16="http://schemas.microsoft.com/office/drawing/2014/main" id="{63ADC4D6-E069-5082-96EA-1C58F3102AE5}"/>
              </a:ext>
            </a:extLst>
          </p:cNvPr>
          <p:cNvGrpSpPr/>
          <p:nvPr/>
        </p:nvGrpSpPr>
        <p:grpSpPr>
          <a:xfrm>
            <a:off x="3850595" y="-517617"/>
            <a:ext cx="10551205" cy="1421933"/>
            <a:chOff x="0" y="-142875"/>
            <a:chExt cx="1133444" cy="365579"/>
          </a:xfrm>
        </p:grpSpPr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4850E29F-D658-833D-7288-C84BBAEF36C9}"/>
                </a:ext>
              </a:extLst>
            </p:cNvPr>
            <p:cNvSpPr/>
            <p:nvPr/>
          </p:nvSpPr>
          <p:spPr>
            <a:xfrm>
              <a:off x="0" y="0"/>
              <a:ext cx="1133444" cy="222704"/>
            </a:xfrm>
            <a:custGeom>
              <a:avLst/>
              <a:gdLst/>
              <a:ahLst/>
              <a:cxnLst/>
              <a:rect l="l" t="t" r="r" b="b"/>
              <a:pathLst>
                <a:path w="1133444" h="222704">
                  <a:moveTo>
                    <a:pt x="111352" y="0"/>
                  </a:moveTo>
                  <a:lnTo>
                    <a:pt x="1022092" y="0"/>
                  </a:lnTo>
                  <a:cubicBezTo>
                    <a:pt x="1083590" y="0"/>
                    <a:pt x="1133444" y="49854"/>
                    <a:pt x="1133444" y="111352"/>
                  </a:cubicBezTo>
                  <a:lnTo>
                    <a:pt x="1133444" y="111352"/>
                  </a:lnTo>
                  <a:cubicBezTo>
                    <a:pt x="1133444" y="140884"/>
                    <a:pt x="1121713" y="169207"/>
                    <a:pt x="1100830" y="190090"/>
                  </a:cubicBezTo>
                  <a:cubicBezTo>
                    <a:pt x="1079948" y="210972"/>
                    <a:pt x="1051625" y="222704"/>
                    <a:pt x="1022092" y="222704"/>
                  </a:cubicBezTo>
                  <a:lnTo>
                    <a:pt x="111352" y="222704"/>
                  </a:lnTo>
                  <a:cubicBezTo>
                    <a:pt x="49854" y="222704"/>
                    <a:pt x="0" y="172850"/>
                    <a:pt x="0" y="111352"/>
                  </a:cubicBezTo>
                  <a:lnTo>
                    <a:pt x="0" y="111352"/>
                  </a:lnTo>
                  <a:cubicBezTo>
                    <a:pt x="0" y="49854"/>
                    <a:pt x="49854" y="0"/>
                    <a:pt x="111352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cap="rnd">
              <a:noFill/>
              <a:prstDash val="solid"/>
              <a:round/>
            </a:ln>
          </p:spPr>
        </p:sp>
        <p:sp>
          <p:nvSpPr>
            <p:cNvPr id="26" name="TextBox 16">
              <a:extLst>
                <a:ext uri="{FF2B5EF4-FFF2-40B4-BE49-F238E27FC236}">
                  <a16:creationId xmlns:a16="http://schemas.microsoft.com/office/drawing/2014/main" id="{4EAE0306-C760-C431-2186-613ACF32FE08}"/>
                </a:ext>
              </a:extLst>
            </p:cNvPr>
            <p:cNvSpPr txBox="1"/>
            <p:nvPr/>
          </p:nvSpPr>
          <p:spPr>
            <a:xfrm>
              <a:off x="0" y="-142875"/>
              <a:ext cx="1133444" cy="3655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0212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27" name="TextBox 18">
            <a:extLst>
              <a:ext uri="{FF2B5EF4-FFF2-40B4-BE49-F238E27FC236}">
                <a16:creationId xmlns:a16="http://schemas.microsoft.com/office/drawing/2014/main" id="{5FFEEE4F-9BC1-9EBC-5142-5A4DBB95419C}"/>
              </a:ext>
            </a:extLst>
          </p:cNvPr>
          <p:cNvSpPr txBox="1"/>
          <p:nvPr/>
        </p:nvSpPr>
        <p:spPr>
          <a:xfrm>
            <a:off x="4164726" y="169904"/>
            <a:ext cx="9982200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600" b="1" noProof="1">
                <a:solidFill>
                  <a:srgbClr val="05066D"/>
                </a:solidFill>
                <a:latin typeface="Cocomat Pro Heavy"/>
              </a:rPr>
              <a:t>Atenção à Saúda da Pessoa com Deficiência</a:t>
            </a:r>
          </a:p>
        </p:txBody>
      </p:sp>
    </p:spTree>
    <p:extLst>
      <p:ext uri="{BB962C8B-B14F-4D97-AF65-F5344CB8AC3E}">
        <p14:creationId xmlns:p14="http://schemas.microsoft.com/office/powerpoint/2010/main" val="19901533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631726" y="266700"/>
            <a:ext cx="3893535" cy="473396"/>
            <a:chOff x="0" y="0"/>
            <a:chExt cx="1253442" cy="152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53442" cy="152400"/>
            </a:xfrm>
            <a:custGeom>
              <a:avLst/>
              <a:gdLst/>
              <a:ahLst/>
              <a:cxnLst/>
              <a:rect l="l" t="t" r="r" b="b"/>
              <a:pathLst>
                <a:path w="1253442" h="152400">
                  <a:moveTo>
                    <a:pt x="0" y="0"/>
                  </a:moveTo>
                  <a:lnTo>
                    <a:pt x="1253442" y="0"/>
                  </a:lnTo>
                  <a:lnTo>
                    <a:pt x="1253442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0154A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3042" y="114300"/>
            <a:ext cx="2968518" cy="1662621"/>
            <a:chOff x="0" y="0"/>
            <a:chExt cx="1253442" cy="7020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53442" cy="702033"/>
            </a:xfrm>
            <a:custGeom>
              <a:avLst/>
              <a:gdLst/>
              <a:ahLst/>
              <a:cxnLst/>
              <a:rect l="l" t="t" r="r" b="b"/>
              <a:pathLst>
                <a:path w="1253442" h="702033">
                  <a:moveTo>
                    <a:pt x="0" y="0"/>
                  </a:moveTo>
                  <a:lnTo>
                    <a:pt x="1253442" y="0"/>
                  </a:lnTo>
                  <a:lnTo>
                    <a:pt x="1253442" y="702033"/>
                  </a:lnTo>
                  <a:lnTo>
                    <a:pt x="0" y="702033"/>
                  </a:lnTo>
                  <a:close/>
                </a:path>
              </a:pathLst>
            </a:custGeom>
            <a:solidFill>
              <a:srgbClr val="0154A4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5413482" y="5181885"/>
            <a:ext cx="2968518" cy="1662621"/>
            <a:chOff x="0" y="0"/>
            <a:chExt cx="1253442" cy="7020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53442" cy="702033"/>
            </a:xfrm>
            <a:custGeom>
              <a:avLst/>
              <a:gdLst/>
              <a:ahLst/>
              <a:cxnLst/>
              <a:rect l="l" t="t" r="r" b="b"/>
              <a:pathLst>
                <a:path w="1253442" h="702033">
                  <a:moveTo>
                    <a:pt x="0" y="0"/>
                  </a:moveTo>
                  <a:lnTo>
                    <a:pt x="1253442" y="0"/>
                  </a:lnTo>
                  <a:lnTo>
                    <a:pt x="1253442" y="702033"/>
                  </a:lnTo>
                  <a:lnTo>
                    <a:pt x="0" y="702033"/>
                  </a:lnTo>
                  <a:close/>
                </a:path>
              </a:pathLst>
            </a:custGeom>
            <a:solidFill>
              <a:srgbClr val="0154A4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906824" y="475227"/>
            <a:ext cx="6943237" cy="5996631"/>
            <a:chOff x="0" y="0"/>
            <a:chExt cx="9257647" cy="7995509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/>
            <a:srcRect t="23562" b="12750"/>
            <a:stretch>
              <a:fillRect/>
            </a:stretch>
          </p:blipFill>
          <p:spPr>
            <a:xfrm>
              <a:off x="0" y="0"/>
              <a:ext cx="9257647" cy="3942893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3"/>
            <a:srcRect t="18156" b="18156"/>
            <a:stretch>
              <a:fillRect/>
            </a:stretch>
          </p:blipFill>
          <p:spPr>
            <a:xfrm>
              <a:off x="0" y="4052616"/>
              <a:ext cx="9257647" cy="3942893"/>
            </a:xfrm>
            <a:prstGeom prst="rect">
              <a:avLst/>
            </a:prstGeom>
          </p:spPr>
        </p:pic>
      </p:grpSp>
      <p:sp>
        <p:nvSpPr>
          <p:cNvPr id="13" name="TextBox 13"/>
          <p:cNvSpPr txBox="1"/>
          <p:nvPr/>
        </p:nvSpPr>
        <p:spPr>
          <a:xfrm>
            <a:off x="8839200" y="2048619"/>
            <a:ext cx="9220200" cy="48474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3888" rtl="0" eaLnBrk="1" fontAlgn="auto" latinLnBrk="0" hangingPunct="1">
              <a:lnSpc>
                <a:spcPts val="419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Fortalecimento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do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Rastreamento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do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Câncer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do Colo do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Útero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no Tocantins com 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implantação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da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Citopatologia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no LACEN</a:t>
            </a:r>
          </a:p>
          <a:p>
            <a:pPr marL="0" marR="0" lvl="0" indent="0" algn="ctr" defTabSz="913888" rtl="0" eaLnBrk="1" fontAlgn="auto" latinLnBrk="0" hangingPunct="1">
              <a:lnSpc>
                <a:spcPts val="419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Referência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para as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Macrorregiões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de Saúde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atendendo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a 119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municípios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  <a:p>
            <a:pPr marL="0" marR="0" lvl="0" indent="0" algn="ctr" defTabSz="913888" rtl="0" eaLnBrk="1" fontAlgn="auto" latinLnBrk="0" hangingPunct="1">
              <a:lnSpc>
                <a:spcPts val="419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  <a:p>
            <a:pPr marL="0" marR="0" lvl="0" indent="0" algn="l" defTabSz="913888" rtl="0" eaLnBrk="1" fontAlgn="auto" latinLnBrk="0" hangingPunct="1">
              <a:lnSpc>
                <a:spcPts val="419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Macrorregião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Norte,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exceto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Araguaína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  <a:p>
            <a:pPr marL="0" marR="0" lvl="0" indent="0" algn="l" defTabSz="913888" rtl="0" eaLnBrk="1" fontAlgn="auto" latinLnBrk="0" hangingPunct="1">
              <a:lnSpc>
                <a:spcPts val="419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Macrorregião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Centro Sul,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exceto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Regão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Ilha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do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Bananal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município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Palmas</a:t>
            </a:r>
          </a:p>
        </p:txBody>
      </p:sp>
      <p:graphicFrame>
        <p:nvGraphicFramePr>
          <p:cNvPr id="14" name="Gráfico 13"/>
          <p:cNvGraphicFramePr>
            <a:graphicFrameLocks/>
          </p:cNvGraphicFramePr>
          <p:nvPr/>
        </p:nvGraphicFramePr>
        <p:xfrm>
          <a:off x="3145208" y="7277100"/>
          <a:ext cx="12406820" cy="2995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TextBox 12">
            <a:extLst>
              <a:ext uri="{FF2B5EF4-FFF2-40B4-BE49-F238E27FC236}">
                <a16:creationId xmlns:a16="http://schemas.microsoft.com/office/drawing/2014/main" id="{F5DF1AEC-52EC-1581-56C9-07A458D70975}"/>
              </a:ext>
            </a:extLst>
          </p:cNvPr>
          <p:cNvSpPr txBox="1"/>
          <p:nvPr/>
        </p:nvSpPr>
        <p:spPr>
          <a:xfrm>
            <a:off x="8610600" y="1028700"/>
            <a:ext cx="9053869" cy="526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913888">
              <a:lnSpc>
                <a:spcPts val="4478"/>
              </a:lnSpc>
            </a:pPr>
            <a:r>
              <a:rPr lang="en-US" sz="3200" b="1" dirty="0">
                <a:solidFill>
                  <a:srgbClr val="000000"/>
                </a:solidFill>
                <a:latin typeface="Poppins Bold"/>
              </a:rPr>
              <a:t>AMPLIAÇÃO DOS SERVIÇOS LABORATORIAIS</a:t>
            </a:r>
          </a:p>
        </p:txBody>
      </p:sp>
    </p:spTree>
    <p:extLst>
      <p:ext uri="{BB962C8B-B14F-4D97-AF65-F5344CB8AC3E}">
        <p14:creationId xmlns:p14="http://schemas.microsoft.com/office/powerpoint/2010/main" val="23765331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95950" y="-3014475"/>
            <a:ext cx="4671172" cy="7167377"/>
          </a:xfrm>
          <a:custGeom>
            <a:avLst/>
            <a:gdLst/>
            <a:ahLst/>
            <a:cxnLst/>
            <a:rect l="l" t="t" r="r" b="b"/>
            <a:pathLst>
              <a:path w="4991149" h="7541571">
                <a:moveTo>
                  <a:pt x="0" y="0"/>
                </a:moveTo>
                <a:lnTo>
                  <a:pt x="4991149" y="0"/>
                </a:lnTo>
                <a:lnTo>
                  <a:pt x="4991149" y="7541571"/>
                </a:lnTo>
                <a:lnTo>
                  <a:pt x="0" y="75415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594909" y="279637"/>
            <a:ext cx="2231374" cy="408095"/>
          </a:xfrm>
          <a:custGeom>
            <a:avLst/>
            <a:gdLst/>
            <a:ahLst/>
            <a:cxnLst/>
            <a:rect l="l" t="t" r="r" b="b"/>
            <a:pathLst>
              <a:path w="2231375" h="408094">
                <a:moveTo>
                  <a:pt x="0" y="0"/>
                </a:moveTo>
                <a:lnTo>
                  <a:pt x="2231375" y="0"/>
                </a:lnTo>
                <a:lnTo>
                  <a:pt x="2231375" y="408094"/>
                </a:lnTo>
                <a:lnTo>
                  <a:pt x="0" y="4080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3850595" y="-517617"/>
            <a:ext cx="10551205" cy="1421933"/>
            <a:chOff x="0" y="-142875"/>
            <a:chExt cx="1133444" cy="36557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33444" cy="222704"/>
            </a:xfrm>
            <a:custGeom>
              <a:avLst/>
              <a:gdLst/>
              <a:ahLst/>
              <a:cxnLst/>
              <a:rect l="l" t="t" r="r" b="b"/>
              <a:pathLst>
                <a:path w="1133444" h="222704">
                  <a:moveTo>
                    <a:pt x="111352" y="0"/>
                  </a:moveTo>
                  <a:lnTo>
                    <a:pt x="1022092" y="0"/>
                  </a:lnTo>
                  <a:cubicBezTo>
                    <a:pt x="1083590" y="0"/>
                    <a:pt x="1133444" y="49854"/>
                    <a:pt x="1133444" y="111352"/>
                  </a:cubicBezTo>
                  <a:lnTo>
                    <a:pt x="1133444" y="111352"/>
                  </a:lnTo>
                  <a:cubicBezTo>
                    <a:pt x="1133444" y="140884"/>
                    <a:pt x="1121713" y="169207"/>
                    <a:pt x="1100830" y="190090"/>
                  </a:cubicBezTo>
                  <a:cubicBezTo>
                    <a:pt x="1079948" y="210972"/>
                    <a:pt x="1051625" y="222704"/>
                    <a:pt x="1022092" y="222704"/>
                  </a:cubicBezTo>
                  <a:lnTo>
                    <a:pt x="111352" y="222704"/>
                  </a:lnTo>
                  <a:cubicBezTo>
                    <a:pt x="49854" y="222704"/>
                    <a:pt x="0" y="172850"/>
                    <a:pt x="0" y="111352"/>
                  </a:cubicBezTo>
                  <a:lnTo>
                    <a:pt x="0" y="111352"/>
                  </a:lnTo>
                  <a:cubicBezTo>
                    <a:pt x="0" y="49854"/>
                    <a:pt x="49854" y="0"/>
                    <a:pt x="111352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cap="rnd">
              <a:noFill/>
              <a:prstDash val="solid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142875"/>
              <a:ext cx="1133444" cy="3655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0212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4164726" y="169904"/>
            <a:ext cx="9982200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600" b="1" noProof="1">
                <a:solidFill>
                  <a:srgbClr val="05066D"/>
                </a:solidFill>
                <a:latin typeface="Cocomat Pro Heavy"/>
              </a:rPr>
              <a:t>Prevenção e Controle do Câncer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628" y="3619505"/>
            <a:ext cx="16115140" cy="3200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906" y="7180584"/>
            <a:ext cx="15049894" cy="2992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9"/>
          <p:cNvSpPr txBox="1"/>
          <p:nvPr/>
        </p:nvSpPr>
        <p:spPr>
          <a:xfrm>
            <a:off x="1068628" y="1366938"/>
            <a:ext cx="16914572" cy="1346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91"/>
              </a:lnSpc>
            </a:pPr>
            <a:r>
              <a:rPr lang="pt-BR" sz="3200" dirty="0">
                <a:solidFill>
                  <a:srgbClr val="05066D"/>
                </a:solidFill>
                <a:latin typeface="Montserrat Bold"/>
              </a:rPr>
              <a:t>Oferta do exame </a:t>
            </a:r>
            <a:r>
              <a:rPr lang="pt-BR" sz="3200" dirty="0" err="1">
                <a:solidFill>
                  <a:srgbClr val="05066D"/>
                </a:solidFill>
                <a:latin typeface="Montserrat Bold"/>
              </a:rPr>
              <a:t>citopatológico</a:t>
            </a:r>
            <a:r>
              <a:rPr lang="pt-BR" sz="3200" dirty="0">
                <a:solidFill>
                  <a:srgbClr val="05066D"/>
                </a:solidFill>
                <a:latin typeface="Montserrat Bold"/>
              </a:rPr>
              <a:t> do colo do útero no LACEN-TO contemplando a distribuição dos kits de coleta, retirando dos municípios pactuados a necessidade de aquisição de lâminas e fixadores utilizados anteriormente.</a:t>
            </a:r>
          </a:p>
        </p:txBody>
      </p:sp>
    </p:spTree>
    <p:extLst>
      <p:ext uri="{BB962C8B-B14F-4D97-AF65-F5344CB8AC3E}">
        <p14:creationId xmlns:p14="http://schemas.microsoft.com/office/powerpoint/2010/main" val="39599503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95950" y="-3014475"/>
            <a:ext cx="4671172" cy="7167377"/>
          </a:xfrm>
          <a:custGeom>
            <a:avLst/>
            <a:gdLst/>
            <a:ahLst/>
            <a:cxnLst/>
            <a:rect l="l" t="t" r="r" b="b"/>
            <a:pathLst>
              <a:path w="4991149" h="7541571">
                <a:moveTo>
                  <a:pt x="0" y="0"/>
                </a:moveTo>
                <a:lnTo>
                  <a:pt x="4991149" y="0"/>
                </a:lnTo>
                <a:lnTo>
                  <a:pt x="4991149" y="7541571"/>
                </a:lnTo>
                <a:lnTo>
                  <a:pt x="0" y="75415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594909" y="279637"/>
            <a:ext cx="2231374" cy="408095"/>
          </a:xfrm>
          <a:custGeom>
            <a:avLst/>
            <a:gdLst/>
            <a:ahLst/>
            <a:cxnLst/>
            <a:rect l="l" t="t" r="r" b="b"/>
            <a:pathLst>
              <a:path w="2231375" h="408094">
                <a:moveTo>
                  <a:pt x="0" y="0"/>
                </a:moveTo>
                <a:lnTo>
                  <a:pt x="2231375" y="0"/>
                </a:lnTo>
                <a:lnTo>
                  <a:pt x="2231375" y="408094"/>
                </a:lnTo>
                <a:lnTo>
                  <a:pt x="0" y="4080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2514605" y="-517617"/>
            <a:ext cx="12877800" cy="1421933"/>
            <a:chOff x="0" y="-142875"/>
            <a:chExt cx="1133444" cy="36557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33444" cy="222704"/>
            </a:xfrm>
            <a:custGeom>
              <a:avLst/>
              <a:gdLst/>
              <a:ahLst/>
              <a:cxnLst/>
              <a:rect l="l" t="t" r="r" b="b"/>
              <a:pathLst>
                <a:path w="1133444" h="222704">
                  <a:moveTo>
                    <a:pt x="111352" y="0"/>
                  </a:moveTo>
                  <a:lnTo>
                    <a:pt x="1022092" y="0"/>
                  </a:lnTo>
                  <a:cubicBezTo>
                    <a:pt x="1083590" y="0"/>
                    <a:pt x="1133444" y="49854"/>
                    <a:pt x="1133444" y="111352"/>
                  </a:cubicBezTo>
                  <a:lnTo>
                    <a:pt x="1133444" y="111352"/>
                  </a:lnTo>
                  <a:cubicBezTo>
                    <a:pt x="1133444" y="140884"/>
                    <a:pt x="1121713" y="169207"/>
                    <a:pt x="1100830" y="190090"/>
                  </a:cubicBezTo>
                  <a:cubicBezTo>
                    <a:pt x="1079948" y="210972"/>
                    <a:pt x="1051625" y="222704"/>
                    <a:pt x="1022092" y="222704"/>
                  </a:cubicBezTo>
                  <a:lnTo>
                    <a:pt x="111352" y="222704"/>
                  </a:lnTo>
                  <a:cubicBezTo>
                    <a:pt x="49854" y="222704"/>
                    <a:pt x="0" y="172850"/>
                    <a:pt x="0" y="111352"/>
                  </a:cubicBezTo>
                  <a:lnTo>
                    <a:pt x="0" y="111352"/>
                  </a:lnTo>
                  <a:cubicBezTo>
                    <a:pt x="0" y="49854"/>
                    <a:pt x="49854" y="0"/>
                    <a:pt x="111352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cap="rnd">
              <a:noFill/>
              <a:prstDash val="solid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142875"/>
              <a:ext cx="1133444" cy="3655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0212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2971800" y="114302"/>
            <a:ext cx="11175124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600" b="1" noProof="1">
                <a:solidFill>
                  <a:srgbClr val="05066D"/>
                </a:solidFill>
                <a:latin typeface="Cocomat Pro Heavy"/>
              </a:rPr>
              <a:t>Gestão do Trabalho e Educação na Saúde 2023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AA36A12B-DBBD-9154-1302-36BD2DA246EA}"/>
              </a:ext>
            </a:extLst>
          </p:cNvPr>
          <p:cNvSpPr txBox="1"/>
          <p:nvPr/>
        </p:nvSpPr>
        <p:spPr>
          <a:xfrm>
            <a:off x="1975224" y="1562104"/>
            <a:ext cx="10493476" cy="384678"/>
          </a:xfrm>
          <a:prstGeom prst="rect">
            <a:avLst/>
          </a:prstGeom>
          <a:noFill/>
        </p:spPr>
        <p:txBody>
          <a:bodyPr wrap="square" lIns="91404" tIns="45699" rIns="91404" bIns="45699">
            <a:spAutoFit/>
          </a:bodyPr>
          <a:lstStyle/>
          <a:p>
            <a:pPr algn="just">
              <a:spcAft>
                <a:spcPts val="600"/>
              </a:spcAft>
            </a:pPr>
            <a:endParaRPr lang="pt-BR" b="1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9137B5E8-FAB3-57AE-F8C3-46B36E56E644}"/>
              </a:ext>
            </a:extLst>
          </p:cNvPr>
          <p:cNvSpPr/>
          <p:nvPr/>
        </p:nvSpPr>
        <p:spPr>
          <a:xfrm>
            <a:off x="152400" y="2055985"/>
            <a:ext cx="17064281" cy="646288"/>
          </a:xfrm>
          <a:prstGeom prst="rect">
            <a:avLst/>
          </a:prstGeom>
        </p:spPr>
        <p:txBody>
          <a:bodyPr wrap="square" lIns="91404" tIns="45699" rIns="91404" bIns="45699">
            <a:spAutoFit/>
          </a:bodyPr>
          <a:lstStyle/>
          <a:p>
            <a:pPr algn="ctr"/>
            <a:r>
              <a:rPr lang="pt-BR" sz="3600" b="1" noProof="1">
                <a:solidFill>
                  <a:srgbClr val="05066D"/>
                </a:solidFill>
                <a:latin typeface="Montserrat Bold"/>
              </a:rPr>
              <a:t>Concessão de evoluções funcionais - Interstício de 2014 a 2021</a:t>
            </a:r>
          </a:p>
        </p:txBody>
      </p:sp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9E63379A-553B-D744-E127-B81DD078B8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7749176"/>
              </p:ext>
            </p:extLst>
          </p:nvPr>
        </p:nvGraphicFramePr>
        <p:xfrm>
          <a:off x="838204" y="2826863"/>
          <a:ext cx="15316196" cy="2316644"/>
        </p:xfrm>
        <a:graphic>
          <a:graphicData uri="http://schemas.openxmlformats.org/drawingml/2006/table">
            <a:tbl>
              <a:tblPr firstRow="1" firstCol="1" bandRow="1"/>
              <a:tblGrid>
                <a:gridCol w="4571996">
                  <a:extLst>
                    <a:ext uri="{9D8B030D-6E8A-4147-A177-3AD203B41FA5}">
                      <a16:colId xmlns:a16="http://schemas.microsoft.com/office/drawing/2014/main" val="3790092604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3472740848"/>
                    </a:ext>
                  </a:extLst>
                </a:gridCol>
                <a:gridCol w="3276600">
                  <a:extLst>
                    <a:ext uri="{9D8B030D-6E8A-4147-A177-3AD203B41FA5}">
                      <a16:colId xmlns:a16="http://schemas.microsoft.com/office/drawing/2014/main" val="309418902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73714227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965566112"/>
                    </a:ext>
                  </a:extLst>
                </a:gridCol>
              </a:tblGrid>
              <a:tr h="579161">
                <a:tc>
                  <a:txBody>
                    <a:bodyPr/>
                    <a:lstStyle/>
                    <a:p>
                      <a:pPr algn="ctr"/>
                      <a:r>
                        <a:rPr lang="pt-BR" sz="3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Ano / Tipo Prog.</a:t>
                      </a:r>
                      <a:endParaRPr lang="pt-BR" sz="32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2021</a:t>
                      </a:r>
                      <a:endParaRPr lang="pt-BR" sz="32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2022</a:t>
                      </a:r>
                      <a:endParaRPr lang="pt-BR" sz="32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2023</a:t>
                      </a:r>
                      <a:endParaRPr lang="pt-BR" sz="32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Total</a:t>
                      </a:r>
                      <a:endParaRPr lang="pt-BR" sz="32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1695663"/>
                  </a:ext>
                </a:extLst>
              </a:tr>
              <a:tr h="579161">
                <a:tc>
                  <a:txBody>
                    <a:bodyPr/>
                    <a:lstStyle/>
                    <a:p>
                      <a:r>
                        <a:rPr lang="pt-BR" sz="3200">
                          <a:effectLst/>
                          <a:latin typeface="+mn-lt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Progessão Horizontal</a:t>
                      </a:r>
                      <a:endParaRPr lang="pt-BR" sz="32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>
                          <a:effectLst/>
                          <a:latin typeface="+mn-lt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2.990</a:t>
                      </a:r>
                      <a:endParaRPr lang="pt-BR" sz="32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>
                          <a:effectLst/>
                          <a:latin typeface="+mn-lt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6.390</a:t>
                      </a:r>
                      <a:endParaRPr lang="pt-BR" sz="32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>
                          <a:effectLst/>
                          <a:latin typeface="+mn-lt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3.658</a:t>
                      </a:r>
                      <a:endParaRPr lang="pt-BR" sz="32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>
                          <a:effectLst/>
                          <a:latin typeface="+mn-lt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13.038</a:t>
                      </a:r>
                      <a:endParaRPr lang="pt-BR" sz="32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9936392"/>
                  </a:ext>
                </a:extLst>
              </a:tr>
              <a:tr h="579161">
                <a:tc>
                  <a:txBody>
                    <a:bodyPr/>
                    <a:lstStyle/>
                    <a:p>
                      <a:r>
                        <a:rPr lang="pt-BR" sz="3200">
                          <a:effectLst/>
                          <a:latin typeface="+mn-lt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Progressão Vertical</a:t>
                      </a:r>
                      <a:endParaRPr lang="pt-BR" sz="32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>
                          <a:effectLst/>
                          <a:latin typeface="+mn-lt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3.232</a:t>
                      </a:r>
                      <a:endParaRPr lang="pt-BR" sz="32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>
                          <a:effectLst/>
                          <a:latin typeface="+mn-lt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7.418</a:t>
                      </a:r>
                      <a:endParaRPr lang="pt-BR" sz="32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>
                          <a:effectLst/>
                          <a:latin typeface="+mn-lt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1.715</a:t>
                      </a:r>
                      <a:endParaRPr lang="pt-BR" sz="32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>
                          <a:effectLst/>
                          <a:latin typeface="+mn-lt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12.365</a:t>
                      </a:r>
                      <a:endParaRPr lang="pt-BR" sz="32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3265363"/>
                  </a:ext>
                </a:extLst>
              </a:tr>
              <a:tr h="579161">
                <a:tc>
                  <a:txBody>
                    <a:bodyPr/>
                    <a:lstStyle/>
                    <a:p>
                      <a:r>
                        <a:rPr lang="pt-BR" sz="3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TOTAL GERAL</a:t>
                      </a:r>
                      <a:endParaRPr lang="pt-BR" sz="32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b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6.222</a:t>
                      </a: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b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13.808</a:t>
                      </a: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b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5.373</a:t>
                      </a: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b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25.403</a:t>
                      </a:r>
                      <a:endParaRPr lang="pt-BR" sz="32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8696745"/>
                  </a:ext>
                </a:extLst>
              </a:tr>
            </a:tbl>
          </a:graphicData>
        </a:graphic>
      </p:graphicFrame>
      <p:sp>
        <p:nvSpPr>
          <p:cNvPr id="19" name="CaixaDeTexto 18">
            <a:extLst>
              <a:ext uri="{FF2B5EF4-FFF2-40B4-BE49-F238E27FC236}">
                <a16:creationId xmlns:a16="http://schemas.microsoft.com/office/drawing/2014/main" id="{EA18ACEF-AC87-7421-B88A-A4620F232B33}"/>
              </a:ext>
            </a:extLst>
          </p:cNvPr>
          <p:cNvSpPr txBox="1"/>
          <p:nvPr/>
        </p:nvSpPr>
        <p:spPr>
          <a:xfrm>
            <a:off x="535664" y="6972305"/>
            <a:ext cx="16835681" cy="646288"/>
          </a:xfrm>
          <a:prstGeom prst="rect">
            <a:avLst/>
          </a:prstGeom>
          <a:noFill/>
        </p:spPr>
        <p:txBody>
          <a:bodyPr wrap="square" lIns="91404" tIns="45699" rIns="91404" bIns="45699">
            <a:spAutoFit/>
          </a:bodyPr>
          <a:lstStyle/>
          <a:p>
            <a:pPr algn="ctr"/>
            <a:r>
              <a:rPr lang="pt-BR" sz="3600" b="1" dirty="0">
                <a:solidFill>
                  <a:srgbClr val="05066D"/>
                </a:solidFill>
                <a:latin typeface="Montserrat Bold"/>
              </a:rPr>
              <a:t>Ações educativas baseadas na EPS</a:t>
            </a:r>
          </a:p>
        </p:txBody>
      </p:sp>
      <p:graphicFrame>
        <p:nvGraphicFramePr>
          <p:cNvPr id="20" name="Tabela 19">
            <a:extLst>
              <a:ext uri="{FF2B5EF4-FFF2-40B4-BE49-F238E27FC236}">
                <a16:creationId xmlns:a16="http://schemas.microsoft.com/office/drawing/2014/main" id="{B07044F9-ABED-C1F3-555C-140B4AF8FC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2525000"/>
              </p:ext>
            </p:extLst>
          </p:nvPr>
        </p:nvGraphicFramePr>
        <p:xfrm>
          <a:off x="535664" y="7703821"/>
          <a:ext cx="16835681" cy="1325880"/>
        </p:xfrm>
        <a:graphic>
          <a:graphicData uri="http://schemas.openxmlformats.org/drawingml/2006/table">
            <a:tbl>
              <a:tblPr firstRow="1" firstCol="1" bandRow="1"/>
              <a:tblGrid>
                <a:gridCol w="5562600">
                  <a:extLst>
                    <a:ext uri="{9D8B030D-6E8A-4147-A177-3AD203B41FA5}">
                      <a16:colId xmlns:a16="http://schemas.microsoft.com/office/drawing/2014/main" val="2193408383"/>
                    </a:ext>
                  </a:extLst>
                </a:gridCol>
                <a:gridCol w="6019800">
                  <a:extLst>
                    <a:ext uri="{9D8B030D-6E8A-4147-A177-3AD203B41FA5}">
                      <a16:colId xmlns:a16="http://schemas.microsoft.com/office/drawing/2014/main" val="1235073506"/>
                    </a:ext>
                  </a:extLst>
                </a:gridCol>
                <a:gridCol w="5253281">
                  <a:extLst>
                    <a:ext uri="{9D8B030D-6E8A-4147-A177-3AD203B41FA5}">
                      <a16:colId xmlns:a16="http://schemas.microsoft.com/office/drawing/2014/main" val="3561966128"/>
                    </a:ext>
                  </a:extLst>
                </a:gridCol>
              </a:tblGrid>
              <a:tr h="441960">
                <a:tc rowSpan="3">
                  <a:txBody>
                    <a:bodyPr/>
                    <a:lstStyle/>
                    <a:p>
                      <a:pPr algn="ctr"/>
                      <a:r>
                        <a:rPr lang="pt-BR" sz="2900" b="1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 de Servidores em Ações Educativas</a:t>
                      </a:r>
                      <a:endParaRPr lang="pt-BR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900" b="1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Servidores dos municípios</a:t>
                      </a:r>
                      <a:endParaRPr lang="pt-BR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900" b="1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Servidores da SES-TO</a:t>
                      </a:r>
                      <a:endParaRPr lang="pt-BR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6544133"/>
                  </a:ext>
                </a:extLst>
              </a:tr>
              <a:tr h="44196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900" b="1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317</a:t>
                      </a:r>
                      <a:endParaRPr lang="pt-BR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900" b="1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534</a:t>
                      </a:r>
                      <a:endParaRPr lang="pt-BR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4789193"/>
                  </a:ext>
                </a:extLst>
              </a:tr>
              <a:tr h="25907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BR" sz="2900" b="1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851</a:t>
                      </a:r>
                      <a:endParaRPr lang="pt-BR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58990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95627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15904232" y="38100"/>
            <a:ext cx="2231374" cy="408095"/>
          </a:xfrm>
          <a:custGeom>
            <a:avLst/>
            <a:gdLst/>
            <a:ahLst/>
            <a:cxnLst/>
            <a:rect l="l" t="t" r="r" b="b"/>
            <a:pathLst>
              <a:path w="2231375" h="408094">
                <a:moveTo>
                  <a:pt x="0" y="0"/>
                </a:moveTo>
                <a:lnTo>
                  <a:pt x="2231375" y="0"/>
                </a:lnTo>
                <a:lnTo>
                  <a:pt x="2231375" y="408094"/>
                </a:lnTo>
                <a:lnTo>
                  <a:pt x="0" y="4080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B3D3EEEC-773C-4410-4225-54DF307C6632}"/>
              </a:ext>
            </a:extLst>
          </p:cNvPr>
          <p:cNvSpPr txBox="1"/>
          <p:nvPr/>
        </p:nvSpPr>
        <p:spPr>
          <a:xfrm>
            <a:off x="11811000" y="2452270"/>
            <a:ext cx="6705600" cy="5663030"/>
          </a:xfrm>
          <a:prstGeom prst="rect">
            <a:avLst/>
          </a:prstGeom>
          <a:noFill/>
        </p:spPr>
        <p:txBody>
          <a:bodyPr wrap="square" lIns="91389" tIns="45691" rIns="91389" bIns="45691">
            <a:spAutoFit/>
          </a:bodyPr>
          <a:lstStyle/>
          <a:p>
            <a:pPr algn="ctr" defTabSz="913925">
              <a:spcAft>
                <a:spcPts val="600"/>
              </a:spcAft>
            </a:pPr>
            <a:r>
              <a:rPr lang="pt-BR" sz="3200" b="1" dirty="0">
                <a:solidFill>
                  <a:srgbClr val="002060"/>
                </a:solidFill>
                <a:ea typeface="Calibri" panose="020F0502020204030204" pitchFamily="34" charset="0"/>
              </a:rPr>
              <a:t>277 leitos de UTI ofertados</a:t>
            </a:r>
          </a:p>
          <a:p>
            <a:pPr algn="just" defTabSz="913925">
              <a:spcAft>
                <a:spcPts val="600"/>
              </a:spcAft>
            </a:pPr>
            <a:endParaRPr lang="pt-BR" sz="3200" b="1" dirty="0">
              <a:solidFill>
                <a:srgbClr val="002060"/>
              </a:solidFill>
              <a:ea typeface="Calibri" panose="020F0502020204030204" pitchFamily="34" charset="0"/>
            </a:endParaRPr>
          </a:p>
          <a:p>
            <a:pPr marL="457200" indent="-457200" algn="just" defTabSz="913925">
              <a:buBlip>
                <a:blip r:embed="rId3"/>
              </a:buBlip>
            </a:pPr>
            <a:r>
              <a:rPr lang="pt-BR" sz="3200" b="1" dirty="0">
                <a:solidFill>
                  <a:srgbClr val="002060"/>
                </a:solidFill>
                <a:ea typeface="Calibri" panose="020F0502020204030204" pitchFamily="34" charset="0"/>
              </a:rPr>
              <a:t> 96% pela SES-TO (267 leitos)</a:t>
            </a:r>
          </a:p>
          <a:p>
            <a:pPr marL="457200" indent="-457200" algn="just" defTabSz="913925">
              <a:buBlip>
                <a:blip r:embed="rId3"/>
              </a:buBlip>
            </a:pPr>
            <a:r>
              <a:rPr lang="pt-BR" sz="3200" b="1">
                <a:solidFill>
                  <a:srgbClr val="002060"/>
                </a:solidFill>
                <a:ea typeface="Calibri" panose="020F0502020204030204" pitchFamily="34" charset="0"/>
              </a:rPr>
              <a:t> 4</a:t>
            </a:r>
            <a:r>
              <a:rPr lang="pt-BR" sz="3200" b="1" dirty="0">
                <a:solidFill>
                  <a:srgbClr val="002060"/>
                </a:solidFill>
                <a:ea typeface="Calibri" panose="020F0502020204030204" pitchFamily="34" charset="0"/>
              </a:rPr>
              <a:t>% pela SMS Araguaína (10 leitos)</a:t>
            </a:r>
          </a:p>
          <a:p>
            <a:pPr marL="457200" indent="-457200" algn="just" defTabSz="913925">
              <a:buFont typeface="Arial" panose="020B0604020202020204" pitchFamily="34" charset="0"/>
              <a:buChar char="•"/>
            </a:pPr>
            <a:endParaRPr lang="pt-BR" sz="3200" b="1" dirty="0">
              <a:solidFill>
                <a:srgbClr val="002060"/>
              </a:solidFill>
              <a:ea typeface="Calibri" panose="020F0502020204030204" pitchFamily="34" charset="0"/>
            </a:endParaRPr>
          </a:p>
          <a:p>
            <a:pPr marL="457200" indent="-457200" algn="just" defTabSz="913925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pt-BR" sz="3200" b="1" dirty="0">
                <a:solidFill>
                  <a:srgbClr val="002060"/>
                </a:solidFill>
                <a:ea typeface="Calibri" panose="020F0502020204030204" pitchFamily="34" charset="0"/>
              </a:rPr>
              <a:t> 59% estão em Palmas (164 leitos)</a:t>
            </a:r>
          </a:p>
          <a:p>
            <a:pPr marL="457200" indent="-457200" algn="just" defTabSz="913925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pt-BR" sz="3200" b="1" dirty="0">
                <a:solidFill>
                  <a:srgbClr val="002060"/>
                </a:solidFill>
                <a:ea typeface="Calibri" panose="020F0502020204030204" pitchFamily="34" charset="0"/>
              </a:rPr>
              <a:t> 26% em Araguaína (73 leitos)</a:t>
            </a:r>
          </a:p>
          <a:p>
            <a:pPr marL="457200" indent="-457200" algn="just" defTabSz="913925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pt-BR" sz="3200" b="1" dirty="0">
                <a:solidFill>
                  <a:srgbClr val="002060"/>
                </a:solidFill>
                <a:ea typeface="Calibri" panose="020F0502020204030204" pitchFamily="34" charset="0"/>
              </a:rPr>
              <a:t>    7% em Gurupi (20 leitos)</a:t>
            </a:r>
          </a:p>
          <a:p>
            <a:pPr marL="457200" indent="-457200" algn="just" defTabSz="913925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pt-BR" sz="3200" b="1" dirty="0">
                <a:solidFill>
                  <a:srgbClr val="002060"/>
                </a:solidFill>
                <a:ea typeface="Calibri" panose="020F0502020204030204" pitchFamily="34" charset="0"/>
              </a:rPr>
              <a:t>    4% em Porto Nacional (10 leitos) </a:t>
            </a:r>
          </a:p>
          <a:p>
            <a:pPr marL="457200" indent="-457200" algn="just" defTabSz="913925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pt-BR" sz="3200" b="1" dirty="0">
                <a:solidFill>
                  <a:srgbClr val="002060"/>
                </a:solidFill>
                <a:ea typeface="Calibri" panose="020F0502020204030204" pitchFamily="34" charset="0"/>
              </a:rPr>
              <a:t>    4% em Augustinópolis (10 leitos). </a:t>
            </a:r>
          </a:p>
          <a:p>
            <a:pPr algn="just" defTabSz="913925">
              <a:spcAft>
                <a:spcPts val="600"/>
              </a:spcAft>
            </a:pPr>
            <a:endParaRPr lang="pt-BR" sz="3200" b="1" dirty="0">
              <a:solidFill>
                <a:srgbClr val="002060"/>
              </a:solidFill>
              <a:ea typeface="Calibri" panose="020F050202020403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197A339-AA22-1D64-9583-34EFE368A04B}"/>
              </a:ext>
            </a:extLst>
          </p:cNvPr>
          <p:cNvSpPr txBox="1"/>
          <p:nvPr/>
        </p:nvSpPr>
        <p:spPr>
          <a:xfrm>
            <a:off x="1143000" y="114300"/>
            <a:ext cx="15163800" cy="723259"/>
          </a:xfrm>
          <a:prstGeom prst="rect">
            <a:avLst/>
          </a:prstGeom>
          <a:noFill/>
        </p:spPr>
        <p:txBody>
          <a:bodyPr wrap="square" lIns="91425" tIns="45712" rIns="91425" bIns="45712">
            <a:spAutoFit/>
          </a:bodyPr>
          <a:lstStyle/>
          <a:p>
            <a:pPr defTabSz="913925"/>
            <a:r>
              <a:rPr lang="pt-BR" sz="4100" dirty="0">
                <a:solidFill>
                  <a:srgbClr val="05066D"/>
                </a:solidFill>
                <a:latin typeface="Montserrat Heavy"/>
              </a:rPr>
              <a:t>Oferta de 96% dos 277 Leitos de UTI convencionais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FF109F3-25E3-D6D8-5AC8-833E3CC275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60" y="1036839"/>
            <a:ext cx="11471240" cy="908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3523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-1046274" y="-1258122"/>
            <a:ext cx="2630125" cy="3974090"/>
          </a:xfrm>
          <a:custGeom>
            <a:avLst/>
            <a:gdLst/>
            <a:ahLst/>
            <a:cxnLst/>
            <a:rect l="l" t="t" r="r" b="b"/>
            <a:pathLst>
              <a:path w="2630125" h="3974090">
                <a:moveTo>
                  <a:pt x="0" y="0"/>
                </a:moveTo>
                <a:lnTo>
                  <a:pt x="2630125" y="0"/>
                </a:lnTo>
                <a:lnTo>
                  <a:pt x="2630125" y="3974090"/>
                </a:lnTo>
                <a:lnTo>
                  <a:pt x="0" y="39740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5594909" y="279637"/>
            <a:ext cx="2231374" cy="408095"/>
          </a:xfrm>
          <a:custGeom>
            <a:avLst/>
            <a:gdLst/>
            <a:ahLst/>
            <a:cxnLst/>
            <a:rect l="l" t="t" r="r" b="b"/>
            <a:pathLst>
              <a:path w="2231375" h="408094">
                <a:moveTo>
                  <a:pt x="0" y="0"/>
                </a:moveTo>
                <a:lnTo>
                  <a:pt x="2231375" y="0"/>
                </a:lnTo>
                <a:lnTo>
                  <a:pt x="2231375" y="408094"/>
                </a:lnTo>
                <a:lnTo>
                  <a:pt x="0" y="4080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B6DEAAA1-8C77-B0B9-AB0B-CF2C7EB4CC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" y="1104900"/>
            <a:ext cx="16916400" cy="4680462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AC71FC57-D9DD-E007-428E-918FE348E1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2780" y="5909588"/>
            <a:ext cx="6499025" cy="43292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6" name="Retângulo 25">
            <a:extLst>
              <a:ext uri="{FF2B5EF4-FFF2-40B4-BE49-F238E27FC236}">
                <a16:creationId xmlns:a16="http://schemas.microsoft.com/office/drawing/2014/main" id="{6BA8DDC6-81EC-C0A5-32A5-89C3415313E1}"/>
              </a:ext>
            </a:extLst>
          </p:cNvPr>
          <p:cNvSpPr/>
          <p:nvPr/>
        </p:nvSpPr>
        <p:spPr>
          <a:xfrm>
            <a:off x="2667005" y="7429500"/>
            <a:ext cx="7239000" cy="1754284"/>
          </a:xfrm>
          <a:prstGeom prst="rect">
            <a:avLst/>
          </a:prstGeom>
        </p:spPr>
        <p:txBody>
          <a:bodyPr wrap="square" lIns="91404" tIns="45699" rIns="91404" bIns="45699">
            <a:spAutoFit/>
          </a:bodyPr>
          <a:lstStyle/>
          <a:p>
            <a:pPr algn="ctr"/>
            <a:r>
              <a:rPr lang="pt-BR" sz="3600" b="1" noProof="1">
                <a:solidFill>
                  <a:srgbClr val="05066D"/>
                </a:solidFill>
                <a:latin typeface="Montserrat Bold"/>
              </a:rPr>
              <a:t>Entrega de 2 novos veículos ao Serviço de Verificação de Óbitos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0FFBAA68-37C5-2CF7-65F7-20AC76CC802E}"/>
              </a:ext>
            </a:extLst>
          </p:cNvPr>
          <p:cNvGrpSpPr/>
          <p:nvPr/>
        </p:nvGrpSpPr>
        <p:grpSpPr>
          <a:xfrm>
            <a:off x="4136592" y="147496"/>
            <a:ext cx="8915402" cy="748823"/>
            <a:chOff x="0" y="0"/>
            <a:chExt cx="10176386" cy="748822"/>
          </a:xfrm>
          <a:scene3d>
            <a:camera prst="orthographicFront"/>
            <a:lightRig rig="flat" dir="t"/>
          </a:scene3d>
        </p:grpSpPr>
        <p:sp>
          <p:nvSpPr>
            <p:cNvPr id="12" name="Retângulo: Cantos Arredondados 11">
              <a:extLst>
                <a:ext uri="{FF2B5EF4-FFF2-40B4-BE49-F238E27FC236}">
                  <a16:creationId xmlns:a16="http://schemas.microsoft.com/office/drawing/2014/main" id="{C477E848-4179-C0E2-F263-235D1D8F6681}"/>
                </a:ext>
              </a:extLst>
            </p:cNvPr>
            <p:cNvSpPr/>
            <p:nvPr/>
          </p:nvSpPr>
          <p:spPr>
            <a:xfrm>
              <a:off x="0" y="0"/>
              <a:ext cx="10176386" cy="748822"/>
            </a:xfrm>
            <a:prstGeom prst="roundRect">
              <a:avLst/>
            </a:prstGeom>
            <a:solidFill>
              <a:srgbClr val="FFC000"/>
            </a:solid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3" name="Retângulo: Cantos Arredondados 4">
              <a:extLst>
                <a:ext uri="{FF2B5EF4-FFF2-40B4-BE49-F238E27FC236}">
                  <a16:creationId xmlns:a16="http://schemas.microsoft.com/office/drawing/2014/main" id="{0F421730-68D9-F115-A1DB-E28F6E4E09DD}"/>
                </a:ext>
              </a:extLst>
            </p:cNvPr>
            <p:cNvSpPr txBox="1"/>
            <p:nvPr/>
          </p:nvSpPr>
          <p:spPr>
            <a:xfrm>
              <a:off x="36553" y="36554"/>
              <a:ext cx="10103278" cy="67571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algn="ctr"/>
              <a:r>
                <a:rPr lang="pt-BR" sz="3600" b="1" noProof="1">
                  <a:solidFill>
                    <a:srgbClr val="05066D"/>
                  </a:solidFill>
                  <a:latin typeface="Cocomat Pro Heavy"/>
                </a:rPr>
                <a:t>Vigilância em Saúde</a:t>
              </a:r>
              <a:endParaRPr lang="pt-BR" sz="3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815615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-169975" y="-976477"/>
            <a:ext cx="2630125" cy="3974090"/>
          </a:xfrm>
          <a:custGeom>
            <a:avLst/>
            <a:gdLst/>
            <a:ahLst/>
            <a:cxnLst/>
            <a:rect l="l" t="t" r="r" b="b"/>
            <a:pathLst>
              <a:path w="2630125" h="3974090">
                <a:moveTo>
                  <a:pt x="0" y="0"/>
                </a:moveTo>
                <a:lnTo>
                  <a:pt x="2630125" y="0"/>
                </a:lnTo>
                <a:lnTo>
                  <a:pt x="2630125" y="3974090"/>
                </a:lnTo>
                <a:lnTo>
                  <a:pt x="0" y="39740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266494" y="0"/>
            <a:ext cx="5021511" cy="10287000"/>
          </a:xfrm>
          <a:custGeom>
            <a:avLst/>
            <a:gdLst/>
            <a:ahLst/>
            <a:cxnLst/>
            <a:rect l="l" t="t" r="r" b="b"/>
            <a:pathLst>
              <a:path w="5021511" h="10287000">
                <a:moveTo>
                  <a:pt x="0" y="0"/>
                </a:moveTo>
                <a:lnTo>
                  <a:pt x="5021511" y="0"/>
                </a:lnTo>
                <a:lnTo>
                  <a:pt x="502151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1000"/>
            </a:blip>
            <a:stretch>
              <a:fillRect t="-2711" r="-43977" b="-2711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5594909" y="279637"/>
            <a:ext cx="2231374" cy="408095"/>
          </a:xfrm>
          <a:custGeom>
            <a:avLst/>
            <a:gdLst/>
            <a:ahLst/>
            <a:cxnLst/>
            <a:rect l="l" t="t" r="r" b="b"/>
            <a:pathLst>
              <a:path w="2231375" h="408094">
                <a:moveTo>
                  <a:pt x="0" y="0"/>
                </a:moveTo>
                <a:lnTo>
                  <a:pt x="2231375" y="0"/>
                </a:lnTo>
                <a:lnTo>
                  <a:pt x="2231375" y="408094"/>
                </a:lnTo>
                <a:lnTo>
                  <a:pt x="0" y="4080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6D153502-C800-B27C-9004-A7F7FD8EA242}"/>
              </a:ext>
            </a:extLst>
          </p:cNvPr>
          <p:cNvSpPr/>
          <p:nvPr/>
        </p:nvSpPr>
        <p:spPr>
          <a:xfrm>
            <a:off x="228600" y="2961970"/>
            <a:ext cx="12973979" cy="6032378"/>
          </a:xfrm>
          <a:prstGeom prst="rect">
            <a:avLst/>
          </a:prstGeom>
        </p:spPr>
        <p:txBody>
          <a:bodyPr wrap="square" lIns="91404" tIns="45699" rIns="91404" bIns="45699">
            <a:spAutoFit/>
          </a:bodyPr>
          <a:lstStyle/>
          <a:p>
            <a:pPr marL="457011" indent="-457011" algn="just">
              <a:spcAft>
                <a:spcPts val="1200"/>
              </a:spcAft>
              <a:buFont typeface="+mj-lt"/>
              <a:buAutoNum type="arabicParenR"/>
            </a:pPr>
            <a:r>
              <a:rPr lang="pt-BR" sz="2400" dirty="0">
                <a:solidFill>
                  <a:schemeClr val="tx2"/>
                </a:solidFill>
                <a:latin typeface="Montserrat Bold" panose="020B0604020202020204" charset="0"/>
                <a:ea typeface="Arial" panose="020B0604020202020204" pitchFamily="34" charset="0"/>
                <a:cs typeface="Arial" panose="020B0604020202020204" pitchFamily="34" charset="0"/>
              </a:rPr>
              <a:t>Realização do Inquérito Estadual de Malacologia (moluscos de importância médico) em Colinas do Tocantins e Araguaína para o controle da Esquistossomose.</a:t>
            </a:r>
            <a:endParaRPr lang="pt-BR" sz="2400" dirty="0">
              <a:solidFill>
                <a:schemeClr val="tx2"/>
              </a:solidFill>
              <a:latin typeface="Montserrat Bold" panose="020B0604020202020204" charset="0"/>
              <a:ea typeface="Times New Roman" panose="02020603050405020304" pitchFamily="18" charset="0"/>
            </a:endParaRPr>
          </a:p>
          <a:p>
            <a:pPr marL="457011" indent="-457011" algn="just">
              <a:spcAft>
                <a:spcPts val="1200"/>
              </a:spcAft>
              <a:buFont typeface="+mj-lt"/>
              <a:buAutoNum type="arabicParenR"/>
            </a:pPr>
            <a:r>
              <a:rPr lang="pt-BR" sz="2400" dirty="0">
                <a:solidFill>
                  <a:schemeClr val="tx2"/>
                </a:solidFill>
                <a:latin typeface="Montserrat Bold" panose="020B0604020202020204" charset="0"/>
                <a:ea typeface="Arial" panose="020B0604020202020204" pitchFamily="34" charset="0"/>
                <a:cs typeface="Arial" panose="020B0604020202020204" pitchFamily="34" charset="0"/>
              </a:rPr>
              <a:t>Realização de 01 capacitação para a implantação da nova metodologia de monitoramento do </a:t>
            </a:r>
            <a:r>
              <a:rPr lang="pt-BR" sz="2400" i="1" dirty="0">
                <a:solidFill>
                  <a:schemeClr val="tx2"/>
                </a:solidFill>
                <a:latin typeface="Montserrat Bold" panose="020B0604020202020204" charset="0"/>
                <a:ea typeface="Arial" panose="020B0604020202020204" pitchFamily="34" charset="0"/>
                <a:cs typeface="Arial" panose="020B0604020202020204" pitchFamily="34" charset="0"/>
              </a:rPr>
              <a:t>Aedes aegypti</a:t>
            </a:r>
            <a:r>
              <a:rPr lang="pt-BR" sz="2400" dirty="0">
                <a:solidFill>
                  <a:schemeClr val="tx2"/>
                </a:solidFill>
                <a:latin typeface="Montserrat Bold" panose="020B0604020202020204" charset="0"/>
                <a:ea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pt-BR" sz="2400" i="1" dirty="0">
                <a:solidFill>
                  <a:schemeClr val="tx2"/>
                </a:solidFill>
                <a:latin typeface="Montserrat Bold" panose="020B0604020202020204" charset="0"/>
                <a:ea typeface="Arial" panose="020B0604020202020204" pitchFamily="34" charset="0"/>
                <a:cs typeface="Arial" panose="020B0604020202020204" pitchFamily="34" charset="0"/>
              </a:rPr>
              <a:t>Aedes </a:t>
            </a:r>
            <a:r>
              <a:rPr lang="pt-BR" sz="2400" i="1" dirty="0" err="1">
                <a:solidFill>
                  <a:schemeClr val="tx2"/>
                </a:solidFill>
                <a:latin typeface="Montserrat Bold" panose="020B0604020202020204" charset="0"/>
                <a:ea typeface="Arial" panose="020B0604020202020204" pitchFamily="34" charset="0"/>
                <a:cs typeface="Arial" panose="020B0604020202020204" pitchFamily="34" charset="0"/>
              </a:rPr>
              <a:t>albopictus</a:t>
            </a:r>
            <a:r>
              <a:rPr lang="pt-BR" sz="2400" i="1" dirty="0">
                <a:solidFill>
                  <a:schemeClr val="tx2"/>
                </a:solidFill>
                <a:latin typeface="Montserrat Bold" panose="020B0604020202020204" charset="0"/>
                <a:ea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pt-BR" sz="2400" dirty="0">
                <a:solidFill>
                  <a:schemeClr val="tx2"/>
                </a:solidFill>
                <a:latin typeface="Montserrat Bold" panose="020B0604020202020204" charset="0"/>
                <a:ea typeface="Arial" panose="020B0604020202020204" pitchFamily="34" charset="0"/>
                <a:cs typeface="Arial" panose="020B0604020202020204" pitchFamily="34" charset="0"/>
              </a:rPr>
              <a:t>transmissores das Arboviroses) através de </a:t>
            </a:r>
            <a:r>
              <a:rPr lang="pt-BR" sz="2400" dirty="0" err="1">
                <a:solidFill>
                  <a:schemeClr val="tx2"/>
                </a:solidFill>
                <a:latin typeface="Montserrat Bold" panose="020B0604020202020204" charset="0"/>
                <a:ea typeface="Arial" panose="020B0604020202020204" pitchFamily="34" charset="0"/>
                <a:cs typeface="Arial" panose="020B0604020202020204" pitchFamily="34" charset="0"/>
              </a:rPr>
              <a:t>ovitrampas</a:t>
            </a:r>
            <a:r>
              <a:rPr lang="pt-BR" sz="2400" dirty="0">
                <a:solidFill>
                  <a:schemeClr val="tx2"/>
                </a:solidFill>
                <a:latin typeface="Montserrat Bold" panose="020B0604020202020204" charset="0"/>
                <a:ea typeface="Arial" panose="020B0604020202020204" pitchFamily="34" charset="0"/>
                <a:cs typeface="Arial" panose="020B0604020202020204" pitchFamily="34" charset="0"/>
              </a:rPr>
              <a:t> em 10 municípios piloto no Estado do Tocantins.</a:t>
            </a:r>
            <a:endParaRPr lang="pt-BR" sz="2400" dirty="0">
              <a:solidFill>
                <a:schemeClr val="tx2"/>
              </a:solidFill>
              <a:latin typeface="Montserrat Bold" panose="020B0604020202020204" charset="0"/>
              <a:ea typeface="Times New Roman" panose="02020603050405020304" pitchFamily="18" charset="0"/>
            </a:endParaRPr>
          </a:p>
          <a:p>
            <a:pPr marL="457011" indent="-457011" algn="just">
              <a:spcAft>
                <a:spcPts val="1200"/>
              </a:spcAft>
              <a:buFont typeface="+mj-lt"/>
              <a:buAutoNum type="arabicParenR"/>
            </a:pPr>
            <a:r>
              <a:rPr lang="pt-BR" sz="2400" dirty="0">
                <a:solidFill>
                  <a:schemeClr val="tx2"/>
                </a:solidFill>
                <a:latin typeface="Montserrat Bold" panose="020B0604020202020204" charset="0"/>
                <a:ea typeface="Arial" panose="020B0604020202020204" pitchFamily="34" charset="0"/>
                <a:cs typeface="Arial" panose="020B0604020202020204" pitchFamily="34" charset="0"/>
              </a:rPr>
              <a:t>Redução de 85,6% no número de casos confirmados de dengue, em comparação ao mesmo período de 2022, SE 01 a 48.</a:t>
            </a:r>
            <a:endParaRPr lang="pt-BR" sz="2400" dirty="0">
              <a:solidFill>
                <a:schemeClr val="tx2"/>
              </a:solidFill>
              <a:latin typeface="Montserrat Bold" panose="020B0604020202020204" charset="0"/>
              <a:ea typeface="Times New Roman" panose="02020603050405020304" pitchFamily="18" charset="0"/>
            </a:endParaRPr>
          </a:p>
          <a:p>
            <a:pPr marL="457011" indent="-457011" algn="just">
              <a:spcAft>
                <a:spcPts val="1200"/>
              </a:spcAft>
              <a:buFont typeface="+mj-lt"/>
              <a:buAutoNum type="arabicParenR"/>
            </a:pPr>
            <a:r>
              <a:rPr lang="pt-BR" sz="2400" dirty="0">
                <a:solidFill>
                  <a:schemeClr val="tx2"/>
                </a:solidFill>
                <a:latin typeface="Montserrat Bold" panose="020B0604020202020204" charset="0"/>
                <a:ea typeface="Arial" panose="020B0604020202020204" pitchFamily="34" charset="0"/>
                <a:cs typeface="Arial" panose="020B0604020202020204" pitchFamily="34" charset="0"/>
              </a:rPr>
              <a:t>Monitoramento do Aedes através da metodologia de armadilhas de </a:t>
            </a:r>
            <a:r>
              <a:rPr lang="pt-BR" sz="2400" dirty="0" err="1">
                <a:solidFill>
                  <a:schemeClr val="tx2"/>
                </a:solidFill>
                <a:latin typeface="Montserrat Bold" panose="020B0604020202020204" charset="0"/>
                <a:ea typeface="Arial" panose="020B0604020202020204" pitchFamily="34" charset="0"/>
                <a:cs typeface="Arial" panose="020B0604020202020204" pitchFamily="34" charset="0"/>
              </a:rPr>
              <a:t>ovoposição</a:t>
            </a:r>
            <a:r>
              <a:rPr lang="pt-BR" sz="2400" dirty="0">
                <a:solidFill>
                  <a:schemeClr val="tx2"/>
                </a:solidFill>
                <a:latin typeface="Montserrat Bold" panose="020B0604020202020204" charset="0"/>
                <a:ea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pt-BR" sz="2400" dirty="0" err="1">
                <a:solidFill>
                  <a:schemeClr val="tx2"/>
                </a:solidFill>
                <a:latin typeface="Montserrat Bold" panose="020B0604020202020204" charset="0"/>
                <a:ea typeface="Arial" panose="020B0604020202020204" pitchFamily="34" charset="0"/>
                <a:cs typeface="Arial" panose="020B0604020202020204" pitchFamily="34" charset="0"/>
              </a:rPr>
              <a:t>ovitrampas</a:t>
            </a:r>
            <a:r>
              <a:rPr lang="pt-BR" sz="2400" dirty="0">
                <a:solidFill>
                  <a:schemeClr val="tx2"/>
                </a:solidFill>
                <a:latin typeface="Montserrat Bold" panose="020B0604020202020204" charset="0"/>
                <a:ea typeface="Arial" panose="020B0604020202020204" pitchFamily="34" charset="0"/>
                <a:cs typeface="Arial" panose="020B0604020202020204" pitchFamily="34" charset="0"/>
              </a:rPr>
              <a:t>) em 11 municípios do Estado do Tocantins. </a:t>
            </a:r>
            <a:endParaRPr lang="pt-BR" sz="2400" dirty="0">
              <a:solidFill>
                <a:schemeClr val="tx2"/>
              </a:solidFill>
              <a:latin typeface="Montserrat Bold" panose="020B0604020202020204" charset="0"/>
              <a:ea typeface="Times New Roman" panose="02020603050405020304" pitchFamily="18" charset="0"/>
            </a:endParaRPr>
          </a:p>
          <a:p>
            <a:pPr marL="457011" indent="-457011" algn="just">
              <a:spcAft>
                <a:spcPts val="1200"/>
              </a:spcAft>
              <a:buFont typeface="+mj-lt"/>
              <a:buAutoNum type="arabicParenR"/>
            </a:pPr>
            <a:r>
              <a:rPr lang="pt-BR" sz="2400" dirty="0">
                <a:solidFill>
                  <a:schemeClr val="tx2"/>
                </a:solidFill>
                <a:latin typeface="Montserrat Bold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Elaboração do Plano Estadual de imunização. </a:t>
            </a:r>
            <a:endParaRPr lang="pt-BR" sz="2400" dirty="0">
              <a:solidFill>
                <a:schemeClr val="tx2"/>
              </a:solidFill>
              <a:latin typeface="Montserrat Bold" panose="020B0604020202020204" charset="0"/>
              <a:ea typeface="Times New Roman" panose="02020603050405020304" pitchFamily="18" charset="0"/>
            </a:endParaRPr>
          </a:p>
          <a:p>
            <a:pPr marL="457011" indent="-457011" algn="just">
              <a:spcAft>
                <a:spcPts val="1200"/>
              </a:spcAft>
              <a:buFont typeface="+mj-lt"/>
              <a:buAutoNum type="arabicParenR"/>
            </a:pPr>
            <a:r>
              <a:rPr lang="pt-BR" sz="2400" dirty="0">
                <a:solidFill>
                  <a:schemeClr val="tx2"/>
                </a:solidFill>
                <a:latin typeface="Montserrat Bold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Realização de dias D de vacinação contra a Influenza, Bivalente (Covid-19) e Multivacinação.</a:t>
            </a:r>
            <a:endParaRPr lang="pt-BR" sz="2400" dirty="0">
              <a:solidFill>
                <a:schemeClr val="tx2"/>
              </a:solidFill>
              <a:latin typeface="Montserrat Bold" panose="020B0604020202020204" charset="0"/>
              <a:ea typeface="Times New Roman" panose="02020603050405020304" pitchFamily="18" charset="0"/>
            </a:endParaRP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D32267CB-AD44-871B-2485-39C88E715205}"/>
              </a:ext>
            </a:extLst>
          </p:cNvPr>
          <p:cNvGrpSpPr/>
          <p:nvPr/>
        </p:nvGrpSpPr>
        <p:grpSpPr>
          <a:xfrm>
            <a:off x="2667000" y="537428"/>
            <a:ext cx="8915402" cy="748823"/>
            <a:chOff x="0" y="0"/>
            <a:chExt cx="10176386" cy="748822"/>
          </a:xfrm>
          <a:scene3d>
            <a:camera prst="orthographicFront"/>
            <a:lightRig rig="flat" dir="t"/>
          </a:scene3d>
        </p:grpSpPr>
        <p:sp>
          <p:nvSpPr>
            <p:cNvPr id="11" name="Retângulo: Cantos Arredondados 10">
              <a:extLst>
                <a:ext uri="{FF2B5EF4-FFF2-40B4-BE49-F238E27FC236}">
                  <a16:creationId xmlns:a16="http://schemas.microsoft.com/office/drawing/2014/main" id="{40F1D6C9-6D18-2AC1-9D56-CF61526DD3F5}"/>
                </a:ext>
              </a:extLst>
            </p:cNvPr>
            <p:cNvSpPr/>
            <p:nvPr/>
          </p:nvSpPr>
          <p:spPr>
            <a:xfrm>
              <a:off x="0" y="0"/>
              <a:ext cx="10176386" cy="748822"/>
            </a:xfrm>
            <a:prstGeom prst="roundRect">
              <a:avLst/>
            </a:prstGeom>
            <a:solidFill>
              <a:srgbClr val="FFC000"/>
            </a:solid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3" name="Retângulo: Cantos Arredondados 4">
              <a:extLst>
                <a:ext uri="{FF2B5EF4-FFF2-40B4-BE49-F238E27FC236}">
                  <a16:creationId xmlns:a16="http://schemas.microsoft.com/office/drawing/2014/main" id="{56D3DBD7-7D9C-8284-E1E7-F990C1FF8047}"/>
                </a:ext>
              </a:extLst>
            </p:cNvPr>
            <p:cNvSpPr txBox="1"/>
            <p:nvPr/>
          </p:nvSpPr>
          <p:spPr>
            <a:xfrm>
              <a:off x="36553" y="36554"/>
              <a:ext cx="10103278" cy="67571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algn="ctr"/>
              <a:r>
                <a:rPr lang="pt-BR" sz="3600" b="1" noProof="1">
                  <a:solidFill>
                    <a:srgbClr val="05066D"/>
                  </a:solidFill>
                  <a:latin typeface="Cocomat Pro Heavy"/>
                </a:rPr>
                <a:t>Vigilância em Saúde</a:t>
              </a:r>
              <a:endParaRPr lang="pt-BR" sz="36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475469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5" y="-743640"/>
            <a:ext cx="2630125" cy="3974090"/>
          </a:xfrm>
          <a:custGeom>
            <a:avLst/>
            <a:gdLst/>
            <a:ahLst/>
            <a:cxnLst/>
            <a:rect l="l" t="t" r="r" b="b"/>
            <a:pathLst>
              <a:path w="2630125" h="3974090">
                <a:moveTo>
                  <a:pt x="0" y="0"/>
                </a:moveTo>
                <a:lnTo>
                  <a:pt x="2630125" y="0"/>
                </a:lnTo>
                <a:lnTo>
                  <a:pt x="2630125" y="3974090"/>
                </a:lnTo>
                <a:lnTo>
                  <a:pt x="0" y="39740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266494" y="0"/>
            <a:ext cx="5021511" cy="10287000"/>
          </a:xfrm>
          <a:custGeom>
            <a:avLst/>
            <a:gdLst/>
            <a:ahLst/>
            <a:cxnLst/>
            <a:rect l="l" t="t" r="r" b="b"/>
            <a:pathLst>
              <a:path w="5021511" h="10287000">
                <a:moveTo>
                  <a:pt x="0" y="0"/>
                </a:moveTo>
                <a:lnTo>
                  <a:pt x="5021511" y="0"/>
                </a:lnTo>
                <a:lnTo>
                  <a:pt x="502151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1000"/>
            </a:blip>
            <a:stretch>
              <a:fillRect t="-2711" r="-43977" b="-2711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5594909" y="279637"/>
            <a:ext cx="2231374" cy="408095"/>
          </a:xfrm>
          <a:custGeom>
            <a:avLst/>
            <a:gdLst/>
            <a:ahLst/>
            <a:cxnLst/>
            <a:rect l="l" t="t" r="r" b="b"/>
            <a:pathLst>
              <a:path w="2231375" h="408094">
                <a:moveTo>
                  <a:pt x="0" y="0"/>
                </a:moveTo>
                <a:lnTo>
                  <a:pt x="2231375" y="0"/>
                </a:lnTo>
                <a:lnTo>
                  <a:pt x="2231375" y="408094"/>
                </a:lnTo>
                <a:lnTo>
                  <a:pt x="0" y="4080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6D153502-C800-B27C-9004-A7F7FD8EA242}"/>
              </a:ext>
            </a:extLst>
          </p:cNvPr>
          <p:cNvSpPr/>
          <p:nvPr/>
        </p:nvSpPr>
        <p:spPr>
          <a:xfrm>
            <a:off x="31955" y="3086104"/>
            <a:ext cx="12973979" cy="7163951"/>
          </a:xfrm>
          <a:prstGeom prst="rect">
            <a:avLst/>
          </a:prstGeom>
        </p:spPr>
        <p:txBody>
          <a:bodyPr wrap="square" lIns="91404" tIns="45699" rIns="91404" bIns="45699">
            <a:spAutoFit/>
          </a:bodyPr>
          <a:lstStyle/>
          <a:p>
            <a:pPr marL="457011" indent="-457011" algn="just">
              <a:spcAft>
                <a:spcPts val="1200"/>
              </a:spcAft>
              <a:buFont typeface="+mj-lt"/>
              <a:buAutoNum type="arabicParenR" startAt="7"/>
            </a:pPr>
            <a:r>
              <a:rPr lang="pt-BR" sz="2400" dirty="0">
                <a:solidFill>
                  <a:schemeClr val="tx2">
                    <a:lumMod val="75000"/>
                  </a:schemeClr>
                </a:solidFill>
                <a:latin typeface="Montserrat Bold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Realização de 08 Oficinas de Microplanejamento para Vacinação de Alta Qualidade.</a:t>
            </a:r>
            <a:endParaRPr lang="pt-BR" sz="2400" dirty="0">
              <a:solidFill>
                <a:schemeClr val="tx2">
                  <a:lumMod val="75000"/>
                </a:schemeClr>
              </a:solidFill>
              <a:latin typeface="Montserrat Bold" panose="020B0604020202020204" charset="0"/>
              <a:ea typeface="Times New Roman" panose="02020603050405020304" pitchFamily="18" charset="0"/>
            </a:endParaRPr>
          </a:p>
          <a:p>
            <a:pPr marL="457011" indent="-457011" algn="just">
              <a:spcAft>
                <a:spcPts val="1200"/>
              </a:spcAft>
              <a:buFont typeface="+mj-lt"/>
              <a:buAutoNum type="arabicParenR" startAt="7"/>
            </a:pPr>
            <a:r>
              <a:rPr lang="pt-BR" sz="2400" dirty="0">
                <a:solidFill>
                  <a:schemeClr val="tx2">
                    <a:lumMod val="75000"/>
                  </a:schemeClr>
                </a:solidFill>
                <a:latin typeface="Montserrat Bold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Implantação e distribuição dos testes rápidos para contatos de hanseníase.</a:t>
            </a:r>
            <a:endParaRPr lang="pt-BR" sz="2400" dirty="0">
              <a:solidFill>
                <a:schemeClr val="tx2">
                  <a:lumMod val="75000"/>
                </a:schemeClr>
              </a:solidFill>
              <a:latin typeface="Montserrat Bold" panose="020B0604020202020204" charset="0"/>
              <a:ea typeface="Times New Roman" panose="02020603050405020304" pitchFamily="18" charset="0"/>
            </a:endParaRPr>
          </a:p>
          <a:p>
            <a:pPr marL="457011" indent="-457011" algn="just">
              <a:spcAft>
                <a:spcPts val="1200"/>
              </a:spcAft>
              <a:buFont typeface="+mj-lt"/>
              <a:buAutoNum type="arabicParenR" startAt="7"/>
            </a:pPr>
            <a:r>
              <a:rPr lang="pt-BR" sz="2400" dirty="0">
                <a:solidFill>
                  <a:schemeClr val="tx2">
                    <a:lumMod val="75000"/>
                  </a:schemeClr>
                </a:solidFill>
                <a:latin typeface="Montserrat Bold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Implantação da Linha de Cuidado para pessoas com hanseníase no estado do Tocantins.</a:t>
            </a:r>
            <a:endParaRPr lang="pt-BR" sz="2400" dirty="0">
              <a:solidFill>
                <a:schemeClr val="tx2">
                  <a:lumMod val="75000"/>
                </a:schemeClr>
              </a:solidFill>
              <a:latin typeface="Montserrat Bold" panose="020B0604020202020204" charset="0"/>
              <a:ea typeface="Times New Roman" panose="02020603050405020304" pitchFamily="18" charset="0"/>
            </a:endParaRPr>
          </a:p>
          <a:p>
            <a:pPr marL="457011" indent="-457011" algn="just">
              <a:spcAft>
                <a:spcPts val="1200"/>
              </a:spcAft>
              <a:buFont typeface="+mj-lt"/>
              <a:buAutoNum type="arabicParenR" startAt="7"/>
            </a:pPr>
            <a:r>
              <a:rPr lang="pt-BR" sz="2400" dirty="0">
                <a:solidFill>
                  <a:schemeClr val="tx2">
                    <a:lumMod val="75000"/>
                  </a:schemeClr>
                </a:solidFill>
                <a:latin typeface="Montserrat Bold" panose="020B0604020202020204" charset="0"/>
                <a:ea typeface="Arial" panose="020B0604020202020204" pitchFamily="34" charset="0"/>
                <a:cs typeface="Arial" panose="020B0604020202020204" pitchFamily="34" charset="0"/>
              </a:rPr>
              <a:t>Elaboração e Aprovação do Programa Estadual de Prevenção e Controle das Infecções Relacionadas à Assistência a Saúde – PEPCIRAS.</a:t>
            </a:r>
            <a:endParaRPr lang="pt-BR" sz="2400" dirty="0">
              <a:solidFill>
                <a:schemeClr val="tx2">
                  <a:lumMod val="75000"/>
                </a:schemeClr>
              </a:solidFill>
              <a:latin typeface="Montserrat Bold" panose="020B0604020202020204" charset="0"/>
              <a:ea typeface="Times New Roman" panose="02020603050405020304" pitchFamily="18" charset="0"/>
            </a:endParaRPr>
          </a:p>
          <a:p>
            <a:pPr marL="457011" indent="-457011" algn="just">
              <a:spcAft>
                <a:spcPts val="1200"/>
              </a:spcAft>
              <a:buFont typeface="+mj-lt"/>
              <a:buAutoNum type="arabicParenR" startAt="7"/>
            </a:pPr>
            <a:r>
              <a:rPr lang="pt-BR" sz="2400" dirty="0">
                <a:solidFill>
                  <a:schemeClr val="tx2">
                    <a:lumMod val="75000"/>
                  </a:schemeClr>
                </a:solidFill>
                <a:latin typeface="Montserrat Bold" panose="020B0604020202020204" charset="0"/>
                <a:ea typeface="Arial" panose="020B0604020202020204" pitchFamily="34" charset="0"/>
                <a:cs typeface="Arial" panose="020B0604020202020204" pitchFamily="34" charset="0"/>
              </a:rPr>
              <a:t>Entrega de Kits de fiscalização para as </a:t>
            </a:r>
            <a:r>
              <a:rPr lang="pt-BR" sz="2400" dirty="0" err="1">
                <a:solidFill>
                  <a:schemeClr val="tx2">
                    <a:lumMod val="75000"/>
                  </a:schemeClr>
                </a:solidFill>
                <a:latin typeface="Montserrat Bold" panose="020B0604020202020204" charset="0"/>
                <a:ea typeface="Arial" panose="020B0604020202020204" pitchFamily="34" charset="0"/>
                <a:cs typeface="Arial" panose="020B0604020202020204" pitchFamily="34" charset="0"/>
              </a:rPr>
              <a:t>VISA’s</a:t>
            </a:r>
            <a:r>
              <a:rPr lang="pt-BR" sz="2400" dirty="0">
                <a:solidFill>
                  <a:schemeClr val="tx2">
                    <a:lumMod val="75000"/>
                  </a:schemeClr>
                </a:solidFill>
                <a:latin typeface="Montserrat Bold" panose="020B0604020202020204" charset="0"/>
                <a:ea typeface="Arial" panose="020B0604020202020204" pitchFamily="34" charset="0"/>
                <a:cs typeface="Arial" panose="020B0604020202020204" pitchFamily="34" charset="0"/>
              </a:rPr>
              <a:t> municipais.</a:t>
            </a:r>
            <a:endParaRPr lang="pt-BR" sz="2400" dirty="0">
              <a:solidFill>
                <a:schemeClr val="tx2">
                  <a:lumMod val="75000"/>
                </a:schemeClr>
              </a:solidFill>
              <a:latin typeface="Montserrat Bold" panose="020B0604020202020204" charset="0"/>
              <a:ea typeface="Times New Roman" panose="02020603050405020304" pitchFamily="18" charset="0"/>
            </a:endParaRPr>
          </a:p>
          <a:p>
            <a:pPr marL="457011" indent="-457011" algn="just">
              <a:spcAft>
                <a:spcPts val="1200"/>
              </a:spcAft>
              <a:buFont typeface="+mj-lt"/>
              <a:buAutoNum type="arabicParenR" startAt="7"/>
            </a:pPr>
            <a:r>
              <a:rPr lang="pt-BR" sz="2400" dirty="0">
                <a:solidFill>
                  <a:schemeClr val="tx2">
                    <a:lumMod val="75000"/>
                  </a:schemeClr>
                </a:solidFill>
                <a:latin typeface="Montserrat Bold" panose="020B0604020202020204" charset="0"/>
                <a:ea typeface="Arial" panose="020B0604020202020204" pitchFamily="34" charset="0"/>
                <a:cs typeface="Arial" panose="020B0604020202020204" pitchFamily="34" charset="0"/>
              </a:rPr>
              <a:t>Revisão do Plano Estadual de Vigilância das Populações Expostas a Agrotóxicos.</a:t>
            </a:r>
            <a:endParaRPr lang="pt-BR" sz="2400" dirty="0">
              <a:solidFill>
                <a:schemeClr val="tx2">
                  <a:lumMod val="75000"/>
                </a:schemeClr>
              </a:solidFill>
              <a:latin typeface="Montserrat Bold" panose="020B0604020202020204" charset="0"/>
              <a:ea typeface="Times New Roman" panose="02020603050405020304" pitchFamily="18" charset="0"/>
            </a:endParaRPr>
          </a:p>
          <a:p>
            <a:pPr marL="457011" indent="-457011" algn="just">
              <a:spcAft>
                <a:spcPts val="1200"/>
              </a:spcAft>
              <a:buFont typeface="+mj-lt"/>
              <a:buAutoNum type="arabicParenR" startAt="7"/>
            </a:pPr>
            <a:r>
              <a:rPr lang="pt-BR" sz="2400" dirty="0">
                <a:solidFill>
                  <a:schemeClr val="tx2">
                    <a:lumMod val="75000"/>
                  </a:schemeClr>
                </a:solidFill>
                <a:latin typeface="Montserrat Bold" panose="020B0604020202020204" charset="0"/>
                <a:ea typeface="Arial" panose="020B0604020202020204" pitchFamily="34" charset="0"/>
                <a:cs typeface="Arial" panose="020B0604020202020204" pitchFamily="34" charset="0"/>
              </a:rPr>
              <a:t>Elaboração do Plano Estadual de Contingência para Desastres Naturais com ênfase em Enchentes, Inundação e Alagamentos.</a:t>
            </a:r>
            <a:r>
              <a:rPr lang="pt-BR" sz="24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</a:p>
          <a:p>
            <a:pPr marL="457011" indent="-457011" algn="just">
              <a:spcAft>
                <a:spcPts val="1200"/>
              </a:spcAft>
              <a:buFont typeface="+mj-lt"/>
              <a:buAutoNum type="arabicParenR" startAt="7"/>
            </a:pPr>
            <a:r>
              <a:rPr lang="en-US" sz="2400" noProof="1">
                <a:solidFill>
                  <a:srgbClr val="05066D"/>
                </a:solidFill>
                <a:latin typeface="Montserrat Bold"/>
              </a:rPr>
              <a:t>Destaque no controle da tuberculose com reconhecimento do MS que entregou 4 menções honrosas: pelo </a:t>
            </a:r>
            <a:r>
              <a:rPr lang="en-US" sz="2400" b="1" noProof="1">
                <a:solidFill>
                  <a:srgbClr val="05066D"/>
                </a:solidFill>
                <a:latin typeface="Montserrat Bold"/>
              </a:rPr>
              <a:t>Programa Estadual de Controle da Tuberculose;  pelo desempenho do LACEN-TO; pelo desempenho do HDT-UFT e para o Programa Municipal de Controle da Tuberculose de Palmas.</a:t>
            </a:r>
            <a:endParaRPr lang="pt-BR" sz="2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52C66AA5-A555-F440-5187-871EB0B200D3}"/>
              </a:ext>
            </a:extLst>
          </p:cNvPr>
          <p:cNvGrpSpPr/>
          <p:nvPr/>
        </p:nvGrpSpPr>
        <p:grpSpPr>
          <a:xfrm>
            <a:off x="3048000" y="448042"/>
            <a:ext cx="8915402" cy="748823"/>
            <a:chOff x="0" y="0"/>
            <a:chExt cx="10176386" cy="748822"/>
          </a:xfrm>
          <a:scene3d>
            <a:camera prst="orthographicFront"/>
            <a:lightRig rig="flat" dir="t"/>
          </a:scene3d>
        </p:grpSpPr>
        <p:sp>
          <p:nvSpPr>
            <p:cNvPr id="11" name="Retângulo: Cantos Arredondados 10">
              <a:extLst>
                <a:ext uri="{FF2B5EF4-FFF2-40B4-BE49-F238E27FC236}">
                  <a16:creationId xmlns:a16="http://schemas.microsoft.com/office/drawing/2014/main" id="{747AB6E5-5E0D-1BB9-F3C7-D4831BBEFB5E}"/>
                </a:ext>
              </a:extLst>
            </p:cNvPr>
            <p:cNvSpPr/>
            <p:nvPr/>
          </p:nvSpPr>
          <p:spPr>
            <a:xfrm>
              <a:off x="0" y="0"/>
              <a:ext cx="10176386" cy="748822"/>
            </a:xfrm>
            <a:prstGeom prst="roundRect">
              <a:avLst/>
            </a:prstGeom>
            <a:solidFill>
              <a:srgbClr val="FFC000"/>
            </a:solid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3" name="Retângulo: Cantos Arredondados 4">
              <a:extLst>
                <a:ext uri="{FF2B5EF4-FFF2-40B4-BE49-F238E27FC236}">
                  <a16:creationId xmlns:a16="http://schemas.microsoft.com/office/drawing/2014/main" id="{9CDBFD6C-057E-5179-7572-A4FDA72B1BAE}"/>
                </a:ext>
              </a:extLst>
            </p:cNvPr>
            <p:cNvSpPr txBox="1"/>
            <p:nvPr/>
          </p:nvSpPr>
          <p:spPr>
            <a:xfrm>
              <a:off x="36553" y="36554"/>
              <a:ext cx="10103278" cy="67571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algn="ctr"/>
              <a:r>
                <a:rPr lang="pt-BR" sz="3600" b="1" noProof="1">
                  <a:solidFill>
                    <a:srgbClr val="05066D"/>
                  </a:solidFill>
                  <a:latin typeface="Cocomat Pro Heavy"/>
                </a:rPr>
                <a:t>Vigilância em Saúde</a:t>
              </a:r>
              <a:endParaRPr lang="pt-BR" sz="3600" dirty="0"/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5" y="-743640"/>
            <a:ext cx="2630125" cy="3974090"/>
          </a:xfrm>
          <a:custGeom>
            <a:avLst/>
            <a:gdLst/>
            <a:ahLst/>
            <a:cxnLst/>
            <a:rect l="l" t="t" r="r" b="b"/>
            <a:pathLst>
              <a:path w="2630125" h="3974090">
                <a:moveTo>
                  <a:pt x="0" y="0"/>
                </a:moveTo>
                <a:lnTo>
                  <a:pt x="2630125" y="0"/>
                </a:lnTo>
                <a:lnTo>
                  <a:pt x="2630125" y="3974090"/>
                </a:lnTo>
                <a:lnTo>
                  <a:pt x="0" y="39740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266494" y="0"/>
            <a:ext cx="5021511" cy="10287000"/>
          </a:xfrm>
          <a:custGeom>
            <a:avLst/>
            <a:gdLst/>
            <a:ahLst/>
            <a:cxnLst/>
            <a:rect l="l" t="t" r="r" b="b"/>
            <a:pathLst>
              <a:path w="5021511" h="10287000">
                <a:moveTo>
                  <a:pt x="0" y="0"/>
                </a:moveTo>
                <a:lnTo>
                  <a:pt x="5021511" y="0"/>
                </a:lnTo>
                <a:lnTo>
                  <a:pt x="502151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1000"/>
            </a:blip>
            <a:stretch>
              <a:fillRect t="-2711" r="-43977" b="-2711"/>
            </a:stretch>
          </a:blipFill>
        </p:spPr>
      </p:sp>
      <p:sp>
        <p:nvSpPr>
          <p:cNvPr id="13" name="Freeform 13"/>
          <p:cNvSpPr/>
          <p:nvPr/>
        </p:nvSpPr>
        <p:spPr>
          <a:xfrm rot="1704061" flipH="1" flipV="1">
            <a:off x="13824437" y="5385399"/>
            <a:ext cx="4991149" cy="7541571"/>
          </a:xfrm>
          <a:custGeom>
            <a:avLst/>
            <a:gdLst/>
            <a:ahLst/>
            <a:cxnLst/>
            <a:rect l="l" t="t" r="r" b="b"/>
            <a:pathLst>
              <a:path w="4991149" h="7541571">
                <a:moveTo>
                  <a:pt x="4991149" y="7541572"/>
                </a:moveTo>
                <a:lnTo>
                  <a:pt x="0" y="7541572"/>
                </a:lnTo>
                <a:lnTo>
                  <a:pt x="0" y="0"/>
                </a:lnTo>
                <a:lnTo>
                  <a:pt x="4991149" y="0"/>
                </a:lnTo>
                <a:lnTo>
                  <a:pt x="4991149" y="7541572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5594909" y="279637"/>
            <a:ext cx="2231374" cy="408095"/>
          </a:xfrm>
          <a:custGeom>
            <a:avLst/>
            <a:gdLst/>
            <a:ahLst/>
            <a:cxnLst/>
            <a:rect l="l" t="t" r="r" b="b"/>
            <a:pathLst>
              <a:path w="2231375" h="408094">
                <a:moveTo>
                  <a:pt x="0" y="0"/>
                </a:moveTo>
                <a:lnTo>
                  <a:pt x="2231375" y="0"/>
                </a:lnTo>
                <a:lnTo>
                  <a:pt x="2231375" y="408094"/>
                </a:lnTo>
                <a:lnTo>
                  <a:pt x="0" y="4080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8" name="Retângulo 17"/>
          <p:cNvSpPr/>
          <p:nvPr/>
        </p:nvSpPr>
        <p:spPr>
          <a:xfrm>
            <a:off x="152400" y="3094080"/>
            <a:ext cx="12973979" cy="5863101"/>
          </a:xfrm>
          <a:prstGeom prst="rect">
            <a:avLst/>
          </a:prstGeom>
        </p:spPr>
        <p:txBody>
          <a:bodyPr wrap="square" lIns="91404" tIns="45699" rIns="91404" bIns="45699">
            <a:spAutoFit/>
          </a:bodyPr>
          <a:lstStyle/>
          <a:p>
            <a:pPr algn="just">
              <a:lnSpc>
                <a:spcPts val="3044"/>
              </a:lnSpc>
            </a:pPr>
            <a:endParaRPr lang="pt-BR" sz="2700" noProof="1">
              <a:solidFill>
                <a:srgbClr val="05066D"/>
              </a:solidFill>
              <a:latin typeface="Montserrat Bold"/>
            </a:endParaRPr>
          </a:p>
          <a:p>
            <a:pPr algn="just">
              <a:lnSpc>
                <a:spcPts val="3044"/>
              </a:lnSpc>
            </a:pPr>
            <a:r>
              <a:rPr lang="pt-BR" sz="2700" noProof="1">
                <a:solidFill>
                  <a:srgbClr val="05066D"/>
                </a:solidFill>
                <a:latin typeface="Montserrat Bold"/>
              </a:rPr>
              <a:t>Recebeu em dezembro de 2023 a </a:t>
            </a:r>
            <a:r>
              <a:rPr lang="pt-BR" sz="2700" b="1" i="1" noProof="1">
                <a:solidFill>
                  <a:srgbClr val="05066D"/>
                </a:solidFill>
                <a:latin typeface="Montserrat Bold"/>
              </a:rPr>
              <a:t>CERTIFICAÇÃO DE EXCELÊNCIA </a:t>
            </a:r>
            <a:r>
              <a:rPr lang="pt-BR" sz="2700" noProof="1">
                <a:solidFill>
                  <a:srgbClr val="05066D"/>
                </a:solidFill>
                <a:latin typeface="Montserrat Bold"/>
              </a:rPr>
              <a:t>pelo trabalho realizado no diagnóstico de meningites e qualidade da contagem de linfócitos.</a:t>
            </a:r>
          </a:p>
          <a:p>
            <a:pPr algn="just">
              <a:lnSpc>
                <a:spcPts val="3044"/>
              </a:lnSpc>
            </a:pPr>
            <a:endParaRPr lang="pt-BR" sz="2700" noProof="1">
              <a:solidFill>
                <a:srgbClr val="05066D"/>
              </a:solidFill>
              <a:latin typeface="Montserrat Bold"/>
            </a:endParaRPr>
          </a:p>
          <a:p>
            <a:pPr algn="just">
              <a:lnSpc>
                <a:spcPts val="3044"/>
              </a:lnSpc>
            </a:pPr>
            <a:endParaRPr lang="pt-BR" sz="2700" noProof="1">
              <a:solidFill>
                <a:srgbClr val="05066D"/>
              </a:solidFill>
              <a:latin typeface="Montserrat Bold"/>
            </a:endParaRPr>
          </a:p>
          <a:p>
            <a:pPr algn="just">
              <a:lnSpc>
                <a:spcPts val="3044"/>
              </a:lnSpc>
            </a:pPr>
            <a:r>
              <a:rPr lang="pt-BR" sz="2700" noProof="1">
                <a:solidFill>
                  <a:srgbClr val="05066D"/>
                </a:solidFill>
                <a:latin typeface="Montserrat Bold"/>
              </a:rPr>
              <a:t> O serviço ofertado também foi parabenizado por alcançar a meta de 2023 quanto à realização de exames de TRM-TB para diagnóstico de tuberculose. </a:t>
            </a:r>
          </a:p>
          <a:p>
            <a:pPr algn="just">
              <a:lnSpc>
                <a:spcPts val="3044"/>
              </a:lnSpc>
            </a:pPr>
            <a:endParaRPr lang="pt-BR" sz="2700" noProof="1">
              <a:solidFill>
                <a:srgbClr val="05066D"/>
              </a:solidFill>
              <a:latin typeface="Montserrat Bold"/>
            </a:endParaRPr>
          </a:p>
          <a:p>
            <a:pPr algn="just">
              <a:lnSpc>
                <a:spcPts val="3044"/>
              </a:lnSpc>
            </a:pPr>
            <a:endParaRPr lang="pt-BR" sz="2700" noProof="1">
              <a:solidFill>
                <a:srgbClr val="05066D"/>
              </a:solidFill>
              <a:latin typeface="Montserrat Bold"/>
            </a:endParaRPr>
          </a:p>
          <a:p>
            <a:pPr algn="just">
              <a:lnSpc>
                <a:spcPts val="3044"/>
              </a:lnSpc>
            </a:pPr>
            <a:r>
              <a:rPr lang="pt-BR" sz="2700" noProof="1">
                <a:solidFill>
                  <a:srgbClr val="05066D"/>
                </a:solidFill>
                <a:latin typeface="Montserrat Bold"/>
              </a:rPr>
              <a:t>O LACEN-TO coordena a Rede de Laboratórios de Saúde Pública do Tocantins e também disponibiliza aos laboratórios públicos e privados a participação do Programa de Controle de Qualidade do LACEN-TO, de forma gratuita, quanto às metodologias e exames padronizados.</a:t>
            </a:r>
            <a:endParaRPr lang="en-US" sz="2700" noProof="1">
              <a:solidFill>
                <a:srgbClr val="05066D"/>
              </a:solidFill>
              <a:latin typeface="Montserrat Bold"/>
            </a:endParaRP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5DEC1859-2280-2DC4-9D6B-2C43809598B2}"/>
              </a:ext>
            </a:extLst>
          </p:cNvPr>
          <p:cNvGrpSpPr/>
          <p:nvPr/>
        </p:nvGrpSpPr>
        <p:grpSpPr>
          <a:xfrm>
            <a:off x="2630130" y="114300"/>
            <a:ext cx="10323875" cy="1828800"/>
            <a:chOff x="0" y="0"/>
            <a:chExt cx="10176386" cy="748822"/>
          </a:xfrm>
          <a:scene3d>
            <a:camera prst="orthographicFront"/>
            <a:lightRig rig="flat" dir="t"/>
          </a:scene3d>
        </p:grpSpPr>
        <p:sp>
          <p:nvSpPr>
            <p:cNvPr id="16" name="Retângulo: Cantos Arredondados 15">
              <a:extLst>
                <a:ext uri="{FF2B5EF4-FFF2-40B4-BE49-F238E27FC236}">
                  <a16:creationId xmlns:a16="http://schemas.microsoft.com/office/drawing/2014/main" id="{4DBD50B2-3D55-7A0F-22A1-4483E713673B}"/>
                </a:ext>
              </a:extLst>
            </p:cNvPr>
            <p:cNvSpPr/>
            <p:nvPr/>
          </p:nvSpPr>
          <p:spPr>
            <a:xfrm>
              <a:off x="0" y="0"/>
              <a:ext cx="10176386" cy="748822"/>
            </a:xfrm>
            <a:prstGeom prst="roundRect">
              <a:avLst/>
            </a:prstGeom>
            <a:solidFill>
              <a:srgbClr val="FFC000"/>
            </a:solid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7" name="Retângulo: Cantos Arredondados 4">
              <a:extLst>
                <a:ext uri="{FF2B5EF4-FFF2-40B4-BE49-F238E27FC236}">
                  <a16:creationId xmlns:a16="http://schemas.microsoft.com/office/drawing/2014/main" id="{A5451870-2FD6-3981-41ED-1587E1DA5C65}"/>
                </a:ext>
              </a:extLst>
            </p:cNvPr>
            <p:cNvSpPr txBox="1"/>
            <p:nvPr/>
          </p:nvSpPr>
          <p:spPr>
            <a:xfrm>
              <a:off x="36553" y="36554"/>
              <a:ext cx="10103278" cy="67571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algn="ctr"/>
              <a:r>
                <a:rPr lang="pt-BR" sz="3600" b="1" noProof="1">
                  <a:solidFill>
                    <a:srgbClr val="05066D"/>
                  </a:solidFill>
                  <a:latin typeface="Cocomat Pro Heavy"/>
                </a:rPr>
                <a:t>LACEN-TO </a:t>
              </a:r>
            </a:p>
            <a:p>
              <a:pPr algn="ctr"/>
              <a:r>
                <a:rPr lang="pt-BR" sz="3600" b="1" noProof="1">
                  <a:solidFill>
                    <a:srgbClr val="05066D"/>
                  </a:solidFill>
                  <a:latin typeface="Cocomat Pro Heavy"/>
                </a:rPr>
                <a:t>Reconhecido como excelente por órgãos de avaliação de qualidade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79467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580851" y="-6446747"/>
            <a:ext cx="28212404" cy="8874084"/>
          </a:xfrm>
          <a:custGeom>
            <a:avLst/>
            <a:gdLst/>
            <a:ahLst/>
            <a:cxnLst/>
            <a:rect l="l" t="t" r="r" b="b"/>
            <a:pathLst>
              <a:path w="28212405" h="8874084">
                <a:moveTo>
                  <a:pt x="0" y="0"/>
                </a:moveTo>
                <a:lnTo>
                  <a:pt x="28212405" y="0"/>
                </a:lnTo>
                <a:lnTo>
                  <a:pt x="28212405" y="8874083"/>
                </a:lnTo>
                <a:lnTo>
                  <a:pt x="0" y="88740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585695" y="0"/>
            <a:ext cx="1365849" cy="1895706"/>
          </a:xfrm>
          <a:custGeom>
            <a:avLst/>
            <a:gdLst/>
            <a:ahLst/>
            <a:cxnLst/>
            <a:rect l="l" t="t" r="r" b="b"/>
            <a:pathLst>
              <a:path w="1365850" h="1895706">
                <a:moveTo>
                  <a:pt x="0" y="0"/>
                </a:moveTo>
                <a:lnTo>
                  <a:pt x="1365851" y="0"/>
                </a:lnTo>
                <a:lnTo>
                  <a:pt x="1365851" y="1895706"/>
                </a:lnTo>
                <a:lnTo>
                  <a:pt x="0" y="18957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7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181601" y="2152892"/>
            <a:ext cx="12888020" cy="75713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700" noProof="1">
                <a:solidFill>
                  <a:srgbClr val="05066D"/>
                </a:solidFill>
                <a:latin typeface="Montserrat Bold"/>
              </a:rPr>
              <a:t>O esforço contínuo das equipes de imunização da rede estadual, dos municípios e o apoio da população proporcionaram ao Estado do Tocantins um alcance inédito na cobertura vacinal em 2023.</a:t>
            </a:r>
          </a:p>
          <a:p>
            <a:pPr algn="ctr"/>
            <a:endParaRPr lang="pt-BR" sz="2700" noProof="1">
              <a:solidFill>
                <a:srgbClr val="05066D"/>
              </a:solidFill>
              <a:latin typeface="Montserrat Bold"/>
            </a:endParaRPr>
          </a:p>
          <a:p>
            <a:pPr algn="ctr"/>
            <a:r>
              <a:rPr lang="pt-BR" sz="2700" noProof="1">
                <a:solidFill>
                  <a:srgbClr val="05066D"/>
                </a:solidFill>
                <a:latin typeface="Montserrat Bold"/>
              </a:rPr>
              <a:t>Os dados foram divulgados no Painel de Vacinação do Ministério da Saúde e correspondem ao período de janeiro a outubro de 2023, comparados com todo o ano de 2022.</a:t>
            </a:r>
          </a:p>
          <a:p>
            <a:pPr algn="ctr"/>
            <a:endParaRPr lang="pt-BR" sz="2700" noProof="1">
              <a:solidFill>
                <a:srgbClr val="05066D"/>
              </a:solidFill>
              <a:latin typeface="Montserrat Bold"/>
            </a:endParaRPr>
          </a:p>
          <a:p>
            <a:pPr marL="457011" indent="-457011" algn="just">
              <a:spcAft>
                <a:spcPts val="1200"/>
              </a:spcAft>
              <a:buFontTx/>
              <a:buChar char="-"/>
            </a:pPr>
            <a:r>
              <a:rPr lang="pt-BR" sz="2700" noProof="1">
                <a:solidFill>
                  <a:srgbClr val="05066D"/>
                </a:solidFill>
                <a:latin typeface="Montserrat Bold"/>
              </a:rPr>
              <a:t>1ª dose da tríplice viral (sarampo, caxumba e rubéola), em 2022 apresentou 82,9% em 2023 subiu para 94,3%. </a:t>
            </a:r>
          </a:p>
          <a:p>
            <a:pPr marL="457011" indent="-457011" algn="just">
              <a:spcAft>
                <a:spcPts val="1200"/>
              </a:spcAft>
              <a:buFontTx/>
              <a:buChar char="-"/>
            </a:pPr>
            <a:r>
              <a:rPr lang="pt-BR" sz="2700" noProof="1">
                <a:solidFill>
                  <a:srgbClr val="05066D"/>
                </a:solidFill>
                <a:latin typeface="Montserrat Bold"/>
              </a:rPr>
              <a:t>Pólio alcançou 86,48% de cobertura, ante os 85,42% do ano passado. </a:t>
            </a:r>
          </a:p>
          <a:p>
            <a:pPr marL="457011" indent="-457011" algn="just">
              <a:spcAft>
                <a:spcPts val="1200"/>
              </a:spcAft>
              <a:buFontTx/>
              <a:buChar char="-"/>
            </a:pPr>
            <a:r>
              <a:rPr lang="pt-BR" sz="2700" noProof="1">
                <a:solidFill>
                  <a:srgbClr val="05066D"/>
                </a:solidFill>
                <a:latin typeface="Montserrat Bold"/>
              </a:rPr>
              <a:t>Hepatite A saiu de 81,19% para 86,3%. </a:t>
            </a:r>
          </a:p>
          <a:p>
            <a:pPr marL="457011" indent="-457011" algn="just">
              <a:spcAft>
                <a:spcPts val="1200"/>
              </a:spcAft>
              <a:buFontTx/>
              <a:buChar char="-"/>
            </a:pPr>
            <a:r>
              <a:rPr lang="pt-BR" sz="2700" noProof="1">
                <a:solidFill>
                  <a:srgbClr val="05066D"/>
                </a:solidFill>
                <a:latin typeface="Montserrat Bold"/>
              </a:rPr>
              <a:t>Meningocócica C saiu de 88,1% para 88,2%. </a:t>
            </a:r>
          </a:p>
          <a:p>
            <a:pPr marL="457011" indent="-457011" algn="just">
              <a:spcAft>
                <a:spcPts val="1200"/>
              </a:spcAft>
              <a:buFontTx/>
              <a:buChar char="-"/>
            </a:pPr>
            <a:r>
              <a:rPr lang="pt-BR" sz="2700" noProof="1">
                <a:solidFill>
                  <a:srgbClr val="05066D"/>
                </a:solidFill>
                <a:latin typeface="Montserrat Bold"/>
              </a:rPr>
              <a:t>Pentavalente saiu de 85,14% para 86,04%. </a:t>
            </a:r>
          </a:p>
          <a:p>
            <a:pPr marL="457011" indent="-457011" algn="just">
              <a:spcAft>
                <a:spcPts val="1200"/>
              </a:spcAft>
              <a:buFontTx/>
              <a:buChar char="-"/>
            </a:pPr>
            <a:r>
              <a:rPr lang="pt-BR" sz="2700" noProof="1">
                <a:solidFill>
                  <a:srgbClr val="05066D"/>
                </a:solidFill>
                <a:latin typeface="Montserrat Bold"/>
              </a:rPr>
              <a:t>Rotavírus foi de 84,25% para 87,01%. </a:t>
            </a:r>
          </a:p>
          <a:p>
            <a:pPr marL="457011" indent="-457011" algn="just">
              <a:spcAft>
                <a:spcPts val="1200"/>
              </a:spcAft>
              <a:buFontTx/>
              <a:buChar char="-"/>
            </a:pPr>
            <a:r>
              <a:rPr lang="pt-BR" sz="2700" noProof="1">
                <a:solidFill>
                  <a:srgbClr val="05066D"/>
                </a:solidFill>
                <a:latin typeface="Montserrat Bold"/>
              </a:rPr>
              <a:t>Febre amarela saiu de 69,66% para 75,06%. </a:t>
            </a:r>
            <a:endParaRPr lang="en-US" sz="2700" noProof="1">
              <a:solidFill>
                <a:srgbClr val="05066D"/>
              </a:solidFill>
              <a:latin typeface="Montserrat Bol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5594909" y="279637"/>
            <a:ext cx="2231374" cy="408095"/>
          </a:xfrm>
          <a:custGeom>
            <a:avLst/>
            <a:gdLst/>
            <a:ahLst/>
            <a:cxnLst/>
            <a:rect l="l" t="t" r="r" b="b"/>
            <a:pathLst>
              <a:path w="2231375" h="408094">
                <a:moveTo>
                  <a:pt x="0" y="0"/>
                </a:moveTo>
                <a:lnTo>
                  <a:pt x="2231375" y="0"/>
                </a:lnTo>
                <a:lnTo>
                  <a:pt x="2231375" y="408094"/>
                </a:lnTo>
                <a:lnTo>
                  <a:pt x="0" y="4080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" y="3101923"/>
            <a:ext cx="5171382" cy="4942412"/>
          </a:xfrm>
          <a:custGeom>
            <a:avLst/>
            <a:gdLst/>
            <a:ahLst/>
            <a:cxnLst/>
            <a:rect l="l" t="t" r="r" b="b"/>
            <a:pathLst>
              <a:path w="5171381" h="4942411">
                <a:moveTo>
                  <a:pt x="0" y="0"/>
                </a:moveTo>
                <a:lnTo>
                  <a:pt x="5171381" y="0"/>
                </a:lnTo>
                <a:lnTo>
                  <a:pt x="5171381" y="4942411"/>
                </a:lnTo>
                <a:lnTo>
                  <a:pt x="0" y="494241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2000"/>
            </a:blip>
            <a:stretch>
              <a:fillRect l="-48459" r="-37721" b="-11359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959526" y="52819"/>
            <a:ext cx="8613474" cy="1692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pt-BR" sz="5500" b="1" dirty="0">
                <a:solidFill>
                  <a:srgbClr val="05066D"/>
                </a:solidFill>
                <a:latin typeface="Cocomat Pro Heavy"/>
              </a:rPr>
              <a:t>Recordes de cobertura vacinal em 2023</a:t>
            </a:r>
            <a:endParaRPr lang="en-US" sz="5500" b="1" dirty="0">
              <a:solidFill>
                <a:srgbClr val="05066D"/>
              </a:solidFill>
              <a:latin typeface="Cocomat Pro Heavy"/>
            </a:endParaRPr>
          </a:p>
        </p:txBody>
      </p:sp>
    </p:spTree>
    <p:extLst>
      <p:ext uri="{BB962C8B-B14F-4D97-AF65-F5344CB8AC3E}">
        <p14:creationId xmlns:p14="http://schemas.microsoft.com/office/powerpoint/2010/main" val="20595363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580851" y="-6446747"/>
            <a:ext cx="28212404" cy="8874084"/>
          </a:xfrm>
          <a:custGeom>
            <a:avLst/>
            <a:gdLst/>
            <a:ahLst/>
            <a:cxnLst/>
            <a:rect l="l" t="t" r="r" b="b"/>
            <a:pathLst>
              <a:path w="28212405" h="8874084">
                <a:moveTo>
                  <a:pt x="0" y="0"/>
                </a:moveTo>
                <a:lnTo>
                  <a:pt x="28212405" y="0"/>
                </a:lnTo>
                <a:lnTo>
                  <a:pt x="28212405" y="8874083"/>
                </a:lnTo>
                <a:lnTo>
                  <a:pt x="0" y="88740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805535" y="336620"/>
            <a:ext cx="1365849" cy="1895706"/>
          </a:xfrm>
          <a:custGeom>
            <a:avLst/>
            <a:gdLst/>
            <a:ahLst/>
            <a:cxnLst/>
            <a:rect l="l" t="t" r="r" b="b"/>
            <a:pathLst>
              <a:path w="1365850" h="1895706">
                <a:moveTo>
                  <a:pt x="0" y="0"/>
                </a:moveTo>
                <a:lnTo>
                  <a:pt x="1365851" y="0"/>
                </a:lnTo>
                <a:lnTo>
                  <a:pt x="1365851" y="1895706"/>
                </a:lnTo>
                <a:lnTo>
                  <a:pt x="0" y="18957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7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516465" y="3619504"/>
            <a:ext cx="12309820" cy="3693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011" indent="-457011" algn="ctr">
              <a:lnSpc>
                <a:spcPts val="4132"/>
              </a:lnSpc>
              <a:buFontTx/>
              <a:buChar char="-"/>
            </a:pPr>
            <a:r>
              <a:rPr lang="en-US" sz="2700" noProof="1">
                <a:solidFill>
                  <a:srgbClr val="05066D"/>
                </a:solidFill>
                <a:latin typeface="Montserrat Bold"/>
              </a:rPr>
              <a:t>Tocantins alcançou o 1º lugar nacional em cobertura vacinal em menores de 2 anos, com 87,69% de cobertura no ano de 2022. </a:t>
            </a:r>
          </a:p>
          <a:p>
            <a:pPr marL="457011" indent="-457011" algn="ctr">
              <a:lnSpc>
                <a:spcPts val="4132"/>
              </a:lnSpc>
              <a:buFontTx/>
              <a:buChar char="-"/>
            </a:pPr>
            <a:endParaRPr lang="en-US" sz="2700" noProof="1">
              <a:solidFill>
                <a:srgbClr val="05066D"/>
              </a:solidFill>
              <a:latin typeface="Montserrat Bold"/>
            </a:endParaRPr>
          </a:p>
          <a:p>
            <a:pPr marL="457011" indent="-457011" algn="ctr">
              <a:lnSpc>
                <a:spcPts val="4132"/>
              </a:lnSpc>
              <a:buFontTx/>
              <a:buChar char="-"/>
            </a:pPr>
            <a:r>
              <a:rPr lang="en-US" sz="2700" noProof="1">
                <a:solidFill>
                  <a:srgbClr val="05066D"/>
                </a:solidFill>
                <a:latin typeface="Montserrat Bold"/>
              </a:rPr>
              <a:t>O resultado alçando foi fruto do trabalho e das estratégias do Governo do Tocantins e dos municípios tocantinenses que buscam incansavelmente a efetiva aplicação das 09 vacinas do calendário básica de vacinação.</a:t>
            </a:r>
          </a:p>
        </p:txBody>
      </p:sp>
      <p:sp>
        <p:nvSpPr>
          <p:cNvPr id="5" name="Freeform 5"/>
          <p:cNvSpPr/>
          <p:nvPr/>
        </p:nvSpPr>
        <p:spPr>
          <a:xfrm>
            <a:off x="15594909" y="279637"/>
            <a:ext cx="2231374" cy="408095"/>
          </a:xfrm>
          <a:custGeom>
            <a:avLst/>
            <a:gdLst/>
            <a:ahLst/>
            <a:cxnLst/>
            <a:rect l="l" t="t" r="r" b="b"/>
            <a:pathLst>
              <a:path w="2231375" h="408094">
                <a:moveTo>
                  <a:pt x="0" y="0"/>
                </a:moveTo>
                <a:lnTo>
                  <a:pt x="2231375" y="0"/>
                </a:lnTo>
                <a:lnTo>
                  <a:pt x="2231375" y="408094"/>
                </a:lnTo>
                <a:lnTo>
                  <a:pt x="0" y="4080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" y="3101923"/>
            <a:ext cx="5171382" cy="4942412"/>
          </a:xfrm>
          <a:custGeom>
            <a:avLst/>
            <a:gdLst/>
            <a:ahLst/>
            <a:cxnLst/>
            <a:rect l="l" t="t" r="r" b="b"/>
            <a:pathLst>
              <a:path w="5171381" h="4942411">
                <a:moveTo>
                  <a:pt x="0" y="0"/>
                </a:moveTo>
                <a:lnTo>
                  <a:pt x="5171381" y="0"/>
                </a:lnTo>
                <a:lnTo>
                  <a:pt x="5171381" y="4942411"/>
                </a:lnTo>
                <a:lnTo>
                  <a:pt x="0" y="494241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2000"/>
            </a:blip>
            <a:stretch>
              <a:fillRect l="-48459" r="-37721" b="-11359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171384" y="327284"/>
            <a:ext cx="4313337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19"/>
              </a:lnSpc>
              <a:spcBef>
                <a:spcPct val="0"/>
              </a:spcBef>
            </a:pPr>
            <a:r>
              <a:rPr lang="en-US" sz="5600" b="1" dirty="0">
                <a:solidFill>
                  <a:srgbClr val="05066D"/>
                </a:solidFill>
                <a:latin typeface="Cocomat Pro Heavy"/>
              </a:rPr>
              <a:t>DESTAQUE</a:t>
            </a:r>
          </a:p>
        </p:txBody>
      </p:sp>
    </p:spTree>
    <p:extLst>
      <p:ext uri="{BB962C8B-B14F-4D97-AF65-F5344CB8AC3E}">
        <p14:creationId xmlns:p14="http://schemas.microsoft.com/office/powerpoint/2010/main" val="39125445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5594909" y="279637"/>
            <a:ext cx="2231374" cy="408095"/>
          </a:xfrm>
          <a:custGeom>
            <a:avLst/>
            <a:gdLst/>
            <a:ahLst/>
            <a:cxnLst/>
            <a:rect l="l" t="t" r="r" b="b"/>
            <a:pathLst>
              <a:path w="2231375" h="408094">
                <a:moveTo>
                  <a:pt x="0" y="0"/>
                </a:moveTo>
                <a:lnTo>
                  <a:pt x="2231375" y="0"/>
                </a:lnTo>
                <a:lnTo>
                  <a:pt x="2231375" y="408094"/>
                </a:lnTo>
                <a:lnTo>
                  <a:pt x="0" y="4080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B9BB5EA-D6FD-03C8-7B61-965DB4E6A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5" y="97796"/>
            <a:ext cx="14554200" cy="1001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5708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5594909" y="279637"/>
            <a:ext cx="2231374" cy="408095"/>
          </a:xfrm>
          <a:custGeom>
            <a:avLst/>
            <a:gdLst/>
            <a:ahLst/>
            <a:cxnLst/>
            <a:rect l="l" t="t" r="r" b="b"/>
            <a:pathLst>
              <a:path w="2231375" h="408094">
                <a:moveTo>
                  <a:pt x="0" y="0"/>
                </a:moveTo>
                <a:lnTo>
                  <a:pt x="2231375" y="0"/>
                </a:lnTo>
                <a:lnTo>
                  <a:pt x="2231375" y="408094"/>
                </a:lnTo>
                <a:lnTo>
                  <a:pt x="0" y="4080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93C2532F-0A92-946E-D912-19F9C2E54E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5" y="324208"/>
            <a:ext cx="13639800" cy="963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0805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5594909" y="279637"/>
            <a:ext cx="2231374" cy="408095"/>
          </a:xfrm>
          <a:custGeom>
            <a:avLst/>
            <a:gdLst/>
            <a:ahLst/>
            <a:cxnLst/>
            <a:rect l="l" t="t" r="r" b="b"/>
            <a:pathLst>
              <a:path w="2231375" h="408094">
                <a:moveTo>
                  <a:pt x="0" y="0"/>
                </a:moveTo>
                <a:lnTo>
                  <a:pt x="2231375" y="0"/>
                </a:lnTo>
                <a:lnTo>
                  <a:pt x="2231375" y="408094"/>
                </a:lnTo>
                <a:lnTo>
                  <a:pt x="0" y="4080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F242C7C-A866-F5CA-CCEB-89978D438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5" y="419100"/>
            <a:ext cx="13498082" cy="929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6811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28601" y="9594524"/>
            <a:ext cx="16236888" cy="692479"/>
          </a:xfrm>
          <a:prstGeom prst="rect">
            <a:avLst/>
          </a:prstGeom>
        </p:spPr>
        <p:txBody>
          <a:bodyPr wrap="square" lIns="137141" tIns="68571" rIns="137141" bIns="68571">
            <a:spAutoFit/>
          </a:bodyPr>
          <a:lstStyle/>
          <a:p>
            <a:pPr defTabSz="1371600" fontAlgn="t">
              <a:spcBef>
                <a:spcPct val="0"/>
              </a:spcBef>
              <a:spcAft>
                <a:spcPct val="0"/>
              </a:spcAft>
            </a:pPr>
            <a:r>
              <a:rPr lang="pt-BR" sz="1800" dirty="0">
                <a:solidFill>
                  <a:prstClr val="black"/>
                </a:solidFill>
                <a:latin typeface="Calibri"/>
                <a:cs typeface="Arial" charset="0"/>
              </a:rPr>
              <a:t>Fonte: SIAFE - Anexo 10 e Anexo 11 FES 2023 - Acesso 16/01/2024 -  Nota: Nas Fontes 500, 501, 761, 718, 754 e 759 considera-se  Receita Arrecadada o valor Empenhado no período.</a:t>
            </a: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4393466"/>
              </p:ext>
            </p:extLst>
          </p:nvPr>
        </p:nvGraphicFramePr>
        <p:xfrm>
          <a:off x="228600" y="-14307"/>
          <a:ext cx="17754599" cy="9586299"/>
        </p:xfrm>
        <a:graphic>
          <a:graphicData uri="http://schemas.openxmlformats.org/drawingml/2006/table">
            <a:tbl>
              <a:tblPr/>
              <a:tblGrid>
                <a:gridCol w="62889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86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550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177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435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6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33989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pt-BR" sz="4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Arrecadação de Recursos da Saúde 2023</a:t>
                      </a:r>
                    </a:p>
                  </a:txBody>
                  <a:tcPr marL="2469" marR="2469" marT="2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1109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Fonte /Origem da Receita</a:t>
                      </a:r>
                    </a:p>
                  </a:txBody>
                  <a:tcPr marL="2469" marR="2469" marT="2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Prevista</a:t>
                      </a:r>
                    </a:p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(Atualizada) </a:t>
                      </a:r>
                    </a:p>
                  </a:txBody>
                  <a:tcPr marL="2469" marR="2469" marT="2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Arrecadada </a:t>
                      </a:r>
                    </a:p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(Acumulada) </a:t>
                      </a:r>
                    </a:p>
                  </a:txBody>
                  <a:tcPr marL="2469" marR="2469" marT="2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effectLst/>
                          <a:latin typeface="Calibri"/>
                        </a:rPr>
                        <a:t>%</a:t>
                      </a:r>
                    </a:p>
                  </a:txBody>
                  <a:tcPr marL="2469" marR="2469" marT="2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678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ROYALTIESS DO PETROLEO</a:t>
                      </a:r>
                    </a:p>
                  </a:txBody>
                  <a:tcPr marL="2469" marR="2469" marT="2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635</a:t>
                      </a:r>
                    </a:p>
                  </a:txBody>
                  <a:tcPr marL="2469" marR="2469" marT="2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69" marR="2469" marT="24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10.000.000,00 </a:t>
                      </a:r>
                    </a:p>
                  </a:txBody>
                  <a:tcPr marL="2469" marR="2469" marT="2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7.538.347,65 </a:t>
                      </a:r>
                    </a:p>
                  </a:txBody>
                  <a:tcPr marL="2469" marR="2469" marT="2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effectLst/>
                          <a:latin typeface="Calibri"/>
                        </a:rPr>
                        <a:t>75%</a:t>
                      </a:r>
                    </a:p>
                  </a:txBody>
                  <a:tcPr marL="2469" marR="2469" marT="2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6789">
                <a:tc rowSpan="2">
                  <a:txBody>
                    <a:bodyPr/>
                    <a:lstStyle/>
                    <a:p>
                      <a:pPr algn="l" fontAlgn="ctr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BLOCO DE MANUTENÇÃO (CUSTEIO)</a:t>
                      </a:r>
                    </a:p>
                  </a:txBody>
                  <a:tcPr marL="2469" marR="2469" marT="2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600</a:t>
                      </a:r>
                    </a:p>
                  </a:txBody>
                  <a:tcPr marL="2469" marR="2469" marT="24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247 - Atenção Primária</a:t>
                      </a:r>
                    </a:p>
                  </a:txBody>
                  <a:tcPr marL="2469" marR="2469" marT="24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100.000,00 </a:t>
                      </a:r>
                    </a:p>
                  </a:txBody>
                  <a:tcPr marL="2469" marR="2469" marT="24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103.500,00 </a:t>
                      </a:r>
                    </a:p>
                  </a:txBody>
                  <a:tcPr marL="2469" marR="2469" marT="24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effectLst/>
                          <a:latin typeface="Calibri"/>
                        </a:rPr>
                        <a:t>104%</a:t>
                      </a:r>
                    </a:p>
                  </a:txBody>
                  <a:tcPr marL="2469" marR="2469" marT="2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6789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602</a:t>
                      </a:r>
                    </a:p>
                  </a:txBody>
                  <a:tcPr marL="2469" marR="2469" marT="24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247 - Atenção Primária</a:t>
                      </a:r>
                    </a:p>
                  </a:txBody>
                  <a:tcPr marL="2469" marR="2469" marT="24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80.000,00 </a:t>
                      </a:r>
                    </a:p>
                  </a:txBody>
                  <a:tcPr marL="2469" marR="2469" marT="24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     -   </a:t>
                      </a:r>
                    </a:p>
                  </a:txBody>
                  <a:tcPr marL="2469" marR="2469" marT="24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effectLst/>
                          <a:latin typeface="Calibri"/>
                        </a:rPr>
                        <a:t>0%</a:t>
                      </a:r>
                    </a:p>
                  </a:txBody>
                  <a:tcPr marL="2469" marR="2469" marT="2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6789">
                <a:tc rowSpan="2">
                  <a:txBody>
                    <a:bodyPr/>
                    <a:lstStyle/>
                    <a:p>
                      <a:pPr algn="l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BLOCO DE MANUTENÇÃO (CUSTEIO)</a:t>
                      </a:r>
                    </a:p>
                  </a:txBody>
                  <a:tcPr marL="2469" marR="2469" marT="2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600</a:t>
                      </a:r>
                    </a:p>
                  </a:txBody>
                  <a:tcPr marL="2469" marR="2469" marT="24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250 - Atenção Especializada - MAC</a:t>
                      </a:r>
                    </a:p>
                  </a:txBody>
                  <a:tcPr marL="2469" marR="2469" marT="24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460.205.431,00 </a:t>
                      </a:r>
                    </a:p>
                  </a:txBody>
                  <a:tcPr marL="2469" marR="2469" marT="24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427.913.458,80 </a:t>
                      </a:r>
                    </a:p>
                  </a:txBody>
                  <a:tcPr marL="2469" marR="2469" marT="24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effectLst/>
                          <a:latin typeface="Calibri"/>
                        </a:rPr>
                        <a:t>93%</a:t>
                      </a:r>
                    </a:p>
                  </a:txBody>
                  <a:tcPr marL="2469" marR="2469" marT="2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6789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602</a:t>
                      </a:r>
                    </a:p>
                  </a:txBody>
                  <a:tcPr marL="2469" marR="2469" marT="24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250 - Atenção Especializada - MAC</a:t>
                      </a:r>
                    </a:p>
                  </a:txBody>
                  <a:tcPr marL="2469" marR="2469" marT="24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18.293.000,00 </a:t>
                      </a:r>
                    </a:p>
                  </a:txBody>
                  <a:tcPr marL="2469" marR="2469" marT="24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     -   </a:t>
                      </a:r>
                    </a:p>
                  </a:txBody>
                  <a:tcPr marL="2469" marR="2469" marT="24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effectLst/>
                          <a:latin typeface="Calibri"/>
                        </a:rPr>
                        <a:t>0%</a:t>
                      </a:r>
                    </a:p>
                  </a:txBody>
                  <a:tcPr marL="2469" marR="2469" marT="2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678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BLOCO DE MANUTENÇÃO (CUSTEIO)</a:t>
                      </a:r>
                    </a:p>
                  </a:txBody>
                  <a:tcPr marL="2469" marR="2469" marT="2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600</a:t>
                      </a:r>
                    </a:p>
                  </a:txBody>
                  <a:tcPr marL="2469" marR="2469" marT="24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251 - Vigilância em Saúde</a:t>
                      </a:r>
                    </a:p>
                  </a:txBody>
                  <a:tcPr marL="2469" marR="2469" marT="24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8.500.000,00 </a:t>
                      </a:r>
                    </a:p>
                  </a:txBody>
                  <a:tcPr marL="2469" marR="2469" marT="24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9.825.472,60 </a:t>
                      </a:r>
                    </a:p>
                  </a:txBody>
                  <a:tcPr marL="2469" marR="2469" marT="24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effectLst/>
                          <a:latin typeface="Calibri"/>
                        </a:rPr>
                        <a:t>116%</a:t>
                      </a:r>
                    </a:p>
                  </a:txBody>
                  <a:tcPr marL="2469" marR="2469" marT="2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678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BLOCO DE MANUTENÇÃO (CUSTEIO)</a:t>
                      </a:r>
                    </a:p>
                  </a:txBody>
                  <a:tcPr marL="2469" marR="2469" marT="2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600</a:t>
                      </a:r>
                    </a:p>
                  </a:txBody>
                  <a:tcPr marL="2469" marR="2469" marT="24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246 - Assistência Farmacêutica</a:t>
                      </a:r>
                    </a:p>
                  </a:txBody>
                  <a:tcPr marL="2469" marR="2469" marT="24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1.098.000,00 </a:t>
                      </a:r>
                    </a:p>
                  </a:txBody>
                  <a:tcPr marL="2469" marR="2469" marT="24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1.147.323,93 </a:t>
                      </a:r>
                    </a:p>
                  </a:txBody>
                  <a:tcPr marL="2469" marR="2469" marT="24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effectLst/>
                          <a:latin typeface="Calibri"/>
                        </a:rPr>
                        <a:t>104%</a:t>
                      </a:r>
                    </a:p>
                  </a:txBody>
                  <a:tcPr marL="2469" marR="2469" marT="2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6789">
                <a:tc rowSpan="2">
                  <a:txBody>
                    <a:bodyPr/>
                    <a:lstStyle/>
                    <a:p>
                      <a:pPr algn="l" fontAlgn="ctr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BLOCO DE MANUTENÇÃO (CUSTEIO)</a:t>
                      </a:r>
                    </a:p>
                  </a:txBody>
                  <a:tcPr marL="2469" marR="2469" marT="2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600</a:t>
                      </a:r>
                    </a:p>
                  </a:txBody>
                  <a:tcPr marL="2469" marR="2469" marT="24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248 - Gestão do SUS</a:t>
                      </a:r>
                    </a:p>
                  </a:txBody>
                  <a:tcPr marL="2469" marR="2469" marT="24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90.000,00 </a:t>
                      </a:r>
                    </a:p>
                  </a:txBody>
                  <a:tcPr marL="2469" marR="2469" marT="24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500.000,00 </a:t>
                      </a:r>
                    </a:p>
                  </a:txBody>
                  <a:tcPr marL="2469" marR="2469" marT="24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effectLst/>
                          <a:latin typeface="Calibri"/>
                        </a:rPr>
                        <a:t>556%</a:t>
                      </a:r>
                    </a:p>
                  </a:txBody>
                  <a:tcPr marL="2469" marR="2469" marT="2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6789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605</a:t>
                      </a:r>
                    </a:p>
                  </a:txBody>
                  <a:tcPr marL="2469" marR="2469" marT="24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248 - Gestão do SUS</a:t>
                      </a:r>
                    </a:p>
                  </a:txBody>
                  <a:tcPr marL="2469" marR="2469" marT="24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41.035.802,89 </a:t>
                      </a:r>
                    </a:p>
                  </a:txBody>
                  <a:tcPr marL="2469" marR="2469" marT="24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41.040.795,28 </a:t>
                      </a:r>
                    </a:p>
                  </a:txBody>
                  <a:tcPr marL="2469" marR="2469" marT="24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effectLst/>
                          <a:latin typeface="Calibri"/>
                        </a:rPr>
                        <a:t>100%</a:t>
                      </a:r>
                    </a:p>
                  </a:txBody>
                  <a:tcPr marL="2469" marR="2469" marT="2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678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CONVÊNIOS MS </a:t>
                      </a:r>
                    </a:p>
                  </a:txBody>
                  <a:tcPr marL="2469" marR="2469" marT="2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631</a:t>
                      </a:r>
                    </a:p>
                  </a:txBody>
                  <a:tcPr marL="2469" marR="2469" marT="24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69" marR="2469" marT="24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3.693.732,00 </a:t>
                      </a:r>
                    </a:p>
                  </a:txBody>
                  <a:tcPr marL="2469" marR="2469" marT="24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     -   </a:t>
                      </a:r>
                    </a:p>
                  </a:txBody>
                  <a:tcPr marL="2469" marR="2469" marT="24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effectLst/>
                          <a:latin typeface="Calibri"/>
                        </a:rPr>
                        <a:t>0%</a:t>
                      </a:r>
                    </a:p>
                  </a:txBody>
                  <a:tcPr marL="2469" marR="2469" marT="2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6789">
                <a:tc gridSpan="3">
                  <a:txBody>
                    <a:bodyPr/>
                    <a:lstStyle/>
                    <a:p>
                      <a:pPr algn="l" fontAlgn="t"/>
                      <a:r>
                        <a:rPr lang="pt-BR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TRANSFERENCIAS CORRENTES</a:t>
                      </a:r>
                    </a:p>
                  </a:txBody>
                  <a:tcPr marL="2469" marR="2469" marT="24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543.095.965,89 </a:t>
                      </a:r>
                    </a:p>
                  </a:txBody>
                  <a:tcPr marL="2469" marR="2469" marT="24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488.068.898,26 </a:t>
                      </a:r>
                    </a:p>
                  </a:txBody>
                  <a:tcPr marL="2469" marR="2469" marT="24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effectLst/>
                          <a:latin typeface="Calibri"/>
                        </a:rPr>
                        <a:t>90%</a:t>
                      </a:r>
                    </a:p>
                  </a:txBody>
                  <a:tcPr marL="2469" marR="2469" marT="2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6789">
                <a:tc gridSpan="3">
                  <a:txBody>
                    <a:bodyPr/>
                    <a:lstStyle/>
                    <a:p>
                      <a:pPr algn="l" fontAlgn="t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IMPOSTOS, TAXAS E CONTRIBUICOES DE MELHORIA</a:t>
                      </a:r>
                    </a:p>
                  </a:txBody>
                  <a:tcPr marL="2469" marR="2469" marT="24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2.904.000,00 </a:t>
                      </a:r>
                    </a:p>
                  </a:txBody>
                  <a:tcPr marL="2469" marR="2469" marT="24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169.864,76 </a:t>
                      </a:r>
                    </a:p>
                  </a:txBody>
                  <a:tcPr marL="2469" marR="2469" marT="24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effectLst/>
                          <a:latin typeface="Calibri"/>
                        </a:rPr>
                        <a:t>6%</a:t>
                      </a:r>
                    </a:p>
                  </a:txBody>
                  <a:tcPr marL="2469" marR="2469" marT="2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6789">
                <a:tc gridSpan="3">
                  <a:txBody>
                    <a:bodyPr/>
                    <a:lstStyle/>
                    <a:p>
                      <a:pPr algn="l" fontAlgn="t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RECEITA PATRIMONIAL</a:t>
                      </a:r>
                    </a:p>
                  </a:txBody>
                  <a:tcPr marL="2469" marR="2469" marT="24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19.852.829,11 </a:t>
                      </a:r>
                    </a:p>
                  </a:txBody>
                  <a:tcPr marL="2469" marR="2469" marT="24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25.833.799,50 </a:t>
                      </a:r>
                    </a:p>
                  </a:txBody>
                  <a:tcPr marL="2469" marR="2469" marT="24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effectLst/>
                          <a:latin typeface="Calibri"/>
                        </a:rPr>
                        <a:t>130%</a:t>
                      </a:r>
                    </a:p>
                  </a:txBody>
                  <a:tcPr marL="2469" marR="2469" marT="2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6789">
                <a:tc gridSpan="3">
                  <a:txBody>
                    <a:bodyPr/>
                    <a:lstStyle/>
                    <a:p>
                      <a:pPr algn="l" fontAlgn="t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OUTRAS RECEITAS CORRENTES</a:t>
                      </a:r>
                    </a:p>
                  </a:txBody>
                  <a:tcPr marL="2469" marR="2469" marT="24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     -   </a:t>
                      </a:r>
                    </a:p>
                  </a:txBody>
                  <a:tcPr marL="2469" marR="2469" marT="24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3.323.179,02 </a:t>
                      </a:r>
                    </a:p>
                  </a:txBody>
                  <a:tcPr marL="2469" marR="2469" marT="24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69" marR="2469" marT="2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76789">
                <a:tc gridSpan="3">
                  <a:txBody>
                    <a:bodyPr/>
                    <a:lstStyle/>
                    <a:p>
                      <a:pPr algn="l" fontAlgn="t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RECEITAS CORRENTES</a:t>
                      </a:r>
                    </a:p>
                  </a:txBody>
                  <a:tcPr marL="2469" marR="2469" marT="24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565.852.795,00 </a:t>
                      </a:r>
                    </a:p>
                  </a:txBody>
                  <a:tcPr marL="2469" marR="2469" marT="24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517.395.741,54 </a:t>
                      </a:r>
                    </a:p>
                  </a:txBody>
                  <a:tcPr marL="2469" marR="2469" marT="24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effectLst/>
                          <a:latin typeface="Calibri"/>
                        </a:rPr>
                        <a:t>91%</a:t>
                      </a:r>
                    </a:p>
                  </a:txBody>
                  <a:tcPr marL="2469" marR="2469" marT="2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76789">
                <a:tc gridSpan="3">
                  <a:txBody>
                    <a:bodyPr/>
                    <a:lstStyle/>
                    <a:p>
                      <a:pPr algn="l" fontAlgn="t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TRANSFERENCIAS DE CAPITAL</a:t>
                      </a:r>
                    </a:p>
                  </a:txBody>
                  <a:tcPr marL="2469" marR="2469" marT="24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23.900.000,00 </a:t>
                      </a:r>
                    </a:p>
                  </a:txBody>
                  <a:tcPr marL="2469" marR="2469" marT="24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6.937.326,58 </a:t>
                      </a:r>
                    </a:p>
                  </a:txBody>
                  <a:tcPr marL="2469" marR="2469" marT="24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effectLst/>
                          <a:latin typeface="Calibri"/>
                        </a:rPr>
                        <a:t>29%</a:t>
                      </a:r>
                    </a:p>
                  </a:txBody>
                  <a:tcPr marL="2469" marR="2469" marT="2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76789">
                <a:tc gridSpan="3">
                  <a:txBody>
                    <a:bodyPr/>
                    <a:lstStyle/>
                    <a:p>
                      <a:pPr algn="l" fontAlgn="t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RECEITAS DE CAPITAL</a:t>
                      </a:r>
                    </a:p>
                  </a:txBody>
                  <a:tcPr marL="2469" marR="2469" marT="24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23.900.000,00 </a:t>
                      </a:r>
                    </a:p>
                  </a:txBody>
                  <a:tcPr marL="2469" marR="2469" marT="24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6.937.326,58 </a:t>
                      </a:r>
                    </a:p>
                  </a:txBody>
                  <a:tcPr marL="2469" marR="2469" marT="24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effectLst/>
                          <a:latin typeface="Calibri"/>
                        </a:rPr>
                        <a:t>29%</a:t>
                      </a:r>
                    </a:p>
                  </a:txBody>
                  <a:tcPr marL="2469" marR="2469" marT="2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76789">
                <a:tc gridSpan="3">
                  <a:txBody>
                    <a:bodyPr/>
                    <a:lstStyle/>
                    <a:p>
                      <a:pPr algn="l" fontAlgn="t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</a:t>
                      </a:r>
                    </a:p>
                  </a:txBody>
                  <a:tcPr marL="2469" marR="2469" marT="24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589.752.795,00 </a:t>
                      </a:r>
                    </a:p>
                  </a:txBody>
                  <a:tcPr marL="2469" marR="2469" marT="24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524.333.068,12 </a:t>
                      </a:r>
                    </a:p>
                  </a:txBody>
                  <a:tcPr marL="2469" marR="2469" marT="24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effectLst/>
                          <a:latin typeface="Calibri"/>
                        </a:rPr>
                        <a:t>89%</a:t>
                      </a:r>
                    </a:p>
                  </a:txBody>
                  <a:tcPr marL="2469" marR="2469" marT="2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7678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Tesouro Estadual</a:t>
                      </a:r>
                    </a:p>
                  </a:txBody>
                  <a:tcPr marL="2469" marR="2469" marT="2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effectLst/>
                          <a:latin typeface="Calibri"/>
                        </a:rPr>
                        <a:t>500</a:t>
                      </a:r>
                    </a:p>
                  </a:txBody>
                  <a:tcPr marL="2469" marR="2469" marT="2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102 - Computa EC 29</a:t>
                      </a:r>
                    </a:p>
                  </a:txBody>
                  <a:tcPr marL="2469" marR="2469" marT="2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     -   </a:t>
                      </a:r>
                    </a:p>
                  </a:txBody>
                  <a:tcPr marL="2469" marR="2469" marT="24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800" b="0" i="1" u="none" strike="noStrike" dirty="0">
                          <a:effectLst/>
                          <a:latin typeface="Calibri"/>
                        </a:rPr>
                        <a:t> 2.115.156.430,81 </a:t>
                      </a:r>
                    </a:p>
                  </a:txBody>
                  <a:tcPr marL="2469" marR="2469" marT="24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69" marR="2469" marT="2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7678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Tesouro Estadual</a:t>
                      </a:r>
                    </a:p>
                  </a:txBody>
                  <a:tcPr marL="2469" marR="2469" marT="2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effectLst/>
                          <a:latin typeface="Calibri"/>
                        </a:rPr>
                        <a:t>500</a:t>
                      </a:r>
                    </a:p>
                  </a:txBody>
                  <a:tcPr marL="2469" marR="2469" marT="2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104 - Emenda Parlamentar Estadual </a:t>
                      </a:r>
                    </a:p>
                  </a:txBody>
                  <a:tcPr marL="2469" marR="2469" marT="2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     -   </a:t>
                      </a:r>
                    </a:p>
                  </a:txBody>
                  <a:tcPr marL="2469" marR="2469" marT="24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800" b="0" i="1" u="none" strike="noStrike" dirty="0">
                          <a:effectLst/>
                          <a:latin typeface="Calibri"/>
                        </a:rPr>
                        <a:t>      32.600.805,04 </a:t>
                      </a:r>
                    </a:p>
                  </a:txBody>
                  <a:tcPr marL="2469" marR="2469" marT="24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69" marR="2469" marT="2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7678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Tesouro Estadual</a:t>
                      </a:r>
                    </a:p>
                  </a:txBody>
                  <a:tcPr marL="2469" marR="2469" marT="2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effectLst/>
                          <a:latin typeface="Calibri"/>
                        </a:rPr>
                        <a:t>500</a:t>
                      </a:r>
                    </a:p>
                  </a:txBody>
                  <a:tcPr marL="2469" marR="2469" marT="2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000 - Tesouro não computa saúde</a:t>
                      </a:r>
                    </a:p>
                  </a:txBody>
                  <a:tcPr marL="2469" marR="2469" marT="2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     -   </a:t>
                      </a:r>
                    </a:p>
                  </a:txBody>
                  <a:tcPr marL="2469" marR="2469" marT="24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800" b="0" i="1" u="none" strike="noStrike">
                          <a:effectLst/>
                          <a:latin typeface="Calibri"/>
                        </a:rPr>
                        <a:t>      41.848.760,94 </a:t>
                      </a:r>
                    </a:p>
                  </a:txBody>
                  <a:tcPr marL="2469" marR="2469" marT="24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69" marR="2469" marT="2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76789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TESOURO ESTADUAL</a:t>
                      </a:r>
                    </a:p>
                  </a:txBody>
                  <a:tcPr marL="2469" marR="2469" marT="2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     -   </a:t>
                      </a:r>
                    </a:p>
                  </a:txBody>
                  <a:tcPr marL="2469" marR="2469" marT="24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2.189.605.996,79 </a:t>
                      </a:r>
                    </a:p>
                  </a:txBody>
                  <a:tcPr marL="2469" marR="2469" marT="24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69" marR="2469" marT="2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55110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Tesouro - Outros recursos não vinculados</a:t>
                      </a:r>
                    </a:p>
                  </a:txBody>
                  <a:tcPr marL="2469" marR="2469" marT="2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effectLst/>
                          <a:latin typeface="Calibri"/>
                        </a:rPr>
                        <a:t>501</a:t>
                      </a:r>
                    </a:p>
                  </a:txBody>
                  <a:tcPr marL="2469" marR="2469" marT="2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260 - Superávit Financeiro Recursos das Autarquias e Fundos Especiais</a:t>
                      </a:r>
                    </a:p>
                  </a:txBody>
                  <a:tcPr marL="2469" marR="2469" marT="2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- </a:t>
                      </a:r>
                    </a:p>
                  </a:txBody>
                  <a:tcPr marL="2469" marR="2469" marT="24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800" b="1" i="0" u="none" strike="noStrike" dirty="0">
                          <a:effectLst/>
                          <a:latin typeface="Calibri"/>
                        </a:rPr>
                        <a:t>       68.862.036,94 </a:t>
                      </a:r>
                    </a:p>
                  </a:txBody>
                  <a:tcPr marL="2469" marR="2469" marT="2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69" marR="2469" marT="2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276789">
                <a:tc>
                  <a:txBody>
                    <a:bodyPr/>
                    <a:lstStyle/>
                    <a:p>
                      <a:pPr marL="0" marR="0" indent="0" algn="l" defTabSz="53638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ICMS – </a:t>
                      </a:r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Combate e Erradicação da Pobreza </a:t>
                      </a:r>
                    </a:p>
                  </a:txBody>
                  <a:tcPr marL="2469" marR="2469" marT="2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effectLst/>
                          <a:latin typeface="Calibri"/>
                        </a:rPr>
                        <a:t>761</a:t>
                      </a:r>
                    </a:p>
                  </a:txBody>
                  <a:tcPr marL="2469" marR="2469" marT="2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238 – ICMS - FECOEP</a:t>
                      </a:r>
                    </a:p>
                  </a:txBody>
                  <a:tcPr marL="2469" marR="2469" marT="2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     -   </a:t>
                      </a:r>
                    </a:p>
                  </a:txBody>
                  <a:tcPr marL="2469" marR="2469" marT="24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800" b="1" i="0" u="none" strike="noStrike" dirty="0">
                          <a:effectLst/>
                          <a:latin typeface="Calibri"/>
                        </a:rPr>
                        <a:t>         4.516.910,00 </a:t>
                      </a:r>
                    </a:p>
                  </a:txBody>
                  <a:tcPr marL="2469" marR="2469" marT="2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69" marR="2469" marT="2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27678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Auxílio Financeiro - Outorga credito tributário ICMS</a:t>
                      </a:r>
                    </a:p>
                  </a:txBody>
                  <a:tcPr marL="2469" marR="2469" marT="2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effectLst/>
                          <a:latin typeface="Calibri"/>
                        </a:rPr>
                        <a:t>718</a:t>
                      </a:r>
                    </a:p>
                  </a:txBody>
                  <a:tcPr marL="2469" marR="2469" marT="2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69" marR="2469" marT="2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- </a:t>
                      </a:r>
                    </a:p>
                  </a:txBody>
                  <a:tcPr marL="2469" marR="2469" marT="24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800" b="1" i="0" u="none" strike="noStrike" dirty="0">
                          <a:effectLst/>
                          <a:latin typeface="Calibri"/>
                        </a:rPr>
                        <a:t>         4.206.580,20 </a:t>
                      </a:r>
                    </a:p>
                  </a:txBody>
                  <a:tcPr marL="2469" marR="2469" marT="2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69" marR="2469" marT="2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27678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Recursos de Operações de Crédito</a:t>
                      </a:r>
                    </a:p>
                  </a:txBody>
                  <a:tcPr marL="2469" marR="2469" marT="2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effectLst/>
                          <a:latin typeface="Calibri"/>
                        </a:rPr>
                        <a:t>754</a:t>
                      </a:r>
                    </a:p>
                  </a:txBody>
                  <a:tcPr marL="2469" marR="2469" marT="2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69" marR="2469" marT="2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- </a:t>
                      </a:r>
                    </a:p>
                  </a:txBody>
                  <a:tcPr marL="2469" marR="2469" marT="24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800" b="1" i="0" u="none" strike="noStrike" dirty="0">
                          <a:effectLst/>
                          <a:latin typeface="Calibri"/>
                        </a:rPr>
                        <a:t>       67.862.173,31 </a:t>
                      </a:r>
                    </a:p>
                  </a:txBody>
                  <a:tcPr marL="2469" marR="2469" marT="2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69" marR="2469" marT="2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27678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Recursos Próprios – Fundo</a:t>
                      </a:r>
                    </a:p>
                  </a:txBody>
                  <a:tcPr marL="2469" marR="2469" marT="2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effectLst/>
                          <a:latin typeface="Calibri"/>
                        </a:rPr>
                        <a:t>759</a:t>
                      </a:r>
                    </a:p>
                  </a:txBody>
                  <a:tcPr marL="2469" marR="2469" marT="2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69" marR="2469" marT="2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69" marR="2469" marT="24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800" b="1" i="0" u="none" strike="noStrike" dirty="0">
                          <a:effectLst/>
                          <a:latin typeface="Calibri"/>
                        </a:rPr>
                        <a:t>         1.912.301,55 </a:t>
                      </a:r>
                    </a:p>
                  </a:txBody>
                  <a:tcPr marL="2469" marR="2469" marT="2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69" marR="2469" marT="2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276789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OUTRAS FONTES</a:t>
                      </a:r>
                    </a:p>
                  </a:txBody>
                  <a:tcPr marL="2469" marR="2469" marT="2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     -   </a:t>
                      </a:r>
                    </a:p>
                  </a:txBody>
                  <a:tcPr marL="2469" marR="2469" marT="24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147.360.002,00 </a:t>
                      </a:r>
                    </a:p>
                  </a:txBody>
                  <a:tcPr marL="2469" marR="2469" marT="24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69" marR="2469" marT="2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276789">
                <a:tc gridSpan="3"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 dirty="0">
                          <a:effectLst/>
                          <a:latin typeface="Calibri"/>
                        </a:rPr>
                        <a:t>TOTAL GERAL</a:t>
                      </a:r>
                    </a:p>
                  </a:txBody>
                  <a:tcPr marL="2469" marR="2469" marT="2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1" i="0" u="none" strike="noStrike" dirty="0">
                          <a:effectLst/>
                          <a:latin typeface="Calibri"/>
                        </a:rPr>
                        <a:t>     589.752.795,00 </a:t>
                      </a:r>
                    </a:p>
                  </a:txBody>
                  <a:tcPr marL="2469" marR="2469" marT="2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1" i="0" u="none" strike="noStrike" dirty="0">
                          <a:effectLst/>
                          <a:latin typeface="Calibri"/>
                        </a:rPr>
                        <a:t>  2.861.299.066,91 </a:t>
                      </a:r>
                    </a:p>
                  </a:txBody>
                  <a:tcPr marL="2469" marR="2469" marT="2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469" marR="2469" marT="2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61029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62195" y="-2398071"/>
            <a:ext cx="4991149" cy="7541571"/>
          </a:xfrm>
          <a:custGeom>
            <a:avLst/>
            <a:gdLst/>
            <a:ahLst/>
            <a:cxnLst/>
            <a:rect l="l" t="t" r="r" b="b"/>
            <a:pathLst>
              <a:path w="4991149" h="7541571">
                <a:moveTo>
                  <a:pt x="0" y="0"/>
                </a:moveTo>
                <a:lnTo>
                  <a:pt x="4991149" y="0"/>
                </a:lnTo>
                <a:lnTo>
                  <a:pt x="4991149" y="7541571"/>
                </a:lnTo>
                <a:lnTo>
                  <a:pt x="0" y="75415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487282" y="3470513"/>
            <a:ext cx="5943718" cy="8980895"/>
          </a:xfrm>
          <a:custGeom>
            <a:avLst/>
            <a:gdLst/>
            <a:ahLst/>
            <a:cxnLst/>
            <a:rect l="l" t="t" r="r" b="b"/>
            <a:pathLst>
              <a:path w="5943719" h="8980895">
                <a:moveTo>
                  <a:pt x="0" y="0"/>
                </a:moveTo>
                <a:lnTo>
                  <a:pt x="5943719" y="0"/>
                </a:lnTo>
                <a:lnTo>
                  <a:pt x="5943719" y="8980895"/>
                </a:lnTo>
                <a:lnTo>
                  <a:pt x="0" y="89808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594909" y="279637"/>
            <a:ext cx="2231374" cy="408095"/>
          </a:xfrm>
          <a:custGeom>
            <a:avLst/>
            <a:gdLst/>
            <a:ahLst/>
            <a:cxnLst/>
            <a:rect l="l" t="t" r="r" b="b"/>
            <a:pathLst>
              <a:path w="2231375" h="408094">
                <a:moveTo>
                  <a:pt x="0" y="0"/>
                </a:moveTo>
                <a:lnTo>
                  <a:pt x="2231375" y="0"/>
                </a:lnTo>
                <a:lnTo>
                  <a:pt x="2231375" y="408094"/>
                </a:lnTo>
                <a:lnTo>
                  <a:pt x="0" y="4080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EFACE64A-E8CD-E9C3-3881-535FC4657B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4469" y="952500"/>
            <a:ext cx="15456331" cy="5056054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A3A55B47-1634-AE19-AAF9-AEABAFD8D144}"/>
              </a:ext>
            </a:extLst>
          </p:cNvPr>
          <p:cNvSpPr txBox="1"/>
          <p:nvPr/>
        </p:nvSpPr>
        <p:spPr>
          <a:xfrm>
            <a:off x="0" y="305441"/>
            <a:ext cx="17660007" cy="723259"/>
          </a:xfrm>
          <a:prstGeom prst="rect">
            <a:avLst/>
          </a:prstGeom>
          <a:noFill/>
        </p:spPr>
        <p:txBody>
          <a:bodyPr wrap="square" lIns="91425" tIns="45712" rIns="91425" bIns="45712">
            <a:spAutoFit/>
          </a:bodyPr>
          <a:lstStyle/>
          <a:p>
            <a:pPr algn="ctr"/>
            <a:r>
              <a:rPr lang="pt-BR" sz="4100" dirty="0">
                <a:solidFill>
                  <a:srgbClr val="05066D"/>
                </a:solidFill>
                <a:latin typeface="Montserrat Heavy"/>
              </a:rPr>
              <a:t>Gestão de 95% dos 95 Leitos de UCI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3D3EEEC-773C-4410-4225-54DF307C6632}"/>
              </a:ext>
            </a:extLst>
          </p:cNvPr>
          <p:cNvSpPr txBox="1"/>
          <p:nvPr/>
        </p:nvSpPr>
        <p:spPr>
          <a:xfrm>
            <a:off x="290348" y="6667500"/>
            <a:ext cx="18021300" cy="3277762"/>
          </a:xfrm>
          <a:prstGeom prst="rect">
            <a:avLst/>
          </a:prstGeom>
          <a:noFill/>
        </p:spPr>
        <p:txBody>
          <a:bodyPr wrap="square" lIns="91389" tIns="45691" rIns="91389" bIns="45691">
            <a:spAutoFit/>
          </a:bodyPr>
          <a:lstStyle/>
          <a:p>
            <a:pPr marL="457200" indent="-457200" algn="just" defTabSz="913925">
              <a:spcAft>
                <a:spcPts val="600"/>
              </a:spcAft>
              <a:buBlip>
                <a:blip r:embed="rId6"/>
              </a:buBlip>
            </a:pPr>
            <a:r>
              <a:rPr lang="pt-BR" sz="3200" b="1" dirty="0">
                <a:solidFill>
                  <a:srgbClr val="002060"/>
                </a:solidFill>
                <a:ea typeface="Calibri" panose="020F0502020204030204" pitchFamily="34" charset="0"/>
              </a:rPr>
              <a:t>95 leitos de UCI ofertados:</a:t>
            </a:r>
          </a:p>
          <a:p>
            <a:pPr>
              <a:spcAft>
                <a:spcPts val="600"/>
              </a:spcAft>
            </a:pPr>
            <a:endParaRPr lang="pt-BR" sz="900" b="1" dirty="0">
              <a:solidFill>
                <a:srgbClr val="002060"/>
              </a:solidFill>
              <a:ea typeface="Calibri" panose="020F0502020204030204" pitchFamily="34" charset="0"/>
            </a:endParaRPr>
          </a:p>
          <a:p>
            <a:pPr marL="914211" lvl="1" indent="-457200" algn="just" defTabSz="913925">
              <a:spcAft>
                <a:spcPts val="600"/>
              </a:spcAft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pt-BR" sz="3200" b="1" dirty="0">
                <a:solidFill>
                  <a:srgbClr val="002060"/>
                </a:solidFill>
                <a:ea typeface="Calibri" panose="020F0502020204030204" pitchFamily="34" charset="0"/>
              </a:rPr>
              <a:t>95% pela </a:t>
            </a:r>
            <a:r>
              <a:rPr lang="pt-BR" sz="3200" b="1">
                <a:solidFill>
                  <a:srgbClr val="002060"/>
                </a:solidFill>
                <a:ea typeface="Calibri" panose="020F0502020204030204" pitchFamily="34" charset="0"/>
              </a:rPr>
              <a:t>SES-TO (90 leitos</a:t>
            </a:r>
            <a:r>
              <a:rPr lang="pt-BR" sz="3200" b="1" dirty="0">
                <a:solidFill>
                  <a:srgbClr val="002060"/>
                </a:solidFill>
                <a:ea typeface="Calibri" panose="020F0502020204030204" pitchFamily="34" charset="0"/>
              </a:rPr>
              <a:t>), sendo 67% (64) na rede própria e 27% (26) no D Orione contratualizado </a:t>
            </a:r>
          </a:p>
          <a:p>
            <a:pPr marL="914211" lvl="1" indent="-457200" algn="just" defTabSz="913925">
              <a:spcAft>
                <a:spcPts val="600"/>
              </a:spcAft>
              <a:buClr>
                <a:srgbClr val="00B050"/>
              </a:buClr>
              <a:buFont typeface="Wingdings" panose="05000000000000000000" pitchFamily="2" charset="2"/>
              <a:buChar char="Ø"/>
            </a:pPr>
            <a:endParaRPr lang="pt-BR" sz="1600" b="1">
              <a:solidFill>
                <a:srgbClr val="002060"/>
              </a:solidFill>
              <a:ea typeface="Calibri" panose="020F0502020204030204" pitchFamily="34" charset="0"/>
            </a:endParaRPr>
          </a:p>
          <a:p>
            <a:pPr marL="914211" lvl="1" indent="-457200" algn="just" defTabSz="913925">
              <a:spcAft>
                <a:spcPts val="600"/>
              </a:spcAft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pt-BR" sz="3200" b="1">
                <a:solidFill>
                  <a:srgbClr val="002060"/>
                </a:solidFill>
                <a:ea typeface="Calibri" panose="020F0502020204030204" pitchFamily="34" charset="0"/>
              </a:rPr>
              <a:t>3</a:t>
            </a:r>
            <a:r>
              <a:rPr lang="pt-BR" sz="3200" b="1" dirty="0">
                <a:solidFill>
                  <a:srgbClr val="002060"/>
                </a:solidFill>
                <a:ea typeface="Calibri" panose="020F0502020204030204" pitchFamily="34" charset="0"/>
              </a:rPr>
              <a:t>% pelo hospital federal também contratualizado pela SES-TO (3 leitos)</a:t>
            </a:r>
          </a:p>
          <a:p>
            <a:pPr marL="914211" lvl="1" indent="-457200" algn="just" defTabSz="913925">
              <a:spcAft>
                <a:spcPts val="600"/>
              </a:spcAft>
              <a:buClr>
                <a:srgbClr val="00B050"/>
              </a:buClr>
              <a:buFont typeface="Wingdings" panose="05000000000000000000" pitchFamily="2" charset="2"/>
              <a:buChar char="Ø"/>
            </a:pPr>
            <a:endParaRPr lang="pt-BR" sz="1600" b="1">
              <a:solidFill>
                <a:srgbClr val="002060"/>
              </a:solidFill>
              <a:ea typeface="Calibri" panose="020F0502020204030204" pitchFamily="34" charset="0"/>
            </a:endParaRPr>
          </a:p>
          <a:p>
            <a:pPr marL="914211" lvl="1" indent="-457200" algn="just" defTabSz="913925">
              <a:spcAft>
                <a:spcPts val="600"/>
              </a:spcAft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pt-BR" sz="3200" b="1">
                <a:solidFill>
                  <a:srgbClr val="002060"/>
                </a:solidFill>
                <a:ea typeface="Calibri" panose="020F0502020204030204" pitchFamily="34" charset="0"/>
              </a:rPr>
              <a:t>2</a:t>
            </a:r>
            <a:r>
              <a:rPr lang="pt-BR" sz="3200" b="1" dirty="0">
                <a:solidFill>
                  <a:srgbClr val="002060"/>
                </a:solidFill>
                <a:ea typeface="Calibri" panose="020F0502020204030204" pitchFamily="34" charset="0"/>
              </a:rPr>
              <a:t>% pela SMS de Taguatinga (2 leitos)</a:t>
            </a:r>
          </a:p>
        </p:txBody>
      </p:sp>
    </p:spTree>
    <p:extLst>
      <p:ext uri="{BB962C8B-B14F-4D97-AF65-F5344CB8AC3E}">
        <p14:creationId xmlns:p14="http://schemas.microsoft.com/office/powerpoint/2010/main" val="24054464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/>
          <p:cNvSpPr/>
          <p:nvPr/>
        </p:nvSpPr>
        <p:spPr>
          <a:xfrm>
            <a:off x="1702836" y="1594278"/>
            <a:ext cx="14882328" cy="78479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37121" tIns="68562" rIns="137121" bIns="68562">
            <a:spAutoFit/>
          </a:bodyPr>
          <a:lstStyle/>
          <a:p>
            <a:pPr algn="ctr" defTabSz="1371600" fontAlgn="base">
              <a:spcBef>
                <a:spcPct val="0"/>
              </a:spcBef>
            </a:pPr>
            <a:r>
              <a:rPr lang="pt-BR" altLang="pt-BR" sz="4200" b="1" dirty="0" bmk="_Toc158282328">
                <a:solidFill>
                  <a:srgbClr val="4F81BD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Reduções e Suplementações ao Orçamento Inicial – 2023</a:t>
            </a:r>
            <a:endParaRPr lang="pt-BR" sz="4200" b="1" dirty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734043"/>
              </p:ext>
            </p:extLst>
          </p:nvPr>
        </p:nvGraphicFramePr>
        <p:xfrm>
          <a:off x="2285238" y="2933700"/>
          <a:ext cx="13717524" cy="6048675"/>
        </p:xfrm>
        <a:graphic>
          <a:graphicData uri="http://schemas.openxmlformats.org/drawingml/2006/table">
            <a:tbl>
              <a:tblPr firstRow="1" firstCol="1" bandRow="1"/>
              <a:tblGrid>
                <a:gridCol w="60665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503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006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097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30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ESPECIFICAÇÕES</a:t>
                      </a:r>
                      <a:endParaRPr lang="pt-BR" sz="4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30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VALOR (R$)</a:t>
                      </a:r>
                      <a:endParaRPr lang="pt-BR" sz="4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30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%</a:t>
                      </a:r>
                      <a:endParaRPr lang="pt-BR" sz="4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097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3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Orçamento Inicial</a:t>
                      </a:r>
                      <a:endParaRPr lang="pt-BR" sz="4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3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2.024.296.030,00 </a:t>
                      </a:r>
                      <a:endParaRPr lang="pt-BR" sz="4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3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100,00%</a:t>
                      </a:r>
                      <a:endParaRPr lang="pt-BR" sz="4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097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3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(-) Reduções</a:t>
                      </a:r>
                      <a:endParaRPr lang="pt-BR" sz="4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30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151.008.185,00 </a:t>
                      </a:r>
                      <a:endParaRPr lang="pt-BR" sz="4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30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7,45%</a:t>
                      </a:r>
                      <a:endParaRPr lang="pt-BR" sz="4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097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3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Suplementações</a:t>
                      </a:r>
                      <a:endParaRPr lang="pt-BR" sz="4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3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1.150.483.459,01 </a:t>
                      </a:r>
                      <a:endParaRPr lang="pt-BR" sz="4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3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56,83%</a:t>
                      </a:r>
                      <a:endParaRPr lang="pt-BR" sz="4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097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3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Total Autorizado</a:t>
                      </a:r>
                      <a:endParaRPr lang="pt-BR" sz="4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3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3.023.771.304,01 </a:t>
                      </a:r>
                      <a:endParaRPr lang="pt-BR" sz="4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3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149,37%</a:t>
                      </a:r>
                      <a:endParaRPr lang="pt-BR" sz="4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Retângulo 7"/>
          <p:cNvSpPr/>
          <p:nvPr/>
        </p:nvSpPr>
        <p:spPr>
          <a:xfrm>
            <a:off x="6983760" y="9269968"/>
            <a:ext cx="27799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r>
              <a:rPr lang="pt-BR" sz="18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Fonte: SIAFE-TO - Anexo 11.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8CE89CAB-DCE8-2D9C-B062-831A302F928E}"/>
              </a:ext>
            </a:extLst>
          </p:cNvPr>
          <p:cNvSpPr/>
          <p:nvPr/>
        </p:nvSpPr>
        <p:spPr>
          <a:xfrm>
            <a:off x="14706600" y="398750"/>
            <a:ext cx="3347061" cy="612143"/>
          </a:xfrm>
          <a:custGeom>
            <a:avLst/>
            <a:gdLst/>
            <a:ahLst/>
            <a:cxnLst/>
            <a:rect l="l" t="t" r="r" b="b"/>
            <a:pathLst>
              <a:path w="2231375" h="408094">
                <a:moveTo>
                  <a:pt x="0" y="0"/>
                </a:moveTo>
                <a:lnTo>
                  <a:pt x="2231375" y="0"/>
                </a:lnTo>
                <a:lnTo>
                  <a:pt x="2231375" y="408094"/>
                </a:lnTo>
                <a:lnTo>
                  <a:pt x="0" y="4080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0755456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/>
          <p:cNvSpPr/>
          <p:nvPr/>
        </p:nvSpPr>
        <p:spPr>
          <a:xfrm>
            <a:off x="319548" y="2301306"/>
            <a:ext cx="17663652" cy="78479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37121" tIns="68562" rIns="137121" bIns="68562">
            <a:spAutoFit/>
          </a:bodyPr>
          <a:lstStyle/>
          <a:p>
            <a:pPr algn="ctr" defTabSz="1371600" fontAlgn="base">
              <a:spcBef>
                <a:spcPct val="0"/>
              </a:spcBef>
            </a:pPr>
            <a:r>
              <a:rPr lang="pt-BR" sz="4200" b="1" dirty="0">
                <a:solidFill>
                  <a:srgbClr val="4F81BD"/>
                </a:solidFill>
                <a:latin typeface="Calibri"/>
                <a:ea typeface="Calibri"/>
                <a:cs typeface="Times New Roman"/>
              </a:rPr>
              <a:t>Execução Orçamentária por Categoria Econômica – 2023</a:t>
            </a: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2888057"/>
              </p:ext>
            </p:extLst>
          </p:nvPr>
        </p:nvGraphicFramePr>
        <p:xfrm>
          <a:off x="304800" y="3738600"/>
          <a:ext cx="17678400" cy="2700300"/>
        </p:xfrm>
        <a:graphic>
          <a:graphicData uri="http://schemas.openxmlformats.org/drawingml/2006/table">
            <a:tbl>
              <a:tblPr firstRow="1" firstCol="1" bandRow="1"/>
              <a:tblGrid>
                <a:gridCol w="4741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518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518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046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28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750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CATEGORIA ECONÔMICA</a:t>
                      </a:r>
                      <a:endParaRPr lang="pt-BR" sz="3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AUTORIZADA</a:t>
                      </a:r>
                      <a:endParaRPr lang="pt-BR" sz="3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EXECUTADA</a:t>
                      </a:r>
                      <a:endParaRPr lang="pt-BR" sz="3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SALDO</a:t>
                      </a:r>
                      <a:endParaRPr lang="pt-BR" sz="3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% DE EXECUÇÃO</a:t>
                      </a:r>
                      <a:endParaRPr lang="pt-BR" sz="3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50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Despesas Correntes</a:t>
                      </a:r>
                      <a:endParaRPr lang="pt-BR" sz="3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2.855.221.211,01</a:t>
                      </a:r>
                      <a:endParaRPr lang="pt-BR" sz="3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  <a:latin typeface="Calibri"/>
                          <a:ea typeface="Times New Roman"/>
                          <a:cs typeface="Calibri"/>
                        </a:rPr>
                        <a:t>2.729.619.583,34</a:t>
                      </a:r>
                      <a:endParaRPr lang="pt-BR" sz="3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125.601.627,67</a:t>
                      </a:r>
                      <a:endParaRPr lang="pt-BR" sz="3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95,60%</a:t>
                      </a:r>
                      <a:endParaRPr lang="pt-BR" sz="3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50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Despesas de Capital</a:t>
                      </a:r>
                      <a:endParaRPr lang="pt-BR" sz="3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168.550.093,00</a:t>
                      </a:r>
                      <a:endParaRPr lang="pt-BR" sz="3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  <a:latin typeface="Calibri"/>
                          <a:ea typeface="Times New Roman"/>
                          <a:cs typeface="Calibri"/>
                        </a:rPr>
                        <a:t>110.115.594,94</a:t>
                      </a:r>
                      <a:endParaRPr lang="pt-BR" sz="3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58.434.498,06</a:t>
                      </a:r>
                      <a:endParaRPr lang="pt-BR" sz="3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65,33%</a:t>
                      </a:r>
                      <a:endParaRPr lang="pt-BR" sz="3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50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TOTAL</a:t>
                      </a:r>
                      <a:endParaRPr lang="pt-BR" sz="3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3.023.771.304,01</a:t>
                      </a:r>
                      <a:endParaRPr lang="pt-BR" sz="3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2.839.735.178,28</a:t>
                      </a:r>
                      <a:endParaRPr lang="pt-BR" sz="3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184.036.125,73</a:t>
                      </a:r>
                      <a:endParaRPr lang="pt-BR" sz="3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93,91%</a:t>
                      </a:r>
                      <a:endParaRPr lang="pt-BR" sz="3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Retângulo 6"/>
          <p:cNvSpPr/>
          <p:nvPr/>
        </p:nvSpPr>
        <p:spPr>
          <a:xfrm>
            <a:off x="319548" y="6528884"/>
            <a:ext cx="13393488" cy="367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0646" fontAlgn="base">
              <a:lnSpc>
                <a:spcPct val="115000"/>
              </a:lnSpc>
              <a:spcBef>
                <a:spcPct val="0"/>
              </a:spcBef>
            </a:pPr>
            <a:r>
              <a:rPr lang="pt-BR" sz="1650" dirty="0">
                <a:solidFill>
                  <a:srgbClr val="000000"/>
                </a:solidFill>
                <a:latin typeface="Calibri"/>
                <a:ea typeface="Times New Roman"/>
                <a:cs typeface="Calibri"/>
              </a:rPr>
              <a:t>Fonte: SIAFE-TO - Anexo 2 (executada=empenhada) – 6475.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4F9855F2-14F3-AD84-2AE5-7B3CCB2BE242}"/>
              </a:ext>
            </a:extLst>
          </p:cNvPr>
          <p:cNvSpPr/>
          <p:nvPr/>
        </p:nvSpPr>
        <p:spPr>
          <a:xfrm>
            <a:off x="13033743" y="210878"/>
            <a:ext cx="3347061" cy="612143"/>
          </a:xfrm>
          <a:custGeom>
            <a:avLst/>
            <a:gdLst/>
            <a:ahLst/>
            <a:cxnLst/>
            <a:rect l="l" t="t" r="r" b="b"/>
            <a:pathLst>
              <a:path w="2231375" h="408094">
                <a:moveTo>
                  <a:pt x="0" y="0"/>
                </a:moveTo>
                <a:lnTo>
                  <a:pt x="2231375" y="0"/>
                </a:lnTo>
                <a:lnTo>
                  <a:pt x="2231375" y="408094"/>
                </a:lnTo>
                <a:lnTo>
                  <a:pt x="0" y="4080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8822966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5"/>
          <p:cNvSpPr txBox="1"/>
          <p:nvPr/>
        </p:nvSpPr>
        <p:spPr>
          <a:xfrm>
            <a:off x="4067436" y="9463985"/>
            <a:ext cx="12637404" cy="8150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804356">
              <a:lnSpc>
                <a:spcPts val="3291"/>
              </a:lnSpc>
            </a:pPr>
            <a:r>
              <a:rPr lang="en-US" sz="2550" spc="972" dirty="0">
                <a:solidFill>
                  <a:srgbClr val="FFFFFF"/>
                </a:solidFill>
                <a:latin typeface="Poppins Bold"/>
                <a:cs typeface="Arial" charset="0"/>
              </a:rPr>
              <a:t>AFONSO PIVA DE SANTANA</a:t>
            </a:r>
          </a:p>
          <a:p>
            <a:pPr algn="ctr" defTabSz="804356">
              <a:lnSpc>
                <a:spcPts val="3291"/>
              </a:lnSpc>
            </a:pPr>
            <a:r>
              <a:rPr lang="en-US" sz="2550" spc="972" dirty="0">
                <a:solidFill>
                  <a:srgbClr val="FFFFFF"/>
                </a:solidFill>
                <a:latin typeface="Poppins Bold"/>
                <a:cs typeface="Arial" charset="0"/>
              </a:rPr>
              <a:t> SECRETÁRIO DE ESTADO DA SAÚDE</a:t>
            </a:r>
          </a:p>
        </p:txBody>
      </p:sp>
      <p:sp>
        <p:nvSpPr>
          <p:cNvPr id="17" name="Retângulo 1"/>
          <p:cNvSpPr>
            <a:spLocks noChangeArrowheads="1"/>
          </p:cNvSpPr>
          <p:nvPr/>
        </p:nvSpPr>
        <p:spPr bwMode="auto">
          <a:xfrm>
            <a:off x="152401" y="9856521"/>
            <a:ext cx="16421104" cy="392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37121" tIns="68562" rIns="137121" bIns="68562">
            <a:spAutoFit/>
          </a:bodyPr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r>
              <a:rPr lang="pt-BR" sz="165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Fonte: SIAFE-TO – </a:t>
            </a:r>
            <a:r>
              <a:rPr lang="pt-BR" sz="1650" dirty="0" err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Relorc</a:t>
            </a:r>
            <a:r>
              <a:rPr lang="pt-BR" sz="165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 2023. Nota: O valor de R$41.848.760,94, referente ao Plano de Saúde dos Servidores está agregado a outras fontes e não é computado como gasto em Saúde. </a:t>
            </a: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00000000-0008-0000-05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5419949"/>
              </p:ext>
            </p:extLst>
          </p:nvPr>
        </p:nvGraphicFramePr>
        <p:xfrm>
          <a:off x="152400" y="1854213"/>
          <a:ext cx="17983199" cy="78163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CaixaDeTexto 7">
            <a:extLst>
              <a:ext uri="{FF2B5EF4-FFF2-40B4-BE49-F238E27FC236}">
                <a16:creationId xmlns:a16="http://schemas.microsoft.com/office/drawing/2014/main" id="{4D812022-F812-5B54-2631-1B21A0B04526}"/>
              </a:ext>
            </a:extLst>
          </p:cNvPr>
          <p:cNvSpPr txBox="1"/>
          <p:nvPr/>
        </p:nvSpPr>
        <p:spPr>
          <a:xfrm>
            <a:off x="304800" y="717476"/>
            <a:ext cx="148589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r>
              <a:rPr lang="pt-PT" sz="3600" b="1" dirty="0">
                <a:solidFill>
                  <a:srgbClr val="4F81BD"/>
                </a:solidFill>
                <a:latin typeface="Calibri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Execução Orçamentária da Saúde – Total Executado por Fonte de Recursos e Grupo de Despesas em 2023 </a:t>
            </a:r>
            <a:endParaRPr lang="pt-BR" sz="3600" b="1" dirty="0">
              <a:solidFill>
                <a:srgbClr val="4F81BD"/>
              </a:solidFill>
              <a:latin typeface="Calibri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B7B8820E-A704-CB18-FA76-028809E7FAEA}"/>
              </a:ext>
            </a:extLst>
          </p:cNvPr>
          <p:cNvSpPr/>
          <p:nvPr/>
        </p:nvSpPr>
        <p:spPr>
          <a:xfrm>
            <a:off x="14899974" y="120924"/>
            <a:ext cx="3347061" cy="612143"/>
          </a:xfrm>
          <a:custGeom>
            <a:avLst/>
            <a:gdLst/>
            <a:ahLst/>
            <a:cxnLst/>
            <a:rect l="l" t="t" r="r" b="b"/>
            <a:pathLst>
              <a:path w="2231375" h="408094">
                <a:moveTo>
                  <a:pt x="0" y="0"/>
                </a:moveTo>
                <a:lnTo>
                  <a:pt x="2231375" y="0"/>
                </a:lnTo>
                <a:lnTo>
                  <a:pt x="2231375" y="408094"/>
                </a:lnTo>
                <a:lnTo>
                  <a:pt x="0" y="4080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6463845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799184" y="53019"/>
            <a:ext cx="14774316" cy="692479"/>
          </a:xfrm>
          <a:prstGeom prst="rect">
            <a:avLst/>
          </a:prstGeom>
        </p:spPr>
        <p:txBody>
          <a:bodyPr wrap="square" lIns="137141" tIns="68571" rIns="137141" bIns="68571">
            <a:spAutoFit/>
          </a:bodyPr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r>
              <a:rPr lang="pt-PT" sz="3600" b="1" dirty="0">
                <a:solidFill>
                  <a:srgbClr val="4F81BD"/>
                </a:solidFill>
                <a:latin typeface="Calibri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Execução Orçamentária e Financeira da Saúde 2023</a:t>
            </a:r>
            <a:endParaRPr lang="pt-BR" sz="3600" b="1" dirty="0">
              <a:solidFill>
                <a:srgbClr val="4F81BD"/>
              </a:solidFill>
              <a:latin typeface="Calibri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1691172" y="9935661"/>
            <a:ext cx="4644516" cy="392397"/>
          </a:xfrm>
          <a:prstGeom prst="rect">
            <a:avLst/>
          </a:prstGeom>
        </p:spPr>
        <p:txBody>
          <a:bodyPr wrap="square" lIns="137141" tIns="68571" rIns="137141" bIns="68571">
            <a:spAutoFit/>
          </a:bodyPr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r>
              <a:rPr lang="pt-BR" sz="165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Fonte: SIAFE - </a:t>
            </a:r>
            <a:r>
              <a:rPr lang="pt-BR" sz="1650" dirty="0" err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Impby</a:t>
            </a:r>
            <a:r>
              <a:rPr lang="pt-BR" sz="165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 – 17/01/2024. 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00000000-0008-0000-0100-00003F1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0630934"/>
              </p:ext>
            </p:extLst>
          </p:nvPr>
        </p:nvGraphicFramePr>
        <p:xfrm>
          <a:off x="0" y="174948"/>
          <a:ext cx="17907000" cy="98826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Freeform 5">
            <a:extLst>
              <a:ext uri="{FF2B5EF4-FFF2-40B4-BE49-F238E27FC236}">
                <a16:creationId xmlns:a16="http://schemas.microsoft.com/office/drawing/2014/main" id="{816D6DA9-8BB0-5C39-58DB-9A0F07DE523A}"/>
              </a:ext>
            </a:extLst>
          </p:cNvPr>
          <p:cNvSpPr/>
          <p:nvPr/>
        </p:nvSpPr>
        <p:spPr>
          <a:xfrm>
            <a:off x="14864739" y="38100"/>
            <a:ext cx="3347061" cy="612143"/>
          </a:xfrm>
          <a:custGeom>
            <a:avLst/>
            <a:gdLst/>
            <a:ahLst/>
            <a:cxnLst/>
            <a:rect l="l" t="t" r="r" b="b"/>
            <a:pathLst>
              <a:path w="2231375" h="408094">
                <a:moveTo>
                  <a:pt x="0" y="0"/>
                </a:moveTo>
                <a:lnTo>
                  <a:pt x="2231375" y="0"/>
                </a:lnTo>
                <a:lnTo>
                  <a:pt x="2231375" y="408094"/>
                </a:lnTo>
                <a:lnTo>
                  <a:pt x="0" y="4080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0786949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13"/>
          <p:cNvSpPr>
            <a:spLocks noChangeArrowheads="1"/>
          </p:cNvSpPr>
          <p:nvPr/>
        </p:nvSpPr>
        <p:spPr bwMode="auto">
          <a:xfrm>
            <a:off x="6659728" y="9927407"/>
            <a:ext cx="7499153" cy="369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121" tIns="68562" rIns="137121" bIns="68562">
            <a:spAutoFit/>
          </a:bodyPr>
          <a:lstStyle/>
          <a:p>
            <a:pPr defTabSz="1370730" fontAlgn="b"/>
            <a:r>
              <a:rPr lang="pt-BR" sz="1500" dirty="0">
                <a:solidFill>
                  <a:prstClr val="black"/>
                </a:solidFill>
                <a:latin typeface="Calibri"/>
                <a:cs typeface="Arial" charset="0"/>
              </a:rPr>
              <a:t>Fonte: SIAFE - </a:t>
            </a:r>
            <a:r>
              <a:rPr lang="pt-BR" sz="1500" dirty="0" err="1">
                <a:solidFill>
                  <a:prstClr val="black"/>
                </a:solidFill>
                <a:latin typeface="Calibri"/>
                <a:cs typeface="Arial" charset="0"/>
              </a:rPr>
              <a:t>Relorc</a:t>
            </a:r>
            <a:r>
              <a:rPr lang="pt-BR" sz="1500" dirty="0">
                <a:solidFill>
                  <a:prstClr val="black"/>
                </a:solidFill>
                <a:latin typeface="Calibri"/>
                <a:cs typeface="Arial" charset="0"/>
              </a:rPr>
              <a:t>  Jan-Dezembro/2023 acesso em: 16/01/2024..</a:t>
            </a:r>
            <a:endParaRPr lang="pt-BR" sz="1500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graphicFrame>
        <p:nvGraphicFramePr>
          <p:cNvPr id="7" name="Gráfico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731649"/>
              </p:ext>
            </p:extLst>
          </p:nvPr>
        </p:nvGraphicFramePr>
        <p:xfrm>
          <a:off x="152400" y="21677"/>
          <a:ext cx="8350188" cy="98743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aixaDeTexto 5">
            <a:extLst>
              <a:ext uri="{FF2B5EF4-FFF2-40B4-BE49-F238E27FC236}">
                <a16:creationId xmlns:a16="http://schemas.microsoft.com/office/drawing/2014/main" id="{8B2D6009-9D1F-5034-0295-E4DF6C7DE5B6}"/>
              </a:ext>
            </a:extLst>
          </p:cNvPr>
          <p:cNvSpPr txBox="1"/>
          <p:nvPr/>
        </p:nvSpPr>
        <p:spPr>
          <a:xfrm>
            <a:off x="685800" y="174947"/>
            <a:ext cx="73892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r>
              <a:rPr lang="pt-PT" sz="3000" b="1" dirty="0">
                <a:solidFill>
                  <a:srgbClr val="4F81BD"/>
                </a:solidFill>
                <a:latin typeface="Calibri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Orçamento Total Executado 2023 por Grupo de Despesas R$2.839.735.178,28 </a:t>
            </a:r>
            <a:endParaRPr lang="pt-BR" sz="3000" b="1" dirty="0">
              <a:solidFill>
                <a:srgbClr val="4F81BD"/>
              </a:solidFill>
              <a:latin typeface="Calibri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4CA741A7-20DE-BBF6-F2C8-200747FA0B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0037030"/>
              </p:ext>
            </p:extLst>
          </p:nvPr>
        </p:nvGraphicFramePr>
        <p:xfrm>
          <a:off x="9411008" y="21677"/>
          <a:ext cx="8724592" cy="98743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CaixaDeTexto 10">
            <a:extLst>
              <a:ext uri="{FF2B5EF4-FFF2-40B4-BE49-F238E27FC236}">
                <a16:creationId xmlns:a16="http://schemas.microsoft.com/office/drawing/2014/main" id="{3A5E453F-6176-DEA9-F33E-8EE5744FDB36}"/>
              </a:ext>
            </a:extLst>
          </p:cNvPr>
          <p:cNvSpPr txBox="1"/>
          <p:nvPr/>
        </p:nvSpPr>
        <p:spPr>
          <a:xfrm>
            <a:off x="9933350" y="174948"/>
            <a:ext cx="78974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r>
              <a:rPr lang="pt-PT" sz="3000" b="1" dirty="0">
                <a:solidFill>
                  <a:srgbClr val="4F81BD"/>
                </a:solidFill>
                <a:latin typeface="Calibri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Orçamento do Tesouro Executado 2023 por Grupo de Despesas R$2.152.274.145,85 </a:t>
            </a:r>
            <a:endParaRPr lang="pt-BR" sz="3000" b="1" dirty="0">
              <a:solidFill>
                <a:srgbClr val="4F81BD"/>
              </a:solidFill>
              <a:latin typeface="Calibri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863678"/>
      </p:ext>
    </p:extLst>
  </p:cSld>
  <p:clrMapOvr>
    <a:masterClrMapping/>
  </p:clrMapOvr>
  <p:transition spd="slow">
    <p:wip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152400" y="125783"/>
            <a:ext cx="1253730" cy="2583656"/>
          </a:xfrm>
          <a:custGeom>
            <a:avLst/>
            <a:gdLst/>
            <a:ahLst/>
            <a:cxnLst/>
            <a:rect l="l" t="t" r="r" b="b"/>
            <a:pathLst>
              <a:path w="2600315" h="5167312">
                <a:moveTo>
                  <a:pt x="0" y="0"/>
                </a:moveTo>
                <a:lnTo>
                  <a:pt x="2600315" y="0"/>
                </a:lnTo>
                <a:lnTo>
                  <a:pt x="2600315" y="5167312"/>
                </a:lnTo>
                <a:lnTo>
                  <a:pt x="0" y="51673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53715" t="-37860" r="-430027"/>
            </a:stretch>
          </a:blipFill>
        </p:spPr>
        <p:txBody>
          <a:bodyPr lIns="137141" tIns="68571" rIns="137141" bIns="68571"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pt-BR" sz="270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" name="Forma 2">
            <a:extLst>
              <a:ext uri="{FF2B5EF4-FFF2-40B4-BE49-F238E27FC236}">
                <a16:creationId xmlns:a16="http://schemas.microsoft.com/office/drawing/2014/main" id="{93D52B43-6C3E-E776-CF3A-D1CDC985470F}"/>
              </a:ext>
            </a:extLst>
          </p:cNvPr>
          <p:cNvSpPr/>
          <p:nvPr/>
        </p:nvSpPr>
        <p:spPr>
          <a:xfrm rot="4396374">
            <a:off x="8461335" y="-2950622"/>
            <a:ext cx="3240966" cy="11669880"/>
          </a:xfrm>
          <a:prstGeom prst="swooshArrow">
            <a:avLst>
              <a:gd name="adj1" fmla="val 16310"/>
              <a:gd name="adj2" fmla="val 31370"/>
            </a:avLst>
          </a:prstGeom>
          <a:solidFill>
            <a:srgbClr val="F68222"/>
          </a:solidFill>
          <a:ln>
            <a:solidFill>
              <a:srgbClr val="F6822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7379355"/>
              </p:ext>
            </p:extLst>
          </p:nvPr>
        </p:nvGraphicFramePr>
        <p:xfrm>
          <a:off x="381000" y="3510524"/>
          <a:ext cx="17526000" cy="5853251"/>
        </p:xfrm>
        <a:graphic>
          <a:graphicData uri="http://schemas.openxmlformats.org/drawingml/2006/table">
            <a:tbl>
              <a:tblPr>
                <a:tableStyleId>{E8034E78-7F5D-4C2E-B375-FC64B27BC917}</a:tableStyleId>
              </a:tblPr>
              <a:tblGrid>
                <a:gridCol w="52803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870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568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962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054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33371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pt-BR" sz="3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Modalidade de Aplicação</a:t>
                      </a:r>
                      <a:endParaRPr lang="pt-BR" sz="30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6368" marR="6368" marT="6368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pt-BR" sz="3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Valor Empenhado</a:t>
                      </a:r>
                      <a:endParaRPr lang="pt-BR" sz="30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6368" marR="6368" marT="6368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9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3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3º Quad. </a:t>
                      </a:r>
                    </a:p>
                    <a:p>
                      <a:pPr algn="ctr" rtl="0" fontAlgn="ctr"/>
                      <a:r>
                        <a:rPr lang="pt-BR" sz="3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2022</a:t>
                      </a:r>
                      <a:endParaRPr lang="pt-BR" sz="30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430" marR="11430" marT="1143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3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3º Quad. </a:t>
                      </a:r>
                    </a:p>
                    <a:p>
                      <a:pPr algn="ctr" rtl="0" fontAlgn="ctr"/>
                      <a:r>
                        <a:rPr lang="pt-BR" sz="3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2023</a:t>
                      </a:r>
                      <a:endParaRPr lang="pt-BR" sz="30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430" marR="11430" marT="1143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pt-BR" sz="3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Variação</a:t>
                      </a:r>
                      <a:endParaRPr lang="pt-BR" sz="30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430" marR="11430" marT="1143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9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Nominal </a:t>
                      </a:r>
                      <a:endParaRPr lang="pt-BR" sz="30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430" marR="11430" marT="1143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Variação % </a:t>
                      </a:r>
                      <a:endParaRPr lang="pt-BR" sz="30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430" marR="11430" marT="1143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7013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2700" u="none" strike="noStrike" dirty="0">
                          <a:solidFill>
                            <a:schemeClr val="tx1"/>
                          </a:solidFill>
                          <a:effectLst/>
                        </a:rPr>
                        <a:t>Aplicações Diretas</a:t>
                      </a:r>
                      <a:endParaRPr lang="pt-BR" sz="27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368" marR="6368" marT="636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7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2.376.160.364,32 </a:t>
                      </a:r>
                      <a:endParaRPr lang="pt-BR" sz="27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0800" marR="54000" marT="108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7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2.741.379.985,78 </a:t>
                      </a:r>
                      <a:endParaRPr lang="pt-BR" sz="27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0800" marR="54000" marT="108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700" u="none" strike="noStrike" dirty="0">
                          <a:solidFill>
                            <a:schemeClr val="tx1"/>
                          </a:solidFill>
                          <a:effectLst/>
                        </a:rPr>
                        <a:t>365.219.621,46 </a:t>
                      </a:r>
                      <a:endParaRPr lang="pt-BR" sz="27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0800" marR="54000" marT="108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700" u="none" strike="noStrike">
                          <a:solidFill>
                            <a:schemeClr val="tx1"/>
                          </a:solidFill>
                          <a:effectLst/>
                        </a:rPr>
                        <a:t>15,37%</a:t>
                      </a:r>
                      <a:endParaRPr lang="pt-BR" sz="27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1430" marR="11430" marT="1143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0022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2700" u="none" strike="noStrike" dirty="0">
                          <a:solidFill>
                            <a:schemeClr val="tx1"/>
                          </a:solidFill>
                          <a:effectLst/>
                        </a:rPr>
                        <a:t>Transferências Municípios</a:t>
                      </a:r>
                      <a:endParaRPr lang="pt-BR" sz="27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368" marR="6368" marT="636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7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     57.762.553,67 </a:t>
                      </a:r>
                      <a:endParaRPr lang="pt-BR" sz="27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0800" marR="54000" marT="108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7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     79.944.766,89 </a:t>
                      </a:r>
                      <a:endParaRPr lang="pt-BR" sz="27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0800" marR="54000" marT="108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7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22.182.213,22 </a:t>
                      </a:r>
                      <a:endParaRPr lang="pt-BR" sz="27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0800" marR="54000" marT="108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7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38,40%</a:t>
                      </a:r>
                      <a:endParaRPr lang="pt-BR" sz="27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1430" marR="11430" marT="11430" marB="0" anchor="ctr">
                    <a:solidFill>
                      <a:srgbClr val="F682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57831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2700" u="none" strike="noStrike" dirty="0">
                          <a:solidFill>
                            <a:schemeClr val="tx1"/>
                          </a:solidFill>
                          <a:effectLst/>
                        </a:rPr>
                        <a:t>Transferências Entidades Privadas Sem Fins Lucrativos</a:t>
                      </a:r>
                      <a:endParaRPr lang="pt-BR" sz="27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368" marR="6368" marT="636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7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       2.850.000,00 </a:t>
                      </a:r>
                      <a:endParaRPr lang="pt-BR" sz="27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0800" marR="54000" marT="108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7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     17.985.869,50 </a:t>
                      </a:r>
                      <a:endParaRPr lang="pt-BR" sz="27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0800" marR="54000" marT="108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7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15.135.869,50 </a:t>
                      </a:r>
                      <a:endParaRPr lang="pt-BR" sz="27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0800" marR="54000" marT="108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700" u="none" strike="noStrike">
                          <a:solidFill>
                            <a:schemeClr val="tx1"/>
                          </a:solidFill>
                          <a:effectLst/>
                        </a:rPr>
                        <a:t>531,08%</a:t>
                      </a:r>
                      <a:endParaRPr lang="pt-BR" sz="27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1430" marR="11430" marT="1143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60031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2700" u="none" strike="noStrike" dirty="0">
                          <a:solidFill>
                            <a:schemeClr val="tx1"/>
                          </a:solidFill>
                          <a:effectLst/>
                        </a:rPr>
                        <a:t>Transferências a Consórcios Públicos</a:t>
                      </a:r>
                      <a:endParaRPr lang="pt-BR" sz="27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1430" marR="11430" marT="1143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7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       1.004.464,59 </a:t>
                      </a:r>
                      <a:endParaRPr lang="pt-BR" sz="27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0800" marR="54000" marT="108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7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          424.556,11 </a:t>
                      </a:r>
                      <a:endParaRPr lang="pt-BR" sz="27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0800" marR="54000" marT="108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700" u="none" strike="noStrike" dirty="0">
                          <a:solidFill>
                            <a:schemeClr val="tx1"/>
                          </a:solidFill>
                          <a:effectLst/>
                        </a:rPr>
                        <a:t>- 579.908,48 </a:t>
                      </a:r>
                      <a:endParaRPr lang="pt-BR" sz="27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0800" marR="54000" marT="108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700" u="none" strike="noStrike" dirty="0">
                          <a:solidFill>
                            <a:schemeClr val="tx1"/>
                          </a:solidFill>
                          <a:effectLst/>
                        </a:rPr>
                        <a:t>-57,73%</a:t>
                      </a:r>
                      <a:endParaRPr lang="pt-BR" sz="27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1430" marR="11430" marT="1143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6591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7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Total</a:t>
                      </a:r>
                      <a:endParaRPr lang="pt-BR" sz="27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1430" marR="11430" marT="1143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7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2.437.777.382,58 </a:t>
                      </a:r>
                      <a:endParaRPr lang="pt-BR" sz="27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0800" marR="54000" marT="108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7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2.839.735.178,28 </a:t>
                      </a:r>
                      <a:endParaRPr lang="pt-BR" sz="27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0800" marR="54000" marT="108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7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401.957.795,70 </a:t>
                      </a:r>
                      <a:endParaRPr lang="pt-BR" sz="27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0800" marR="54000" marT="108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7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16,49%</a:t>
                      </a:r>
                      <a:endParaRPr lang="pt-BR" sz="27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1430" marR="11430" marT="1143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Retângulo 5"/>
          <p:cNvSpPr/>
          <p:nvPr/>
        </p:nvSpPr>
        <p:spPr>
          <a:xfrm>
            <a:off x="353961" y="9580707"/>
            <a:ext cx="14018232" cy="392397"/>
          </a:xfrm>
          <a:prstGeom prst="rect">
            <a:avLst/>
          </a:prstGeom>
        </p:spPr>
        <p:txBody>
          <a:bodyPr wrap="square" lIns="137141" tIns="68571" rIns="137141" bIns="68571">
            <a:spAutoFit/>
          </a:bodyPr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r>
              <a:rPr lang="pt-BR" sz="165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Fonte:  SIAFE - Despesa por modalidade de aplicação - acesso em 18/01/2024.</a:t>
            </a:r>
          </a:p>
        </p:txBody>
      </p:sp>
      <p:sp>
        <p:nvSpPr>
          <p:cNvPr id="4" name="Retângulo 3"/>
          <p:cNvSpPr/>
          <p:nvPr/>
        </p:nvSpPr>
        <p:spPr>
          <a:xfrm>
            <a:off x="2816645" y="1039046"/>
            <a:ext cx="11025134" cy="7571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6002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4800" b="1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Aumento nos Repasses para os Municípios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31A2619E-6CAA-C123-A3ED-A7DDD43638F5}"/>
              </a:ext>
            </a:extLst>
          </p:cNvPr>
          <p:cNvSpPr/>
          <p:nvPr/>
        </p:nvSpPr>
        <p:spPr>
          <a:xfrm>
            <a:off x="14754125" y="114300"/>
            <a:ext cx="3347061" cy="612143"/>
          </a:xfrm>
          <a:custGeom>
            <a:avLst/>
            <a:gdLst/>
            <a:ahLst/>
            <a:cxnLst/>
            <a:rect l="l" t="t" r="r" b="b"/>
            <a:pathLst>
              <a:path w="2231375" h="408094">
                <a:moveTo>
                  <a:pt x="0" y="0"/>
                </a:moveTo>
                <a:lnTo>
                  <a:pt x="2231375" y="0"/>
                </a:lnTo>
                <a:lnTo>
                  <a:pt x="2231375" y="408094"/>
                </a:lnTo>
                <a:lnTo>
                  <a:pt x="0" y="4080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9849076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a 7"/>
          <p:cNvGraphicFramePr/>
          <p:nvPr/>
        </p:nvGraphicFramePr>
        <p:xfrm>
          <a:off x="152400" y="1485900"/>
          <a:ext cx="17830800" cy="2971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tângulo 2"/>
          <p:cNvSpPr/>
          <p:nvPr/>
        </p:nvSpPr>
        <p:spPr>
          <a:xfrm>
            <a:off x="1765049" y="9827667"/>
            <a:ext cx="14615756" cy="400015"/>
          </a:xfrm>
          <a:prstGeom prst="rect">
            <a:avLst/>
          </a:prstGeom>
        </p:spPr>
        <p:txBody>
          <a:bodyPr wrap="square" lIns="137062" tIns="68533" rIns="137062" bIns="68533">
            <a:spAutoFit/>
          </a:bodyPr>
          <a:lstStyle/>
          <a:p>
            <a:pPr marL="0" marR="0" lvl="0" indent="0" algn="l" defTabSz="1370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Fonte: 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SIOPS</a:t>
            </a:r>
            <a:endParaRPr kumimoji="0" lang="pt-BR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2" name="Retângulo 13"/>
          <p:cNvSpPr>
            <a:spLocks noChangeArrowheads="1"/>
          </p:cNvSpPr>
          <p:nvPr/>
        </p:nvSpPr>
        <p:spPr bwMode="auto">
          <a:xfrm>
            <a:off x="152400" y="4493671"/>
            <a:ext cx="8290217" cy="36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62" tIns="68533" rIns="137062" bIns="68533">
            <a:spAutoFit/>
          </a:bodyPr>
          <a:lstStyle/>
          <a:p>
            <a:pPr marL="0" marR="0" lvl="0" indent="0" algn="l" defTabSz="1370152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Fonte: RREO – SEFAZ-TO.</a:t>
            </a:r>
            <a:endParaRPr kumimoji="0" lang="pt-BR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9216BF9-F4B3-A139-32E3-74FF461E0F3E}"/>
              </a:ext>
            </a:extLst>
          </p:cNvPr>
          <p:cNvSpPr txBox="1"/>
          <p:nvPr/>
        </p:nvSpPr>
        <p:spPr>
          <a:xfrm>
            <a:off x="7" y="38100"/>
            <a:ext cx="18287998" cy="1261841"/>
          </a:xfrm>
          <a:prstGeom prst="rect">
            <a:avLst/>
          </a:prstGeom>
          <a:noFill/>
        </p:spPr>
        <p:txBody>
          <a:bodyPr wrap="square" lIns="91404" tIns="45699" rIns="91404" bIns="45699">
            <a:spAutoFit/>
          </a:bodyPr>
          <a:lstStyle/>
          <a:p>
            <a:pPr marL="0" marR="0" lvl="0" indent="0" algn="ctr" defTabSz="137102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600" b="0" i="0" u="none" strike="noStrike" kern="1200" cap="none" spc="0" normalizeH="0" baseline="0" noProof="0" dirty="0">
                <a:ln>
                  <a:noFill/>
                </a:ln>
                <a:solidFill>
                  <a:srgbClr val="0153A5"/>
                </a:solidFill>
                <a:effectLst/>
                <a:uLnTx/>
                <a:uFillTx/>
                <a:latin typeface="Poppins Semi-Bold"/>
                <a:ea typeface="+mn-ea"/>
                <a:cs typeface="+mn-cs"/>
              </a:rPr>
              <a:t>Tocantins </a:t>
            </a: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0153A5"/>
                </a:solidFill>
                <a:effectLst/>
                <a:uLnTx/>
                <a:uFillTx/>
                <a:latin typeface="Poppins Semi-Bold"/>
                <a:ea typeface="+mn-ea"/>
                <a:cs typeface="+mn-cs"/>
              </a:rPr>
              <a:t>supera o índice obrigatório de investimentos na Saúde</a:t>
            </a:r>
          </a:p>
          <a:p>
            <a:pPr marL="0" marR="0" lvl="0" indent="0" algn="ctr" defTabSz="137102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0153A5"/>
                </a:solidFill>
                <a:effectLst/>
                <a:uLnTx/>
                <a:uFillTx/>
                <a:latin typeface="Poppins Semi-Bold"/>
                <a:ea typeface="+mn-ea"/>
                <a:cs typeface="+mn-cs"/>
              </a:rPr>
              <a:t>6,20% (R$732.855.894,50) </a:t>
            </a: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srgbClr val="0153A5"/>
                </a:solidFill>
                <a:effectLst/>
                <a:uLnTx/>
                <a:uFillTx/>
                <a:latin typeface="Poppins Semi-Bold"/>
                <a:ea typeface="+mn-ea"/>
                <a:cs typeface="+mn-cs"/>
              </a:rPr>
              <a:t>&gt;</a:t>
            </a: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0153A5"/>
                </a:solidFill>
                <a:effectLst/>
                <a:uLnTx/>
                <a:uFillTx/>
                <a:latin typeface="Poppins Semi-Bold"/>
                <a:ea typeface="+mn-ea"/>
                <a:cs typeface="+mn-cs"/>
              </a:rPr>
              <a:t> obrigação constitucional </a:t>
            </a:r>
            <a:r>
              <a:rPr kumimoji="0" lang="pt-PT" sz="3600" b="0" i="0" u="none" strike="noStrike" kern="1200" cap="none" spc="0" normalizeH="0" baseline="0" noProof="0" dirty="0">
                <a:ln>
                  <a:noFill/>
                </a:ln>
                <a:solidFill>
                  <a:srgbClr val="0153A5"/>
                </a:solidFill>
                <a:effectLst/>
                <a:uLnTx/>
                <a:uFillTx/>
                <a:latin typeface="Poppins Semi-Bold"/>
                <a:ea typeface="+mn-ea"/>
                <a:cs typeface="+mn-cs"/>
              </a:rPr>
              <a:t> 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0153A5"/>
              </a:solidFill>
              <a:effectLst/>
              <a:uLnTx/>
              <a:uFillTx/>
              <a:latin typeface="Poppins Semi-Bold"/>
              <a:ea typeface="+mn-ea"/>
              <a:cs typeface="+mn-cs"/>
            </a:endParaRP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83B2D407-8FD0-B065-A694-323BA9A445A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1484997"/>
              </p:ext>
            </p:extLst>
          </p:nvPr>
        </p:nvGraphicFramePr>
        <p:xfrm>
          <a:off x="9525000" y="5881292"/>
          <a:ext cx="8610600" cy="41621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9" name="CaixaDeTexto 8">
            <a:extLst>
              <a:ext uri="{FF2B5EF4-FFF2-40B4-BE49-F238E27FC236}">
                <a16:creationId xmlns:a16="http://schemas.microsoft.com/office/drawing/2014/main" id="{E2FFBFA4-9D50-C673-8F29-49BE614233AE}"/>
              </a:ext>
            </a:extLst>
          </p:cNvPr>
          <p:cNvSpPr txBox="1"/>
          <p:nvPr/>
        </p:nvSpPr>
        <p:spPr>
          <a:xfrm>
            <a:off x="10496550" y="4686300"/>
            <a:ext cx="7315200" cy="954065"/>
          </a:xfrm>
          <a:prstGeom prst="rect">
            <a:avLst/>
          </a:prstGeom>
          <a:noFill/>
        </p:spPr>
        <p:txBody>
          <a:bodyPr wrap="square" lIns="91404" tIns="45699" rIns="91404" bIns="45699">
            <a:spAutoFit/>
          </a:bodyPr>
          <a:lstStyle/>
          <a:p>
            <a:pPr marL="0" marR="0" lvl="0" indent="0" algn="ctr" defTabSz="137102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153A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Aumento do percentual da Receita Própria em Saúde: 1,64% &gt; que o valor aplicado em 2021</a:t>
            </a: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0E0D57B2-E1C2-02BA-F40C-CAC0CD6CA79F}"/>
              </a:ext>
            </a:extLst>
          </p:cNvPr>
          <p:cNvSpPr/>
          <p:nvPr/>
        </p:nvSpPr>
        <p:spPr>
          <a:xfrm>
            <a:off x="15980426" y="669020"/>
            <a:ext cx="2231374" cy="408095"/>
          </a:xfrm>
          <a:custGeom>
            <a:avLst/>
            <a:gdLst/>
            <a:ahLst/>
            <a:cxnLst/>
            <a:rect l="l" t="t" r="r" b="b"/>
            <a:pathLst>
              <a:path w="2231375" h="408094">
                <a:moveTo>
                  <a:pt x="0" y="0"/>
                </a:moveTo>
                <a:lnTo>
                  <a:pt x="2231375" y="0"/>
                </a:lnTo>
                <a:lnTo>
                  <a:pt x="2231375" y="408094"/>
                </a:lnTo>
                <a:lnTo>
                  <a:pt x="0" y="40809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aphicFrame>
        <p:nvGraphicFramePr>
          <p:cNvPr id="13" name="Tabela 12">
            <a:extLst>
              <a:ext uri="{FF2B5EF4-FFF2-40B4-BE49-F238E27FC236}">
                <a16:creationId xmlns:a16="http://schemas.microsoft.com/office/drawing/2014/main" id="{6C642EDC-8374-9796-97FF-74C0389876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2445788"/>
              </p:ext>
            </p:extLst>
          </p:nvPr>
        </p:nvGraphicFramePr>
        <p:xfrm>
          <a:off x="152401" y="5622636"/>
          <a:ext cx="8461666" cy="4016666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4390483">
                  <a:extLst>
                    <a:ext uri="{9D8B030D-6E8A-4147-A177-3AD203B41FA5}">
                      <a16:colId xmlns:a16="http://schemas.microsoft.com/office/drawing/2014/main" val="973838186"/>
                    </a:ext>
                  </a:extLst>
                </a:gridCol>
                <a:gridCol w="2975569">
                  <a:extLst>
                    <a:ext uri="{9D8B030D-6E8A-4147-A177-3AD203B41FA5}">
                      <a16:colId xmlns:a16="http://schemas.microsoft.com/office/drawing/2014/main" val="356508918"/>
                    </a:ext>
                  </a:extLst>
                </a:gridCol>
                <a:gridCol w="1095614">
                  <a:extLst>
                    <a:ext uri="{9D8B030D-6E8A-4147-A177-3AD203B41FA5}">
                      <a16:colId xmlns:a16="http://schemas.microsoft.com/office/drawing/2014/main" val="3093334736"/>
                    </a:ext>
                  </a:extLst>
                </a:gridCol>
              </a:tblGrid>
              <a:tr h="5064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b="1" u="none" strike="noStrike" dirty="0"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RECEITA PRÓPRIA 2023</a:t>
                      </a:r>
                      <a:endParaRPr lang="pt-BR" sz="2400" b="1" i="0" u="none" strike="noStrike" dirty="0"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b="1" u="none" strike="noStrike" dirty="0"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VALOR (R$) </a:t>
                      </a:r>
                      <a:endParaRPr lang="pt-BR" sz="2400" b="1" i="0" u="none" strike="noStrike" dirty="0"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b="1" u="none" strike="noStrike"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%</a:t>
                      </a:r>
                      <a:endParaRPr lang="pt-BR" sz="2400" b="1" i="0" u="none" strike="noStrike"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906041468"/>
                  </a:ext>
                </a:extLst>
              </a:tr>
              <a:tr h="506450">
                <a:tc>
                  <a:txBody>
                    <a:bodyPr/>
                    <a:lstStyle/>
                    <a:p>
                      <a:pPr algn="l" fontAlgn="ctr"/>
                      <a:r>
                        <a:rPr lang="pt-BR" sz="2400" b="0" u="none" strike="noStrike" dirty="0"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Previsão Anual</a:t>
                      </a:r>
                      <a:endParaRPr lang="pt-BR" sz="2400" b="0" i="0" u="none" strike="noStrike" dirty="0"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400" b="0" u="none" strike="noStrike" dirty="0"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9.756.517.895,00 </a:t>
                      </a:r>
                      <a:endParaRPr lang="pt-BR" sz="2400" b="0" i="0" u="none" strike="noStrike" dirty="0"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2400" b="1" u="none" strike="noStrike"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pt-BR" sz="2400" b="1" i="0" u="none" strike="noStrike"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204888695"/>
                  </a:ext>
                </a:extLst>
              </a:tr>
              <a:tr h="506450">
                <a:tc>
                  <a:txBody>
                    <a:bodyPr/>
                    <a:lstStyle/>
                    <a:p>
                      <a:pPr algn="l" fontAlgn="ctr"/>
                      <a:r>
                        <a:rPr lang="pt-BR" sz="2400" b="0" u="none" strike="noStrike" dirty="0"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Previsão Atualizada</a:t>
                      </a:r>
                      <a:endParaRPr lang="pt-BR" sz="2400" b="0" i="0" u="none" strike="noStrike" dirty="0"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400" b="0" u="none" strike="noStrike" dirty="0"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11.443.267.761,29 </a:t>
                      </a:r>
                      <a:endParaRPr lang="pt-BR" sz="2400" b="0" i="0" u="none" strike="noStrike" dirty="0"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2400" b="1" u="none" strike="noStrike" dirty="0"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pt-BR" sz="2400" b="1" i="0" u="none" strike="noStrike" dirty="0"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825534269"/>
                  </a:ext>
                </a:extLst>
              </a:tr>
              <a:tr h="506450">
                <a:tc>
                  <a:txBody>
                    <a:bodyPr/>
                    <a:lstStyle/>
                    <a:p>
                      <a:pPr algn="l" fontAlgn="ctr"/>
                      <a:r>
                        <a:rPr lang="pt-BR" sz="2400" b="0" u="none" strike="noStrike"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Arrecadada</a:t>
                      </a:r>
                      <a:endParaRPr lang="pt-BR" sz="2400" b="0" i="0" u="none" strike="noStrike"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400" b="1" u="none" strike="noStrike" dirty="0"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11.828.636.174,20 </a:t>
                      </a:r>
                      <a:endParaRPr lang="pt-BR" sz="2400" b="1" i="0" u="none" strike="noStrike" dirty="0"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2400" b="1" u="none" strike="noStrike"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pt-BR" sz="2400" b="1" i="0" u="none" strike="noStrike"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639147736"/>
                  </a:ext>
                </a:extLst>
              </a:tr>
              <a:tr h="995433">
                <a:tc>
                  <a:txBody>
                    <a:bodyPr/>
                    <a:lstStyle/>
                    <a:p>
                      <a:pPr algn="l" fontAlgn="ctr"/>
                      <a:r>
                        <a:rPr lang="pt-BR" sz="2400" b="0" u="none" strike="noStrike"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Variação da Arrecadação/ Previsão Anual</a:t>
                      </a:r>
                      <a:endParaRPr lang="pt-BR" sz="2400" b="0" i="0" u="none" strike="noStrike"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400" b="0" u="none" strike="noStrike" dirty="0"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2.072.118.279,20 </a:t>
                      </a:r>
                      <a:endParaRPr lang="pt-BR" sz="2400" b="0" i="0" u="none" strike="noStrike" dirty="0"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21%</a:t>
                      </a:r>
                      <a:endParaRPr lang="pt-BR" sz="2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664379645"/>
                  </a:ext>
                </a:extLst>
              </a:tr>
              <a:tr h="995433">
                <a:tc>
                  <a:txBody>
                    <a:bodyPr/>
                    <a:lstStyle/>
                    <a:p>
                      <a:pPr algn="l" fontAlgn="ctr"/>
                      <a:r>
                        <a:rPr lang="pt-BR" sz="2400" b="0" u="none" strike="noStrike"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Variação Previsão Atualizada/ Previsão Atualizada</a:t>
                      </a:r>
                      <a:endParaRPr lang="pt-BR" sz="2400" b="0" i="0" u="none" strike="noStrike"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400" b="0" u="none" strike="noStrike" dirty="0"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385.368.412,91 </a:t>
                      </a:r>
                      <a:endParaRPr lang="pt-BR" sz="2400" b="0" i="0" u="none" strike="noStrike" dirty="0"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3%</a:t>
                      </a:r>
                      <a:endParaRPr lang="pt-BR" sz="2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1834096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62487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59216BF9-F4B3-A139-32E3-74FF461E0F3E}"/>
              </a:ext>
            </a:extLst>
          </p:cNvPr>
          <p:cNvSpPr txBox="1"/>
          <p:nvPr/>
        </p:nvSpPr>
        <p:spPr>
          <a:xfrm>
            <a:off x="7" y="1028700"/>
            <a:ext cx="18287998" cy="646288"/>
          </a:xfrm>
          <a:prstGeom prst="rect">
            <a:avLst/>
          </a:prstGeom>
          <a:noFill/>
        </p:spPr>
        <p:txBody>
          <a:bodyPr wrap="square" lIns="91404" tIns="45699" rIns="91404" bIns="45699">
            <a:spAutoFit/>
          </a:bodyPr>
          <a:lstStyle/>
          <a:p>
            <a:pPr marL="0" marR="0" lvl="0" indent="0" algn="ctr" defTabSz="137102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153A5"/>
                </a:solidFill>
                <a:effectLst/>
                <a:uLnTx/>
                <a:uFillTx/>
                <a:latin typeface="Poppins Semi-Bold"/>
                <a:ea typeface="+mn-ea"/>
                <a:cs typeface="+mn-cs"/>
              </a:rPr>
              <a:t>Programação e Execução Orçamentária da Saúde em 2023, por Objetivo</a:t>
            </a:r>
            <a:r>
              <a:rPr kumimoji="0" lang="pt-PT" sz="3600" b="1" i="0" u="none" strike="noStrike" kern="1200" cap="none" spc="0" normalizeH="0" baseline="0" noProof="0" dirty="0">
                <a:ln>
                  <a:noFill/>
                </a:ln>
                <a:solidFill>
                  <a:srgbClr val="0153A5"/>
                </a:solidFill>
                <a:effectLst/>
                <a:uLnTx/>
                <a:uFillTx/>
                <a:latin typeface="Poppins Semi-Bold"/>
                <a:ea typeface="+mn-ea"/>
                <a:cs typeface="+mn-cs"/>
              </a:rPr>
              <a:t> 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rgbClr val="0153A5"/>
              </a:solidFill>
              <a:effectLst/>
              <a:uLnTx/>
              <a:uFillTx/>
              <a:latin typeface="Poppins Semi-Bold"/>
              <a:ea typeface="+mn-ea"/>
              <a:cs typeface="+mn-cs"/>
            </a:endParaRP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D9D30581-D50E-D8A1-E5D6-81A26279F02A}"/>
              </a:ext>
            </a:extLst>
          </p:cNvPr>
          <p:cNvGraphicFramePr>
            <a:graphicFrameLocks noGrp="1"/>
          </p:cNvGraphicFramePr>
          <p:nvPr/>
        </p:nvGraphicFramePr>
        <p:xfrm>
          <a:off x="152400" y="2019298"/>
          <a:ext cx="17979337" cy="8077202"/>
        </p:xfrm>
        <a:graphic>
          <a:graphicData uri="http://schemas.openxmlformats.org/drawingml/2006/table">
            <a:tbl>
              <a:tblPr/>
              <a:tblGrid>
                <a:gridCol w="8711184">
                  <a:extLst>
                    <a:ext uri="{9D8B030D-6E8A-4147-A177-3AD203B41FA5}">
                      <a16:colId xmlns:a16="http://schemas.microsoft.com/office/drawing/2014/main" val="1851945412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592383724"/>
                    </a:ext>
                  </a:extLst>
                </a:gridCol>
                <a:gridCol w="2753688">
                  <a:extLst>
                    <a:ext uri="{9D8B030D-6E8A-4147-A177-3AD203B41FA5}">
                      <a16:colId xmlns:a16="http://schemas.microsoft.com/office/drawing/2014/main" val="1458634278"/>
                    </a:ext>
                  </a:extLst>
                </a:gridCol>
                <a:gridCol w="2018665">
                  <a:extLst>
                    <a:ext uri="{9D8B030D-6E8A-4147-A177-3AD203B41FA5}">
                      <a16:colId xmlns:a16="http://schemas.microsoft.com/office/drawing/2014/main" val="1974719954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244691074"/>
                    </a:ext>
                  </a:extLst>
                </a:gridCol>
              </a:tblGrid>
              <a:tr h="995372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OBJETIVO DO PLANO ESTADUAL DE SAÚDE E DO  PPA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75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AUTORIZADO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75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EMPENHADO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75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SALDO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75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% DE EXECUÇÃO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7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8234102"/>
                  </a:ext>
                </a:extLst>
              </a:tr>
              <a:tr h="505845">
                <a:tc>
                  <a:txBody>
                    <a:bodyPr/>
                    <a:lstStyle/>
                    <a:p>
                      <a:pPr algn="just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Gestão e Manutenção do FES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1.655.733.558,81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1.647.684.955,80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8.048.603,01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99,51%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398641"/>
                  </a:ext>
                </a:extLst>
              </a:tr>
              <a:tr h="505845">
                <a:tc>
                  <a:txBody>
                    <a:bodyPr/>
                    <a:lstStyle/>
                    <a:p>
                      <a:pPr algn="just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Ofertar aos usuários do SUS ações e serviços de atenção especializada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1.156.951.937,20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1.024.113.635,39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132.838.301,81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88,52%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0782088"/>
                  </a:ext>
                </a:extLst>
              </a:tr>
              <a:tr h="505845">
                <a:tc>
                  <a:txBody>
                    <a:bodyPr/>
                    <a:lstStyle/>
                    <a:p>
                      <a:pPr algn="just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Organizar a rede de atenção à urgência e emergência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62.574.225,00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61.678.018,82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896.206,18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98,57%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383197"/>
                  </a:ext>
                </a:extLst>
              </a:tr>
              <a:tr h="505845">
                <a:tc>
                  <a:txBody>
                    <a:bodyPr/>
                    <a:lstStyle/>
                    <a:p>
                      <a:pPr algn="just" rtl="0" fontAlgn="ctr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Hemorrede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29.912.976,00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21.118.669,19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8.794.306,81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70,60%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5307274"/>
                  </a:ext>
                </a:extLst>
              </a:tr>
              <a:tr h="505845">
                <a:tc>
                  <a:txBody>
                    <a:bodyPr/>
                    <a:lstStyle/>
                    <a:p>
                      <a:pPr algn="just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Promover o acesso da população aos medicamentos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22.780.920,00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19.816.516,24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2.964.403,76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86,99%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2338327"/>
                  </a:ext>
                </a:extLst>
              </a:tr>
              <a:tr h="505845">
                <a:tc>
                  <a:txBody>
                    <a:bodyPr/>
                    <a:lstStyle/>
                    <a:p>
                      <a:pPr algn="just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Vigilância em Saúde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40.129.998,00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18.926.347,00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21.203.651,00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47,16%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1366344"/>
                  </a:ext>
                </a:extLst>
              </a:tr>
              <a:tr h="505845">
                <a:tc>
                  <a:txBody>
                    <a:bodyPr/>
                    <a:lstStyle/>
                    <a:p>
                      <a:pPr algn="just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Ampliar o acesso e a resolutividade da atenção primária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18.749.943,00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17.104.992,71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1.644.950,29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91,23%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5103320"/>
                  </a:ext>
                </a:extLst>
              </a:tr>
              <a:tr h="505845">
                <a:tc>
                  <a:txBody>
                    <a:bodyPr/>
                    <a:lstStyle/>
                    <a:p>
                      <a:pPr algn="just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Viabilizar a regulação do acesso do usuário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15.913.474,00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15.400.596,78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512.877,22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96,78%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1514785"/>
                  </a:ext>
                </a:extLst>
              </a:tr>
              <a:tr h="505845">
                <a:tc>
                  <a:txBody>
                    <a:bodyPr/>
                    <a:lstStyle/>
                    <a:p>
                      <a:pPr algn="just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Atenção à pessoa com deficiência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16.310.384,00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11.322.671,71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4.987.712,29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69,42%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2053997"/>
                  </a:ext>
                </a:extLst>
              </a:tr>
              <a:tr h="505845">
                <a:tc>
                  <a:txBody>
                    <a:bodyPr/>
                    <a:lstStyle/>
                    <a:p>
                      <a:pPr algn="just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Educação Permanente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2.854.183,00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1.158.584,77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1.695.598,23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40,59%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5826990"/>
                  </a:ext>
                </a:extLst>
              </a:tr>
              <a:tr h="505845">
                <a:tc>
                  <a:txBody>
                    <a:bodyPr/>
                    <a:lstStyle/>
                    <a:p>
                      <a:pPr algn="just" rtl="0" fontAlgn="ctr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Conselho e Ouvidoria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1.279.105,00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1.123.493,86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155.611,14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87,83%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7758172"/>
                  </a:ext>
                </a:extLst>
              </a:tr>
              <a:tr h="505845">
                <a:tc>
                  <a:txBody>
                    <a:bodyPr/>
                    <a:lstStyle/>
                    <a:p>
                      <a:pPr algn="just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Organizar a rede de atenção à saúde materno-infantil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580.600,00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286.696,01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293.903,99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49,38%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3433668"/>
                  </a:ext>
                </a:extLst>
              </a:tr>
              <a:tr h="505845">
                <a:tc>
                  <a:txBody>
                    <a:bodyPr/>
                    <a:lstStyle/>
                    <a:p>
                      <a:pPr algn="just" rtl="0" fontAlgn="ctr"/>
                      <a:r>
                        <a:rPr lang="pt-BR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3.023.771.304,01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2.839.735.178,28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184.036.125,73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93,91%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645526"/>
                  </a:ext>
                </a:extLst>
              </a:tr>
              <a:tr h="505845">
                <a:tc gridSpan="5">
                  <a:txBody>
                    <a:bodyPr/>
                    <a:lstStyle/>
                    <a:p>
                      <a:pPr algn="l" rtl="0" fontAlgn="ctr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Fonte: SIAFE-TO - Anexo 11 (executada=empenhada).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8195990"/>
                  </a:ext>
                </a:extLst>
              </a:tr>
            </a:tbl>
          </a:graphicData>
        </a:graphic>
      </p:graphicFrame>
      <p:sp>
        <p:nvSpPr>
          <p:cNvPr id="6" name="Freeform 5">
            <a:extLst>
              <a:ext uri="{FF2B5EF4-FFF2-40B4-BE49-F238E27FC236}">
                <a16:creationId xmlns:a16="http://schemas.microsoft.com/office/drawing/2014/main" id="{92232F9B-91B5-5527-680B-DAD6EB0D0C46}"/>
              </a:ext>
            </a:extLst>
          </p:cNvPr>
          <p:cNvSpPr/>
          <p:nvPr/>
        </p:nvSpPr>
        <p:spPr>
          <a:xfrm>
            <a:off x="15594909" y="279637"/>
            <a:ext cx="2231374" cy="408095"/>
          </a:xfrm>
          <a:custGeom>
            <a:avLst/>
            <a:gdLst/>
            <a:ahLst/>
            <a:cxnLst/>
            <a:rect l="l" t="t" r="r" b="b"/>
            <a:pathLst>
              <a:path w="2231375" h="408094">
                <a:moveTo>
                  <a:pt x="0" y="0"/>
                </a:moveTo>
                <a:lnTo>
                  <a:pt x="2231375" y="0"/>
                </a:lnTo>
                <a:lnTo>
                  <a:pt x="2231375" y="408094"/>
                </a:lnTo>
                <a:lnTo>
                  <a:pt x="0" y="4080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7479660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390AB8A7-5A88-B9D7-427E-D55591EAEDFB}"/>
              </a:ext>
            </a:extLst>
          </p:cNvPr>
          <p:cNvSpPr txBox="1"/>
          <p:nvPr/>
        </p:nvSpPr>
        <p:spPr>
          <a:xfrm>
            <a:off x="2" y="1257300"/>
            <a:ext cx="18287998" cy="1200286"/>
          </a:xfrm>
          <a:prstGeom prst="rect">
            <a:avLst/>
          </a:prstGeom>
          <a:noFill/>
        </p:spPr>
        <p:txBody>
          <a:bodyPr wrap="square" lIns="91404" tIns="45699" rIns="91404" bIns="45699">
            <a:spAutoFit/>
          </a:bodyPr>
          <a:lstStyle/>
          <a:p>
            <a:pPr marL="0" marR="0" lvl="0" indent="0" algn="ctr" defTabSz="137102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153A5"/>
                </a:solidFill>
                <a:effectLst/>
                <a:uLnTx/>
                <a:uFillTx/>
                <a:latin typeface="Poppins Semi-Bold"/>
                <a:ea typeface="+mn-ea"/>
                <a:cs typeface="+mn-cs"/>
              </a:rPr>
              <a:t>Programação e Execução Orçamentária da Saúde em 2023 - Ações de Gestão e Manutenção </a:t>
            </a:r>
            <a:r>
              <a:rPr kumimoji="0" lang="pt-PT" sz="3600" b="1" i="0" u="none" strike="noStrike" kern="1200" cap="none" spc="0" normalizeH="0" baseline="0" noProof="0" dirty="0">
                <a:ln>
                  <a:noFill/>
                </a:ln>
                <a:solidFill>
                  <a:srgbClr val="0153A5"/>
                </a:solidFill>
                <a:effectLst/>
                <a:uLnTx/>
                <a:uFillTx/>
                <a:latin typeface="Poppins Semi-Bold"/>
                <a:ea typeface="+mn-ea"/>
                <a:cs typeface="+mn-cs"/>
              </a:rPr>
              <a:t> 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rgbClr val="0153A5"/>
              </a:solidFill>
              <a:effectLst/>
              <a:uLnTx/>
              <a:uFillTx/>
              <a:latin typeface="Poppins Semi-Bold"/>
              <a:ea typeface="+mn-ea"/>
              <a:cs typeface="+mn-cs"/>
            </a:endParaRP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C7C986E5-6260-2C41-194C-899C323D31C5}"/>
              </a:ext>
            </a:extLst>
          </p:cNvPr>
          <p:cNvGraphicFramePr>
            <a:graphicFrameLocks noGrp="1"/>
          </p:cNvGraphicFramePr>
          <p:nvPr/>
        </p:nvGraphicFramePr>
        <p:xfrm>
          <a:off x="304799" y="2869680"/>
          <a:ext cx="17678401" cy="6464820"/>
        </p:xfrm>
        <a:graphic>
          <a:graphicData uri="http://schemas.openxmlformats.org/drawingml/2006/table">
            <a:tbl>
              <a:tblPr firstRow="1" firstCol="1" bandRow="1"/>
              <a:tblGrid>
                <a:gridCol w="9769552">
                  <a:extLst>
                    <a:ext uri="{9D8B030D-6E8A-4147-A177-3AD203B41FA5}">
                      <a16:colId xmlns:a16="http://schemas.microsoft.com/office/drawing/2014/main" val="1031590952"/>
                    </a:ext>
                  </a:extLst>
                </a:gridCol>
                <a:gridCol w="2349061">
                  <a:extLst>
                    <a:ext uri="{9D8B030D-6E8A-4147-A177-3AD203B41FA5}">
                      <a16:colId xmlns:a16="http://schemas.microsoft.com/office/drawing/2014/main" val="3457612204"/>
                    </a:ext>
                  </a:extLst>
                </a:gridCol>
                <a:gridCol w="2349061">
                  <a:extLst>
                    <a:ext uri="{9D8B030D-6E8A-4147-A177-3AD203B41FA5}">
                      <a16:colId xmlns:a16="http://schemas.microsoft.com/office/drawing/2014/main" val="1922495900"/>
                    </a:ext>
                  </a:extLst>
                </a:gridCol>
                <a:gridCol w="1783142">
                  <a:extLst>
                    <a:ext uri="{9D8B030D-6E8A-4147-A177-3AD203B41FA5}">
                      <a16:colId xmlns:a16="http://schemas.microsoft.com/office/drawing/2014/main" val="1628754276"/>
                    </a:ext>
                  </a:extLst>
                </a:gridCol>
                <a:gridCol w="1427585">
                  <a:extLst>
                    <a:ext uri="{9D8B030D-6E8A-4147-A177-3AD203B41FA5}">
                      <a16:colId xmlns:a16="http://schemas.microsoft.com/office/drawing/2014/main" val="1923052441"/>
                    </a:ext>
                  </a:extLst>
                </a:gridCol>
              </a:tblGrid>
              <a:tr h="1132317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AÇÃO ORÇAMENTÁRIA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75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AUTORIZADA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400" b="1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EXECUTADA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400" b="1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SALDO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400" b="1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% DE EXECUÇÃO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5783552"/>
                  </a:ext>
                </a:extLst>
              </a:tr>
              <a:tr h="576841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4152 - Manutenção de recursos humanos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1.570.362.697,81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1.564.586.552,52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5.776.145,29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99,63%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9560938"/>
                  </a:ext>
                </a:extLst>
              </a:tr>
              <a:tr h="576841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4518- Manutenção do plano de saúde dos servidores da Secretaria da saúde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41.848.762,00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41.848.760,94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1,06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99,99%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7223067"/>
                  </a:ext>
                </a:extLst>
              </a:tr>
              <a:tr h="576841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4200 - Coordenação e manutenção dos serviços administrativos gerais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17.579.120,00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17.093.150,54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485.969,46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97,23%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2110797"/>
                  </a:ext>
                </a:extLst>
              </a:tr>
              <a:tr h="642357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6036- Fornecimento de insumos e serviços de saúde por sentenças judiciais, ACP e requerimentos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15.319.208,00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13.751.862,08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1.567.345,92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89,76%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8001474"/>
                  </a:ext>
                </a:extLst>
              </a:tr>
              <a:tr h="576841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4253 - Manutenção de serviços de transporte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5.454.569,00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5.403.859,65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50.709,35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99,07%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0726220"/>
                  </a:ext>
                </a:extLst>
              </a:tr>
              <a:tr h="576841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4229 - Manutenção de serviços de informática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4.886.502,00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4.886.500,27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1,73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99,99%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0217725"/>
                  </a:ext>
                </a:extLst>
              </a:tr>
              <a:tr h="576841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3108- Articulação e cooperação interfederativa em gestão de saúde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282.700,00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114.269,80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168.430,20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40,42%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1442538"/>
                  </a:ext>
                </a:extLst>
              </a:tr>
              <a:tr h="576841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1.655.733.558,81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1.647.684.955,80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8.048.603,01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99,51%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3169708"/>
                  </a:ext>
                </a:extLst>
              </a:tr>
              <a:tr h="555476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Fonte: SIAFE-TO - Anexo 11 (executada=empenhada).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7397435"/>
                  </a:ext>
                </a:extLst>
              </a:tr>
            </a:tbl>
          </a:graphicData>
        </a:graphic>
      </p:graphicFrame>
      <p:sp>
        <p:nvSpPr>
          <p:cNvPr id="6" name="Freeform 5">
            <a:extLst>
              <a:ext uri="{FF2B5EF4-FFF2-40B4-BE49-F238E27FC236}">
                <a16:creationId xmlns:a16="http://schemas.microsoft.com/office/drawing/2014/main" id="{CAC67668-353B-BC47-3680-8FCE2FDFD2B1}"/>
              </a:ext>
            </a:extLst>
          </p:cNvPr>
          <p:cNvSpPr/>
          <p:nvPr/>
        </p:nvSpPr>
        <p:spPr>
          <a:xfrm>
            <a:off x="15594909" y="279637"/>
            <a:ext cx="2231374" cy="408095"/>
          </a:xfrm>
          <a:custGeom>
            <a:avLst/>
            <a:gdLst/>
            <a:ahLst/>
            <a:cxnLst/>
            <a:rect l="l" t="t" r="r" b="b"/>
            <a:pathLst>
              <a:path w="2231375" h="408094">
                <a:moveTo>
                  <a:pt x="0" y="0"/>
                </a:moveTo>
                <a:lnTo>
                  <a:pt x="2231375" y="0"/>
                </a:lnTo>
                <a:lnTo>
                  <a:pt x="2231375" y="408094"/>
                </a:lnTo>
                <a:lnTo>
                  <a:pt x="0" y="4080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2142452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/>
          <p:cNvSpPr/>
          <p:nvPr/>
        </p:nvSpPr>
        <p:spPr>
          <a:xfrm>
            <a:off x="76200" y="1631639"/>
            <a:ext cx="18135600" cy="6924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137121" tIns="68562" rIns="137121" bIns="68562">
            <a:spAutoFit/>
          </a:bodyPr>
          <a:lstStyle/>
          <a:p>
            <a:pPr algn="ctr" defTabSz="1371600" fontAlgn="base">
              <a:spcBef>
                <a:spcPct val="0"/>
              </a:spcBef>
            </a:pPr>
            <a:r>
              <a:rPr lang="pt-BR" sz="3600" b="1" dirty="0">
                <a:solidFill>
                  <a:srgbClr val="4F81BD"/>
                </a:solidFill>
                <a:latin typeface="Calibri"/>
                <a:ea typeface="Calibri"/>
                <a:cs typeface="Times New Roman"/>
              </a:rPr>
              <a:t>Programação e Execução Orçamentária das da Saúde em 2023 - Ações Temáticas</a:t>
            </a: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9423376"/>
              </p:ext>
            </p:extLst>
          </p:nvPr>
        </p:nvGraphicFramePr>
        <p:xfrm>
          <a:off x="228600" y="2613068"/>
          <a:ext cx="17754600" cy="7376082"/>
        </p:xfrm>
        <a:graphic>
          <a:graphicData uri="http://schemas.openxmlformats.org/drawingml/2006/table">
            <a:tbl>
              <a:tblPr firstRow="1" firstCol="1" bandRow="1"/>
              <a:tblGrid>
                <a:gridCol w="9937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71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358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023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019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697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AÇÃO ORÇAMENTÁRIA </a:t>
                      </a:r>
                      <a:r>
                        <a:rPr lang="pt-BR" sz="2000" b="1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Times New Roman"/>
                          <a:cs typeface="Calibri"/>
                        </a:rPr>
                        <a:t>- AÇÕES TEMÁTICAS 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4" marR="65684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AUTORIZADA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4" marR="65684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EXECUTADA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4" marR="65684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SALDO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4" marR="65684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% DE EXECUÇÃO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4" marR="65684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975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4113 - Oferta de ações e serviços de MAC Ambulatorial e hospitalar nas unidades hospitalares próprias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4" marR="65684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738.966.020,00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4" marR="65684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Calibri"/>
                          <a:ea typeface="Times New Roman"/>
                          <a:cs typeface="Calibri"/>
                        </a:rPr>
                        <a:t>667.864.238,46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4" marR="65684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71.101.781,54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4" marR="65684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90,38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4" marR="65684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48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4352 - Organização e viabilização dos serviços de saúde, e do apoio ao diagnóstico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4" marR="65684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270.621.463,20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4" marR="65684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Calibri"/>
                          <a:ea typeface="Times New Roman"/>
                          <a:cs typeface="Calibri"/>
                        </a:rPr>
                        <a:t>233.406.238,68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4" marR="65684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37.215.224,52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4" marR="65684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86,25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4" marR="65684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48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3099 - Ampliação e modernização da rede de serviços de saúde no Estado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4" marR="65684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109.082.481,00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4" marR="65684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Calibri"/>
                          <a:ea typeface="Times New Roman"/>
                          <a:cs typeface="Calibri"/>
                        </a:rPr>
                        <a:t>85.032.842,96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4" marR="65684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24.049.638,04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4" marR="65684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77,95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4" marR="65684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48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4345 - Implementação da rede de atenção às urgências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4" marR="65684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62.574.225,00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4" marR="65684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Calibri"/>
                          <a:ea typeface="Times New Roman"/>
                          <a:cs typeface="Calibri"/>
                        </a:rPr>
                        <a:t>61.678.018,82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4" marR="65684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896.206,18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4" marR="65684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98,57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4" marR="65684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60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4354 - Apoio à manutenção dos serviços de MAC Ambulatorial e hospitalar na rede municipal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4" marR="65684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38.281.973,00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4" marR="65684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Calibri"/>
                          <a:ea typeface="Times New Roman"/>
                          <a:cs typeface="Calibri"/>
                        </a:rPr>
                        <a:t>37.810.315,29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4" marR="65684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471.657,71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4" marR="65684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98,77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4" marR="65684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48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4127 - Produção hemoterápica e hematológica na hemorrede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4" marR="65684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29.912.976,00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4" marR="65684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Calibri"/>
                          <a:ea typeface="Times New Roman"/>
                          <a:cs typeface="Calibri"/>
                        </a:rPr>
                        <a:t>21.118.669,19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4" marR="65684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8.794.306,81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4" marR="65684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70,60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4" marR="65684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48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4356 - Assistência farmacêutica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4" marR="65684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22.780.920,00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4" marR="65684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Calibri"/>
                          <a:ea typeface="Times New Roman"/>
                          <a:cs typeface="Calibri"/>
                        </a:rPr>
                        <a:t>19.816.516,24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4" marR="65684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2.964.403,76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4" marR="65684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86,99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4" marR="65684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48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4353 - Fortalecimento do sistema estadual de vigilância em saúde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4" marR="65684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38.668.142,00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4" marR="65684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Calibri"/>
                          <a:ea typeface="Times New Roman"/>
                          <a:cs typeface="Calibri"/>
                        </a:rPr>
                        <a:t>18.442.119,31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4" marR="65684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20.226.022,69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4" marR="65684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47,69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4" marR="65684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48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4362 - Viabilização do acesso aos serviços de saúde de forma regulada e oportuna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4" marR="65684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15.913.474,00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4" marR="65684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Calibri"/>
                          <a:ea typeface="Times New Roman"/>
                          <a:cs typeface="Calibri"/>
                        </a:rPr>
                        <a:t>15.400.596,78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4" marR="65684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512.877,22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4" marR="65684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96,78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4" marR="65684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48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4156 - Qualificação do processo de trabalho da atenção primária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4" marR="65684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13.930.949,00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4" marR="65684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Calibri"/>
                          <a:ea typeface="Times New Roman"/>
                          <a:cs typeface="Calibri"/>
                        </a:rPr>
                        <a:t>12.933.830,36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4" marR="65684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997.118,64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4" marR="65684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92,84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4" marR="65684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48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4355 - Implementação da rede de atenção à pessoa com deficiência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4" marR="65684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16.310.384,00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4" marR="65684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Calibri"/>
                          <a:ea typeface="Times New Roman"/>
                          <a:cs typeface="Calibri"/>
                        </a:rPr>
                        <a:t>11.322.671,71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4" marR="65684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4.987.712,29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4" marR="65684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69,42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4" marR="65684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48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4361 - Implementação da rede de atenção psicossocial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4" marR="65684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4.818.994,00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4" marR="65684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Calibri"/>
                          <a:ea typeface="Times New Roman"/>
                          <a:cs typeface="Calibri"/>
                        </a:rPr>
                        <a:t>4.171.162,35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4" marR="65684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647.831,65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4" marR="65684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86,56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4" marR="65684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48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4307 - Formação dos trabalhadores do SUS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4" marR="65684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2.854.183,00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4" marR="65684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Calibri"/>
                          <a:ea typeface="Times New Roman"/>
                          <a:cs typeface="Calibri"/>
                        </a:rPr>
                        <a:t>1.158.584,77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4" marR="65684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1.695.598,23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4" marR="65684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40,59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4" marR="65684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48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4139 - Promoção do controle social no SUS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4" marR="65684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1.153.105,00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4" marR="65684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Calibri"/>
                          <a:ea typeface="Times New Roman"/>
                          <a:cs typeface="Calibri"/>
                        </a:rPr>
                        <a:t>1.123.493,86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4" marR="65684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29.611,14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4" marR="65684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97,43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4" marR="65684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48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4078 - Gerenciamento do risco sanitário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4" marR="65684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1.461.856,00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4" marR="65684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Calibri"/>
                          <a:ea typeface="Times New Roman"/>
                          <a:cs typeface="Calibri"/>
                        </a:rPr>
                        <a:t>484.227,69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4" marR="65684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977.628,31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4" marR="65684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33,12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4" marR="65684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848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4343 - Coordenação da Rede de Atenção Materna e Infantil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4" marR="65684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580.600,00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4" marR="65684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Calibri"/>
                          <a:ea typeface="Times New Roman"/>
                          <a:cs typeface="Calibri"/>
                        </a:rPr>
                        <a:t>286.696,01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4" marR="65684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293.903,99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4" marR="65684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49,38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4" marR="65684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848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4134 - Promoção da ouvidoria do SUS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4" marR="65684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126.000,00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4" marR="65684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Calibri"/>
                          <a:ea typeface="Times New Roman"/>
                          <a:cs typeface="Calibri"/>
                        </a:rPr>
                        <a:t>0,00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4" marR="65684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126.000,00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4" marR="65684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0,00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4" marR="65684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848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TOTAL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4" marR="65684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1.368.037.745,20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4" marR="65684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1.192.050.222,48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4" marR="65684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175.987.522,72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4" marR="65684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87,14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4" marR="65684" marT="0" marB="0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848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Fonte: SIAFE-TO - Anexo 11 (executada=empenhada).</a:t>
                      </a:r>
                    </a:p>
                  </a:txBody>
                  <a:tcPr marL="65684" marR="65684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pt-BR" sz="20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5684" marR="65684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pt-BR" sz="20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5684" marR="65684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pt-BR" sz="20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5684" marR="65684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pt-BR" sz="20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5684" marR="65684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4" name="Freeform 5">
            <a:extLst>
              <a:ext uri="{FF2B5EF4-FFF2-40B4-BE49-F238E27FC236}">
                <a16:creationId xmlns:a16="http://schemas.microsoft.com/office/drawing/2014/main" id="{CBC1B7F3-01BB-F03E-0B73-865AE2BF03B3}"/>
              </a:ext>
            </a:extLst>
          </p:cNvPr>
          <p:cNvSpPr/>
          <p:nvPr/>
        </p:nvSpPr>
        <p:spPr>
          <a:xfrm>
            <a:off x="13033743" y="266972"/>
            <a:ext cx="3347061" cy="612143"/>
          </a:xfrm>
          <a:custGeom>
            <a:avLst/>
            <a:gdLst/>
            <a:ahLst/>
            <a:cxnLst/>
            <a:rect l="l" t="t" r="r" b="b"/>
            <a:pathLst>
              <a:path w="2231375" h="408094">
                <a:moveTo>
                  <a:pt x="0" y="0"/>
                </a:moveTo>
                <a:lnTo>
                  <a:pt x="2231375" y="0"/>
                </a:lnTo>
                <a:lnTo>
                  <a:pt x="2231375" y="408094"/>
                </a:lnTo>
                <a:lnTo>
                  <a:pt x="0" y="4080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9456207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95950" y="-3014475"/>
            <a:ext cx="4671172" cy="7167377"/>
          </a:xfrm>
          <a:custGeom>
            <a:avLst/>
            <a:gdLst/>
            <a:ahLst/>
            <a:cxnLst/>
            <a:rect l="l" t="t" r="r" b="b"/>
            <a:pathLst>
              <a:path w="4991149" h="7541571">
                <a:moveTo>
                  <a:pt x="0" y="0"/>
                </a:moveTo>
                <a:lnTo>
                  <a:pt x="4991149" y="0"/>
                </a:lnTo>
                <a:lnTo>
                  <a:pt x="4991149" y="7541571"/>
                </a:lnTo>
                <a:lnTo>
                  <a:pt x="0" y="75415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594909" y="279637"/>
            <a:ext cx="2231374" cy="408095"/>
          </a:xfrm>
          <a:custGeom>
            <a:avLst/>
            <a:gdLst/>
            <a:ahLst/>
            <a:cxnLst/>
            <a:rect l="l" t="t" r="r" b="b"/>
            <a:pathLst>
              <a:path w="2231375" h="408094">
                <a:moveTo>
                  <a:pt x="0" y="0"/>
                </a:moveTo>
                <a:lnTo>
                  <a:pt x="2231375" y="0"/>
                </a:lnTo>
                <a:lnTo>
                  <a:pt x="2231375" y="408094"/>
                </a:lnTo>
                <a:lnTo>
                  <a:pt x="0" y="4080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EBCC42C4-C5D3-85E5-1B45-1A58DA0413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0099" y="1115936"/>
            <a:ext cx="13792200" cy="4846319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DBF3082A-C68D-BC49-861E-271CF2FDF4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" y="6370497"/>
            <a:ext cx="8610600" cy="3878403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A52EE208-64C7-E474-55DF-875EB10EEE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38066" y="6362699"/>
            <a:ext cx="9308217" cy="3902178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400B829A-0EAA-5B1F-B609-EF30B0B04370}"/>
              </a:ext>
            </a:extLst>
          </p:cNvPr>
          <p:cNvSpPr txBox="1"/>
          <p:nvPr/>
        </p:nvSpPr>
        <p:spPr>
          <a:xfrm>
            <a:off x="5" y="114300"/>
            <a:ext cx="18157169" cy="723259"/>
          </a:xfrm>
          <a:prstGeom prst="rect">
            <a:avLst/>
          </a:prstGeom>
          <a:noFill/>
        </p:spPr>
        <p:txBody>
          <a:bodyPr wrap="square" lIns="91425" tIns="45712" rIns="91425" bIns="45712">
            <a:spAutoFit/>
          </a:bodyPr>
          <a:lstStyle/>
          <a:p>
            <a:pPr algn="ctr" defTabSz="913925"/>
            <a:r>
              <a:rPr lang="pt-BR" sz="4100">
                <a:solidFill>
                  <a:srgbClr val="05066D"/>
                </a:solidFill>
                <a:latin typeface="Montserrat Heavy"/>
              </a:rPr>
              <a:t>Cobertura na Atenção Primária</a:t>
            </a:r>
          </a:p>
        </p:txBody>
      </p:sp>
    </p:spTree>
    <p:extLst>
      <p:ext uri="{BB962C8B-B14F-4D97-AF65-F5344CB8AC3E}">
        <p14:creationId xmlns:p14="http://schemas.microsoft.com/office/powerpoint/2010/main" val="27172259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rma livre 15"/>
          <p:cNvSpPr/>
          <p:nvPr/>
        </p:nvSpPr>
        <p:spPr>
          <a:xfrm>
            <a:off x="5022927" y="0"/>
            <a:ext cx="8508022" cy="4171392"/>
          </a:xfrm>
          <a:custGeom>
            <a:avLst/>
            <a:gdLst>
              <a:gd name="connsiteX0" fmla="*/ 746300 w 1051417"/>
              <a:gd name="connsiteY0" fmla="*/ 174852 h 1148533"/>
              <a:gd name="connsiteX1" fmla="*/ 831682 w 1051417"/>
              <a:gd name="connsiteY1" fmla="*/ 110756 h 1148533"/>
              <a:gd name="connsiteX2" fmla="*/ 898351 w 1051417"/>
              <a:gd name="connsiteY2" fmla="*/ 173156 h 1148533"/>
              <a:gd name="connsiteX3" fmla="*/ 840035 w 1051417"/>
              <a:gd name="connsiteY3" fmla="*/ 262586 h 1148533"/>
              <a:gd name="connsiteX4" fmla="*/ 924856 w 1051417"/>
              <a:gd name="connsiteY4" fmla="*/ 426462 h 1148533"/>
              <a:gd name="connsiteX5" fmla="*/ 1031602 w 1051417"/>
              <a:gd name="connsiteY5" fmla="*/ 428355 h 1148533"/>
              <a:gd name="connsiteX6" fmla="*/ 1047062 w 1051417"/>
              <a:gd name="connsiteY6" fmla="*/ 526153 h 1148533"/>
              <a:gd name="connsiteX7" fmla="*/ 946104 w 1051417"/>
              <a:gd name="connsiteY7" fmla="*/ 560879 h 1148533"/>
              <a:gd name="connsiteX8" fmla="*/ 916646 w 1051417"/>
              <a:gd name="connsiteY8" fmla="*/ 747232 h 1148533"/>
              <a:gd name="connsiteX9" fmla="*/ 1001501 w 1051417"/>
              <a:gd name="connsiteY9" fmla="*/ 812024 h 1148533"/>
              <a:gd name="connsiteX10" fmla="*/ 957361 w 1051417"/>
              <a:gd name="connsiteY10" fmla="*/ 897304 h 1148533"/>
              <a:gd name="connsiteX11" fmla="*/ 855465 w 1051417"/>
              <a:gd name="connsiteY11" fmla="*/ 865436 h 1148533"/>
              <a:gd name="connsiteX12" fmla="*/ 725512 w 1051417"/>
              <a:gd name="connsiteY12" fmla="*/ 987069 h 1148533"/>
              <a:gd name="connsiteX13" fmla="*/ 747889 w 1051417"/>
              <a:gd name="connsiteY13" fmla="*/ 1091461 h 1148533"/>
              <a:gd name="connsiteX14" fmla="*/ 667256 w 1051417"/>
              <a:gd name="connsiteY14" fmla="*/ 1124197 h 1148533"/>
              <a:gd name="connsiteX15" fmla="*/ 610529 w 1051417"/>
              <a:gd name="connsiteY15" fmla="*/ 1033751 h 1148533"/>
              <a:gd name="connsiteX16" fmla="*/ 440888 w 1051417"/>
              <a:gd name="connsiteY16" fmla="*/ 1033751 h 1148533"/>
              <a:gd name="connsiteX17" fmla="*/ 384161 w 1051417"/>
              <a:gd name="connsiteY17" fmla="*/ 1124197 h 1148533"/>
              <a:gd name="connsiteX18" fmla="*/ 303528 w 1051417"/>
              <a:gd name="connsiteY18" fmla="*/ 1091461 h 1148533"/>
              <a:gd name="connsiteX19" fmla="*/ 325905 w 1051417"/>
              <a:gd name="connsiteY19" fmla="*/ 987069 h 1148533"/>
              <a:gd name="connsiteX20" fmla="*/ 195952 w 1051417"/>
              <a:gd name="connsiteY20" fmla="*/ 865436 h 1148533"/>
              <a:gd name="connsiteX21" fmla="*/ 94056 w 1051417"/>
              <a:gd name="connsiteY21" fmla="*/ 897304 h 1148533"/>
              <a:gd name="connsiteX22" fmla="*/ 49916 w 1051417"/>
              <a:gd name="connsiteY22" fmla="*/ 812024 h 1148533"/>
              <a:gd name="connsiteX23" fmla="*/ 134771 w 1051417"/>
              <a:gd name="connsiteY23" fmla="*/ 747232 h 1148533"/>
              <a:gd name="connsiteX24" fmla="*/ 105313 w 1051417"/>
              <a:gd name="connsiteY24" fmla="*/ 560879 h 1148533"/>
              <a:gd name="connsiteX25" fmla="*/ 4355 w 1051417"/>
              <a:gd name="connsiteY25" fmla="*/ 526153 h 1148533"/>
              <a:gd name="connsiteX26" fmla="*/ 19815 w 1051417"/>
              <a:gd name="connsiteY26" fmla="*/ 428355 h 1148533"/>
              <a:gd name="connsiteX27" fmla="*/ 126561 w 1051417"/>
              <a:gd name="connsiteY27" fmla="*/ 426462 h 1148533"/>
              <a:gd name="connsiteX28" fmla="*/ 211382 w 1051417"/>
              <a:gd name="connsiteY28" fmla="*/ 262586 h 1148533"/>
              <a:gd name="connsiteX29" fmla="*/ 153066 w 1051417"/>
              <a:gd name="connsiteY29" fmla="*/ 173156 h 1148533"/>
              <a:gd name="connsiteX30" fmla="*/ 219735 w 1051417"/>
              <a:gd name="connsiteY30" fmla="*/ 110756 h 1148533"/>
              <a:gd name="connsiteX31" fmla="*/ 305117 w 1051417"/>
              <a:gd name="connsiteY31" fmla="*/ 174852 h 1148533"/>
              <a:gd name="connsiteX32" fmla="*/ 464528 w 1051417"/>
              <a:gd name="connsiteY32" fmla="*/ 110132 h 1148533"/>
              <a:gd name="connsiteX33" fmla="*/ 483064 w 1051417"/>
              <a:gd name="connsiteY33" fmla="*/ 4990 h 1148533"/>
              <a:gd name="connsiteX34" fmla="*/ 568353 w 1051417"/>
              <a:gd name="connsiteY34" fmla="*/ 4990 h 1148533"/>
              <a:gd name="connsiteX35" fmla="*/ 586890 w 1051417"/>
              <a:gd name="connsiteY35" fmla="*/ 110132 h 1148533"/>
              <a:gd name="connsiteX36" fmla="*/ 746301 w 1051417"/>
              <a:gd name="connsiteY36" fmla="*/ 174852 h 1148533"/>
              <a:gd name="connsiteX37" fmla="*/ 746300 w 1051417"/>
              <a:gd name="connsiteY37" fmla="*/ 174852 h 1148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51417" h="1148533">
                <a:moveTo>
                  <a:pt x="746300" y="174852"/>
                </a:moveTo>
                <a:lnTo>
                  <a:pt x="831682" y="110756"/>
                </a:lnTo>
                <a:lnTo>
                  <a:pt x="898351" y="173156"/>
                </a:lnTo>
                <a:lnTo>
                  <a:pt x="840035" y="262586"/>
                </a:lnTo>
                <a:cubicBezTo>
                  <a:pt x="877994" y="310218"/>
                  <a:pt x="906855" y="365977"/>
                  <a:pt x="924856" y="426462"/>
                </a:cubicBezTo>
                <a:lnTo>
                  <a:pt x="1031602" y="428355"/>
                </a:lnTo>
                <a:lnTo>
                  <a:pt x="1047062" y="526153"/>
                </a:lnTo>
                <a:lnTo>
                  <a:pt x="946104" y="560879"/>
                </a:lnTo>
                <a:cubicBezTo>
                  <a:pt x="947734" y="624584"/>
                  <a:pt x="937711" y="687991"/>
                  <a:pt x="916646" y="747232"/>
                </a:cubicBezTo>
                <a:lnTo>
                  <a:pt x="1001501" y="812024"/>
                </a:lnTo>
                <a:lnTo>
                  <a:pt x="957361" y="897304"/>
                </a:lnTo>
                <a:lnTo>
                  <a:pt x="855465" y="865436"/>
                </a:lnTo>
                <a:cubicBezTo>
                  <a:pt x="820004" y="915406"/>
                  <a:pt x="775787" y="956792"/>
                  <a:pt x="725512" y="987069"/>
                </a:cubicBezTo>
                <a:lnTo>
                  <a:pt x="747889" y="1091461"/>
                </a:lnTo>
                <a:lnTo>
                  <a:pt x="667256" y="1124197"/>
                </a:lnTo>
                <a:lnTo>
                  <a:pt x="610529" y="1033751"/>
                </a:lnTo>
                <a:cubicBezTo>
                  <a:pt x="568074" y="1043502"/>
                  <a:pt x="483342" y="1043502"/>
                  <a:pt x="440888" y="1033751"/>
                </a:cubicBezTo>
                <a:lnTo>
                  <a:pt x="384161" y="1124197"/>
                </a:lnTo>
                <a:lnTo>
                  <a:pt x="303528" y="1091461"/>
                </a:lnTo>
                <a:lnTo>
                  <a:pt x="325905" y="987069"/>
                </a:lnTo>
                <a:cubicBezTo>
                  <a:pt x="275630" y="956792"/>
                  <a:pt x="231413" y="915406"/>
                  <a:pt x="195952" y="865436"/>
                </a:cubicBezTo>
                <a:lnTo>
                  <a:pt x="94056" y="897304"/>
                </a:lnTo>
                <a:lnTo>
                  <a:pt x="49916" y="812024"/>
                </a:lnTo>
                <a:lnTo>
                  <a:pt x="134771" y="747232"/>
                </a:lnTo>
                <a:cubicBezTo>
                  <a:pt x="113706" y="687991"/>
                  <a:pt x="103683" y="624584"/>
                  <a:pt x="105313" y="560879"/>
                </a:cubicBezTo>
                <a:lnTo>
                  <a:pt x="4355" y="526153"/>
                </a:lnTo>
                <a:lnTo>
                  <a:pt x="19815" y="428355"/>
                </a:lnTo>
                <a:lnTo>
                  <a:pt x="126561" y="426462"/>
                </a:lnTo>
                <a:cubicBezTo>
                  <a:pt x="144562" y="365977"/>
                  <a:pt x="173422" y="310218"/>
                  <a:pt x="211382" y="262586"/>
                </a:cubicBezTo>
                <a:lnTo>
                  <a:pt x="153066" y="173156"/>
                </a:lnTo>
                <a:lnTo>
                  <a:pt x="219735" y="110756"/>
                </a:lnTo>
                <a:lnTo>
                  <a:pt x="305117" y="174852"/>
                </a:lnTo>
                <a:cubicBezTo>
                  <a:pt x="353761" y="141425"/>
                  <a:pt x="408001" y="119403"/>
                  <a:pt x="464528" y="110132"/>
                </a:cubicBezTo>
                <a:lnTo>
                  <a:pt x="483064" y="4990"/>
                </a:lnTo>
                <a:lnTo>
                  <a:pt x="568353" y="4990"/>
                </a:lnTo>
                <a:lnTo>
                  <a:pt x="586890" y="110132"/>
                </a:lnTo>
                <a:cubicBezTo>
                  <a:pt x="643416" y="119403"/>
                  <a:pt x="697656" y="141424"/>
                  <a:pt x="746301" y="174852"/>
                </a:cubicBezTo>
                <a:lnTo>
                  <a:pt x="746300" y="174852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77565" tIns="464831" rIns="377565" bIns="499787" numCol="1" spcCol="2165" anchor="ctr" anchorCtr="0">
            <a:noAutofit/>
          </a:bodyPr>
          <a:lstStyle/>
          <a:p>
            <a:pPr marL="0" marR="0" lvl="0" indent="0" algn="ctr" defTabSz="60603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65% dos </a:t>
            </a:r>
            <a:r>
              <a:rPr kumimoji="0" lang="pt-BR" sz="4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municípios </a:t>
            </a:r>
          </a:p>
          <a:p>
            <a:pPr marL="0" marR="0" lvl="0" indent="0" algn="ctr" defTabSz="60603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contemplados com </a:t>
            </a:r>
          </a:p>
          <a:p>
            <a:pPr marL="0" marR="0" lvl="0" indent="0" algn="ctr" defTabSz="60603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Emenda Parlamentar</a:t>
            </a:r>
          </a:p>
          <a:p>
            <a:pPr marL="0" marR="0" lvl="0" indent="0" algn="ctr" defTabSz="60603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Estadual  em 2023</a:t>
            </a:r>
            <a:endParaRPr kumimoji="0" lang="pt-BR" sz="4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1" y="4279404"/>
          <a:ext cx="18287999" cy="51043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709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398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152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051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118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501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9479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512168"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1" u="none" strike="noStrike">
                          <a:solidFill>
                            <a:schemeClr val="bg1"/>
                          </a:solidFill>
                          <a:effectLst/>
                        </a:rPr>
                        <a:t>Destinação da Emenda Parlamentar Estadual em 2023</a:t>
                      </a:r>
                      <a:endParaRPr lang="pt-BR" sz="2800" b="1" i="0" u="none" strike="noStrike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8190" marR="8190" marT="6654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1" u="none" strike="noStrike">
                          <a:solidFill>
                            <a:schemeClr val="bg1"/>
                          </a:solidFill>
                          <a:effectLst/>
                        </a:rPr>
                        <a:t> Empenhado </a:t>
                      </a:r>
                      <a:endParaRPr lang="pt-BR" sz="2800" b="1" i="0" u="none" strike="noStrike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8190" marR="8190" marT="6654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1" u="none" strike="noStrike">
                          <a:solidFill>
                            <a:schemeClr val="bg1"/>
                          </a:solidFill>
                          <a:effectLst/>
                        </a:rPr>
                        <a:t> Liquidado </a:t>
                      </a:r>
                      <a:endParaRPr lang="pt-BR" sz="2800" b="1" i="0" u="none" strike="noStrike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8190" marR="8190" marT="6654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1" u="none" strike="noStrike">
                          <a:solidFill>
                            <a:schemeClr val="bg1"/>
                          </a:solidFill>
                          <a:effectLst/>
                        </a:rPr>
                        <a:t> Pago </a:t>
                      </a:r>
                      <a:endParaRPr lang="pt-BR" sz="2800" b="1" i="0" u="none" strike="noStrike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8190" marR="8190" marT="6654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1" u="none" strike="noStrike">
                          <a:solidFill>
                            <a:schemeClr val="bg1"/>
                          </a:solidFill>
                          <a:effectLst/>
                        </a:rPr>
                        <a:t> A Liquidar </a:t>
                      </a:r>
                      <a:endParaRPr lang="pt-BR" sz="2800" b="1" i="0" u="none" strike="noStrike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8190" marR="8190" marT="6654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1" u="none" strike="noStrike">
                          <a:solidFill>
                            <a:schemeClr val="bg1"/>
                          </a:solidFill>
                          <a:effectLst/>
                        </a:rPr>
                        <a:t>Não Pago</a:t>
                      </a:r>
                      <a:endParaRPr lang="pt-BR" sz="2800" b="1" i="0" u="none" strike="noStrike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8190" marR="8190" marT="6654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b="1" u="none" strike="noStrike">
                          <a:solidFill>
                            <a:schemeClr val="bg1"/>
                          </a:solidFill>
                          <a:effectLst/>
                        </a:rPr>
                        <a:t>% Pago</a:t>
                      </a:r>
                      <a:endParaRPr lang="pt-BR" sz="2800" b="1" i="0" u="none" strike="noStrike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8190" marR="8190" marT="6654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1" u="none" strike="noStrike" dirty="0">
                          <a:effectLst/>
                        </a:rPr>
                        <a:t>90 municípios</a:t>
                      </a:r>
                      <a:endParaRPr lang="pt-BR" sz="2800" b="1" i="0" u="none" strike="noStrike" dirty="0">
                        <a:effectLst/>
                        <a:latin typeface="Arial"/>
                      </a:endParaRPr>
                    </a:p>
                  </a:txBody>
                  <a:tcPr marL="8190" marR="8190" marT="66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0" u="none" strike="noStrike">
                          <a:effectLst/>
                        </a:rPr>
                        <a:t>27.673.982,48 </a:t>
                      </a:r>
                      <a:endParaRPr lang="pt-BR" sz="2800" b="0" i="0" u="none" strike="noStrike">
                        <a:effectLst/>
                        <a:latin typeface="Arial"/>
                      </a:endParaRPr>
                    </a:p>
                  </a:txBody>
                  <a:tcPr marL="8190" marR="8190" marT="66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0" u="none" strike="noStrike">
                          <a:effectLst/>
                        </a:rPr>
                        <a:t>27.673.982,48 </a:t>
                      </a:r>
                      <a:endParaRPr lang="pt-BR" sz="2800" b="0" i="0" u="none" strike="noStrike">
                        <a:effectLst/>
                        <a:latin typeface="Arial"/>
                      </a:endParaRPr>
                    </a:p>
                  </a:txBody>
                  <a:tcPr marL="8190" marR="8190" marT="66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0" u="none" strike="noStrike">
                          <a:effectLst/>
                        </a:rPr>
                        <a:t>   27.383.982,48 </a:t>
                      </a:r>
                      <a:endParaRPr lang="pt-BR" sz="2800" b="0" i="0" u="none" strike="noStrike">
                        <a:effectLst/>
                        <a:latin typeface="Arial"/>
                      </a:endParaRPr>
                    </a:p>
                  </a:txBody>
                  <a:tcPr marL="8190" marR="8190" marT="66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0" u="none" strike="noStrike">
                          <a:effectLst/>
                        </a:rPr>
                        <a:t>-   </a:t>
                      </a:r>
                      <a:endParaRPr lang="pt-BR" sz="2800" b="0" i="0" u="none" strike="noStrike">
                        <a:effectLst/>
                        <a:latin typeface="Arial"/>
                      </a:endParaRPr>
                    </a:p>
                  </a:txBody>
                  <a:tcPr marL="8190" marR="8190" marT="66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0" u="none" strike="noStrike">
                          <a:effectLst/>
                        </a:rPr>
                        <a:t>290.000,00 </a:t>
                      </a:r>
                      <a:endParaRPr lang="pt-BR" sz="2800" b="0" i="0" u="none" strike="noStrike">
                        <a:effectLst/>
                        <a:latin typeface="Arial"/>
                      </a:endParaRPr>
                    </a:p>
                  </a:txBody>
                  <a:tcPr marL="8190" marR="8190" marT="66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0" u="none" strike="noStrike">
                          <a:effectLst/>
                        </a:rPr>
                        <a:t>91,16%</a:t>
                      </a:r>
                      <a:endParaRPr lang="pt-BR" sz="2800" b="0" i="0" u="none" strike="noStrike">
                        <a:effectLst/>
                        <a:latin typeface="Arial"/>
                      </a:endParaRPr>
                    </a:p>
                  </a:txBody>
                  <a:tcPr marL="8190" marR="8190" marT="6654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3934"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1" u="none" strike="noStrike" dirty="0">
                          <a:effectLst/>
                        </a:rPr>
                        <a:t>09 Instituições  Filantrópicas</a:t>
                      </a:r>
                      <a:endParaRPr lang="pt-BR" sz="2800" b="1" i="0" u="none" strike="noStrike" dirty="0">
                        <a:effectLst/>
                        <a:latin typeface="Arial"/>
                      </a:endParaRPr>
                    </a:p>
                  </a:txBody>
                  <a:tcPr marL="8190" marR="8190" marT="66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0" u="none" strike="noStrike" dirty="0">
                          <a:effectLst/>
                        </a:rPr>
                        <a:t>4.706.846,12 </a:t>
                      </a:r>
                      <a:endParaRPr lang="pt-BR" sz="2800" b="0" i="0" u="none" strike="noStrike" dirty="0">
                        <a:effectLst/>
                        <a:latin typeface="Arial"/>
                      </a:endParaRPr>
                    </a:p>
                  </a:txBody>
                  <a:tcPr marL="8190" marR="8190" marT="66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0" u="none" strike="noStrike">
                          <a:effectLst/>
                        </a:rPr>
                        <a:t>2.597.146,12 </a:t>
                      </a:r>
                      <a:endParaRPr lang="pt-BR" sz="2800" b="0" i="0" u="none" strike="noStrike">
                        <a:effectLst/>
                        <a:latin typeface="Arial"/>
                      </a:endParaRPr>
                    </a:p>
                  </a:txBody>
                  <a:tcPr marL="8190" marR="8190" marT="66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0" u="none" strike="noStrike">
                          <a:effectLst/>
                        </a:rPr>
                        <a:t>     2.597.146,12 </a:t>
                      </a:r>
                      <a:endParaRPr lang="pt-BR" sz="2800" b="0" i="0" u="none" strike="noStrike">
                        <a:effectLst/>
                        <a:latin typeface="Arial"/>
                      </a:endParaRPr>
                    </a:p>
                  </a:txBody>
                  <a:tcPr marL="8190" marR="8190" marT="66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0" u="none" strike="noStrike">
                          <a:effectLst/>
                        </a:rPr>
                        <a:t>2.109.700,00 </a:t>
                      </a:r>
                      <a:endParaRPr lang="pt-BR" sz="2800" b="0" i="0" u="none" strike="noStrike">
                        <a:effectLst/>
                        <a:latin typeface="Arial"/>
                      </a:endParaRPr>
                    </a:p>
                  </a:txBody>
                  <a:tcPr marL="8190" marR="8190" marT="66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0" u="none" strike="noStrike">
                          <a:effectLst/>
                        </a:rPr>
                        <a:t>-   </a:t>
                      </a:r>
                      <a:endParaRPr lang="pt-BR" sz="2800" b="0" i="0" u="none" strike="noStrike">
                        <a:effectLst/>
                        <a:latin typeface="Arial"/>
                      </a:endParaRPr>
                    </a:p>
                  </a:txBody>
                  <a:tcPr marL="8190" marR="8190" marT="66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0" u="none" strike="noStrike">
                          <a:effectLst/>
                        </a:rPr>
                        <a:t>8,65%</a:t>
                      </a:r>
                      <a:endParaRPr lang="pt-BR" sz="2800" b="0" i="0" u="none" strike="noStrike">
                        <a:effectLst/>
                        <a:latin typeface="Arial"/>
                      </a:endParaRPr>
                    </a:p>
                  </a:txBody>
                  <a:tcPr marL="8190" marR="8190" marT="6654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0808"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1" u="none" strike="noStrike" dirty="0">
                          <a:effectLst/>
                        </a:rPr>
                        <a:t>Execução direta da SES-TO</a:t>
                      </a:r>
                      <a:endParaRPr lang="pt-BR" sz="2800" b="1" i="0" u="none" strike="noStrike" dirty="0">
                        <a:effectLst/>
                        <a:latin typeface="Arial"/>
                      </a:endParaRPr>
                    </a:p>
                  </a:txBody>
                  <a:tcPr marL="8190" marR="8190" marT="66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0" u="none" strike="noStrike">
                          <a:effectLst/>
                        </a:rPr>
                        <a:t>219.976,44 </a:t>
                      </a:r>
                      <a:endParaRPr lang="pt-BR" sz="2800" b="0" i="0" u="none" strike="noStrike">
                        <a:effectLst/>
                        <a:latin typeface="Arial"/>
                      </a:endParaRPr>
                    </a:p>
                  </a:txBody>
                  <a:tcPr marL="8190" marR="8190" marT="66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0" u="none" strike="noStrike">
                          <a:effectLst/>
                        </a:rPr>
                        <a:t>57.726,44 </a:t>
                      </a:r>
                      <a:endParaRPr lang="pt-BR" sz="2800" b="0" i="0" u="none" strike="noStrike">
                        <a:effectLst/>
                        <a:latin typeface="Arial"/>
                      </a:endParaRPr>
                    </a:p>
                  </a:txBody>
                  <a:tcPr marL="8190" marR="8190" marT="66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0" u="none" strike="noStrike">
                          <a:effectLst/>
                        </a:rPr>
                        <a:t>          57.726,44 </a:t>
                      </a:r>
                      <a:endParaRPr lang="pt-BR" sz="2800" b="0" i="0" u="none" strike="noStrike">
                        <a:effectLst/>
                        <a:latin typeface="Arial"/>
                      </a:endParaRPr>
                    </a:p>
                  </a:txBody>
                  <a:tcPr marL="8190" marR="8190" marT="66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0" u="none" strike="noStrike">
                          <a:effectLst/>
                        </a:rPr>
                        <a:t>162.250,00 </a:t>
                      </a:r>
                      <a:endParaRPr lang="pt-BR" sz="2800" b="0" i="0" u="none" strike="noStrike">
                        <a:effectLst/>
                        <a:latin typeface="Arial"/>
                      </a:endParaRPr>
                    </a:p>
                  </a:txBody>
                  <a:tcPr marL="8190" marR="8190" marT="66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0" u="none" strike="noStrike">
                          <a:effectLst/>
                        </a:rPr>
                        <a:t>-   </a:t>
                      </a:r>
                      <a:endParaRPr lang="pt-BR" sz="2800" b="0" i="0" u="none" strike="noStrike">
                        <a:effectLst/>
                        <a:latin typeface="Arial"/>
                      </a:endParaRPr>
                    </a:p>
                  </a:txBody>
                  <a:tcPr marL="8190" marR="8190" marT="66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0" u="none" strike="noStrike">
                          <a:effectLst/>
                        </a:rPr>
                        <a:t>0,19%</a:t>
                      </a:r>
                      <a:endParaRPr lang="pt-BR" sz="2800" b="0" i="0" u="none" strike="noStrike">
                        <a:effectLst/>
                        <a:latin typeface="Arial"/>
                      </a:endParaRPr>
                    </a:p>
                  </a:txBody>
                  <a:tcPr marL="8190" marR="8190" marT="6654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2414"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1" u="none" strike="noStrike">
                          <a:solidFill>
                            <a:schemeClr val="bg1"/>
                          </a:solidFill>
                          <a:effectLst/>
                        </a:rPr>
                        <a:t>Total de Emendas em 2023</a:t>
                      </a:r>
                      <a:endParaRPr lang="pt-BR" sz="2800" b="1" i="0" u="none" strike="noStrike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8190" marR="8190" marT="6654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1" u="none" strike="noStrike">
                          <a:solidFill>
                            <a:schemeClr val="bg1"/>
                          </a:solidFill>
                          <a:effectLst/>
                        </a:rPr>
                        <a:t>32.600.805,04 </a:t>
                      </a:r>
                      <a:endParaRPr lang="pt-BR" sz="2800" b="1" i="0" u="none" strike="noStrike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8190" marR="8190" marT="6654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1" u="none" strike="noStrike">
                          <a:solidFill>
                            <a:schemeClr val="bg1"/>
                          </a:solidFill>
                          <a:effectLst/>
                        </a:rPr>
                        <a:t>30.328.855,04 </a:t>
                      </a:r>
                      <a:endParaRPr lang="pt-BR" sz="2800" b="1" i="0" u="none" strike="noStrike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8190" marR="8190" marT="6654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1" u="none" strike="noStrike">
                          <a:solidFill>
                            <a:schemeClr val="bg1"/>
                          </a:solidFill>
                          <a:effectLst/>
                        </a:rPr>
                        <a:t>   30.038.855,04 </a:t>
                      </a:r>
                      <a:endParaRPr lang="pt-BR" sz="2800" b="1" i="0" u="none" strike="noStrike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8190" marR="8190" marT="6654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1" u="none" strike="noStrike">
                          <a:solidFill>
                            <a:schemeClr val="bg1"/>
                          </a:solidFill>
                          <a:effectLst/>
                        </a:rPr>
                        <a:t>2.271.950,00 </a:t>
                      </a:r>
                      <a:endParaRPr lang="pt-BR" sz="2800" b="1" i="0" u="none" strike="noStrike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8190" marR="8190" marT="6654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1" u="none" strike="noStrike">
                          <a:solidFill>
                            <a:schemeClr val="bg1"/>
                          </a:solidFill>
                          <a:effectLst/>
                        </a:rPr>
                        <a:t>290.000,00 </a:t>
                      </a:r>
                      <a:endParaRPr lang="pt-BR" sz="2800" b="1" i="0" u="none" strike="noStrike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8190" marR="8190" marT="6654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100,00%</a:t>
                      </a:r>
                      <a:endParaRPr lang="pt-BR" sz="28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8190" marR="8190" marT="6654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Freeform 5">
            <a:extLst>
              <a:ext uri="{FF2B5EF4-FFF2-40B4-BE49-F238E27FC236}">
                <a16:creationId xmlns:a16="http://schemas.microsoft.com/office/drawing/2014/main" id="{3EDE127C-E47E-98F4-D888-A26F88A05AB3}"/>
              </a:ext>
            </a:extLst>
          </p:cNvPr>
          <p:cNvSpPr/>
          <p:nvPr/>
        </p:nvSpPr>
        <p:spPr>
          <a:xfrm>
            <a:off x="15594909" y="279637"/>
            <a:ext cx="2231374" cy="408095"/>
          </a:xfrm>
          <a:custGeom>
            <a:avLst/>
            <a:gdLst/>
            <a:ahLst/>
            <a:cxnLst/>
            <a:rect l="l" t="t" r="r" b="b"/>
            <a:pathLst>
              <a:path w="2231375" h="408094">
                <a:moveTo>
                  <a:pt x="0" y="0"/>
                </a:moveTo>
                <a:lnTo>
                  <a:pt x="2231375" y="0"/>
                </a:lnTo>
                <a:lnTo>
                  <a:pt x="2231375" y="408094"/>
                </a:lnTo>
                <a:lnTo>
                  <a:pt x="0" y="4080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0032839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76DBC1-3D6F-7113-30E4-ABCD92836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3865" y="2359746"/>
            <a:ext cx="9220540" cy="1379609"/>
          </a:xfrm>
        </p:spPr>
        <p:txBody>
          <a:bodyPr>
            <a:normAutofit/>
          </a:bodyPr>
          <a:lstStyle/>
          <a:p>
            <a:pPr algn="ctr"/>
            <a:r>
              <a:rPr lang="pt-BR" sz="4300" b="1" dirty="0">
                <a:solidFill>
                  <a:srgbClr val="1532AB"/>
                </a:solidFill>
                <a:latin typeface="Arial" pitchFamily="34" charset="0"/>
                <a:cs typeface="Arial" panose="020B0604020202020204" pitchFamily="34" charset="0"/>
              </a:rPr>
              <a:t>Carlos </a:t>
            </a:r>
            <a:r>
              <a:rPr lang="pt-BR" sz="4300" b="1" dirty="0" err="1">
                <a:solidFill>
                  <a:srgbClr val="1532AB"/>
                </a:solidFill>
                <a:latin typeface="Arial" pitchFamily="34" charset="0"/>
                <a:cs typeface="Arial" panose="020B0604020202020204" pitchFamily="34" charset="0"/>
              </a:rPr>
              <a:t>Felinto</a:t>
            </a:r>
            <a:r>
              <a:rPr lang="pt-BR" sz="4300" b="1" dirty="0">
                <a:solidFill>
                  <a:srgbClr val="1532AB"/>
                </a:solidFill>
                <a:latin typeface="Arial" pitchFamily="34" charset="0"/>
                <a:cs typeface="Arial" panose="020B0604020202020204" pitchFamily="34" charset="0"/>
              </a:rPr>
              <a:t> Júnior</a:t>
            </a:r>
            <a:br>
              <a:rPr lang="pt-BR" sz="4300" dirty="0">
                <a:solidFill>
                  <a:srgbClr val="1532A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700" dirty="0">
                <a:solidFill>
                  <a:srgbClr val="1532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Secretário de Estado da Saúde</a:t>
            </a:r>
          </a:p>
        </p:txBody>
      </p:sp>
      <p:pic>
        <p:nvPicPr>
          <p:cNvPr id="5" name="Imagem 4" descr="Logotipo&#10;&#10;Descrição gerada automaticamente">
            <a:extLst>
              <a:ext uri="{FF2B5EF4-FFF2-40B4-BE49-F238E27FC236}">
                <a16:creationId xmlns:a16="http://schemas.microsoft.com/office/drawing/2014/main" id="{1D65829D-F854-8635-5A6D-91637399BC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680" y="174950"/>
            <a:ext cx="6178846" cy="1836204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1815818" y="8703419"/>
            <a:ext cx="14517098" cy="705226"/>
          </a:xfrm>
          <a:prstGeom prst="rect">
            <a:avLst/>
          </a:prstGeom>
        </p:spPr>
        <p:txBody>
          <a:bodyPr wrap="square" lIns="137062" tIns="68533" rIns="137062" bIns="68533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67528">
              <a:spcBef>
                <a:spcPts val="95"/>
              </a:spcBef>
            </a:pPr>
            <a:r>
              <a:rPr lang="pt-BR" spc="157" dirty="0">
                <a:solidFill>
                  <a:prstClr val="black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Palmas-TO, 14 de março de 2024</a:t>
            </a:r>
          </a:p>
          <a:p>
            <a:pPr algn="ctr" defTabSz="767528">
              <a:spcBef>
                <a:spcPts val="95"/>
              </a:spcBef>
            </a:pPr>
            <a:r>
              <a:rPr lang="pt-BR" spc="157" dirty="0">
                <a:solidFill>
                  <a:prstClr val="black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Reunião Ordinária do CES-TO</a:t>
            </a:r>
          </a:p>
        </p:txBody>
      </p:sp>
      <p:sp>
        <p:nvSpPr>
          <p:cNvPr id="6" name="Retângulo 11"/>
          <p:cNvSpPr>
            <a:spLocks noChangeArrowheads="1"/>
          </p:cNvSpPr>
          <p:nvPr/>
        </p:nvSpPr>
        <p:spPr bwMode="auto">
          <a:xfrm>
            <a:off x="1691186" y="5553841"/>
            <a:ext cx="6552727" cy="136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06" tIns="68509" rIns="137006" bIns="68509">
            <a:spAutoFit/>
          </a:bodyPr>
          <a:lstStyle/>
          <a:p>
            <a:pPr algn="just" defTabSz="1370069" eaLnBrk="0" hangingPunct="0"/>
            <a:r>
              <a:rPr lang="pt-BR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Contatos: </a:t>
            </a:r>
          </a:p>
          <a:p>
            <a:pPr algn="just" defTabSz="1370069" eaLnBrk="0" hangingPunct="0"/>
            <a:r>
              <a:rPr lang="pt-BR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Gabinete do Secretário da Saúde</a:t>
            </a:r>
          </a:p>
          <a:p>
            <a:pPr algn="just" defTabSz="1370069" eaLnBrk="0" hangingPunct="0"/>
            <a:r>
              <a:rPr lang="pt-BR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Telefones: (63) 3218-1757</a:t>
            </a:r>
          </a:p>
          <a:p>
            <a:pPr algn="just" defTabSz="1370069" eaLnBrk="0" hangingPunct="0"/>
            <a:r>
              <a:rPr lang="pt-BR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e-mail: </a:t>
            </a:r>
            <a:r>
              <a:rPr lang="pt-BR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  <a:hlinkClick r:id="rId3"/>
              </a:rPr>
              <a:t>gabsec@saude.to.gov.br</a:t>
            </a:r>
            <a:r>
              <a:rPr lang="pt-BR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       </a:t>
            </a:r>
          </a:p>
        </p:txBody>
      </p:sp>
    </p:spTree>
    <p:extLst>
      <p:ext uri="{BB962C8B-B14F-4D97-AF65-F5344CB8AC3E}">
        <p14:creationId xmlns:p14="http://schemas.microsoft.com/office/powerpoint/2010/main" val="352836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66786" y="-2398071"/>
            <a:ext cx="4991149" cy="7541571"/>
          </a:xfrm>
          <a:custGeom>
            <a:avLst/>
            <a:gdLst/>
            <a:ahLst/>
            <a:cxnLst/>
            <a:rect l="l" t="t" r="r" b="b"/>
            <a:pathLst>
              <a:path w="4991149" h="7541571">
                <a:moveTo>
                  <a:pt x="0" y="0"/>
                </a:moveTo>
                <a:lnTo>
                  <a:pt x="4991149" y="0"/>
                </a:lnTo>
                <a:lnTo>
                  <a:pt x="4991149" y="7541571"/>
                </a:lnTo>
                <a:lnTo>
                  <a:pt x="0" y="75415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386020" y="4595340"/>
            <a:ext cx="4991149" cy="7541571"/>
          </a:xfrm>
          <a:custGeom>
            <a:avLst/>
            <a:gdLst/>
            <a:ahLst/>
            <a:cxnLst/>
            <a:rect l="l" t="t" r="r" b="b"/>
            <a:pathLst>
              <a:path w="4991149" h="7541571">
                <a:moveTo>
                  <a:pt x="0" y="0"/>
                </a:moveTo>
                <a:lnTo>
                  <a:pt x="4991148" y="0"/>
                </a:lnTo>
                <a:lnTo>
                  <a:pt x="4991148" y="7541571"/>
                </a:lnTo>
                <a:lnTo>
                  <a:pt x="0" y="75415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594909" y="279637"/>
            <a:ext cx="2231374" cy="408095"/>
          </a:xfrm>
          <a:custGeom>
            <a:avLst/>
            <a:gdLst/>
            <a:ahLst/>
            <a:cxnLst/>
            <a:rect l="l" t="t" r="r" b="b"/>
            <a:pathLst>
              <a:path w="2231375" h="408094">
                <a:moveTo>
                  <a:pt x="0" y="0"/>
                </a:moveTo>
                <a:lnTo>
                  <a:pt x="2231375" y="0"/>
                </a:lnTo>
                <a:lnTo>
                  <a:pt x="2231375" y="408094"/>
                </a:lnTo>
                <a:lnTo>
                  <a:pt x="0" y="4080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9150559"/>
              </p:ext>
            </p:extLst>
          </p:nvPr>
        </p:nvGraphicFramePr>
        <p:xfrm>
          <a:off x="6718044" y="106101"/>
          <a:ext cx="8813108" cy="100748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lanilha" r:id="rId5" imgW="8959803" imgH="10242597" progId="Excel.Sheet.12">
                  <p:embed/>
                </p:oleObj>
              </mc:Choice>
              <mc:Fallback>
                <p:oleObj name="Planilha" r:id="rId5" imgW="8959803" imgH="1024259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718044" y="106101"/>
                        <a:ext cx="8813108" cy="100748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upo 9"/>
          <p:cNvGrpSpPr/>
          <p:nvPr/>
        </p:nvGrpSpPr>
        <p:grpSpPr>
          <a:xfrm>
            <a:off x="304800" y="4616238"/>
            <a:ext cx="6248400" cy="5295899"/>
            <a:chOff x="76200" y="0"/>
            <a:chExt cx="5985509" cy="5295899"/>
          </a:xfrm>
        </p:grpSpPr>
        <p:sp>
          <p:nvSpPr>
            <p:cNvPr id="17" name="Seta para a direita 16"/>
            <p:cNvSpPr/>
            <p:nvPr/>
          </p:nvSpPr>
          <p:spPr>
            <a:xfrm>
              <a:off x="491489" y="0"/>
              <a:ext cx="5570220" cy="5295899"/>
            </a:xfrm>
            <a:prstGeom prst="rightArrow">
              <a:avLst/>
            </a:prstGeom>
            <a:noFill/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Forma livre 17"/>
            <p:cNvSpPr/>
            <p:nvPr/>
          </p:nvSpPr>
          <p:spPr>
            <a:xfrm>
              <a:off x="100071" y="76200"/>
              <a:ext cx="5554717" cy="1638300"/>
            </a:xfrm>
            <a:custGeom>
              <a:avLst/>
              <a:gdLst>
                <a:gd name="connsiteX0" fmla="*/ 0 w 2131895"/>
                <a:gd name="connsiteY0" fmla="*/ 353067 h 2118360"/>
                <a:gd name="connsiteX1" fmla="*/ 353067 w 2131895"/>
                <a:gd name="connsiteY1" fmla="*/ 0 h 2118360"/>
                <a:gd name="connsiteX2" fmla="*/ 1778828 w 2131895"/>
                <a:gd name="connsiteY2" fmla="*/ 0 h 2118360"/>
                <a:gd name="connsiteX3" fmla="*/ 2131895 w 2131895"/>
                <a:gd name="connsiteY3" fmla="*/ 353067 h 2118360"/>
                <a:gd name="connsiteX4" fmla="*/ 2131895 w 2131895"/>
                <a:gd name="connsiteY4" fmla="*/ 1765293 h 2118360"/>
                <a:gd name="connsiteX5" fmla="*/ 1778828 w 2131895"/>
                <a:gd name="connsiteY5" fmla="*/ 2118360 h 2118360"/>
                <a:gd name="connsiteX6" fmla="*/ 353067 w 2131895"/>
                <a:gd name="connsiteY6" fmla="*/ 2118360 h 2118360"/>
                <a:gd name="connsiteX7" fmla="*/ 0 w 2131895"/>
                <a:gd name="connsiteY7" fmla="*/ 1765293 h 2118360"/>
                <a:gd name="connsiteX8" fmla="*/ 0 w 2131895"/>
                <a:gd name="connsiteY8" fmla="*/ 353067 h 2118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31895" h="2118360">
                  <a:moveTo>
                    <a:pt x="0" y="353067"/>
                  </a:moveTo>
                  <a:cubicBezTo>
                    <a:pt x="0" y="158073"/>
                    <a:pt x="158073" y="0"/>
                    <a:pt x="353067" y="0"/>
                  </a:cubicBezTo>
                  <a:lnTo>
                    <a:pt x="1778828" y="0"/>
                  </a:lnTo>
                  <a:cubicBezTo>
                    <a:pt x="1973822" y="0"/>
                    <a:pt x="2131895" y="158073"/>
                    <a:pt x="2131895" y="353067"/>
                  </a:cubicBezTo>
                  <a:lnTo>
                    <a:pt x="2131895" y="1765293"/>
                  </a:lnTo>
                  <a:cubicBezTo>
                    <a:pt x="2131895" y="1960287"/>
                    <a:pt x="1973822" y="2118360"/>
                    <a:pt x="1778828" y="2118360"/>
                  </a:cubicBezTo>
                  <a:lnTo>
                    <a:pt x="353067" y="2118360"/>
                  </a:lnTo>
                  <a:cubicBezTo>
                    <a:pt x="158073" y="2118360"/>
                    <a:pt x="0" y="1960287"/>
                    <a:pt x="0" y="1765293"/>
                  </a:cubicBezTo>
                  <a:lnTo>
                    <a:pt x="0" y="353067"/>
                  </a:lnTo>
                  <a:close/>
                </a:path>
              </a:pathLst>
            </a:custGeom>
            <a:solidFill>
              <a:srgbClr val="FFC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9610" tIns="179610" rIns="179610" bIns="179610" numCol="1" spcCol="1270" anchor="ctr" anchorCtr="0">
              <a:no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3200" b="1" noProof="1">
                  <a:solidFill>
                    <a:srgbClr val="05066D"/>
                  </a:solidFill>
                  <a:latin typeface="Cocomat Pro Heavy"/>
                </a:rPr>
                <a:t>59 municípios atendidos com Emenda Estadual para Atenção Primária </a:t>
              </a:r>
            </a:p>
          </p:txBody>
        </p:sp>
        <p:sp>
          <p:nvSpPr>
            <p:cNvPr id="19" name="Forma livre 18"/>
            <p:cNvSpPr/>
            <p:nvPr/>
          </p:nvSpPr>
          <p:spPr>
            <a:xfrm>
              <a:off x="76200" y="2247900"/>
              <a:ext cx="2861311" cy="2118360"/>
            </a:xfrm>
            <a:custGeom>
              <a:avLst/>
              <a:gdLst>
                <a:gd name="connsiteX0" fmla="*/ 0 w 2131895"/>
                <a:gd name="connsiteY0" fmla="*/ 353067 h 2118360"/>
                <a:gd name="connsiteX1" fmla="*/ 353067 w 2131895"/>
                <a:gd name="connsiteY1" fmla="*/ 0 h 2118360"/>
                <a:gd name="connsiteX2" fmla="*/ 1778828 w 2131895"/>
                <a:gd name="connsiteY2" fmla="*/ 0 h 2118360"/>
                <a:gd name="connsiteX3" fmla="*/ 2131895 w 2131895"/>
                <a:gd name="connsiteY3" fmla="*/ 353067 h 2118360"/>
                <a:gd name="connsiteX4" fmla="*/ 2131895 w 2131895"/>
                <a:gd name="connsiteY4" fmla="*/ 1765293 h 2118360"/>
                <a:gd name="connsiteX5" fmla="*/ 1778828 w 2131895"/>
                <a:gd name="connsiteY5" fmla="*/ 2118360 h 2118360"/>
                <a:gd name="connsiteX6" fmla="*/ 353067 w 2131895"/>
                <a:gd name="connsiteY6" fmla="*/ 2118360 h 2118360"/>
                <a:gd name="connsiteX7" fmla="*/ 0 w 2131895"/>
                <a:gd name="connsiteY7" fmla="*/ 1765293 h 2118360"/>
                <a:gd name="connsiteX8" fmla="*/ 0 w 2131895"/>
                <a:gd name="connsiteY8" fmla="*/ 353067 h 2118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31895" h="2118360">
                  <a:moveTo>
                    <a:pt x="0" y="353067"/>
                  </a:moveTo>
                  <a:cubicBezTo>
                    <a:pt x="0" y="158073"/>
                    <a:pt x="158073" y="0"/>
                    <a:pt x="353067" y="0"/>
                  </a:cubicBezTo>
                  <a:lnTo>
                    <a:pt x="1778828" y="0"/>
                  </a:lnTo>
                  <a:cubicBezTo>
                    <a:pt x="1973822" y="0"/>
                    <a:pt x="2131895" y="158073"/>
                    <a:pt x="2131895" y="353067"/>
                  </a:cubicBezTo>
                  <a:lnTo>
                    <a:pt x="2131895" y="1765293"/>
                  </a:lnTo>
                  <a:cubicBezTo>
                    <a:pt x="2131895" y="1960287"/>
                    <a:pt x="1973822" y="2118360"/>
                    <a:pt x="1778828" y="2118360"/>
                  </a:cubicBezTo>
                  <a:lnTo>
                    <a:pt x="353067" y="2118360"/>
                  </a:lnTo>
                  <a:cubicBezTo>
                    <a:pt x="158073" y="2118360"/>
                    <a:pt x="0" y="1960287"/>
                    <a:pt x="0" y="1765293"/>
                  </a:cubicBezTo>
                  <a:lnTo>
                    <a:pt x="0" y="353067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966938"/>
                <a:satOff val="19906"/>
                <a:lumOff val="4314"/>
                <a:alphaOff val="0"/>
              </a:schemeClr>
            </a:fillRef>
            <a:effectRef idx="0">
              <a:schemeClr val="accent5"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9610" tIns="179610" rIns="179610" bIns="179610" numCol="1" spcCol="1270" anchor="ctr" anchorCtr="0">
              <a:noAutofit/>
            </a:bodyPr>
            <a:lstStyle/>
            <a:p>
              <a:pPr lvl="0" algn="ctr">
                <a:spcBef>
                  <a:spcPct val="0"/>
                </a:spcBef>
              </a:pPr>
              <a:r>
                <a:rPr lang="pt-BR" sz="2700" b="1">
                  <a:solidFill>
                    <a:srgbClr val="05066D"/>
                  </a:solidFill>
                  <a:latin typeface="+mj-lt"/>
                </a:rPr>
                <a:t>Custeio</a:t>
              </a:r>
            </a:p>
            <a:p>
              <a:pPr lvl="0" algn="ctr">
                <a:spcBef>
                  <a:spcPct val="0"/>
                </a:spcBef>
              </a:pPr>
              <a:r>
                <a:rPr lang="pt-BR" sz="2700" b="1">
                  <a:solidFill>
                    <a:srgbClr val="05066D"/>
                  </a:solidFill>
                  <a:latin typeface="+mj-lt"/>
                </a:rPr>
                <a:t>R$11.104.894,92</a:t>
              </a:r>
            </a:p>
          </p:txBody>
        </p:sp>
        <p:sp>
          <p:nvSpPr>
            <p:cNvPr id="20" name="Forma livre 19"/>
            <p:cNvSpPr/>
            <p:nvPr/>
          </p:nvSpPr>
          <p:spPr>
            <a:xfrm>
              <a:off x="3124200" y="2247900"/>
              <a:ext cx="2937509" cy="2118360"/>
            </a:xfrm>
            <a:custGeom>
              <a:avLst/>
              <a:gdLst>
                <a:gd name="connsiteX0" fmla="*/ 0 w 2131895"/>
                <a:gd name="connsiteY0" fmla="*/ 353067 h 2118360"/>
                <a:gd name="connsiteX1" fmla="*/ 353067 w 2131895"/>
                <a:gd name="connsiteY1" fmla="*/ 0 h 2118360"/>
                <a:gd name="connsiteX2" fmla="*/ 1778828 w 2131895"/>
                <a:gd name="connsiteY2" fmla="*/ 0 h 2118360"/>
                <a:gd name="connsiteX3" fmla="*/ 2131895 w 2131895"/>
                <a:gd name="connsiteY3" fmla="*/ 353067 h 2118360"/>
                <a:gd name="connsiteX4" fmla="*/ 2131895 w 2131895"/>
                <a:gd name="connsiteY4" fmla="*/ 1765293 h 2118360"/>
                <a:gd name="connsiteX5" fmla="*/ 1778828 w 2131895"/>
                <a:gd name="connsiteY5" fmla="*/ 2118360 h 2118360"/>
                <a:gd name="connsiteX6" fmla="*/ 353067 w 2131895"/>
                <a:gd name="connsiteY6" fmla="*/ 2118360 h 2118360"/>
                <a:gd name="connsiteX7" fmla="*/ 0 w 2131895"/>
                <a:gd name="connsiteY7" fmla="*/ 1765293 h 2118360"/>
                <a:gd name="connsiteX8" fmla="*/ 0 w 2131895"/>
                <a:gd name="connsiteY8" fmla="*/ 353067 h 2118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31895" h="2118360">
                  <a:moveTo>
                    <a:pt x="0" y="353067"/>
                  </a:moveTo>
                  <a:cubicBezTo>
                    <a:pt x="0" y="158073"/>
                    <a:pt x="158073" y="0"/>
                    <a:pt x="353067" y="0"/>
                  </a:cubicBezTo>
                  <a:lnTo>
                    <a:pt x="1778828" y="0"/>
                  </a:lnTo>
                  <a:cubicBezTo>
                    <a:pt x="1973822" y="0"/>
                    <a:pt x="2131895" y="158073"/>
                    <a:pt x="2131895" y="353067"/>
                  </a:cubicBezTo>
                  <a:lnTo>
                    <a:pt x="2131895" y="1765293"/>
                  </a:lnTo>
                  <a:cubicBezTo>
                    <a:pt x="2131895" y="1960287"/>
                    <a:pt x="1973822" y="2118360"/>
                    <a:pt x="1778828" y="2118360"/>
                  </a:cubicBezTo>
                  <a:lnTo>
                    <a:pt x="353067" y="2118360"/>
                  </a:lnTo>
                  <a:cubicBezTo>
                    <a:pt x="158073" y="2118360"/>
                    <a:pt x="0" y="1960287"/>
                    <a:pt x="0" y="1765293"/>
                  </a:cubicBezTo>
                  <a:lnTo>
                    <a:pt x="0" y="353067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0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9610" tIns="179610" rIns="179610" bIns="179610" numCol="1" spcCol="1270" anchor="ctr" anchorCtr="0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700" b="1" dirty="0">
                  <a:solidFill>
                    <a:srgbClr val="05066D"/>
                  </a:solidFill>
                  <a:latin typeface="+mj-lt"/>
                </a:rPr>
                <a:t>Investimentos R$1.450.229,00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95950" y="-3014475"/>
            <a:ext cx="4671172" cy="7167377"/>
          </a:xfrm>
          <a:custGeom>
            <a:avLst/>
            <a:gdLst/>
            <a:ahLst/>
            <a:cxnLst/>
            <a:rect l="l" t="t" r="r" b="b"/>
            <a:pathLst>
              <a:path w="4991149" h="7541571">
                <a:moveTo>
                  <a:pt x="0" y="0"/>
                </a:moveTo>
                <a:lnTo>
                  <a:pt x="4991149" y="0"/>
                </a:lnTo>
                <a:lnTo>
                  <a:pt x="4991149" y="7541571"/>
                </a:lnTo>
                <a:lnTo>
                  <a:pt x="0" y="75415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594909" y="279637"/>
            <a:ext cx="2231374" cy="408095"/>
          </a:xfrm>
          <a:custGeom>
            <a:avLst/>
            <a:gdLst/>
            <a:ahLst/>
            <a:cxnLst/>
            <a:rect l="l" t="t" r="r" b="b"/>
            <a:pathLst>
              <a:path w="2231375" h="408094">
                <a:moveTo>
                  <a:pt x="0" y="0"/>
                </a:moveTo>
                <a:lnTo>
                  <a:pt x="2231375" y="0"/>
                </a:lnTo>
                <a:lnTo>
                  <a:pt x="2231375" y="408094"/>
                </a:lnTo>
                <a:lnTo>
                  <a:pt x="0" y="4080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3850595" y="-517617"/>
            <a:ext cx="10551205" cy="1421933"/>
            <a:chOff x="0" y="-142875"/>
            <a:chExt cx="1133444" cy="36557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33444" cy="222704"/>
            </a:xfrm>
            <a:custGeom>
              <a:avLst/>
              <a:gdLst/>
              <a:ahLst/>
              <a:cxnLst/>
              <a:rect l="l" t="t" r="r" b="b"/>
              <a:pathLst>
                <a:path w="1133444" h="222704">
                  <a:moveTo>
                    <a:pt x="111352" y="0"/>
                  </a:moveTo>
                  <a:lnTo>
                    <a:pt x="1022092" y="0"/>
                  </a:lnTo>
                  <a:cubicBezTo>
                    <a:pt x="1083590" y="0"/>
                    <a:pt x="1133444" y="49854"/>
                    <a:pt x="1133444" y="111352"/>
                  </a:cubicBezTo>
                  <a:lnTo>
                    <a:pt x="1133444" y="111352"/>
                  </a:lnTo>
                  <a:cubicBezTo>
                    <a:pt x="1133444" y="140884"/>
                    <a:pt x="1121713" y="169207"/>
                    <a:pt x="1100830" y="190090"/>
                  </a:cubicBezTo>
                  <a:cubicBezTo>
                    <a:pt x="1079948" y="210972"/>
                    <a:pt x="1051625" y="222704"/>
                    <a:pt x="1022092" y="222704"/>
                  </a:cubicBezTo>
                  <a:lnTo>
                    <a:pt x="111352" y="222704"/>
                  </a:lnTo>
                  <a:cubicBezTo>
                    <a:pt x="49854" y="222704"/>
                    <a:pt x="0" y="172850"/>
                    <a:pt x="0" y="111352"/>
                  </a:cubicBezTo>
                  <a:lnTo>
                    <a:pt x="0" y="111352"/>
                  </a:lnTo>
                  <a:cubicBezTo>
                    <a:pt x="0" y="49854"/>
                    <a:pt x="49854" y="0"/>
                    <a:pt x="111352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cap="rnd">
              <a:noFill/>
              <a:prstDash val="solid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142875"/>
              <a:ext cx="1133444" cy="3655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0212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4164726" y="169904"/>
            <a:ext cx="9982200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pt-BR" sz="3600" b="1" noProof="1">
                <a:solidFill>
                  <a:srgbClr val="05066D"/>
                </a:solidFill>
                <a:latin typeface="Cocomat Pro Heavy"/>
              </a:rPr>
              <a:t>Atenção Materna e Infantil</a:t>
            </a:r>
            <a:endParaRPr lang="en-US" sz="3600" b="1" noProof="1">
              <a:solidFill>
                <a:srgbClr val="05066D"/>
              </a:solidFill>
              <a:latin typeface="Cocomat Pro Heavy"/>
            </a:endParaRP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5" y="2857500"/>
            <a:ext cx="16072935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Freeform 15"/>
          <p:cNvSpPr/>
          <p:nvPr/>
        </p:nvSpPr>
        <p:spPr>
          <a:xfrm>
            <a:off x="3581400" y="2027462"/>
            <a:ext cx="11734800" cy="866216"/>
          </a:xfrm>
          <a:custGeom>
            <a:avLst/>
            <a:gdLst/>
            <a:ahLst/>
            <a:cxnLst/>
            <a:rect l="l" t="t" r="r" b="b"/>
            <a:pathLst>
              <a:path w="1133444" h="222704">
                <a:moveTo>
                  <a:pt x="111352" y="0"/>
                </a:moveTo>
                <a:lnTo>
                  <a:pt x="1022092" y="0"/>
                </a:lnTo>
                <a:cubicBezTo>
                  <a:pt x="1083590" y="0"/>
                  <a:pt x="1133444" y="49854"/>
                  <a:pt x="1133444" y="111352"/>
                </a:cubicBezTo>
                <a:lnTo>
                  <a:pt x="1133444" y="111352"/>
                </a:lnTo>
                <a:cubicBezTo>
                  <a:pt x="1133444" y="140884"/>
                  <a:pt x="1121713" y="169207"/>
                  <a:pt x="1100830" y="190090"/>
                </a:cubicBezTo>
                <a:cubicBezTo>
                  <a:pt x="1079948" y="210972"/>
                  <a:pt x="1051625" y="222704"/>
                  <a:pt x="1022092" y="222704"/>
                </a:cubicBezTo>
                <a:lnTo>
                  <a:pt x="111352" y="222704"/>
                </a:lnTo>
                <a:cubicBezTo>
                  <a:pt x="49854" y="222704"/>
                  <a:pt x="0" y="172850"/>
                  <a:pt x="0" y="111352"/>
                </a:cubicBezTo>
                <a:lnTo>
                  <a:pt x="0" y="111352"/>
                </a:lnTo>
                <a:cubicBezTo>
                  <a:pt x="0" y="49854"/>
                  <a:pt x="49854" y="0"/>
                  <a:pt x="111352" y="0"/>
                </a:cubicBezTo>
                <a:close/>
              </a:path>
            </a:pathLst>
          </a:custGeom>
          <a:solidFill>
            <a:srgbClr val="FFC609"/>
          </a:solidFill>
          <a:ln cap="rnd">
            <a:noFill/>
            <a:prstDash val="solid"/>
            <a:round/>
          </a:ln>
        </p:spPr>
      </p:sp>
      <p:sp>
        <p:nvSpPr>
          <p:cNvPr id="5" name="Retângulo 4"/>
          <p:cNvSpPr/>
          <p:nvPr/>
        </p:nvSpPr>
        <p:spPr>
          <a:xfrm>
            <a:off x="4164728" y="2019305"/>
            <a:ext cx="10389476" cy="646288"/>
          </a:xfrm>
          <a:prstGeom prst="rect">
            <a:avLst/>
          </a:prstGeom>
        </p:spPr>
        <p:txBody>
          <a:bodyPr wrap="square" lIns="91404" tIns="45699" rIns="91404" bIns="45699">
            <a:spAutoFit/>
          </a:bodyPr>
          <a:lstStyle/>
          <a:p>
            <a:pPr algn="ctr"/>
            <a:r>
              <a:rPr lang="pt-BR" sz="3600" b="1" noProof="1">
                <a:solidFill>
                  <a:srgbClr val="05066D"/>
                </a:solidFill>
                <a:latin typeface="Cocomat Pro Heavy"/>
              </a:rPr>
              <a:t>Ampliação do Pré-natal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24099551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95950" y="-3014475"/>
            <a:ext cx="4671172" cy="7167377"/>
          </a:xfrm>
          <a:custGeom>
            <a:avLst/>
            <a:gdLst/>
            <a:ahLst/>
            <a:cxnLst/>
            <a:rect l="l" t="t" r="r" b="b"/>
            <a:pathLst>
              <a:path w="4991149" h="7541571">
                <a:moveTo>
                  <a:pt x="0" y="0"/>
                </a:moveTo>
                <a:lnTo>
                  <a:pt x="4991149" y="0"/>
                </a:lnTo>
                <a:lnTo>
                  <a:pt x="4991149" y="7541571"/>
                </a:lnTo>
                <a:lnTo>
                  <a:pt x="0" y="75415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594909" y="279637"/>
            <a:ext cx="2231374" cy="408095"/>
          </a:xfrm>
          <a:custGeom>
            <a:avLst/>
            <a:gdLst/>
            <a:ahLst/>
            <a:cxnLst/>
            <a:rect l="l" t="t" r="r" b="b"/>
            <a:pathLst>
              <a:path w="2231375" h="408094">
                <a:moveTo>
                  <a:pt x="0" y="0"/>
                </a:moveTo>
                <a:lnTo>
                  <a:pt x="2231375" y="0"/>
                </a:lnTo>
                <a:lnTo>
                  <a:pt x="2231375" y="408094"/>
                </a:lnTo>
                <a:lnTo>
                  <a:pt x="0" y="4080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5" y="38104"/>
            <a:ext cx="14005327" cy="5743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1" y="6106451"/>
            <a:ext cx="8225775" cy="4133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6045063"/>
            <a:ext cx="9154110" cy="420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26573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95950" y="-3014475"/>
            <a:ext cx="4671172" cy="7167377"/>
          </a:xfrm>
          <a:custGeom>
            <a:avLst/>
            <a:gdLst/>
            <a:ahLst/>
            <a:cxnLst/>
            <a:rect l="l" t="t" r="r" b="b"/>
            <a:pathLst>
              <a:path w="4991149" h="7541571">
                <a:moveTo>
                  <a:pt x="0" y="0"/>
                </a:moveTo>
                <a:lnTo>
                  <a:pt x="4991149" y="0"/>
                </a:lnTo>
                <a:lnTo>
                  <a:pt x="4991149" y="7541571"/>
                </a:lnTo>
                <a:lnTo>
                  <a:pt x="0" y="75415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594909" y="279637"/>
            <a:ext cx="2231374" cy="408095"/>
          </a:xfrm>
          <a:custGeom>
            <a:avLst/>
            <a:gdLst/>
            <a:ahLst/>
            <a:cxnLst/>
            <a:rect l="l" t="t" r="r" b="b"/>
            <a:pathLst>
              <a:path w="2231375" h="408094">
                <a:moveTo>
                  <a:pt x="0" y="0"/>
                </a:moveTo>
                <a:lnTo>
                  <a:pt x="2231375" y="0"/>
                </a:lnTo>
                <a:lnTo>
                  <a:pt x="2231375" y="408094"/>
                </a:lnTo>
                <a:lnTo>
                  <a:pt x="0" y="4080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8104"/>
            <a:ext cx="13766108" cy="5375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5" y="7277100"/>
            <a:ext cx="14270871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65864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5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9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8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2189</TotalTime>
  <Words>3228</Words>
  <Application>Microsoft Office PowerPoint</Application>
  <PresentationFormat>Personalizar</PresentationFormat>
  <Paragraphs>780</Paragraphs>
  <Slides>51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15</vt:i4>
      </vt:variant>
      <vt:variant>
        <vt:lpstr>Tema</vt:lpstr>
      </vt:variant>
      <vt:variant>
        <vt:i4>12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51</vt:i4>
      </vt:variant>
    </vt:vector>
  </HeadingPairs>
  <TitlesOfParts>
    <vt:vector size="79" baseType="lpstr">
      <vt:lpstr>Montserrat Heavy</vt:lpstr>
      <vt:lpstr>Poppins Bold</vt:lpstr>
      <vt:lpstr>Montserrat Bold</vt:lpstr>
      <vt:lpstr>Cocomat Pro Heavy</vt:lpstr>
      <vt:lpstr>Poppins</vt:lpstr>
      <vt:lpstr>Calibri</vt:lpstr>
      <vt:lpstr>Open Sans Bold</vt:lpstr>
      <vt:lpstr>Poppins Medium</vt:lpstr>
      <vt:lpstr>Microsoft Sans Serif</vt:lpstr>
      <vt:lpstr>Poppins Semi-Bold</vt:lpstr>
      <vt:lpstr>Wingdings</vt:lpstr>
      <vt:lpstr>Tahoma</vt:lpstr>
      <vt:lpstr>Calibri Light</vt:lpstr>
      <vt:lpstr>Arial</vt:lpstr>
      <vt:lpstr>Times New Roman</vt:lpstr>
      <vt:lpstr>Office Theme</vt:lpstr>
      <vt:lpstr>8_Tema do Office</vt:lpstr>
      <vt:lpstr>8_Personalizar design</vt:lpstr>
      <vt:lpstr>3_Office Theme</vt:lpstr>
      <vt:lpstr>10_Office Theme</vt:lpstr>
      <vt:lpstr>1_Office Theme</vt:lpstr>
      <vt:lpstr>Tema do Office</vt:lpstr>
      <vt:lpstr>4_Tema do Office</vt:lpstr>
      <vt:lpstr>1_Tema do Office</vt:lpstr>
      <vt:lpstr>4_Office Theme</vt:lpstr>
      <vt:lpstr>5_Tema do Office</vt:lpstr>
      <vt:lpstr>9_Personalizar design</vt:lpstr>
      <vt:lpstr>Planilha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Carlos Felinto Júnior Secretário de Estado da Saúde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AÇÕES PONTUAIS DA SECRETARIA DE ESTADO DA SAÚDE (SES-TO) NO 3º QUADRIMESTRE DE 2023</dc:title>
  <dc:creator>Luiza Regina Dias Noleto</dc:creator>
  <cp:lastModifiedBy>Luiza Regina Dias</cp:lastModifiedBy>
  <cp:revision>89</cp:revision>
  <dcterms:created xsi:type="dcterms:W3CDTF">2006-08-16T00:00:00Z</dcterms:created>
  <dcterms:modified xsi:type="dcterms:W3CDTF">2024-06-06T13:30:25Z</dcterms:modified>
  <dc:identifier>DAF-pPwoytQ</dc:identifier>
</cp:coreProperties>
</file>