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660" r:id="rId2"/>
    <p:sldMasterId id="2147484863" r:id="rId3"/>
    <p:sldMasterId id="2147485210" r:id="rId4"/>
    <p:sldMasterId id="2147485222" r:id="rId5"/>
    <p:sldMasterId id="2147485266" r:id="rId6"/>
    <p:sldMasterId id="2147485315" r:id="rId7"/>
    <p:sldMasterId id="2147485364" r:id="rId8"/>
    <p:sldMasterId id="2147485376" r:id="rId9"/>
    <p:sldMasterId id="2147485412" r:id="rId10"/>
    <p:sldMasterId id="2147485477" r:id="rId11"/>
    <p:sldMasterId id="2147485489" r:id="rId12"/>
    <p:sldMasterId id="2147485501" r:id="rId13"/>
  </p:sldMasterIdLst>
  <p:notesMasterIdLst>
    <p:notesMasterId r:id="rId61"/>
  </p:notesMasterIdLst>
  <p:handoutMasterIdLst>
    <p:handoutMasterId r:id="rId62"/>
  </p:handoutMasterIdLst>
  <p:sldIdLst>
    <p:sldId id="775" r:id="rId14"/>
    <p:sldId id="763" r:id="rId15"/>
    <p:sldId id="756" r:id="rId16"/>
    <p:sldId id="789" r:id="rId17"/>
    <p:sldId id="796" r:id="rId18"/>
    <p:sldId id="790" r:id="rId19"/>
    <p:sldId id="791" r:id="rId20"/>
    <p:sldId id="718" r:id="rId21"/>
    <p:sldId id="792" r:id="rId22"/>
    <p:sldId id="742" r:id="rId23"/>
    <p:sldId id="771" r:id="rId24"/>
    <p:sldId id="797" r:id="rId25"/>
    <p:sldId id="788" r:id="rId26"/>
    <p:sldId id="780" r:id="rId27"/>
    <p:sldId id="798" r:id="rId28"/>
    <p:sldId id="765" r:id="rId29"/>
    <p:sldId id="720" r:id="rId30"/>
    <p:sldId id="445" r:id="rId31"/>
    <p:sldId id="721" r:id="rId32"/>
    <p:sldId id="620" r:id="rId33"/>
    <p:sldId id="722" r:id="rId34"/>
    <p:sldId id="554" r:id="rId35"/>
    <p:sldId id="723" r:id="rId36"/>
    <p:sldId id="556" r:id="rId37"/>
    <p:sldId id="724" r:id="rId38"/>
    <p:sldId id="725" r:id="rId39"/>
    <p:sldId id="726" r:id="rId40"/>
    <p:sldId id="449" r:id="rId41"/>
    <p:sldId id="729" r:id="rId42"/>
    <p:sldId id="727" r:id="rId43"/>
    <p:sldId id="728" r:id="rId44"/>
    <p:sldId id="553" r:id="rId45"/>
    <p:sldId id="731" r:id="rId46"/>
    <p:sldId id="453" r:id="rId47"/>
    <p:sldId id="730" r:id="rId48"/>
    <p:sldId id="622" r:id="rId49"/>
    <p:sldId id="733" r:id="rId50"/>
    <p:sldId id="800" r:id="rId51"/>
    <p:sldId id="801" r:id="rId52"/>
    <p:sldId id="621" r:id="rId53"/>
    <p:sldId id="732" r:id="rId54"/>
    <p:sldId id="799" r:id="rId55"/>
    <p:sldId id="795" r:id="rId56"/>
    <p:sldId id="766" r:id="rId57"/>
    <p:sldId id="767" r:id="rId58"/>
    <p:sldId id="768" r:id="rId59"/>
    <p:sldId id="741" r:id="rId60"/>
  </p:sldIdLst>
  <p:sldSz cx="9906000" cy="6858000" type="A4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69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39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9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9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4938" algn="l" defTabSz="91397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1926" algn="l" defTabSz="91397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8914" algn="l" defTabSz="91397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5902" algn="l" defTabSz="91397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0066FF"/>
    <a:srgbClr val="FFCC66"/>
    <a:srgbClr val="CC3399"/>
    <a:srgbClr val="F68222"/>
    <a:srgbClr val="FF5050"/>
    <a:srgbClr val="0000FF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9281" autoAdjust="0"/>
  </p:normalViewPr>
  <p:slideViewPr>
    <p:cSldViewPr>
      <p:cViewPr varScale="1">
        <p:scale>
          <a:sx n="82" d="100"/>
          <a:sy n="82" d="100"/>
        </p:scale>
        <p:origin x="1368" y="53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3139"/>
    </p:cViewPr>
  </p:sorterViewPr>
  <p:notesViewPr>
    <p:cSldViewPr>
      <p:cViewPr varScale="1">
        <p:scale>
          <a:sx n="61" d="100"/>
          <a:sy n="61" d="100"/>
        </p:scale>
        <p:origin x="-3293" y="-10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IMPBYjan-abr%202024-F%20Todas-Graf%20execu&#231;&#227;o%20total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Progfonte-jan-abr%202024-Obj%20e%20A&#231;&#227;o-Gr&#225;f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Relorc%202023-graf%20Or&#231;%20Aprovado,%20Liquidado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An&#225;lise%20Exec%20Or&#231;am%202009-2024\An&#225;lise%20Exec%202024\An&#225;lise%20Exec%201&#186;%20Quad%202024-em%20constru&#231;&#227;o\Relorc%202023-graf%20Or&#231;%20Aprovado,%20Liquidado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SIOPS\Graficos%20SIOPS-usuais\EC%2029%20Toc%20por%20quad-Graf%20EC.xls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SIOPS\Graficos%20SIOPS-usuais\EC%2029%20Toc%20por%20quad-Graf%20EC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4818516773635E-2"/>
          <c:y val="3.1023002064426906E-2"/>
          <c:w val="0.95751817080557233"/>
          <c:h val="0.760100331139317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'Impby geral-graf azul e rosa'!$A$5</c:f>
              <c:strCache>
                <c:ptCount val="1"/>
                <c:pt idx="0">
                  <c:v>Pessoal e Encargos Sociais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143492441236321E-2"/>
                  <c:y val="-1.01454176530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79-496D-8B5A-CB679C82C6CC}"/>
                </c:ext>
              </c:extLst>
            </c:dLbl>
            <c:dLbl>
              <c:idx val="1"/>
              <c:layout>
                <c:manualLayout>
                  <c:x val="1.1434977376593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79-496D-8B5A-CB679C82C6CC}"/>
                </c:ext>
              </c:extLst>
            </c:dLbl>
            <c:dLbl>
              <c:idx val="2"/>
              <c:layout>
                <c:manualLayout>
                  <c:x val="1.00896859205238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79-496D-8B5A-CB679C82C6CC}"/>
                </c:ext>
              </c:extLst>
            </c:dLbl>
            <c:dLbl>
              <c:idx val="3"/>
              <c:layout>
                <c:manualLayout>
                  <c:x val="1.0089632956293334E-2"/>
                  <c:y val="1.6909029421711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79-496D-8B5A-CB679C82C6CC}"/>
                </c:ext>
              </c:extLst>
            </c:dLbl>
            <c:dLbl>
              <c:idx val="4"/>
              <c:layout>
                <c:manualLayout>
                  <c:x val="7.39910300838408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79-496D-8B5A-CB679C82C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 azul e rosa'!$B$4:$C$4;'Impby geral-graf azul e rosa'!$E$4;'Impby geral-graf azul e rosa'!$G$4;'Impby geral-graf azul e rosa'!$I$4)</c:f>
              <c:strCache>
                <c:ptCount val="5"/>
                <c:pt idx="0">
                  <c:v>APROVADO (R$2.262.959.210,00)</c:v>
                </c:pt>
                <c:pt idx="1">
                  <c:v>AUTORIZADO (R$2.334.755.365,06)
3% acima do Aprovado</c:v>
                </c:pt>
                <c:pt idx="2">
                  <c:v>EMPENHADO (R$1.097.074.531,86)
47% do Autorizado
73% Tesouro Estadual 
27% Outras Fontes</c:v>
                </c:pt>
                <c:pt idx="3">
                  <c:v>LIQUIDADO (R$888.170.870,43)
81% do  Empenhado
</c:v>
                </c:pt>
                <c:pt idx="4">
                  <c:v>PAGO
 (R$861.366.721,28)
79% do Empenhado
97% do Liquidado</c:v>
                </c:pt>
              </c:strCache>
            </c:strRef>
          </c:cat>
          <c:val>
            <c:numRef>
              <c:f>('Impby geral-graf azul e rosa'!$B$5:$C$5;'Impby geral-graf azul e rosa'!$E$5;'Impby geral-graf azul e rosa'!$G$5;'Impby geral-graf azul e rosa'!$I$5)</c:f>
              <c:numCache>
                <c:formatCode>_(* #,##0.00_);_(* \(#,##0.00\);_(* "-"??_);_(@_)</c:formatCode>
                <c:ptCount val="5"/>
                <c:pt idx="0">
                  <c:v>1228799999</c:v>
                </c:pt>
                <c:pt idx="1">
                  <c:v>1229681193</c:v>
                </c:pt>
                <c:pt idx="2">
                  <c:v>553914317.79999995</c:v>
                </c:pt>
                <c:pt idx="3">
                  <c:v>541964019.75999999</c:v>
                </c:pt>
                <c:pt idx="4">
                  <c:v>529602748.64999998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B-45EE-871C-71B5D5DD022C}"/>
            </c:ext>
          </c:extLst>
        </c:ser>
        <c:ser>
          <c:idx val="1"/>
          <c:order val="1"/>
          <c:tx>
            <c:strRef>
              <c:f>'Impby geral-graf azul e rosa'!$A$6</c:f>
              <c:strCache>
                <c:ptCount val="1"/>
                <c:pt idx="0">
                  <c:v>Outras Despesas Correntes (Custeio)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>
                <c:manualLayout>
                  <c:x val="5.3811658242794071E-3"/>
                  <c:y val="6.19990583278619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79-496D-8B5A-CB679C82C6CC}"/>
                </c:ext>
              </c:extLst>
            </c:dLbl>
            <c:dLbl>
              <c:idx val="1"/>
              <c:layout>
                <c:manualLayout>
                  <c:x val="1.0762331648558814E-2"/>
                  <c:y val="-8.4545147108555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79-496D-8B5A-CB679C82C6CC}"/>
                </c:ext>
              </c:extLst>
            </c:dLbl>
            <c:dLbl>
              <c:idx val="2"/>
              <c:layout>
                <c:manualLayout>
                  <c:x val="1.614349747283822E-2"/>
                  <c:y val="-6.19990583278619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79-496D-8B5A-CB679C82C6CC}"/>
                </c:ext>
              </c:extLst>
            </c:dLbl>
            <c:dLbl>
              <c:idx val="3"/>
              <c:layout>
                <c:manualLayout>
                  <c:x val="1.0089685920523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79-496D-8B5A-CB679C82C6CC}"/>
                </c:ext>
              </c:extLst>
            </c:dLbl>
            <c:dLbl>
              <c:idx val="4"/>
              <c:layout>
                <c:manualLayout>
                  <c:x val="1.4798206016768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79-496D-8B5A-CB679C82C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 azul e rosa'!$B$4:$C$4;'Impby geral-graf azul e rosa'!$E$4;'Impby geral-graf azul e rosa'!$G$4;'Impby geral-graf azul e rosa'!$I$4)</c:f>
              <c:strCache>
                <c:ptCount val="5"/>
                <c:pt idx="0">
                  <c:v>APROVADO (R$2.262.959.210,00)</c:v>
                </c:pt>
                <c:pt idx="1">
                  <c:v>AUTORIZADO (R$2.334.755.365,06)
3% acima do Aprovado</c:v>
                </c:pt>
                <c:pt idx="2">
                  <c:v>EMPENHADO (R$1.097.074.531,86)
47% do Autorizado
73% Tesouro Estadual 
27% Outras Fontes</c:v>
                </c:pt>
                <c:pt idx="3">
                  <c:v>LIQUIDADO (R$888.170.870,43)
81% do  Empenhado
</c:v>
                </c:pt>
                <c:pt idx="4">
                  <c:v>PAGO
 (R$861.366.721,28)
79% do Empenhado
97% do Liquidado</c:v>
                </c:pt>
              </c:strCache>
            </c:strRef>
          </c:cat>
          <c:val>
            <c:numRef>
              <c:f>('Impby geral-graf azul e rosa'!$B$6:$C$6;'Impby geral-graf azul e rosa'!$E$6;'Impby geral-graf azul e rosa'!$G$6;'Impby geral-graf azul e rosa'!$I$6)</c:f>
              <c:numCache>
                <c:formatCode>_(* #,##0.00_);_(* \(#,##0.00\);_(* "-"??_);_(@_)</c:formatCode>
                <c:ptCount val="5"/>
                <c:pt idx="0">
                  <c:v>832106945</c:v>
                </c:pt>
                <c:pt idx="1">
                  <c:v>920507359.50999999</c:v>
                </c:pt>
                <c:pt idx="2">
                  <c:v>519228946.95999998</c:v>
                </c:pt>
                <c:pt idx="3">
                  <c:v>331517204.54000002</c:v>
                </c:pt>
                <c:pt idx="4">
                  <c:v>317224326.5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B-45EE-871C-71B5D5DD022C}"/>
            </c:ext>
          </c:extLst>
        </c:ser>
        <c:ser>
          <c:idx val="2"/>
          <c:order val="2"/>
          <c:tx>
            <c:strRef>
              <c:f>'Impby geral-graf azul e rosa'!$A$7</c:f>
              <c:strCache>
                <c:ptCount val="1"/>
                <c:pt idx="0">
                  <c:v>Investimentos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7.6922067433878461E-3"/>
                  <c:y val="-5.6411560266682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B-45EE-871C-71B5D5DD022C}"/>
                </c:ext>
              </c:extLst>
            </c:dLbl>
            <c:dLbl>
              <c:idx val="1"/>
              <c:layout>
                <c:manualLayout>
                  <c:x val="8.9743031312234777E-3"/>
                  <c:y val="-4.98541916607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B-45EE-871C-71B5D5DD022C}"/>
                </c:ext>
              </c:extLst>
            </c:dLbl>
            <c:dLbl>
              <c:idx val="2"/>
              <c:layout>
                <c:manualLayout>
                  <c:x val="-4.7008003968073819E-17"/>
                  <c:y val="-5.040718217121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B-45EE-871C-71B5D5DD022C}"/>
                </c:ext>
              </c:extLst>
            </c:dLbl>
            <c:dLbl>
              <c:idx val="3"/>
              <c:layout>
                <c:manualLayout>
                  <c:x val="1.2820512820512821E-3"/>
                  <c:y val="-6.134553053917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B-45EE-871C-71B5D5DD022C}"/>
                </c:ext>
              </c:extLst>
            </c:dLbl>
            <c:dLbl>
              <c:idx val="4"/>
              <c:layout>
                <c:manualLayout>
                  <c:x val="2.3076923076923172E-2"/>
                  <c:y val="-5.7529166632215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4B-45EE-871C-71B5D5DD02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 azul e rosa'!$B$4:$C$4;'Impby geral-graf azul e rosa'!$E$4;'Impby geral-graf azul e rosa'!$G$4;'Impby geral-graf azul e rosa'!$I$4)</c:f>
              <c:strCache>
                <c:ptCount val="5"/>
                <c:pt idx="0">
                  <c:v>APROVADO (R$2.262.959.210,00)</c:v>
                </c:pt>
                <c:pt idx="1">
                  <c:v>AUTORIZADO (R$2.334.755.365,06)
3% acima do Aprovado</c:v>
                </c:pt>
                <c:pt idx="2">
                  <c:v>EMPENHADO (R$1.097.074.531,86)
47% do Autorizado
73% Tesouro Estadual 
27% Outras Fontes</c:v>
                </c:pt>
                <c:pt idx="3">
                  <c:v>LIQUIDADO (R$888.170.870,43)
81% do  Empenhado
</c:v>
                </c:pt>
                <c:pt idx="4">
                  <c:v>PAGO
 (R$861.366.721,28)
79% do Empenhado
97% do Liquidado</c:v>
                </c:pt>
              </c:strCache>
            </c:strRef>
          </c:cat>
          <c:val>
            <c:numRef>
              <c:f>('Impby geral-graf azul e rosa'!$B$7:$C$7;'Impby geral-graf azul e rosa'!$E$7;'Impby geral-graf azul e rosa'!$G$7;'Impby geral-graf azul e rosa'!$I$7)</c:f>
              <c:numCache>
                <c:formatCode>_(* #,##0.00_);_(* \(#,##0.00\);_(* "-"??_);_(@_)</c:formatCode>
                <c:ptCount val="5"/>
                <c:pt idx="0">
                  <c:v>202052266</c:v>
                </c:pt>
                <c:pt idx="1">
                  <c:v>184566812.55000001</c:v>
                </c:pt>
                <c:pt idx="2">
                  <c:v>23931267.100000001</c:v>
                </c:pt>
                <c:pt idx="3">
                  <c:v>14689646.130000001</c:v>
                </c:pt>
                <c:pt idx="4">
                  <c:v>14539646.130000001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4B-45EE-871C-71B5D5DD0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980096"/>
        <c:axId val="212123648"/>
        <c:axId val="0"/>
      </c:bar3DChart>
      <c:catAx>
        <c:axId val="22298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80975" cap="rnd" cmpd="sng">
            <a:solidFill>
              <a:sysClr val="windowText" lastClr="000000"/>
            </a:solidFill>
          </a:ln>
          <a:effectLst/>
        </c:spPr>
        <c:txPr>
          <a:bodyPr anchor="ctr" anchorCtr="0"/>
          <a:lstStyle/>
          <a:p>
            <a:pPr>
              <a:defRPr sz="1200" b="0"/>
            </a:pPr>
            <a:endParaRPr lang="pt-BR"/>
          </a:p>
        </c:txPr>
        <c:crossAx val="212123648"/>
        <c:crosses val="autoZero"/>
        <c:auto val="1"/>
        <c:lblAlgn val="ctr"/>
        <c:lblOffset val="100"/>
        <c:noMultiLvlLbl val="0"/>
      </c:catAx>
      <c:valAx>
        <c:axId val="21212364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crossAx val="2229800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55965964239274901"/>
          <c:y val="4.7601850115090806E-2"/>
          <c:w val="0.42434042044451048"/>
          <c:h val="0.15482503499033665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65400191214991"/>
          <c:y val="0.12886947768612916"/>
          <c:w val="0.77628643902236805"/>
          <c:h val="0.5217100715025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Obj-simples-'!$B$75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1E8F-4D2B-A405-737B44A3D03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1E8F-4D2B-A405-737B44A3D03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1E8F-4D2B-A405-737B44A3D03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1E8F-4D2B-A405-737B44A3D033}"/>
              </c:ext>
            </c:extLst>
          </c:dPt>
          <c:cat>
            <c:strRef>
              <c:f>'Base Graf Obj-simples-'!$A$76:$A$80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Obj-simples-'!$B$76:$B$80</c:f>
              <c:numCache>
                <c:formatCode>_(* #,##0.00_);_(* \(#,##0.00\);_(* "-"??_);_(@_)</c:formatCode>
                <c:ptCount val="5"/>
                <c:pt idx="0">
                  <c:v>1264599999</c:v>
                </c:pt>
                <c:pt idx="1">
                  <c:v>1275316717</c:v>
                </c:pt>
                <c:pt idx="2">
                  <c:v>575426054.65999985</c:v>
                </c:pt>
                <c:pt idx="3">
                  <c:v>560826329.23999989</c:v>
                </c:pt>
                <c:pt idx="4">
                  <c:v>547980900.76999998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8F-4D2B-A405-737B44A3D033}"/>
            </c:ext>
          </c:extLst>
        </c:ser>
        <c:ser>
          <c:idx val="1"/>
          <c:order val="1"/>
          <c:tx>
            <c:strRef>
              <c:f>'Base Graf Obj-simples-'!$C$75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Obj-simples-'!$A$76:$A$80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Obj-simples-'!$C$76:$C$80</c:f>
              <c:numCache>
                <c:formatCode>0.00%</c:formatCode>
                <c:ptCount val="5"/>
                <c:pt idx="0">
                  <c:v>1</c:v>
                </c:pt>
                <c:pt idx="1">
                  <c:v>1.0084743934908069</c:v>
                </c:pt>
                <c:pt idx="2">
                  <c:v>0.45120247150339821</c:v>
                </c:pt>
                <c:pt idx="3">
                  <c:v>0.97462797295713965</c:v>
                </c:pt>
                <c:pt idx="4">
                  <c:v>0.97709553243085556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E8F-4D2B-A405-737B44A3D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23659520"/>
        <c:axId val="227985664"/>
      </c:barChart>
      <c:catAx>
        <c:axId val="22365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7985664"/>
        <c:crosses val="autoZero"/>
        <c:auto val="1"/>
        <c:lblAlgn val="ctr"/>
        <c:lblOffset val="100"/>
        <c:noMultiLvlLbl val="0"/>
      </c:catAx>
      <c:valAx>
        <c:axId val="22798566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36595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4"/>
          <c:order val="0"/>
          <c:tx>
            <c:strRef>
              <c:f>'BASE graf Objet-ação'!$D$33</c:f>
              <c:strCache>
                <c:ptCount val="1"/>
                <c:pt idx="0">
                  <c:v>AUTORIZADO (R$)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'BASE graf Objet-ação'!$B$34:$B$38</c:f>
              <c:strCache>
                <c:ptCount val="5"/>
                <c:pt idx="0">
                  <c:v>4253 - Manutenção de serviços de transporte</c:v>
                </c:pt>
                <c:pt idx="1">
                  <c:v>6036 - Fornecimento de insumos e serviços de saúde por Sentenças Judiciais, Ação Civil</c:v>
                </c:pt>
                <c:pt idx="2">
                  <c:v>4200 - Coordenação e manutenção dos serviços administrativos gerais</c:v>
                </c:pt>
                <c:pt idx="3">
                  <c:v>4518 - Manutenção do plano de saúde dos servidores da Secretaria da saúde</c:v>
                </c:pt>
                <c:pt idx="4">
                  <c:v>4152 - Manutenção de recursos humanos</c:v>
                </c:pt>
              </c:strCache>
            </c:strRef>
          </c:cat>
          <c:val>
            <c:numRef>
              <c:f>'BASE graf Objet-ação'!$D$34:$D$38</c:f>
              <c:numCache>
                <c:formatCode>#,##0.00</c:formatCode>
                <c:ptCount val="5"/>
                <c:pt idx="0" formatCode="_(* #,##0.00_);_(* \(#,##0.00\);_(* &quot;-&quot;??_);_(@_)">
                  <c:v>3500000</c:v>
                </c:pt>
                <c:pt idx="1">
                  <c:v>10500000</c:v>
                </c:pt>
                <c:pt idx="2">
                  <c:v>16435524</c:v>
                </c:pt>
                <c:pt idx="3">
                  <c:v>63310573</c:v>
                </c:pt>
                <c:pt idx="4">
                  <c:v>1181570620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6-41E1-9046-016E7CC39FF6}"/>
            </c:ext>
          </c:extLst>
        </c:ser>
        <c:ser>
          <c:idx val="0"/>
          <c:order val="1"/>
          <c:tx>
            <c:strRef>
              <c:f>'BASE graf Objet-ação'!$E$33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Objet-ação'!$B$34:$B$38</c:f>
              <c:strCache>
                <c:ptCount val="5"/>
                <c:pt idx="0">
                  <c:v>4253 - Manutenção de serviços de transporte</c:v>
                </c:pt>
                <c:pt idx="1">
                  <c:v>6036 - Fornecimento de insumos e serviços de saúde por Sentenças Judiciais, Ação Civil</c:v>
                </c:pt>
                <c:pt idx="2">
                  <c:v>4200 - Coordenação e manutenção dos serviços administrativos gerais</c:v>
                </c:pt>
                <c:pt idx="3">
                  <c:v>4518 - Manutenção do plano de saúde dos servidores da Secretaria da saúde</c:v>
                </c:pt>
                <c:pt idx="4">
                  <c:v>4152 - Manutenção de recursos humanos</c:v>
                </c:pt>
              </c:strCache>
            </c:strRef>
          </c:cat>
          <c:val>
            <c:numRef>
              <c:f>'BASE graf Objet-ação'!$E$34:$E$38</c:f>
              <c:numCache>
                <c:formatCode>#,##0.00</c:formatCode>
                <c:ptCount val="5"/>
                <c:pt idx="0" formatCode="_(* #,##0.00_);_(* \(#,##0.00\);_(* &quot;-&quot;??_);_(@_)">
                  <c:v>2293772.27</c:v>
                </c:pt>
                <c:pt idx="1">
                  <c:v>5719334.6299999999</c:v>
                </c:pt>
                <c:pt idx="2">
                  <c:v>10755732.800000001</c:v>
                </c:pt>
                <c:pt idx="3">
                  <c:v>15479629.93</c:v>
                </c:pt>
                <c:pt idx="4">
                  <c:v>541177585.02999997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6-41E1-9046-016E7CC39FF6}"/>
            </c:ext>
          </c:extLst>
        </c:ser>
        <c:ser>
          <c:idx val="1"/>
          <c:order val="2"/>
          <c:tx>
            <c:strRef>
              <c:f>'BASE graf Objet-ação'!$F$33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'BASE graf Objet-ação'!$B$34:$B$38</c:f>
              <c:strCache>
                <c:ptCount val="5"/>
                <c:pt idx="0">
                  <c:v>4253 - Manutenção de serviços de transporte</c:v>
                </c:pt>
                <c:pt idx="1">
                  <c:v>6036 - Fornecimento de insumos e serviços de saúde por Sentenças Judiciais, Ação Civil</c:v>
                </c:pt>
                <c:pt idx="2">
                  <c:v>4200 - Coordenação e manutenção dos serviços administrativos gerais</c:v>
                </c:pt>
                <c:pt idx="3">
                  <c:v>4518 - Manutenção do plano de saúde dos servidores da Secretaria da saúde</c:v>
                </c:pt>
                <c:pt idx="4">
                  <c:v>4152 - Manutenção de recursos humanos</c:v>
                </c:pt>
              </c:strCache>
            </c:strRef>
          </c:cat>
          <c:val>
            <c:numRef>
              <c:f>'BASE graf Objet-ação'!$F$34:$F$38</c:f>
              <c:numCache>
                <c:formatCode>#,##0.00</c:formatCode>
                <c:ptCount val="5"/>
                <c:pt idx="0" formatCode="_(* #,##0.00_);_(* \(#,##0.00\);_(* &quot;-&quot;??_);_(@_)">
                  <c:v>1675522.12</c:v>
                </c:pt>
                <c:pt idx="1">
                  <c:v>4348183.0599999996</c:v>
                </c:pt>
                <c:pt idx="2">
                  <c:v>10095707.140000001</c:v>
                </c:pt>
                <c:pt idx="3">
                  <c:v>11612457.800000001</c:v>
                </c:pt>
                <c:pt idx="4">
                  <c:v>533094459.12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6-41E1-9046-016E7CC39FF6}"/>
            </c:ext>
          </c:extLst>
        </c:ser>
        <c:ser>
          <c:idx val="3"/>
          <c:order val="3"/>
          <c:tx>
            <c:strRef>
              <c:f>'BASE graf Objet-ação'!$I$33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9506170791294565E-3"/>
                  <c:y val="-7.7395763789124182E-17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1E1-9046-016E7CC39FF6}"/>
                </c:ext>
              </c:extLst>
            </c:dLbl>
            <c:dLbl>
              <c:idx val="1"/>
              <c:layout>
                <c:manualLayout>
                  <c:x val="3.950617079129456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1E1-9046-016E7CC39FF6}"/>
                </c:ext>
              </c:extLst>
            </c:dLbl>
            <c:dLbl>
              <c:idx val="2"/>
              <c:layout>
                <c:manualLayout>
                  <c:x val="2.633641028682620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1E1-9046-016E7CC39FF6}"/>
                </c:ext>
              </c:extLst>
            </c:dLbl>
            <c:dLbl>
              <c:idx val="3"/>
              <c:layout>
                <c:manualLayout>
                  <c:x val="2.6337447194196054E-3"/>
                  <c:y val="9.6744704736405227E-18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86-41E1-9046-016E7CC39FF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Objet-ação'!$B$34:$B$38</c:f>
              <c:strCache>
                <c:ptCount val="5"/>
                <c:pt idx="0">
                  <c:v>4253 - Manutenção de serviços de transporte</c:v>
                </c:pt>
                <c:pt idx="1">
                  <c:v>6036 - Fornecimento de insumos e serviços de saúde por Sentenças Judiciais, Ação Civil</c:v>
                </c:pt>
                <c:pt idx="2">
                  <c:v>4200 - Coordenação e manutenção dos serviços administrativos gerais</c:v>
                </c:pt>
                <c:pt idx="3">
                  <c:v>4518 - Manutenção do plano de saúde dos servidores da Secretaria da saúde</c:v>
                </c:pt>
                <c:pt idx="4">
                  <c:v>4152 - Manutenção de recursos humanos</c:v>
                </c:pt>
              </c:strCache>
            </c:strRef>
          </c:cat>
          <c:val>
            <c:numRef>
              <c:f>'BASE graf Objet-ação'!$I$34:$I$38</c:f>
              <c:numCache>
                <c:formatCode>0.00%</c:formatCode>
                <c:ptCount val="5"/>
                <c:pt idx="0">
                  <c:v>0.47872060571428576</c:v>
                </c:pt>
                <c:pt idx="1">
                  <c:v>0.41411267238095234</c:v>
                </c:pt>
                <c:pt idx="2">
                  <c:v>0.61426134877111316</c:v>
                </c:pt>
                <c:pt idx="3">
                  <c:v>0.18342051334774684</c:v>
                </c:pt>
                <c:pt idx="4">
                  <c:v>0.4511744368863877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86-41E1-9046-016E7CC39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275136"/>
        <c:axId val="227987968"/>
        <c:axId val="0"/>
      </c:bar3DChart>
      <c:catAx>
        <c:axId val="22927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7987968"/>
        <c:crosses val="autoZero"/>
        <c:auto val="1"/>
        <c:lblAlgn val="ctr"/>
        <c:lblOffset val="100"/>
        <c:noMultiLvlLbl val="0"/>
      </c:catAx>
      <c:valAx>
        <c:axId val="22798796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275136"/>
        <c:crosses val="autoZero"/>
        <c:crossBetween val="between"/>
        <c:majorUnit val="300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00045603190855"/>
          <c:y val="0.15353145486008585"/>
          <c:w val="0.81451394650926134"/>
          <c:h val="0.6454520467048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Obj-simples-'!$B$19</c:f>
              <c:strCache>
                <c:ptCount val="1"/>
                <c:pt idx="0">
                  <c:v>Valor (R$)</c:v>
                </c:pt>
              </c:strCache>
            </c:strRef>
          </c:tx>
          <c:spPr>
            <a:solidFill>
              <a:srgbClr val="FF99FF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B7CC-455C-AA21-C6F757698B9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B7CC-455C-AA21-C6F757698B9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B7CC-455C-AA21-C6F757698B9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B7CC-455C-AA21-C6F757698B9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9-B7CC-455C-AA21-C6F757698B9C}"/>
              </c:ext>
            </c:extLst>
          </c:dPt>
          <c:cat>
            <c:strRef>
              <c:f>'Base Graf Obj-simples-'!$A$20:$A$24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Obj-simples-'!$B$20:$B$24</c:f>
              <c:numCache>
                <c:formatCode>_(* #,##0.00_);_(* \(#,##0.00\);_(* "-"??_);_(@_)</c:formatCode>
                <c:ptCount val="5"/>
                <c:pt idx="0">
                  <c:v>813458067</c:v>
                </c:pt>
                <c:pt idx="1">
                  <c:v>824938544.95999992</c:v>
                </c:pt>
                <c:pt idx="2">
                  <c:v>418015591.87</c:v>
                </c:pt>
                <c:pt idx="3">
                  <c:v>274945191.65999997</c:v>
                </c:pt>
                <c:pt idx="4">
                  <c:v>265614422.14999998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CC-455C-AA21-C6F757698B9C}"/>
            </c:ext>
          </c:extLst>
        </c:ser>
        <c:ser>
          <c:idx val="1"/>
          <c:order val="1"/>
          <c:tx>
            <c:strRef>
              <c:f>'Base Graf Obj-simples-'!$C$19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Obj-simples-'!$A$20:$A$24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Obj-simples-'!$C$20:$C$24</c:f>
              <c:numCache>
                <c:formatCode>0.00%</c:formatCode>
                <c:ptCount val="5"/>
                <c:pt idx="0">
                  <c:v>1</c:v>
                </c:pt>
                <c:pt idx="1">
                  <c:v>1.0141131773421825</c:v>
                </c:pt>
                <c:pt idx="2">
                  <c:v>0.50672331220778266</c:v>
                </c:pt>
                <c:pt idx="3">
                  <c:v>0.65773908200416131</c:v>
                </c:pt>
                <c:pt idx="4">
                  <c:v>0.96606316533973613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CC-455C-AA21-C6F757698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29385728"/>
        <c:axId val="227990272"/>
      </c:barChart>
      <c:catAx>
        <c:axId val="22938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7990272"/>
        <c:crosses val="autoZero"/>
        <c:auto val="1"/>
        <c:lblAlgn val="ctr"/>
        <c:lblOffset val="100"/>
        <c:noMultiLvlLbl val="0"/>
      </c:catAx>
      <c:valAx>
        <c:axId val="22799027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3857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204862411205731"/>
          <c:y val="2.7558888295742694E-2"/>
          <c:w val="0.58866568996905144"/>
          <c:h val="0.838237231115593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Objet-ação'!$B$3:$B$8</c:f>
              <c:strCache>
                <c:ptCount val="6"/>
                <c:pt idx="0">
                  <c:v>4539 - Assistência hospitalar e ambulatorial na rede própria</c:v>
                </c:pt>
                <c:pt idx="1">
                  <c:v>4538 - Assistência descentralizada para o hospitais municipais</c:v>
                </c:pt>
                <c:pt idx="2">
                  <c:v>4528 - Assistência da rede filantrópica ao SUS</c:v>
                </c:pt>
                <c:pt idx="3">
                  <c:v>4537 - Assistência especializada complementar ao SUS na rede privada</c:v>
                </c:pt>
                <c:pt idx="4">
                  <c:v>4536 - Regulação do acesso aos serviços de saúde</c:v>
                </c:pt>
                <c:pt idx="5">
                  <c:v>3120 - Ampliação da infraestrutura física de unidades de saúde</c:v>
                </c:pt>
              </c:strCache>
            </c:strRef>
          </c:cat>
          <c:val>
            <c:numRef>
              <c:f>'BASE graf Objet-ação'!$D$3:$D$8</c:f>
              <c:numCache>
                <c:formatCode>#,##0.00</c:formatCode>
                <c:ptCount val="6"/>
                <c:pt idx="0">
                  <c:v>505056670.05000001</c:v>
                </c:pt>
                <c:pt idx="1">
                  <c:v>42821202</c:v>
                </c:pt>
                <c:pt idx="2">
                  <c:v>104523480.56</c:v>
                </c:pt>
                <c:pt idx="3">
                  <c:v>55544619.090000004</c:v>
                </c:pt>
                <c:pt idx="4">
                  <c:v>10874159.26</c:v>
                </c:pt>
                <c:pt idx="5">
                  <c:v>106118414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7-4166-A6BF-26F205D29628}"/>
            </c:ext>
          </c:extLst>
        </c:ser>
        <c:ser>
          <c:idx val="1"/>
          <c:order val="1"/>
          <c:tx>
            <c:strRef>
              <c:f>'BASE graf Objet-ação'!$E$2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Objet-ação'!$B$3:$B$8</c:f>
              <c:strCache>
                <c:ptCount val="6"/>
                <c:pt idx="0">
                  <c:v>4539 - Assistência hospitalar e ambulatorial na rede própria</c:v>
                </c:pt>
                <c:pt idx="1">
                  <c:v>4538 - Assistência descentralizada para o hospitais municipais</c:v>
                </c:pt>
                <c:pt idx="2">
                  <c:v>4528 - Assistência da rede filantrópica ao SUS</c:v>
                </c:pt>
                <c:pt idx="3">
                  <c:v>4537 - Assistência especializada complementar ao SUS na rede privada</c:v>
                </c:pt>
                <c:pt idx="4">
                  <c:v>4536 - Regulação do acesso aos serviços de saúde</c:v>
                </c:pt>
                <c:pt idx="5">
                  <c:v>3120 - Ampliação da infraestrutura física de unidades de saúde</c:v>
                </c:pt>
              </c:strCache>
            </c:strRef>
          </c:cat>
          <c:val>
            <c:numRef>
              <c:f>'BASE graf Objet-ação'!$E$3:$E$8</c:f>
              <c:numCache>
                <c:formatCode>#,##0.00</c:formatCode>
                <c:ptCount val="6"/>
                <c:pt idx="0">
                  <c:v>287116663.35000002</c:v>
                </c:pt>
                <c:pt idx="1">
                  <c:v>22400256.539999999</c:v>
                </c:pt>
                <c:pt idx="2">
                  <c:v>47572151.840000004</c:v>
                </c:pt>
                <c:pt idx="3">
                  <c:v>42127958</c:v>
                </c:pt>
                <c:pt idx="4">
                  <c:v>3789462.01</c:v>
                </c:pt>
                <c:pt idx="5">
                  <c:v>15009100.130000001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77-4166-A6BF-26F205D29628}"/>
            </c:ext>
          </c:extLst>
        </c:ser>
        <c:ser>
          <c:idx val="2"/>
          <c:order val="2"/>
          <c:tx>
            <c:strRef>
              <c:f>'BASE graf Objet-ação'!$F$2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'BASE graf Objet-ação'!$B$3:$B$8</c:f>
              <c:strCache>
                <c:ptCount val="6"/>
                <c:pt idx="0">
                  <c:v>4539 - Assistência hospitalar e ambulatorial na rede própria</c:v>
                </c:pt>
                <c:pt idx="1">
                  <c:v>4538 - Assistência descentralizada para o hospitais municipais</c:v>
                </c:pt>
                <c:pt idx="2">
                  <c:v>4528 - Assistência da rede filantrópica ao SUS</c:v>
                </c:pt>
                <c:pt idx="3">
                  <c:v>4537 - Assistência especializada complementar ao SUS na rede privada</c:v>
                </c:pt>
                <c:pt idx="4">
                  <c:v>4536 - Regulação do acesso aos serviços de saúde</c:v>
                </c:pt>
                <c:pt idx="5">
                  <c:v>3120 - Ampliação da infraestrutura física de unidades de saúde</c:v>
                </c:pt>
              </c:strCache>
            </c:strRef>
          </c:cat>
          <c:val>
            <c:numRef>
              <c:f>'BASE graf Objet-ação'!$F$3:$F$8</c:f>
              <c:numCache>
                <c:formatCode>#,##0.00</c:formatCode>
                <c:ptCount val="6"/>
                <c:pt idx="0">
                  <c:v>181791954.66</c:v>
                </c:pt>
                <c:pt idx="1">
                  <c:v>13595475</c:v>
                </c:pt>
                <c:pt idx="2">
                  <c:v>28580963.940000001</c:v>
                </c:pt>
                <c:pt idx="3">
                  <c:v>33261709.620000001</c:v>
                </c:pt>
                <c:pt idx="4">
                  <c:v>3328058.6</c:v>
                </c:pt>
                <c:pt idx="5">
                  <c:v>14387029.84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77-4166-A6BF-26F205D29628}"/>
            </c:ext>
          </c:extLst>
        </c:ser>
        <c:ser>
          <c:idx val="3"/>
          <c:order val="3"/>
          <c:tx>
            <c:strRef>
              <c:f>'BASE graf Objet-ação'!$I$2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069957755356843E-2"/>
                  <c:y val="-1.055408970976253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7-4166-A6BF-26F205D29628}"/>
                </c:ext>
              </c:extLst>
            </c:dLbl>
            <c:dLbl>
              <c:idx val="1"/>
              <c:layout>
                <c:manualLayout>
                  <c:x val="2.1069957755356843E-2"/>
                  <c:y val="-6.3324538258575196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7-4166-A6BF-26F205D29628}"/>
                </c:ext>
              </c:extLst>
            </c:dLbl>
            <c:dLbl>
              <c:idx val="2"/>
              <c:layout>
                <c:manualLayout>
                  <c:x val="2.2386830115066647E-2"/>
                  <c:y val="-1.055408970976253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77-4166-A6BF-26F205D29628}"/>
                </c:ext>
              </c:extLst>
            </c:dLbl>
            <c:dLbl>
              <c:idx val="3"/>
              <c:layout>
                <c:manualLayout>
                  <c:x val="1.5802468316517635E-2"/>
                  <c:y val="-6.3324538258575291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7-4166-A6BF-26F205D2962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Objet-ação'!$B$3:$B$8</c:f>
              <c:strCache>
                <c:ptCount val="6"/>
                <c:pt idx="0">
                  <c:v>4539 - Assistência hospitalar e ambulatorial na rede própria</c:v>
                </c:pt>
                <c:pt idx="1">
                  <c:v>4538 - Assistência descentralizada para o hospitais municipais</c:v>
                </c:pt>
                <c:pt idx="2">
                  <c:v>4528 - Assistência da rede filantrópica ao SUS</c:v>
                </c:pt>
                <c:pt idx="3">
                  <c:v>4537 - Assistência especializada complementar ao SUS na rede privada</c:v>
                </c:pt>
                <c:pt idx="4">
                  <c:v>4536 - Regulação do acesso aos serviços de saúde</c:v>
                </c:pt>
                <c:pt idx="5">
                  <c:v>3120 - Ampliação da infraestrutura física de unidades de saúde</c:v>
                </c:pt>
              </c:strCache>
            </c:strRef>
          </c:cat>
          <c:val>
            <c:numRef>
              <c:f>'BASE graf Objet-ação'!$I$3:$I$8</c:f>
              <c:numCache>
                <c:formatCode>0.00%</c:formatCode>
                <c:ptCount val="6"/>
                <c:pt idx="0">
                  <c:v>0.35994367650268394</c:v>
                </c:pt>
                <c:pt idx="1">
                  <c:v>0.31749400682400275</c:v>
                </c:pt>
                <c:pt idx="2">
                  <c:v>0.27344060671222636</c:v>
                </c:pt>
                <c:pt idx="3">
                  <c:v>0.59882865640153948</c:v>
                </c:pt>
                <c:pt idx="4">
                  <c:v>0.30605203771863831</c:v>
                </c:pt>
                <c:pt idx="5">
                  <c:v>0.13557524370841048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7-4166-A6BF-26F205D29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468672"/>
        <c:axId val="223773824"/>
        <c:axId val="0"/>
      </c:bar3DChart>
      <c:catAx>
        <c:axId val="22946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3773824"/>
        <c:crosses val="autoZero"/>
        <c:auto val="1"/>
        <c:lblAlgn val="ctr"/>
        <c:lblOffset val="100"/>
        <c:noMultiLvlLbl val="0"/>
      </c:catAx>
      <c:valAx>
        <c:axId val="223773824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4686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32062008726197"/>
          <c:y val="0.11778754680128049"/>
          <c:w val="0.82519378245390795"/>
          <c:h val="0.68166131573135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Obj-simples-'!$B$91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619E-4125-8E0A-05175BDF5F5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619E-4125-8E0A-05175BDF5F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619E-4125-8E0A-05175BDF5F5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619E-4125-8E0A-05175BDF5F5A}"/>
              </c:ext>
            </c:extLst>
          </c:dPt>
          <c:cat>
            <c:strRef>
              <c:f>'Base Graf Obj-simples-'!$A$92:$A$96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Obj-simples-'!$B$92:$B$96</c:f>
              <c:numCache>
                <c:formatCode>_(* #,##0.00_);_(* \(#,##0.00\);_(* "-"??_);_(@_)</c:formatCode>
                <c:ptCount val="5"/>
                <c:pt idx="0">
                  <c:v>48000000</c:v>
                </c:pt>
                <c:pt idx="1">
                  <c:v>56616504</c:v>
                </c:pt>
                <c:pt idx="2">
                  <c:v>49315299.390000001</c:v>
                </c:pt>
                <c:pt idx="3">
                  <c:v>36515880.740000002</c:v>
                </c:pt>
                <c:pt idx="4">
                  <c:v>34358084.43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9E-4125-8E0A-05175BDF5F5A}"/>
            </c:ext>
          </c:extLst>
        </c:ser>
        <c:ser>
          <c:idx val="1"/>
          <c:order val="1"/>
          <c:tx>
            <c:strRef>
              <c:f>'Base Graf Obj-simples-'!$C$91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Obj-simples-'!$A$92:$A$96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Obj-simples-'!$C$92:$C$96</c:f>
              <c:numCache>
                <c:formatCode>0.00%</c:formatCode>
                <c:ptCount val="5"/>
                <c:pt idx="0">
                  <c:v>1</c:v>
                </c:pt>
                <c:pt idx="1">
                  <c:v>1.1795104999999999</c:v>
                </c:pt>
                <c:pt idx="2">
                  <c:v>0.87104105527250497</c:v>
                </c:pt>
                <c:pt idx="3">
                  <c:v>0.7404574481282491</c:v>
                </c:pt>
                <c:pt idx="4">
                  <c:v>0.94090800314077261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9E-4125-8E0A-05175BDF5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29522944"/>
        <c:axId val="223776128"/>
      </c:barChart>
      <c:catAx>
        <c:axId val="2295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3776128"/>
        <c:crosses val="autoZero"/>
        <c:auto val="1"/>
        <c:lblAlgn val="ctr"/>
        <c:lblOffset val="100"/>
        <c:noMultiLvlLbl val="0"/>
      </c:catAx>
      <c:valAx>
        <c:axId val="22377612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5229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66107096148169"/>
          <c:y val="2.3218997361477572E-2"/>
          <c:w val="0.64416128347564716"/>
          <c:h val="0.7154584173020588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Objet-ação'!$D$58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Objet-ação'!$B$59</c:f>
              <c:strCache>
                <c:ptCount val="1"/>
                <c:pt idx="0">
                  <c:v>4540 - Atendimento pré-hospitalar - SAMU, UPA, UTI móvel</c:v>
                </c:pt>
              </c:strCache>
            </c:strRef>
          </c:cat>
          <c:val>
            <c:numRef>
              <c:f>'BASE graf Objet-ação'!$D$59</c:f>
              <c:numCache>
                <c:formatCode>#,##0.00</c:formatCode>
                <c:ptCount val="1"/>
                <c:pt idx="0">
                  <c:v>56616504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7-46D9-B80A-CD91C60EB706}"/>
            </c:ext>
          </c:extLst>
        </c:ser>
        <c:ser>
          <c:idx val="1"/>
          <c:order val="1"/>
          <c:tx>
            <c:strRef>
              <c:f>'BASE graf Objet-ação'!$E$58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Objet-ação'!$B$59</c:f>
              <c:strCache>
                <c:ptCount val="1"/>
                <c:pt idx="0">
                  <c:v>4540 - Atendimento pré-hospitalar - SAMU, UPA, UTI móvel</c:v>
                </c:pt>
              </c:strCache>
            </c:strRef>
          </c:cat>
          <c:val>
            <c:numRef>
              <c:f>'BASE graf Objet-ação'!$E$59</c:f>
              <c:numCache>
                <c:formatCode>#,##0.00</c:formatCode>
                <c:ptCount val="1"/>
                <c:pt idx="0">
                  <c:v>49315299.390000001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7-46D9-B80A-CD91C60EB706}"/>
            </c:ext>
          </c:extLst>
        </c:ser>
        <c:ser>
          <c:idx val="2"/>
          <c:order val="2"/>
          <c:tx>
            <c:strRef>
              <c:f>'BASE graf Objet-ação'!$F$58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Objet-ação'!$B$59</c:f>
              <c:strCache>
                <c:ptCount val="1"/>
                <c:pt idx="0">
                  <c:v>4540 - Atendimento pré-hospitalar - SAMU, UPA, UTI móvel</c:v>
                </c:pt>
              </c:strCache>
            </c:strRef>
          </c:cat>
          <c:val>
            <c:numRef>
              <c:f>'BASE graf Objet-ação'!$F$59</c:f>
              <c:numCache>
                <c:formatCode>#,##0.00</c:formatCode>
                <c:ptCount val="1"/>
                <c:pt idx="0">
                  <c:v>36515880.740000002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7-46D9-B80A-CD91C60EB706}"/>
            </c:ext>
          </c:extLst>
        </c:ser>
        <c:ser>
          <c:idx val="3"/>
          <c:order val="3"/>
          <c:tx>
            <c:strRef>
              <c:f>'BASE graf Objet-ação'!$I$58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77-46D9-B80A-CD91C60EB706}"/>
                </c:ext>
              </c:extLst>
            </c:dLbl>
            <c:dLbl>
              <c:idx val="1"/>
              <c:layout>
                <c:manualLayout>
                  <c:x val="2.6317875380715526E-2"/>
                  <c:y val="-1.0559797305106431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77-46D9-B80A-CD91C60EB706}"/>
                </c:ext>
              </c:extLst>
            </c:dLbl>
            <c:dLbl>
              <c:idx val="2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77-46D9-B80A-CD91C60EB70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Objet-ação'!$B$59</c:f>
              <c:strCache>
                <c:ptCount val="1"/>
                <c:pt idx="0">
                  <c:v>4540 - Atendimento pré-hospitalar - SAMU, UPA, UTI móvel</c:v>
                </c:pt>
              </c:strCache>
            </c:strRef>
          </c:cat>
          <c:val>
            <c:numRef>
              <c:f>'BASE graf Objet-ação'!$I$59</c:f>
              <c:numCache>
                <c:formatCode>0.00%</c:formatCode>
                <c:ptCount val="1"/>
                <c:pt idx="0">
                  <c:v>0.64496883700201624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77-46D9-B80A-CD91C60EB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584896"/>
        <c:axId val="223778432"/>
        <c:axId val="0"/>
      </c:bar3DChart>
      <c:catAx>
        <c:axId val="229584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3778432"/>
        <c:crosses val="autoZero"/>
        <c:auto val="1"/>
        <c:lblAlgn val="ctr"/>
        <c:lblOffset val="100"/>
        <c:noMultiLvlLbl val="0"/>
      </c:catAx>
      <c:valAx>
        <c:axId val="223778432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584896"/>
        <c:crosses val="autoZero"/>
        <c:crossBetween val="between"/>
        <c:majorUnit val="15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0446536659913"/>
          <c:y val="1.8084572761738117E-2"/>
          <c:w val="0.8439553463340087"/>
          <c:h val="0.83124226138399371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E2CF-48E2-A1A9-61D9D584559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/>
              </a:sp3d>
            </c:spPr>
            <c:extLst>
              <c:ext xmlns:c16="http://schemas.microsoft.com/office/drawing/2014/chart" uri="{C3380CC4-5D6E-409C-BE32-E72D297353CC}">
                <c16:uniqueId val="{00000003-E2CF-48E2-A1A9-61D9D584559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/>
              </a:sp3d>
            </c:spPr>
            <c:extLst>
              <c:ext xmlns:c16="http://schemas.microsoft.com/office/drawing/2014/chart" uri="{C3380CC4-5D6E-409C-BE32-E72D297353CC}">
                <c16:uniqueId val="{00000005-E2CF-48E2-A1A9-61D9D5845593}"/>
              </c:ext>
            </c:extLst>
          </c:dPt>
          <c:cat>
            <c:strRef>
              <c:f>'Base Graf Obj-simples-'!$A$52:$A$56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Obj-simples-'!$B$52:$B$56</c:f>
              <c:numCache>
                <c:formatCode>_(* #,##0.00_);_(* \(#,##0.00\);_(* "-"??_);_(@_)</c:formatCode>
                <c:ptCount val="5"/>
                <c:pt idx="0">
                  <c:v>28210000</c:v>
                </c:pt>
                <c:pt idx="1">
                  <c:v>32951451.960000001</c:v>
                </c:pt>
                <c:pt idx="2">
                  <c:v>12984032.710000001</c:v>
                </c:pt>
                <c:pt idx="3">
                  <c:v>2615729.2400000002</c:v>
                </c:pt>
                <c:pt idx="4">
                  <c:v>2520807.17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CF-48E2-A1A9-61D9D5845593}"/>
            </c:ext>
          </c:extLst>
        </c:ser>
        <c:ser>
          <c:idx val="1"/>
          <c:order val="1"/>
          <c:invertIfNegative val="0"/>
          <c:cat>
            <c:strRef>
              <c:f>'Base Graf Obj-simples-'!$A$52:$A$56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Obj-simples-'!$C$52:$C$56</c:f>
              <c:numCache>
                <c:formatCode>0.00%</c:formatCode>
                <c:ptCount val="5"/>
                <c:pt idx="0">
                  <c:v>1</c:v>
                </c:pt>
                <c:pt idx="1">
                  <c:v>1.1680769925558312</c:v>
                </c:pt>
                <c:pt idx="2">
                  <c:v>0.39403522265912316</c:v>
                </c:pt>
                <c:pt idx="3">
                  <c:v>0.20145738218800283</c:v>
                </c:pt>
                <c:pt idx="4">
                  <c:v>0.96371104908396399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CF-48E2-A1A9-61D9D5845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29757440"/>
        <c:axId val="223779584"/>
      </c:barChart>
      <c:catAx>
        <c:axId val="2297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3779584"/>
        <c:crosses val="autoZero"/>
        <c:auto val="1"/>
        <c:lblAlgn val="ctr"/>
        <c:lblOffset val="100"/>
        <c:noMultiLvlLbl val="0"/>
      </c:catAx>
      <c:valAx>
        <c:axId val="22377958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7574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521407211877401"/>
          <c:y val="2.3218997361477572E-2"/>
          <c:w val="0.6235135544012933"/>
          <c:h val="0.732799700828953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Objet-ação'!$D$20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Objet-ação'!$B$21</c:f>
              <c:strCache>
                <c:ptCount val="1"/>
                <c:pt idx="0">
                  <c:v>4542 - Produção hemoterápica e hematológica na Hemorrede</c:v>
                </c:pt>
              </c:strCache>
            </c:strRef>
          </c:cat>
          <c:val>
            <c:numRef>
              <c:f>'BASE graf Objet-ação'!$D$21</c:f>
              <c:numCache>
                <c:formatCode>#,##0.00</c:formatCode>
                <c:ptCount val="1"/>
                <c:pt idx="0">
                  <c:v>32951451.960000001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1-488C-8AFA-66B7D5EB5DA2}"/>
            </c:ext>
          </c:extLst>
        </c:ser>
        <c:ser>
          <c:idx val="1"/>
          <c:order val="1"/>
          <c:tx>
            <c:strRef>
              <c:f>'BASE graf Objet-ação'!$E$20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Objet-ação'!$B$21</c:f>
              <c:strCache>
                <c:ptCount val="1"/>
                <c:pt idx="0">
                  <c:v>4542 - Produção hemoterápica e hematológica na Hemorrede</c:v>
                </c:pt>
              </c:strCache>
            </c:strRef>
          </c:cat>
          <c:val>
            <c:numRef>
              <c:f>'BASE graf Objet-ação'!$E$21</c:f>
              <c:numCache>
                <c:formatCode>#,##0.00</c:formatCode>
                <c:ptCount val="1"/>
                <c:pt idx="0">
                  <c:v>12984032.710000001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1-488C-8AFA-66B7D5EB5DA2}"/>
            </c:ext>
          </c:extLst>
        </c:ser>
        <c:ser>
          <c:idx val="2"/>
          <c:order val="2"/>
          <c:tx>
            <c:strRef>
              <c:f>'BASE graf Objet-ação'!$F$20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Objet-ação'!$B$21</c:f>
              <c:strCache>
                <c:ptCount val="1"/>
                <c:pt idx="0">
                  <c:v>4542 - Produção hemoterápica e hematológica na Hemorrede</c:v>
                </c:pt>
              </c:strCache>
            </c:strRef>
          </c:cat>
          <c:val>
            <c:numRef>
              <c:f>'BASE graf Objet-ação'!$F$21</c:f>
              <c:numCache>
                <c:formatCode>#,##0.00</c:formatCode>
                <c:ptCount val="1"/>
                <c:pt idx="0">
                  <c:v>2615729.2400000002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1-488C-8AFA-66B7D5EB5DA2}"/>
            </c:ext>
          </c:extLst>
        </c:ser>
        <c:ser>
          <c:idx val="3"/>
          <c:order val="3"/>
          <c:tx>
            <c:strRef>
              <c:f>'BASE graf Objet-ação'!$I$20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054300304572421E-2"/>
                  <c:y val="-8.4478378440851747E-3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81-488C-8AFA-66B7D5EB5DA2}"/>
                </c:ext>
              </c:extLst>
            </c:dLbl>
            <c:dLbl>
              <c:idx val="1"/>
              <c:layout>
                <c:manualLayout>
                  <c:x val="1.9738406535536643E-2"/>
                  <c:y val="-8.4478378440851747E-3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81-488C-8AFA-66B7D5EB5DA2}"/>
                </c:ext>
              </c:extLst>
            </c:dLbl>
            <c:dLbl>
              <c:idx val="2"/>
              <c:layout>
                <c:manualLayout>
                  <c:x val="1.9738406535536643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81-488C-8AFA-66B7D5EB5DA2}"/>
                </c:ext>
              </c:extLst>
            </c:dLbl>
            <c:dLbl>
              <c:idx val="3"/>
              <c:layout>
                <c:manualLayout>
                  <c:x val="2.1054300304572421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81-488C-8AFA-66B7D5EB5DA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Objet-ação'!$B$21</c:f>
              <c:strCache>
                <c:ptCount val="1"/>
                <c:pt idx="0">
                  <c:v>4542 - Produção hemoterápica e hematológica na Hemorrede</c:v>
                </c:pt>
              </c:strCache>
            </c:strRef>
          </c:cat>
          <c:val>
            <c:numRef>
              <c:f>'BASE graf Objet-ação'!$I$21</c:f>
              <c:numCache>
                <c:formatCode>0.00%</c:formatCode>
                <c:ptCount val="1"/>
                <c:pt idx="0">
                  <c:v>7.9381304446773771E-2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81-488C-8AFA-66B7D5EB5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988480"/>
        <c:axId val="211511552"/>
        <c:axId val="0"/>
      </c:bar3DChart>
      <c:catAx>
        <c:axId val="17198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511552"/>
        <c:crosses val="autoZero"/>
        <c:auto val="1"/>
        <c:lblAlgn val="ctr"/>
        <c:lblOffset val="100"/>
        <c:noMultiLvlLbl val="0"/>
      </c:catAx>
      <c:valAx>
        <c:axId val="211511552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19884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17820068108335"/>
          <c:y val="0.16458209390492856"/>
          <c:w val="0.82495366704001616"/>
          <c:h val="0.62388684747739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Obj-simples-'!$B$43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19F2-423A-BD6F-D6C2AEE15C8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19F2-423A-BD6F-D6C2AEE15C8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19F2-423A-BD6F-D6C2AEE15C81}"/>
              </c:ext>
            </c:extLst>
          </c:dPt>
          <c:cat>
            <c:strRef>
              <c:f>'Base Graf Obj-simples-'!$A$44:$A$48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Obj-simples-'!$B$44:$B$48</c:f>
              <c:numCache>
                <c:formatCode>_(* #,##0.00_);_(* \(#,##0.00\);_(* "-"??_);_(@_)</c:formatCode>
                <c:ptCount val="5"/>
                <c:pt idx="0">
                  <c:v>19936000</c:v>
                </c:pt>
                <c:pt idx="1">
                  <c:v>20333299.530000001</c:v>
                </c:pt>
                <c:pt idx="2">
                  <c:v>11698420.85</c:v>
                </c:pt>
                <c:pt idx="3">
                  <c:v>4765883.75</c:v>
                </c:pt>
                <c:pt idx="4">
                  <c:v>2735637.87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F2-423A-BD6F-D6C2AEE15C81}"/>
            </c:ext>
          </c:extLst>
        </c:ser>
        <c:ser>
          <c:idx val="1"/>
          <c:order val="1"/>
          <c:tx>
            <c:strRef>
              <c:f>'Base Graf Obj-simples-'!$C$43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Obj-simples-'!$A$44:$A$48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Obj-simples-'!$C$44:$C$48</c:f>
              <c:numCache>
                <c:formatCode>0.00%</c:formatCode>
                <c:ptCount val="5"/>
                <c:pt idx="0">
                  <c:v>1</c:v>
                </c:pt>
                <c:pt idx="1">
                  <c:v>1.0199287484951847</c:v>
                </c:pt>
                <c:pt idx="2">
                  <c:v>0.57533312941856807</c:v>
                </c:pt>
                <c:pt idx="3">
                  <c:v>0.40739547765543077</c:v>
                </c:pt>
                <c:pt idx="4">
                  <c:v>0.57400432186370476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F2-423A-BD6F-D6C2AEE15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0583552"/>
        <c:axId val="211515008"/>
      </c:barChart>
      <c:catAx>
        <c:axId val="21058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515008"/>
        <c:crosses val="autoZero"/>
        <c:auto val="1"/>
        <c:lblAlgn val="ctr"/>
        <c:lblOffset val="100"/>
        <c:noMultiLvlLbl val="0"/>
      </c:catAx>
      <c:valAx>
        <c:axId val="21151500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5835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90197865775037"/>
          <c:y val="2.1159973061854768E-3"/>
          <c:w val="0.81526178333758292"/>
          <c:h val="0.81148350117091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Objet-ação'!$D$41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Objet-ação'!$B$42:$B$43</c:f>
              <c:strCache>
                <c:ptCount val="2"/>
                <c:pt idx="0">
                  <c:v>4550 - Assistência farmacêutica</c:v>
                </c:pt>
                <c:pt idx="1">
                  <c:v>4543 - Consórcio Interestadual de Desenvolvimento do Brasil Central – BrC.</c:v>
                </c:pt>
              </c:strCache>
            </c:strRef>
          </c:cat>
          <c:val>
            <c:numRef>
              <c:f>'BASE graf Objet-ação'!$D$42:$D$43</c:f>
              <c:numCache>
                <c:formatCode>#,##0.00</c:formatCode>
                <c:ptCount val="2"/>
                <c:pt idx="0">
                  <c:v>19133299.530000001</c:v>
                </c:pt>
                <c:pt idx="1">
                  <c:v>1200000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4-41FA-AF35-9E94E7C2694C}"/>
            </c:ext>
          </c:extLst>
        </c:ser>
        <c:ser>
          <c:idx val="1"/>
          <c:order val="1"/>
          <c:tx>
            <c:strRef>
              <c:f>'BASE graf Objet-ação'!$E$41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Objet-ação'!$B$42:$B$43</c:f>
              <c:strCache>
                <c:ptCount val="2"/>
                <c:pt idx="0">
                  <c:v>4550 - Assistência farmacêutica</c:v>
                </c:pt>
                <c:pt idx="1">
                  <c:v>4543 - Consórcio Interestadual de Desenvolvimento do Brasil Central – BrC.</c:v>
                </c:pt>
              </c:strCache>
            </c:strRef>
          </c:cat>
          <c:val>
            <c:numRef>
              <c:f>'BASE graf Objet-ação'!$E$42:$E$43</c:f>
              <c:numCache>
                <c:formatCode>#,##0.00</c:formatCode>
                <c:ptCount val="2"/>
                <c:pt idx="0">
                  <c:v>11698420.85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C4-41FA-AF35-9E94E7C2694C}"/>
            </c:ext>
          </c:extLst>
        </c:ser>
        <c:ser>
          <c:idx val="2"/>
          <c:order val="2"/>
          <c:tx>
            <c:strRef>
              <c:f>'BASE graf Objet-ação'!$F$41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Objet-ação'!$B$42:$B$43</c:f>
              <c:strCache>
                <c:ptCount val="2"/>
                <c:pt idx="0">
                  <c:v>4550 - Assistência farmacêutica</c:v>
                </c:pt>
                <c:pt idx="1">
                  <c:v>4543 - Consórcio Interestadual de Desenvolvimento do Brasil Central – BrC.</c:v>
                </c:pt>
              </c:strCache>
            </c:strRef>
          </c:cat>
          <c:val>
            <c:numRef>
              <c:f>'BASE graf Objet-ação'!$F$42:$F$43</c:f>
              <c:numCache>
                <c:formatCode>#,##0.00</c:formatCode>
                <c:ptCount val="2"/>
                <c:pt idx="0">
                  <c:v>4765883.75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C4-41FA-AF35-9E94E7C2694C}"/>
            </c:ext>
          </c:extLst>
        </c:ser>
        <c:ser>
          <c:idx val="3"/>
          <c:order val="3"/>
          <c:tx>
            <c:strRef>
              <c:f>'BASE graf Objet-ação'!$I$41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292180899274507E-2"/>
                  <c:y val="-2.3234324398402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C4-41FA-AF35-9E94E7C2694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Objet-ação'!$B$42:$B$43</c:f>
              <c:strCache>
                <c:ptCount val="2"/>
                <c:pt idx="0">
                  <c:v>4550 - Assistência farmacêutica</c:v>
                </c:pt>
                <c:pt idx="1">
                  <c:v>4543 - Consórcio Interestadual de Desenvolvimento do Brasil Central – BrC.</c:v>
                </c:pt>
              </c:strCache>
            </c:strRef>
          </c:cat>
          <c:val>
            <c:numRef>
              <c:f>'BASE graf Objet-ação'!$I$42:$I$43</c:f>
              <c:numCache>
                <c:formatCode>0.00%</c:formatCode>
                <c:ptCount val="2"/>
                <c:pt idx="0">
                  <c:v>0.24908844094179086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C4-41FA-AF35-9E94E7C26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612224"/>
        <c:axId val="211516160"/>
        <c:axId val="0"/>
      </c:bar3DChart>
      <c:catAx>
        <c:axId val="21061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516160"/>
        <c:crosses val="autoZero"/>
        <c:auto val="1"/>
        <c:lblAlgn val="ctr"/>
        <c:lblOffset val="100"/>
        <c:noMultiLvlLbl val="0"/>
      </c:catAx>
      <c:valAx>
        <c:axId val="211516160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6122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13910799101115"/>
          <c:y val="3.6553484529874891E-2"/>
          <c:w val="0.82486089200898882"/>
          <c:h val="0.780062090504204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'RELORC liquidado'!$F$31</c:f>
              <c:strCache>
                <c:ptCount val="1"/>
                <c:pt idx="0">
                  <c:v>Pessoal e Encargos  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cat>
            <c:strRef>
              <c:f>'RELORC liquidado'!$E$32:$E$39</c:f>
              <c:strCache>
                <c:ptCount val="7"/>
                <c:pt idx="0">
                  <c:v>Tesouro Estadual (82%)</c:v>
                </c:pt>
                <c:pt idx="1">
                  <c:v>Transferência SUS (16%)</c:v>
                </c:pt>
                <c:pt idx="2">
                  <c:v>Operação Crédito (0,82%)</c:v>
                </c:pt>
                <c:pt idx="3">
                  <c:v>Outras Fontes (1%)</c:v>
                </c:pt>
                <c:pt idx="4">
                  <c:v>Covid-19 (0,07%)</c:v>
                </c:pt>
                <c:pt idx="5">
                  <c:v>Convênio MS (0%)</c:v>
                </c:pt>
                <c:pt idx="6">
                  <c:v>TOTAL</c:v>
                </c:pt>
              </c:strCache>
            </c:strRef>
          </c:cat>
          <c:val>
            <c:numRef>
              <c:f>'RELORC liquidado'!$F$32:$F$39</c:f>
              <c:numCache>
                <c:formatCode>_(* #,##0.00_);_(* \(#,##0.00\);_(* "-"??_);_(@_)</c:formatCode>
                <c:ptCount val="8"/>
                <c:pt idx="0">
                  <c:v>516251289.34999996</c:v>
                </c:pt>
                <c:pt idx="1">
                  <c:v>14100272.609999999</c:v>
                </c:pt>
                <c:pt idx="2">
                  <c:v>0</c:v>
                </c:pt>
                <c:pt idx="3">
                  <c:v>11612457.800000001</c:v>
                </c:pt>
                <c:pt idx="4">
                  <c:v>0</c:v>
                </c:pt>
                <c:pt idx="5">
                  <c:v>0</c:v>
                </c:pt>
                <c:pt idx="6">
                  <c:v>541964019.75999999</c:v>
                </c:pt>
                <c:pt idx="7" formatCode="0%">
                  <c:v>0.61020242591114593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8-4C20-ACA4-A13762E2BB71}"/>
            </c:ext>
          </c:extLst>
        </c:ser>
        <c:ser>
          <c:idx val="1"/>
          <c:order val="1"/>
          <c:tx>
            <c:strRef>
              <c:f>'RELORC liquidado'!$G$31</c:f>
              <c:strCache>
                <c:ptCount val="1"/>
                <c:pt idx="0">
                  <c:v>Outras Despesas Correntes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ysClr val="window" lastClr="FFFFFF"/>
              </a:solidFill>
            </c:spPr>
            <c:extLst>
              <c:ext xmlns:c16="http://schemas.microsoft.com/office/drawing/2014/chart" uri="{C3380CC4-5D6E-409C-BE32-E72D297353CC}">
                <c16:uniqueId val="{00000001-2F4C-4857-B8C1-AFCE7D447171}"/>
              </c:ext>
            </c:extLst>
          </c:dPt>
          <c:cat>
            <c:strRef>
              <c:f>'RELORC liquidado'!$E$32:$E$39</c:f>
              <c:strCache>
                <c:ptCount val="7"/>
                <c:pt idx="0">
                  <c:v>Tesouro Estadual (82%)</c:v>
                </c:pt>
                <c:pt idx="1">
                  <c:v>Transferência SUS (16%)</c:v>
                </c:pt>
                <c:pt idx="2">
                  <c:v>Operação Crédito (0,82%)</c:v>
                </c:pt>
                <c:pt idx="3">
                  <c:v>Outras Fontes (1%)</c:v>
                </c:pt>
                <c:pt idx="4">
                  <c:v>Covid-19 (0,07%)</c:v>
                </c:pt>
                <c:pt idx="5">
                  <c:v>Convênio MS (0%)</c:v>
                </c:pt>
                <c:pt idx="6">
                  <c:v>TOTAL</c:v>
                </c:pt>
              </c:strCache>
            </c:strRef>
          </c:cat>
          <c:val>
            <c:numRef>
              <c:f>'RELORC liquidado'!$G$32:$G$39</c:f>
              <c:numCache>
                <c:formatCode>_(* #,##0.00_);_(* \(#,##0.00\);_(* "-"??_);_(@_)</c:formatCode>
                <c:ptCount val="8"/>
                <c:pt idx="0">
                  <c:v>205205458.88999999</c:v>
                </c:pt>
                <c:pt idx="1">
                  <c:v>125595529.59</c:v>
                </c:pt>
                <c:pt idx="2">
                  <c:v>0</c:v>
                </c:pt>
                <c:pt idx="3">
                  <c:v>86808.06</c:v>
                </c:pt>
                <c:pt idx="4">
                  <c:v>629408</c:v>
                </c:pt>
                <c:pt idx="5">
                  <c:v>0</c:v>
                </c:pt>
                <c:pt idx="6">
                  <c:v>331517204.54000002</c:v>
                </c:pt>
                <c:pt idx="7" formatCode="0%">
                  <c:v>0.37325836230082499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18-4C20-ACA4-A13762E2BB71}"/>
            </c:ext>
          </c:extLst>
        </c:ser>
        <c:ser>
          <c:idx val="2"/>
          <c:order val="2"/>
          <c:tx>
            <c:strRef>
              <c:f>'RELORC liquidado'!$H$31</c:f>
              <c:strCache>
                <c:ptCount val="1"/>
                <c:pt idx="0">
                  <c:v>Investimentos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'RELORC liquidado'!$E$32:$E$39</c:f>
              <c:strCache>
                <c:ptCount val="7"/>
                <c:pt idx="0">
                  <c:v>Tesouro Estadual (82%)</c:v>
                </c:pt>
                <c:pt idx="1">
                  <c:v>Transferência SUS (16%)</c:v>
                </c:pt>
                <c:pt idx="2">
                  <c:v>Operação Crédito (0,82%)</c:v>
                </c:pt>
                <c:pt idx="3">
                  <c:v>Outras Fontes (1%)</c:v>
                </c:pt>
                <c:pt idx="4">
                  <c:v>Covid-19 (0,07%)</c:v>
                </c:pt>
                <c:pt idx="5">
                  <c:v>Convênio MS (0%)</c:v>
                </c:pt>
                <c:pt idx="6">
                  <c:v>TOTAL</c:v>
                </c:pt>
              </c:strCache>
            </c:strRef>
          </c:cat>
          <c:val>
            <c:numRef>
              <c:f>'RELORC liquidado'!$H$32:$H$39</c:f>
              <c:numCache>
                <c:formatCode>_(* #,##0.00_);_(* \(#,##0.00\);_(* "-"??_);_(@_)</c:formatCode>
                <c:ptCount val="8"/>
                <c:pt idx="0">
                  <c:v>7429794.96</c:v>
                </c:pt>
                <c:pt idx="1">
                  <c:v>0</c:v>
                </c:pt>
                <c:pt idx="2">
                  <c:v>7259851.1699999999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14689646.129999999</c:v>
                </c:pt>
                <c:pt idx="7" formatCode="0%">
                  <c:v>1.6539211788029189E-2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18-4C20-ACA4-A13762E2BB71}"/>
            </c:ext>
          </c:extLst>
        </c:ser>
        <c:ser>
          <c:idx val="3"/>
          <c:order val="3"/>
          <c:tx>
            <c:strRef>
              <c:f>'RELORC liquidado'!$I$31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'RELORC liquidado'!$E$32:$E$39</c:f>
              <c:strCache>
                <c:ptCount val="7"/>
                <c:pt idx="0">
                  <c:v>Tesouro Estadual (82%)</c:v>
                </c:pt>
                <c:pt idx="1">
                  <c:v>Transferência SUS (16%)</c:v>
                </c:pt>
                <c:pt idx="2">
                  <c:v>Operação Crédito (0,82%)</c:v>
                </c:pt>
                <c:pt idx="3">
                  <c:v>Outras Fontes (1%)</c:v>
                </c:pt>
                <c:pt idx="4">
                  <c:v>Covid-19 (0,07%)</c:v>
                </c:pt>
                <c:pt idx="5">
                  <c:v>Convênio MS (0%)</c:v>
                </c:pt>
                <c:pt idx="6">
                  <c:v>TOTAL</c:v>
                </c:pt>
              </c:strCache>
            </c:strRef>
          </c:cat>
          <c:val>
            <c:numRef>
              <c:f>'RELORC liquidado'!$I$32:$I$39</c:f>
              <c:numCache>
                <c:formatCode>_(* #,##0.00_);_(* \(#,##0.00\);_(* "-"??_);_(@_)</c:formatCode>
                <c:ptCount val="8"/>
                <c:pt idx="0">
                  <c:v>728886543.20000005</c:v>
                </c:pt>
                <c:pt idx="1">
                  <c:v>139695802.19999999</c:v>
                </c:pt>
                <c:pt idx="2">
                  <c:v>7259851.1699999999</c:v>
                </c:pt>
                <c:pt idx="3">
                  <c:v>11699265.860000001</c:v>
                </c:pt>
                <c:pt idx="4">
                  <c:v>629408</c:v>
                </c:pt>
                <c:pt idx="5">
                  <c:v>0</c:v>
                </c:pt>
                <c:pt idx="6">
                  <c:v>888170870.42999995</c:v>
                </c:pt>
                <c:pt idx="7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18-4C20-ACA4-A13762E2B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942400"/>
        <c:axId val="229972736"/>
        <c:axId val="0"/>
      </c:bar3DChart>
      <c:catAx>
        <c:axId val="21194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9972736"/>
        <c:crosses val="autoZero"/>
        <c:auto val="1"/>
        <c:lblAlgn val="ctr"/>
        <c:lblOffset val="100"/>
        <c:noMultiLvlLbl val="0"/>
      </c:catAx>
      <c:valAx>
        <c:axId val="22997273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crossAx val="2119424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pt-BR"/>
          </a:p>
        </c:txPr>
      </c:dTable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prst="angle"/>
      <a:bevelB prst="relaxedInset"/>
    </a:sp3d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3915865844627"/>
          <c:y val="0.12727676505837676"/>
          <c:w val="0.8439553463340087"/>
          <c:h val="0.72097638150565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Obj-simples-'!$B$59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DC58-459B-8FA4-52F1123B3FE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DC58-459B-8FA4-52F1123B3FE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DC58-459B-8FA4-52F1123B3FEB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DC58-459B-8FA4-52F1123B3FEB}"/>
              </c:ext>
            </c:extLst>
          </c:dPt>
          <c:cat>
            <c:strRef>
              <c:f>'Base Graf Obj-simples-'!$A$60:$A$64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Obj-simples-'!$B$60:$B$64</c:f>
              <c:numCache>
                <c:formatCode>_(* #,##0.00_);_(* \(#,##0.00\);_(* "-"??_);_(@_)</c:formatCode>
                <c:ptCount val="5"/>
                <c:pt idx="0">
                  <c:v>22323797</c:v>
                </c:pt>
                <c:pt idx="1">
                  <c:v>39800517.530000001</c:v>
                </c:pt>
                <c:pt idx="2">
                  <c:v>7726090.4699999997</c:v>
                </c:pt>
                <c:pt idx="3">
                  <c:v>2590384.5499999998</c:v>
                </c:pt>
                <c:pt idx="4">
                  <c:v>2512527.0099999998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8-459B-8FA4-52F1123B3FEB}"/>
            </c:ext>
          </c:extLst>
        </c:ser>
        <c:ser>
          <c:idx val="1"/>
          <c:order val="1"/>
          <c:tx>
            <c:strRef>
              <c:f>'Base Graf Obj-simples-'!$C$59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Obj-simples-'!$A$60:$A$64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Obj-simples-'!$C$60:$C$64</c:f>
              <c:numCache>
                <c:formatCode>0.00%</c:formatCode>
                <c:ptCount val="5"/>
                <c:pt idx="0">
                  <c:v>1</c:v>
                </c:pt>
                <c:pt idx="1">
                  <c:v>1.7828740124271871</c:v>
                </c:pt>
                <c:pt idx="2">
                  <c:v>0.19412035193201668</c:v>
                </c:pt>
                <c:pt idx="3">
                  <c:v>0.33527753267429705</c:v>
                </c:pt>
                <c:pt idx="4">
                  <c:v>0.96994363636086389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58-459B-8FA4-52F1123B3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28999680"/>
        <c:axId val="48612480"/>
      </c:barChart>
      <c:catAx>
        <c:axId val="2289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612480"/>
        <c:crosses val="autoZero"/>
        <c:auto val="1"/>
        <c:lblAlgn val="ctr"/>
        <c:lblOffset val="100"/>
        <c:noMultiLvlLbl val="0"/>
      </c:catAx>
      <c:valAx>
        <c:axId val="4861248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8999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Objet-ação'!$D$15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Objet-ação'!$B$16:$B$17</c:f>
              <c:strCache>
                <c:ptCount val="2"/>
                <c:pt idx="0">
                  <c:v>4544 - Gerenciamento do risco sanitário</c:v>
                </c:pt>
                <c:pt idx="1">
                  <c:v>4534 - Coordenação das ações e serviços de Vigilância em Saúde</c:v>
                </c:pt>
              </c:strCache>
            </c:strRef>
          </c:cat>
          <c:val>
            <c:numRef>
              <c:f>'BASE graf Objet-ação'!$D$16:$D$17</c:f>
              <c:numCache>
                <c:formatCode>#,##0.00</c:formatCode>
                <c:ptCount val="2"/>
                <c:pt idx="0">
                  <c:v>2690948.72</c:v>
                </c:pt>
                <c:pt idx="1">
                  <c:v>37109568.810000002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8-49EB-9983-EA6EE5C0EFAF}"/>
            </c:ext>
          </c:extLst>
        </c:ser>
        <c:ser>
          <c:idx val="1"/>
          <c:order val="1"/>
          <c:tx>
            <c:strRef>
              <c:f>'BASE graf Objet-ação'!$E$15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Objet-ação'!$B$16:$B$17</c:f>
              <c:strCache>
                <c:ptCount val="2"/>
                <c:pt idx="0">
                  <c:v>4544 - Gerenciamento do risco sanitário</c:v>
                </c:pt>
                <c:pt idx="1">
                  <c:v>4534 - Coordenação das ações e serviços de Vigilância em Saúde</c:v>
                </c:pt>
              </c:strCache>
            </c:strRef>
          </c:cat>
          <c:val>
            <c:numRef>
              <c:f>'BASE graf Objet-ação'!$E$16:$E$17</c:f>
              <c:numCache>
                <c:formatCode>#,##0.00</c:formatCode>
                <c:ptCount val="2"/>
                <c:pt idx="0">
                  <c:v>128371.5</c:v>
                </c:pt>
                <c:pt idx="1">
                  <c:v>7597718.9699999997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8-49EB-9983-EA6EE5C0EFAF}"/>
            </c:ext>
          </c:extLst>
        </c:ser>
        <c:ser>
          <c:idx val="2"/>
          <c:order val="2"/>
          <c:tx>
            <c:strRef>
              <c:f>'BASE graf Objet-ação'!$F$15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Objet-ação'!$B$16:$B$17</c:f>
              <c:strCache>
                <c:ptCount val="2"/>
                <c:pt idx="0">
                  <c:v>4544 - Gerenciamento do risco sanitário</c:v>
                </c:pt>
                <c:pt idx="1">
                  <c:v>4534 - Coordenação das ações e serviços de Vigilância em Saúde</c:v>
                </c:pt>
              </c:strCache>
            </c:strRef>
          </c:cat>
          <c:val>
            <c:numRef>
              <c:f>'BASE graf Objet-ação'!$F$16:$F$17</c:f>
              <c:numCache>
                <c:formatCode>#,##0.00</c:formatCode>
                <c:ptCount val="2"/>
                <c:pt idx="0">
                  <c:v>128371.5</c:v>
                </c:pt>
                <c:pt idx="1">
                  <c:v>2462013.0499999998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98-49EB-9983-EA6EE5C0EFAF}"/>
            </c:ext>
          </c:extLst>
        </c:ser>
        <c:ser>
          <c:idx val="3"/>
          <c:order val="3"/>
          <c:tx>
            <c:strRef>
              <c:f>'BASE graf Objet-ação'!$I$46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843043921321987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98-49EB-9983-EA6EE5C0EFAF}"/>
                </c:ext>
              </c:extLst>
            </c:dLbl>
            <c:dLbl>
              <c:idx val="1"/>
              <c:layout>
                <c:manualLayout>
                  <c:x val="1.052715015228621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98-49EB-9983-EA6EE5C0EFAF}"/>
                </c:ext>
              </c:extLst>
            </c:dLbl>
            <c:dLbl>
              <c:idx val="2"/>
              <c:layout>
                <c:manualLayout>
                  <c:x val="9.2112563832504341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98-49EB-9983-EA6EE5C0EFAF}"/>
                </c:ext>
              </c:extLst>
            </c:dLbl>
            <c:dLbl>
              <c:idx val="4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98-49EB-9983-EA6EE5C0EFAF}"/>
                </c:ext>
              </c:extLst>
            </c:dLbl>
            <c:dLbl>
              <c:idx val="5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98-49EB-9983-EA6EE5C0EFAF}"/>
                </c:ext>
              </c:extLst>
            </c:dLbl>
            <c:dLbl>
              <c:idx val="6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98-49EB-9983-EA6EE5C0EFA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Objet-ação'!$B$16:$B$17</c:f>
              <c:strCache>
                <c:ptCount val="2"/>
                <c:pt idx="0">
                  <c:v>4544 - Gerenciamento do risco sanitário</c:v>
                </c:pt>
                <c:pt idx="1">
                  <c:v>4534 - Coordenação das ações e serviços de Vigilância em Saúde</c:v>
                </c:pt>
              </c:strCache>
            </c:strRef>
          </c:cat>
          <c:val>
            <c:numRef>
              <c:f>'BASE graf Objet-ação'!$I$16:$I$17</c:f>
              <c:numCache>
                <c:formatCode>0.00%</c:formatCode>
                <c:ptCount val="2"/>
                <c:pt idx="0">
                  <c:v>4.7704922448317776E-2</c:v>
                </c:pt>
                <c:pt idx="1">
                  <c:v>6.6344426220779892E-2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998-49EB-9983-EA6EE5C0E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066240"/>
        <c:axId val="48614784"/>
        <c:axId val="0"/>
      </c:bar3DChart>
      <c:catAx>
        <c:axId val="22906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614784"/>
        <c:crosses val="autoZero"/>
        <c:auto val="1"/>
        <c:lblAlgn val="ctr"/>
        <c:lblOffset val="100"/>
        <c:noMultiLvlLbl val="0"/>
      </c:catAx>
      <c:valAx>
        <c:axId val="48614784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066240"/>
        <c:crosses val="autoZero"/>
        <c:crossBetween val="between"/>
        <c:majorUnit val="6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3915865844627"/>
          <c:y val="0.1329801834534588"/>
          <c:w val="0.8439553463340087"/>
          <c:h val="0.72424082977020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Obj-simples-'!$B$83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F60D-45B9-B304-84041CCC7FB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F60D-45B9-B304-84041CCC7FB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F60D-45B9-B304-84041CCC7FB6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F60D-45B9-B304-84041CCC7FB6}"/>
              </c:ext>
            </c:extLst>
          </c:dPt>
          <c:cat>
            <c:strRef>
              <c:f>'Base Graf Obj-simples-'!$A$84:$A$88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Obj-simples-'!$B$84:$B$88</c:f>
              <c:numCache>
                <c:formatCode>_(* #,##0.00_);_(* \(#,##0.00\);_(* "-"??_);_(@_)</c:formatCode>
                <c:ptCount val="5"/>
                <c:pt idx="0">
                  <c:v>24470000</c:v>
                </c:pt>
                <c:pt idx="1">
                  <c:v>19419119.640000001</c:v>
                </c:pt>
                <c:pt idx="2">
                  <c:v>3146520</c:v>
                </c:pt>
                <c:pt idx="3">
                  <c:v>200000</c:v>
                </c:pt>
                <c:pt idx="4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0D-45B9-B304-84041CCC7FB6}"/>
            </c:ext>
          </c:extLst>
        </c:ser>
        <c:ser>
          <c:idx val="1"/>
          <c:order val="1"/>
          <c:tx>
            <c:strRef>
              <c:f>'Base Graf Obj-simples-'!$C$83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Obj-simples-'!$A$84:$A$88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Obj-simples-'!$C$84:$C$88</c:f>
              <c:numCache>
                <c:formatCode>0.00%</c:formatCode>
                <c:ptCount val="5"/>
                <c:pt idx="0">
                  <c:v>1</c:v>
                </c:pt>
                <c:pt idx="1">
                  <c:v>0.79358886963628938</c:v>
                </c:pt>
                <c:pt idx="2">
                  <c:v>0.16203206212905333</c:v>
                </c:pt>
                <c:pt idx="3">
                  <c:v>6.3562284682760636E-2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60D-45B9-B304-84041CCC7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0688768"/>
        <c:axId val="48617664"/>
      </c:barChart>
      <c:catAx>
        <c:axId val="23068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617664"/>
        <c:crosses val="autoZero"/>
        <c:auto val="1"/>
        <c:lblAlgn val="ctr"/>
        <c:lblOffset val="100"/>
        <c:noMultiLvlLbl val="0"/>
      </c:catAx>
      <c:valAx>
        <c:axId val="4861766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6887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500639871961233"/>
          <c:y val="2.328042328042328E-2"/>
          <c:w val="0.57977269463607151"/>
          <c:h val="0.6550441194850642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Objet-ação'!$D$24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Objet-ação'!$B$25</c:f>
              <c:strCache>
                <c:ptCount val="1"/>
                <c:pt idx="0">
                  <c:v>4529 - Apoio aos cuidados primários em saúde</c:v>
                </c:pt>
              </c:strCache>
            </c:strRef>
          </c:cat>
          <c:val>
            <c:numRef>
              <c:f>'BASE graf Objet-ação'!$D$25</c:f>
              <c:numCache>
                <c:formatCode>#,##0.00</c:formatCode>
                <c:ptCount val="1"/>
                <c:pt idx="0">
                  <c:v>19419119.640000001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C-49DA-BFF6-95CEA6D9B76B}"/>
            </c:ext>
          </c:extLst>
        </c:ser>
        <c:ser>
          <c:idx val="1"/>
          <c:order val="1"/>
          <c:tx>
            <c:strRef>
              <c:f>'BASE graf Objet-ação'!$E$24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Objet-ação'!$B$25</c:f>
              <c:strCache>
                <c:ptCount val="1"/>
                <c:pt idx="0">
                  <c:v>4529 - Apoio aos cuidados primários em saúde</c:v>
                </c:pt>
              </c:strCache>
            </c:strRef>
          </c:cat>
          <c:val>
            <c:numRef>
              <c:f>'BASE graf Objet-ação'!$E$25</c:f>
              <c:numCache>
                <c:formatCode>#,##0.00</c:formatCode>
                <c:ptCount val="1"/>
                <c:pt idx="0">
                  <c:v>3146520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C-49DA-BFF6-95CEA6D9B76B}"/>
            </c:ext>
          </c:extLst>
        </c:ser>
        <c:ser>
          <c:idx val="2"/>
          <c:order val="2"/>
          <c:tx>
            <c:strRef>
              <c:f>'BASE graf Objet-ação'!$F$24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Objet-ação'!$B$25</c:f>
              <c:strCache>
                <c:ptCount val="1"/>
                <c:pt idx="0">
                  <c:v>4529 - Apoio aos cuidados primários em saúde</c:v>
                </c:pt>
              </c:strCache>
            </c:strRef>
          </c:cat>
          <c:val>
            <c:numRef>
              <c:f>'BASE graf Objet-ação'!$F$25</c:f>
              <c:numCache>
                <c:formatCode>#,##0.00</c:formatCode>
                <c:ptCount val="1"/>
                <c:pt idx="0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AC-49DA-BFF6-95CEA6D9B76B}"/>
            </c:ext>
          </c:extLst>
        </c:ser>
        <c:ser>
          <c:idx val="3"/>
          <c:order val="3"/>
          <c:tx>
            <c:strRef>
              <c:f>'BASE graf Objet-ação'!$I$24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Objet-ação'!$B$25</c:f>
              <c:strCache>
                <c:ptCount val="1"/>
                <c:pt idx="0">
                  <c:v>4529 - Apoio aos cuidados primários em saúde</c:v>
                </c:pt>
              </c:strCache>
            </c:strRef>
          </c:cat>
          <c:val>
            <c:numRef>
              <c:f>'BASE graf Objet-ação'!$I$25</c:f>
              <c:numCache>
                <c:formatCode>0.00%</c:formatCode>
                <c:ptCount val="1"/>
                <c:pt idx="0">
                  <c:v>1.0299128060781646E-2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AC-49DA-BFF6-95CEA6D9B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772736"/>
        <c:axId val="229990400"/>
        <c:axId val="0"/>
      </c:bar3DChart>
      <c:catAx>
        <c:axId val="23077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990400"/>
        <c:crosses val="autoZero"/>
        <c:auto val="1"/>
        <c:lblAlgn val="ctr"/>
        <c:lblOffset val="100"/>
        <c:noMultiLvlLbl val="0"/>
      </c:catAx>
      <c:valAx>
        <c:axId val="229990400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7727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12105754507424"/>
          <c:y val="0.18786251718535182"/>
          <c:w val="0.83564817290466986"/>
          <c:h val="0.60060642419697541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EAE6-4F71-A7A3-9147DD4B0D9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EAE6-4F71-A7A3-9147DD4B0D9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EAE6-4F71-A7A3-9147DD4B0D9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EAE6-4F71-A7A3-9147DD4B0D9A}"/>
              </c:ext>
            </c:extLst>
          </c:dPt>
          <c:cat>
            <c:strRef>
              <c:f>'Base Graf Obj-simples-'!$A$68:$A$72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Obj-simples-'!$B$68:$B$72</c:f>
              <c:numCache>
                <c:formatCode>_(* #,##0.00_);_(* \(#,##0.00\);_(* "-"??_);_(@_)</c:formatCode>
                <c:ptCount val="5"/>
                <c:pt idx="0">
                  <c:v>4100000</c:v>
                </c:pt>
                <c:pt idx="1">
                  <c:v>8061378</c:v>
                </c:pt>
                <c:pt idx="2">
                  <c:v>5503928.7300000004</c:v>
                </c:pt>
                <c:pt idx="3">
                  <c:v>3110710.66</c:v>
                </c:pt>
                <c:pt idx="4">
                  <c:v>2851047.37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E6-4F71-A7A3-9147DD4B0D9A}"/>
            </c:ext>
          </c:extLst>
        </c:ser>
        <c:ser>
          <c:idx val="1"/>
          <c:order val="1"/>
          <c:invertIfNegative val="0"/>
          <c:cat>
            <c:strRef>
              <c:f>'Base Graf Obj-simples-'!$A$68:$A$72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Obj-simples-'!$C$68:$C$72</c:f>
              <c:numCache>
                <c:formatCode>0.00%</c:formatCode>
                <c:ptCount val="5"/>
                <c:pt idx="0">
                  <c:v>1</c:v>
                </c:pt>
                <c:pt idx="1">
                  <c:v>1.966189756097561</c:v>
                </c:pt>
                <c:pt idx="2">
                  <c:v>0.68275284076742215</c:v>
                </c:pt>
                <c:pt idx="3">
                  <c:v>0.56518004004023503</c:v>
                </c:pt>
                <c:pt idx="4">
                  <c:v>0.91652605517480046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E6-4F71-A7A3-9147DD4B0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0855168"/>
        <c:axId val="229992704"/>
      </c:barChart>
      <c:catAx>
        <c:axId val="2308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992704"/>
        <c:crosses val="autoZero"/>
        <c:auto val="1"/>
        <c:lblAlgn val="ctr"/>
        <c:lblOffset val="100"/>
        <c:noMultiLvlLbl val="0"/>
      </c:catAx>
      <c:valAx>
        <c:axId val="22999270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855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609832524643611"/>
          <c:y val="2.3231596050493689E-2"/>
          <c:w val="0.56996332593704324"/>
          <c:h val="0.729053727417208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Objet-ação'!$D$11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Objet-ação'!$B$12</c:f>
              <c:strCache>
                <c:ptCount val="1"/>
                <c:pt idx="0">
                  <c:v>4541 - Atendimento em saúde mental</c:v>
                </c:pt>
              </c:strCache>
            </c:strRef>
          </c:cat>
          <c:val>
            <c:numRef>
              <c:f>'BASE graf Objet-ação'!$D$12</c:f>
              <c:numCache>
                <c:formatCode>#,##0.00</c:formatCode>
                <c:ptCount val="1"/>
                <c:pt idx="0">
                  <c:v>8061378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F-4B14-A14C-D1072667921D}"/>
            </c:ext>
          </c:extLst>
        </c:ser>
        <c:ser>
          <c:idx val="1"/>
          <c:order val="1"/>
          <c:tx>
            <c:strRef>
              <c:f>'BASE graf Objet-ação'!$E$11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Objet-ação'!$B$12</c:f>
              <c:strCache>
                <c:ptCount val="1"/>
                <c:pt idx="0">
                  <c:v>4541 - Atendimento em saúde mental</c:v>
                </c:pt>
              </c:strCache>
            </c:strRef>
          </c:cat>
          <c:val>
            <c:numRef>
              <c:f>'BASE graf Objet-ação'!$E$12</c:f>
              <c:numCache>
                <c:formatCode>#,##0.00</c:formatCode>
                <c:ptCount val="1"/>
                <c:pt idx="0">
                  <c:v>5503928.7300000004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F-4B14-A14C-D1072667921D}"/>
            </c:ext>
          </c:extLst>
        </c:ser>
        <c:ser>
          <c:idx val="2"/>
          <c:order val="2"/>
          <c:tx>
            <c:strRef>
              <c:f>'BASE graf Objet-ação'!$F$11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Objet-ação'!$B$12</c:f>
              <c:strCache>
                <c:ptCount val="1"/>
                <c:pt idx="0">
                  <c:v>4541 - Atendimento em saúde mental</c:v>
                </c:pt>
              </c:strCache>
            </c:strRef>
          </c:cat>
          <c:val>
            <c:numRef>
              <c:f>'BASE graf Objet-ação'!$F$12</c:f>
              <c:numCache>
                <c:formatCode>#,##0.00</c:formatCode>
                <c:ptCount val="1"/>
                <c:pt idx="0">
                  <c:v>3110710.66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5F-4B14-A14C-D1072667921D}"/>
            </c:ext>
          </c:extLst>
        </c:ser>
        <c:ser>
          <c:idx val="3"/>
          <c:order val="3"/>
          <c:tx>
            <c:strRef>
              <c:f>'BASE graf Objet-ação'!$I$11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5F-4B14-A14C-D1072667921D}"/>
                </c:ext>
              </c:extLst>
            </c:dLbl>
            <c:dLbl>
              <c:idx val="1"/>
              <c:layout>
                <c:manualLayout>
                  <c:x val="2.6317875380715526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5F-4B14-A14C-D1072667921D}"/>
                </c:ext>
              </c:extLst>
            </c:dLbl>
            <c:dLbl>
              <c:idx val="2"/>
              <c:layout>
                <c:manualLayout>
                  <c:x val="1.3158937690357763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5F-4B14-A14C-D1072667921D}"/>
                </c:ext>
              </c:extLst>
            </c:dLbl>
            <c:dLbl>
              <c:idx val="4"/>
              <c:layout>
                <c:manualLayout>
                  <c:x val="1.0542078665489053E-2"/>
                  <c:y val="3.8800257243489501E-17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5F-4B14-A14C-D1072667921D}"/>
                </c:ext>
              </c:extLst>
            </c:dLbl>
            <c:dLbl>
              <c:idx val="5"/>
              <c:layout>
                <c:manualLayout>
                  <c:x val="1.054207866548905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5F-4B14-A14C-D1072667921D}"/>
                </c:ext>
              </c:extLst>
            </c:dLbl>
            <c:dLbl>
              <c:idx val="6"/>
              <c:layout>
                <c:manualLayout>
                  <c:x val="9.22431883230292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5F-4B14-A14C-D1072667921D}"/>
                </c:ext>
              </c:extLst>
            </c:dLbl>
            <c:dLbl>
              <c:idx val="7"/>
              <c:layout>
                <c:manualLayout>
                  <c:x val="1.0542078665489053E-2"/>
                  <c:y val="-8.465608465608461E-3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5F-4B14-A14C-D1072667921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Objet-ação'!$B$12</c:f>
              <c:strCache>
                <c:ptCount val="1"/>
                <c:pt idx="0">
                  <c:v>4541 - Atendimento em saúde mental</c:v>
                </c:pt>
              </c:strCache>
            </c:strRef>
          </c:cat>
          <c:val>
            <c:numRef>
              <c:f>'BASE graf Objet-ação'!$I$12</c:f>
              <c:numCache>
                <c:formatCode>0.00%</c:formatCode>
                <c:ptCount val="1"/>
                <c:pt idx="0">
                  <c:v>0.38587827788251589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5F-4B14-A14C-D10726679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084032"/>
        <c:axId val="229995008"/>
        <c:axId val="0"/>
      </c:bar3DChart>
      <c:catAx>
        <c:axId val="23108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995008"/>
        <c:crosses val="autoZero"/>
        <c:auto val="1"/>
        <c:lblAlgn val="ctr"/>
        <c:lblOffset val="100"/>
        <c:noMultiLvlLbl val="0"/>
      </c:catAx>
      <c:valAx>
        <c:axId val="229995008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084032"/>
        <c:crosses val="autoZero"/>
        <c:crossBetween val="between"/>
        <c:majorUnit val="3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54083795243879"/>
          <c:y val="0.17516410448693914"/>
          <c:w val="0.82495366704001616"/>
          <c:h val="0.62388684747739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Obj-simples-'!$B$27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06BC-40F0-9E2D-391BC1A3BFE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06BC-40F0-9E2D-391BC1A3BFE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06BC-40F0-9E2D-391BC1A3BFE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06BC-40F0-9E2D-391BC1A3BFEF}"/>
              </c:ext>
            </c:extLst>
          </c:dPt>
          <c:cat>
            <c:strRef>
              <c:f>'Base Graf Obj-simples-'!$A$28:$A$32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Obj-simples-'!$B$28:$B$32</c:f>
              <c:numCache>
                <c:formatCode>_(* #,##0.00_);_(* \(#,##0.00\);_(* "-"??_);_(@_)</c:formatCode>
                <c:ptCount val="5"/>
                <c:pt idx="0">
                  <c:v>11600000</c:v>
                </c:pt>
                <c:pt idx="1">
                  <c:v>18871302.82</c:v>
                </c:pt>
                <c:pt idx="2">
                  <c:v>3576093.51</c:v>
                </c:pt>
                <c:pt idx="3">
                  <c:v>1763618.03</c:v>
                </c:pt>
                <c:pt idx="4">
                  <c:v>1756151.95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BC-40F0-9E2D-391BC1A3BFEF}"/>
            </c:ext>
          </c:extLst>
        </c:ser>
        <c:ser>
          <c:idx val="1"/>
          <c:order val="1"/>
          <c:tx>
            <c:strRef>
              <c:f>'Base Graf Obj-simples-'!$C$27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Obj-simples-'!$A$28:$A$32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Obj-simples-'!$C$28:$C$32</c:f>
              <c:numCache>
                <c:formatCode>0.00%</c:formatCode>
                <c:ptCount val="5"/>
                <c:pt idx="0">
                  <c:v>1</c:v>
                </c:pt>
                <c:pt idx="1">
                  <c:v>1.6268364500000001</c:v>
                </c:pt>
                <c:pt idx="2">
                  <c:v>0.18949902633166477</c:v>
                </c:pt>
                <c:pt idx="3">
                  <c:v>0.49316887969185125</c:v>
                </c:pt>
                <c:pt idx="4">
                  <c:v>0.9957666116625038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BC-40F0-9E2D-391BC1A3B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0425600"/>
        <c:axId val="229997888"/>
      </c:barChart>
      <c:catAx>
        <c:axId val="23042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997888"/>
        <c:crosses val="autoZero"/>
        <c:auto val="1"/>
        <c:lblAlgn val="ctr"/>
        <c:lblOffset val="100"/>
        <c:noMultiLvlLbl val="0"/>
      </c:catAx>
      <c:valAx>
        <c:axId val="22999788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4256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913833403283626"/>
          <c:y val="6.3380285204629322E-3"/>
          <c:w val="0.55990589473614361"/>
          <c:h val="0.726961391092458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Objet-ação'!$D$50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Objet-ação'!$B$51</c:f>
              <c:strCache>
                <c:ptCount val="1"/>
                <c:pt idx="0">
                  <c:v>4533 - Implementação da rede de atenção à pessoa com deficiência</c:v>
                </c:pt>
              </c:strCache>
            </c:strRef>
          </c:cat>
          <c:val>
            <c:numRef>
              <c:f>'BASE graf Objet-ação'!$D$51</c:f>
              <c:numCache>
                <c:formatCode>#,##0.00</c:formatCode>
                <c:ptCount val="1"/>
                <c:pt idx="0">
                  <c:v>18871302.82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E-4361-80DF-37C9259AC389}"/>
            </c:ext>
          </c:extLst>
        </c:ser>
        <c:ser>
          <c:idx val="1"/>
          <c:order val="1"/>
          <c:tx>
            <c:strRef>
              <c:f>'BASE graf Objet-ação'!$E$50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Objet-ação'!$B$51</c:f>
              <c:strCache>
                <c:ptCount val="1"/>
                <c:pt idx="0">
                  <c:v>4533 - Implementação da rede de atenção à pessoa com deficiência</c:v>
                </c:pt>
              </c:strCache>
            </c:strRef>
          </c:cat>
          <c:val>
            <c:numRef>
              <c:f>'BASE graf Objet-ação'!$E$51</c:f>
              <c:numCache>
                <c:formatCode>#,##0.00</c:formatCode>
                <c:ptCount val="1"/>
                <c:pt idx="0">
                  <c:v>3576093.51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E-4361-80DF-37C9259AC389}"/>
            </c:ext>
          </c:extLst>
        </c:ser>
        <c:ser>
          <c:idx val="2"/>
          <c:order val="2"/>
          <c:tx>
            <c:strRef>
              <c:f>'BASE graf Objet-ação'!$F$50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Objet-ação'!$B$51</c:f>
              <c:strCache>
                <c:ptCount val="1"/>
                <c:pt idx="0">
                  <c:v>4533 - Implementação da rede de atenção à pessoa com deficiência</c:v>
                </c:pt>
              </c:strCache>
            </c:strRef>
          </c:cat>
          <c:val>
            <c:numRef>
              <c:f>'BASE graf Objet-ação'!$F$51</c:f>
              <c:numCache>
                <c:formatCode>#,##0.00</c:formatCode>
                <c:ptCount val="1"/>
                <c:pt idx="0">
                  <c:v>1763618.03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EE-4361-80DF-37C9259AC389}"/>
            </c:ext>
          </c:extLst>
        </c:ser>
        <c:ser>
          <c:idx val="3"/>
          <c:order val="3"/>
          <c:tx>
            <c:strRef>
              <c:f>'BASE graf Objet-ação'!$I$50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5EE-4361-80DF-37C9259AC38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Objet-ação'!$B$51</c:f>
              <c:strCache>
                <c:ptCount val="1"/>
                <c:pt idx="0">
                  <c:v>4533 - Implementação da rede de atenção à pessoa com deficiência</c:v>
                </c:pt>
              </c:strCache>
            </c:strRef>
          </c:cat>
          <c:val>
            <c:numRef>
              <c:f>'BASE graf Objet-ação'!$I$51</c:f>
              <c:numCache>
                <c:formatCode>0.00%</c:formatCode>
                <c:ptCount val="1"/>
                <c:pt idx="0">
                  <c:v>9.3455022518683747E-2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EE-4361-80DF-37C9259AC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418752"/>
        <c:axId val="47911424"/>
        <c:axId val="0"/>
      </c:bar3DChart>
      <c:catAx>
        <c:axId val="23341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911424"/>
        <c:crosses val="autoZero"/>
        <c:auto val="1"/>
        <c:lblAlgn val="ctr"/>
        <c:lblOffset val="100"/>
        <c:noMultiLvlLbl val="0"/>
      </c:catAx>
      <c:valAx>
        <c:axId val="47911424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4187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54083795243879"/>
          <c:y val="0.16458209390492856"/>
          <c:w val="0.82495366704001616"/>
          <c:h val="0.63446885805940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Obj-simples-'!$B$99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0A95-4037-AF94-4FEAFE6B303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0A95-4037-AF94-4FEAFE6B303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0A95-4037-AF94-4FEAFE6B3034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0A95-4037-AF94-4FEAFE6B3034}"/>
              </c:ext>
            </c:extLst>
          </c:dPt>
          <c:cat>
            <c:strRef>
              <c:f>'Base Graf Obj-simples-'!$A$100:$A$104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Obj-simples-'!$B$100:$B$104</c:f>
              <c:numCache>
                <c:formatCode>_(* #,##0.00_);_(* \(#,##0.00\);_(* "-"??_);_(@_)</c:formatCode>
                <c:ptCount val="5"/>
                <c:pt idx="0">
                  <c:v>22541347</c:v>
                </c:pt>
                <c:pt idx="1">
                  <c:v>27571891</c:v>
                </c:pt>
                <c:pt idx="2">
                  <c:v>9186887.4499999993</c:v>
                </c:pt>
                <c:pt idx="3">
                  <c:v>465381.42</c:v>
                </c:pt>
                <c:pt idx="4">
                  <c:v>465381.42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95-4037-AF94-4FEAFE6B3034}"/>
            </c:ext>
          </c:extLst>
        </c:ser>
        <c:ser>
          <c:idx val="1"/>
          <c:order val="1"/>
          <c:tx>
            <c:strRef>
              <c:f>'Base Graf Obj-simples-'!$C$99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Obj-simples-'!$A$100:$A$104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Obj-simples-'!$C$100:$C$104</c:f>
              <c:numCache>
                <c:formatCode>0.00%</c:formatCode>
                <c:ptCount val="5"/>
                <c:pt idx="0">
                  <c:v>1</c:v>
                </c:pt>
                <c:pt idx="1">
                  <c:v>1.2231696269082766</c:v>
                </c:pt>
                <c:pt idx="2">
                  <c:v>0.33319758336488414</c:v>
                </c:pt>
                <c:pt idx="3">
                  <c:v>5.0657137418179649E-2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A95-4037-AF94-4FEAFE6B3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0483456"/>
        <c:axId val="229996160"/>
      </c:barChart>
      <c:catAx>
        <c:axId val="23048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996160"/>
        <c:crosses val="autoZero"/>
        <c:auto val="1"/>
        <c:lblAlgn val="ctr"/>
        <c:lblOffset val="100"/>
        <c:noMultiLvlLbl val="0"/>
      </c:catAx>
      <c:valAx>
        <c:axId val="22999616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4834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Objet-ação'!$D$62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Objet-ação'!$B$63</c:f>
              <c:strCache>
                <c:ptCount val="1"/>
                <c:pt idx="0">
                  <c:v>4526 - Tecnologia da informação, comunicação e inovação em saúde digital</c:v>
                </c:pt>
              </c:strCache>
            </c:strRef>
          </c:cat>
          <c:val>
            <c:numRef>
              <c:f>'BASE graf Objet-ação'!$D$63</c:f>
              <c:numCache>
                <c:formatCode>#,##0.00</c:formatCode>
                <c:ptCount val="1"/>
                <c:pt idx="0">
                  <c:v>27571891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5-46A6-9682-6700E915F338}"/>
            </c:ext>
          </c:extLst>
        </c:ser>
        <c:ser>
          <c:idx val="1"/>
          <c:order val="1"/>
          <c:tx>
            <c:strRef>
              <c:f>'BASE graf Objet-ação'!$E$62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Objet-ação'!$B$63</c:f>
              <c:strCache>
                <c:ptCount val="1"/>
                <c:pt idx="0">
                  <c:v>4526 - Tecnologia da informação, comunicação e inovação em saúde digital</c:v>
                </c:pt>
              </c:strCache>
            </c:strRef>
          </c:cat>
          <c:val>
            <c:numRef>
              <c:f>'BASE graf Objet-ação'!$E$63</c:f>
              <c:numCache>
                <c:formatCode>#,##0.00</c:formatCode>
                <c:ptCount val="1"/>
                <c:pt idx="0">
                  <c:v>9186887.4499999993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F5-46A6-9682-6700E915F338}"/>
            </c:ext>
          </c:extLst>
        </c:ser>
        <c:ser>
          <c:idx val="2"/>
          <c:order val="2"/>
          <c:tx>
            <c:strRef>
              <c:f>'BASE graf Objet-ação'!$F$62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Objet-ação'!$B$63</c:f>
              <c:strCache>
                <c:ptCount val="1"/>
                <c:pt idx="0">
                  <c:v>4526 - Tecnologia da informação, comunicação e inovação em saúde digital</c:v>
                </c:pt>
              </c:strCache>
            </c:strRef>
          </c:cat>
          <c:val>
            <c:numRef>
              <c:f>'BASE graf Objet-ação'!$F$63</c:f>
              <c:numCache>
                <c:formatCode>#,##0.00</c:formatCode>
                <c:ptCount val="1"/>
                <c:pt idx="0">
                  <c:v>465381.42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F5-46A6-9682-6700E915F338}"/>
            </c:ext>
          </c:extLst>
        </c:ser>
        <c:ser>
          <c:idx val="3"/>
          <c:order val="3"/>
          <c:tx>
            <c:strRef>
              <c:f>'BASE graf Objet-ação'!$I$62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0F5-46A6-9682-6700E915F338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Objet-ação'!$B$63</c:f>
              <c:strCache>
                <c:ptCount val="1"/>
                <c:pt idx="0">
                  <c:v>4526 - Tecnologia da informação, comunicação e inovação em saúde digital</c:v>
                </c:pt>
              </c:strCache>
            </c:strRef>
          </c:cat>
          <c:val>
            <c:numRef>
              <c:f>'BASE graf Objet-ação'!$I$63</c:f>
              <c:numCache>
                <c:formatCode>0.00%</c:formatCode>
                <c:ptCount val="1"/>
                <c:pt idx="0">
                  <c:v>1.6878835767920305E-2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F5-46A6-9682-6700E915F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566400"/>
        <c:axId val="229870976"/>
        <c:axId val="0"/>
      </c:bar3DChart>
      <c:catAx>
        <c:axId val="23056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870976"/>
        <c:crosses val="autoZero"/>
        <c:auto val="1"/>
        <c:lblAlgn val="ctr"/>
        <c:lblOffset val="100"/>
        <c:noMultiLvlLbl val="0"/>
      </c:catAx>
      <c:valAx>
        <c:axId val="229870976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5664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t-BR" sz="2000" dirty="0"/>
              <a:t>Por Grupo de Despesa</a:t>
            </a:r>
          </a:p>
        </c:rich>
      </c:tx>
      <c:layout>
        <c:manualLayout>
          <c:xMode val="edge"/>
          <c:yMode val="edge"/>
          <c:x val="0.22678719981813492"/>
          <c:y val="1.04206393644821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430809182840759"/>
          <c:y val="0.23277870369215561"/>
          <c:w val="0.71969210461124244"/>
          <c:h val="0.59641684264145312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Orçamento Autorizado 2024 por Grupos de Natureza de Despesa R$ 2.262.959.210,00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CD3-40B4-B4F7-E6C08878F506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1-8CD3-40B4-B4F7-E6C08878F50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8CD3-40B4-B4F7-E6C08878F506}"/>
              </c:ext>
            </c:extLst>
          </c:dPt>
          <c:dLbls>
            <c:dLbl>
              <c:idx val="0"/>
              <c:layout>
                <c:manualLayout>
                  <c:x val="-6.4501216559466543E-2"/>
                  <c:y val="-5.0831796767665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50857255108372"/>
                      <c:h val="0.113105619662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CD3-40B4-B4F7-E6C08878F506}"/>
                </c:ext>
              </c:extLst>
            </c:dLbl>
            <c:dLbl>
              <c:idx val="1"/>
              <c:layout>
                <c:manualLayout>
                  <c:x val="0.20964150357918193"/>
                  <c:y val="-4.71575777904831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93588423684684"/>
                      <c:h val="0.113105619662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D3-40B4-B4F7-E6C08878F506}"/>
                </c:ext>
              </c:extLst>
            </c:dLbl>
            <c:dLbl>
              <c:idx val="2"/>
              <c:layout>
                <c:manualLayout>
                  <c:x val="8.5301937841504458E-2"/>
                  <c:y val="-2.74172765339017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165942592492474"/>
                      <c:h val="0.113105619662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CD3-40B4-B4F7-E6C08878F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1 - Pessoal e Encargos Sociais - 54%</c:v>
                </c:pt>
                <c:pt idx="1">
                  <c:v>3 - Outras Despesas Correntes - 37%</c:v>
                </c:pt>
                <c:pt idx="2">
                  <c:v>4 - Investimentos - 9%</c:v>
                </c:pt>
              </c:strCache>
            </c:strRef>
          </c:cat>
          <c:val>
            <c:numRef>
              <c:f>Plan1!$B$2:$B$4</c:f>
              <c:numCache>
                <c:formatCode>"R$"\ #,##0.00</c:formatCode>
                <c:ptCount val="3"/>
                <c:pt idx="0">
                  <c:v>1228799999</c:v>
                </c:pt>
                <c:pt idx="1">
                  <c:v>832106945</c:v>
                </c:pt>
                <c:pt idx="2">
                  <c:v>202052266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D3-40B4-B4F7-E6C08878F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3999810293160433"/>
          <c:y val="0.88097709822445436"/>
          <c:w val="0.78882836620232066"/>
          <c:h val="0.11505436127552564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54083795243879"/>
          <c:y val="0.19632812565096031"/>
          <c:w val="0.82495366704001616"/>
          <c:h val="0.60272282631337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Obj-simples-'!$B$35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44C9-49A9-ABC9-E13E8238AAF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44C9-49A9-ABC9-E13E8238AAF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44C9-49A9-ABC9-E13E8238AAF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44C9-49A9-ABC9-E13E8238AAF1}"/>
              </c:ext>
            </c:extLst>
          </c:dPt>
          <c:cat>
            <c:strRef>
              <c:f>'Base Graf Obj-simples-'!$A$36:$A$40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Obj-simples-'!$B$36:$B$40</c:f>
              <c:numCache>
                <c:formatCode>_(* #,##0.00_);_(* \(#,##0.00\);_(* "-"??_);_(@_)</c:formatCode>
                <c:ptCount val="5"/>
                <c:pt idx="0">
                  <c:v>2440000</c:v>
                </c:pt>
                <c:pt idx="1">
                  <c:v>8796503.3300000001</c:v>
                </c:pt>
                <c:pt idx="2">
                  <c:v>238549.5</c:v>
                </c:pt>
                <c:pt idx="3">
                  <c:v>187663.59</c:v>
                </c:pt>
                <c:pt idx="4">
                  <c:v>187663.59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C9-49A9-ABC9-E13E8238AAF1}"/>
            </c:ext>
          </c:extLst>
        </c:ser>
        <c:ser>
          <c:idx val="1"/>
          <c:order val="1"/>
          <c:tx>
            <c:strRef>
              <c:f>'Base Graf Obj-simples-'!$C$35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Obj-simples-'!$A$36:$A$40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Obj-simples-'!$C$36:$C$40</c:f>
              <c:numCache>
                <c:formatCode>0.00%</c:formatCode>
                <c:ptCount val="5"/>
                <c:pt idx="0">
                  <c:v>1</c:v>
                </c:pt>
                <c:pt idx="1">
                  <c:v>3.6051243155737707</c:v>
                </c:pt>
                <c:pt idx="2">
                  <c:v>2.711867330129232E-2</c:v>
                </c:pt>
                <c:pt idx="3">
                  <c:v>0.78668615947633513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C9-49A9-ABC9-E13E8238A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0620672"/>
        <c:axId val="229873280"/>
      </c:barChart>
      <c:catAx>
        <c:axId val="23062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873280"/>
        <c:crosses val="autoZero"/>
        <c:auto val="1"/>
        <c:lblAlgn val="ctr"/>
        <c:lblOffset val="100"/>
        <c:noMultiLvlLbl val="0"/>
      </c:catAx>
      <c:valAx>
        <c:axId val="22987328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6206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Objet-ação'!$D$46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Objet-ação'!$B$47</c:f>
              <c:strCache>
                <c:ptCount val="1"/>
                <c:pt idx="0">
                  <c:v>4530 - Desenvolvimento de ações de gestão do trabalho e educação na saúde</c:v>
                </c:pt>
              </c:strCache>
            </c:strRef>
          </c:cat>
          <c:val>
            <c:numRef>
              <c:f>'BASE graf Objet-ação'!$D$47</c:f>
              <c:numCache>
                <c:formatCode>#,##0.00</c:formatCode>
                <c:ptCount val="1"/>
                <c:pt idx="0">
                  <c:v>8796503.3300000001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E-481F-BA1D-45851F51AD59}"/>
            </c:ext>
          </c:extLst>
        </c:ser>
        <c:ser>
          <c:idx val="1"/>
          <c:order val="1"/>
          <c:tx>
            <c:strRef>
              <c:f>'BASE graf Objet-ação'!$E$46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Objet-ação'!$B$47</c:f>
              <c:strCache>
                <c:ptCount val="1"/>
                <c:pt idx="0">
                  <c:v>4530 - Desenvolvimento de ações de gestão do trabalho e educação na saúde</c:v>
                </c:pt>
              </c:strCache>
            </c:strRef>
          </c:cat>
          <c:val>
            <c:numRef>
              <c:f>'BASE graf Objet-ação'!$E$47</c:f>
              <c:numCache>
                <c:formatCode>#,##0.00</c:formatCode>
                <c:ptCount val="1"/>
                <c:pt idx="0">
                  <c:v>238549.5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EE-481F-BA1D-45851F51AD59}"/>
            </c:ext>
          </c:extLst>
        </c:ser>
        <c:ser>
          <c:idx val="2"/>
          <c:order val="2"/>
          <c:tx>
            <c:strRef>
              <c:f>'BASE graf Objet-ação'!$F$46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Objet-ação'!$B$47</c:f>
              <c:strCache>
                <c:ptCount val="1"/>
                <c:pt idx="0">
                  <c:v>4530 - Desenvolvimento de ações de gestão do trabalho e educação na saúde</c:v>
                </c:pt>
              </c:strCache>
            </c:strRef>
          </c:cat>
          <c:val>
            <c:numRef>
              <c:f>'BASE graf Objet-ação'!$F$47</c:f>
              <c:numCache>
                <c:formatCode>#,##0.00</c:formatCode>
                <c:ptCount val="1"/>
                <c:pt idx="0">
                  <c:v>187663.59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EE-481F-BA1D-45851F51AD59}"/>
            </c:ext>
          </c:extLst>
        </c:ser>
        <c:ser>
          <c:idx val="3"/>
          <c:order val="3"/>
          <c:tx>
            <c:strRef>
              <c:f>'BASE graf Objet-ação'!$I$46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EE-481F-BA1D-45851F51AD59}"/>
                </c:ext>
              </c:extLst>
            </c:dLbl>
            <c:dLbl>
              <c:idx val="1"/>
              <c:layout>
                <c:manualLayout>
                  <c:x val="2.6317875380715526E-2"/>
                  <c:y val="-1.0559797305106431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EE-481F-BA1D-45851F51AD59}"/>
                </c:ext>
              </c:extLst>
            </c:dLbl>
            <c:dLbl>
              <c:idx val="2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EE-481F-BA1D-45851F51AD5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Objet-ação'!$B$47</c:f>
              <c:strCache>
                <c:ptCount val="1"/>
                <c:pt idx="0">
                  <c:v>4530 - Desenvolvimento de ações de gestão do trabalho e educação na saúde</c:v>
                </c:pt>
              </c:strCache>
            </c:strRef>
          </c:cat>
          <c:val>
            <c:numRef>
              <c:f>'BASE graf Objet-ação'!$I$47</c:f>
              <c:numCache>
                <c:formatCode>0.00%</c:formatCode>
                <c:ptCount val="1"/>
                <c:pt idx="0">
                  <c:v>2.133388494948708E-2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EE-481F-BA1D-45851F51A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919616"/>
        <c:axId val="229874432"/>
        <c:axId val="0"/>
      </c:bar3DChart>
      <c:catAx>
        <c:axId val="231919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874432"/>
        <c:crosses val="autoZero"/>
        <c:auto val="1"/>
        <c:lblAlgn val="ctr"/>
        <c:lblOffset val="100"/>
        <c:noMultiLvlLbl val="0"/>
      </c:catAx>
      <c:valAx>
        <c:axId val="229874432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9196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Obj-simples-'!$B$107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5823-4685-B6D4-21602E551E7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5823-4685-B6D4-21602E551E7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5823-4685-B6D4-21602E551E7F}"/>
              </c:ext>
            </c:extLst>
          </c:dPt>
          <c:cat>
            <c:strRef>
              <c:f>'Base Graf Obj-simples-'!$A$108:$A$112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Obj-simples-'!$B$108:$B$112</c:f>
              <c:numCache>
                <c:formatCode>_(* #,##0.00_);_(* \(#,##0.00\);_(* "-"??_);_(@_)</c:formatCode>
                <c:ptCount val="5"/>
                <c:pt idx="0">
                  <c:v>640000</c:v>
                </c:pt>
                <c:pt idx="1">
                  <c:v>1236115.53</c:v>
                </c:pt>
                <c:pt idx="2">
                  <c:v>104975.58</c:v>
                </c:pt>
                <c:pt idx="3">
                  <c:v>104968.91</c:v>
                </c:pt>
                <c:pt idx="4">
                  <c:v>104968.91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23-4685-B6D4-21602E551E7F}"/>
            </c:ext>
          </c:extLst>
        </c:ser>
        <c:ser>
          <c:idx val="1"/>
          <c:order val="1"/>
          <c:tx>
            <c:strRef>
              <c:f>'Base Graf Obj-simples-'!$C$107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Obj-simples-'!$A$108:$A$112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Obj-simples-'!$C$108:$C$112</c:f>
              <c:numCache>
                <c:formatCode>0.00%</c:formatCode>
                <c:ptCount val="5"/>
                <c:pt idx="0">
                  <c:v>1</c:v>
                </c:pt>
                <c:pt idx="1">
                  <c:v>1.931430515625</c:v>
                </c:pt>
                <c:pt idx="2">
                  <c:v>8.492376113096807E-2</c:v>
                </c:pt>
                <c:pt idx="3">
                  <c:v>0.99993646141321635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23-4685-B6D4-21602E551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1556608"/>
        <c:axId val="212101376"/>
      </c:barChart>
      <c:catAx>
        <c:axId val="2315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101376"/>
        <c:crosses val="autoZero"/>
        <c:auto val="1"/>
        <c:lblAlgn val="ctr"/>
        <c:lblOffset val="100"/>
        <c:noMultiLvlLbl val="0"/>
      </c:catAx>
      <c:valAx>
        <c:axId val="21210137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5566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Objet-ação'!$D$28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Objet-ação'!$B$29:$B$30</c:f>
              <c:strCache>
                <c:ptCount val="2"/>
                <c:pt idx="0">
                  <c:v>4535 - Promoção do controle social no SUS</c:v>
                </c:pt>
                <c:pt idx="1">
                  <c:v>4548 - Articulação e cooperação interfederativa em gestão de saúde</c:v>
                </c:pt>
              </c:strCache>
            </c:strRef>
          </c:cat>
          <c:val>
            <c:numRef>
              <c:f>'BASE graf Objet-ação'!$D$29:$D$30</c:f>
              <c:numCache>
                <c:formatCode>#,##0.00</c:formatCode>
                <c:ptCount val="2"/>
                <c:pt idx="0">
                  <c:v>500000</c:v>
                </c:pt>
                <c:pt idx="1">
                  <c:v>736115.53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1-41B7-88B2-5A0A4C501843}"/>
            </c:ext>
          </c:extLst>
        </c:ser>
        <c:ser>
          <c:idx val="1"/>
          <c:order val="1"/>
          <c:tx>
            <c:strRef>
              <c:f>'BASE graf Objet-ação'!$E$28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Objet-ação'!$B$29:$B$30</c:f>
              <c:strCache>
                <c:ptCount val="2"/>
                <c:pt idx="0">
                  <c:v>4535 - Promoção do controle social no SUS</c:v>
                </c:pt>
                <c:pt idx="1">
                  <c:v>4548 - Articulação e cooperação interfederativa em gestão de saúde</c:v>
                </c:pt>
              </c:strCache>
            </c:strRef>
          </c:cat>
          <c:val>
            <c:numRef>
              <c:f>'BASE graf Objet-ação'!$E$29:$E$30</c:f>
              <c:numCache>
                <c:formatCode>#,##0.00</c:formatCode>
                <c:ptCount val="2"/>
                <c:pt idx="0">
                  <c:v>77737.08</c:v>
                </c:pt>
                <c:pt idx="1">
                  <c:v>27238.5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D1-41B7-88B2-5A0A4C501843}"/>
            </c:ext>
          </c:extLst>
        </c:ser>
        <c:ser>
          <c:idx val="2"/>
          <c:order val="2"/>
          <c:tx>
            <c:strRef>
              <c:f>'BASE graf Objet-ação'!$F$28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Objet-ação'!$B$29:$B$30</c:f>
              <c:strCache>
                <c:ptCount val="2"/>
                <c:pt idx="0">
                  <c:v>4535 - Promoção do controle social no SUS</c:v>
                </c:pt>
                <c:pt idx="1">
                  <c:v>4548 - Articulação e cooperação interfederativa em gestão de saúde</c:v>
                </c:pt>
              </c:strCache>
            </c:strRef>
          </c:cat>
          <c:val>
            <c:numRef>
              <c:f>'BASE graf Objet-ação'!$F$29:$F$30</c:f>
              <c:numCache>
                <c:formatCode>#,##0.00</c:formatCode>
                <c:ptCount val="2"/>
                <c:pt idx="0">
                  <c:v>77730.41</c:v>
                </c:pt>
                <c:pt idx="1">
                  <c:v>27238.5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D1-41B7-88B2-5A0A4C501843}"/>
            </c:ext>
          </c:extLst>
        </c:ser>
        <c:ser>
          <c:idx val="3"/>
          <c:order val="3"/>
          <c:tx>
            <c:strRef>
              <c:f>'BASE graf Objet-ação'!$I$28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D1-41B7-88B2-5A0A4C501843}"/>
                </c:ext>
              </c:extLst>
            </c:dLbl>
            <c:dLbl>
              <c:idx val="1"/>
              <c:layout>
                <c:manualLayout>
                  <c:x val="2.6317875380715526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D1-41B7-88B2-5A0A4C501843}"/>
                </c:ext>
              </c:extLst>
            </c:dLbl>
            <c:dLbl>
              <c:idx val="2"/>
              <c:layout>
                <c:manualLayout>
                  <c:x val="2.7633769149751301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D1-41B7-88B2-5A0A4C501843}"/>
                </c:ext>
              </c:extLst>
            </c:dLbl>
            <c:dLbl>
              <c:idx val="3"/>
              <c:layout>
                <c:manualLayout>
                  <c:x val="2.10699577553567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D1-41B7-88B2-5A0A4C501843}"/>
                </c:ext>
              </c:extLst>
            </c:dLbl>
            <c:dLbl>
              <c:idx val="4"/>
              <c:layout>
                <c:manualLayout>
                  <c:x val="1.8436109345200253E-2"/>
                  <c:y val="-1.688654353562005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D1-41B7-88B2-5A0A4C501843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Objet-ação'!$B$29:$B$30</c:f>
              <c:strCache>
                <c:ptCount val="2"/>
                <c:pt idx="0">
                  <c:v>4535 - Promoção do controle social no SUS</c:v>
                </c:pt>
                <c:pt idx="1">
                  <c:v>4548 - Articulação e cooperação interfederativa em gestão de saúde</c:v>
                </c:pt>
              </c:strCache>
            </c:strRef>
          </c:cat>
          <c:val>
            <c:numRef>
              <c:f>'BASE graf Objet-ação'!$I$29:$I$30</c:f>
              <c:numCache>
                <c:formatCode>0.00%</c:formatCode>
                <c:ptCount val="2"/>
                <c:pt idx="0">
                  <c:v>0.15546082</c:v>
                </c:pt>
                <c:pt idx="1">
                  <c:v>3.7003023153172707E-2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D1-41B7-88B2-5A0A4C501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704576"/>
        <c:axId val="212103680"/>
        <c:axId val="0"/>
      </c:bar3DChart>
      <c:catAx>
        <c:axId val="23170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12103680"/>
        <c:crosses val="autoZero"/>
        <c:auto val="1"/>
        <c:lblAlgn val="ctr"/>
        <c:lblOffset val="100"/>
        <c:noMultiLvlLbl val="0"/>
      </c:catAx>
      <c:valAx>
        <c:axId val="212103680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3170457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Obj-simples-'!$B$115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B556-489B-9988-4C4899D63FA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B556-489B-9988-4C4899D63FA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B556-489B-9988-4C4899D63FA9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B556-489B-9988-4C4899D63FA9}"/>
              </c:ext>
            </c:extLst>
          </c:dPt>
          <c:cat>
            <c:strRef>
              <c:f>'Base Graf Obj-simples-'!$A$116:$A$120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Obj-simples-'!$B$116:$B$120</c:f>
              <c:numCache>
                <c:formatCode>_(* #,##0.00_);_(* \(#,##0.00\);_(* "-"??_);_(@_)</c:formatCode>
                <c:ptCount val="5"/>
                <c:pt idx="0">
                  <c:v>640000</c:v>
                </c:pt>
                <c:pt idx="1">
                  <c:v>842019.76</c:v>
                </c:pt>
                <c:pt idx="2">
                  <c:v>152087.14000000001</c:v>
                </c:pt>
                <c:pt idx="3">
                  <c:v>79128.639999999999</c:v>
                </c:pt>
                <c:pt idx="4">
                  <c:v>79128.639999999999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56-489B-9988-4C4899D63FA9}"/>
            </c:ext>
          </c:extLst>
        </c:ser>
        <c:ser>
          <c:idx val="1"/>
          <c:order val="1"/>
          <c:tx>
            <c:strRef>
              <c:f>'Base Graf Obj-simples-'!$C$115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Obj-simples-'!$A$116:$A$120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Obj-simples-'!$C$116:$C$120</c:f>
              <c:numCache>
                <c:formatCode>0.00%</c:formatCode>
                <c:ptCount val="5"/>
                <c:pt idx="0">
                  <c:v>1</c:v>
                </c:pt>
                <c:pt idx="1">
                  <c:v>1.315655875</c:v>
                </c:pt>
                <c:pt idx="2">
                  <c:v>0.18062181818630957</c:v>
                </c:pt>
                <c:pt idx="3">
                  <c:v>0.52028488404739537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56-489B-9988-4C4899D63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1803392"/>
        <c:axId val="212105984"/>
      </c:barChart>
      <c:catAx>
        <c:axId val="23180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105984"/>
        <c:crosses val="autoZero"/>
        <c:auto val="1"/>
        <c:lblAlgn val="ctr"/>
        <c:lblOffset val="100"/>
        <c:noMultiLvlLbl val="0"/>
      </c:catAx>
      <c:valAx>
        <c:axId val="21210598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8033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Objet-ação'!$D$54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Objet-ação'!$B$55</c:f>
              <c:strCache>
                <c:ptCount val="1"/>
                <c:pt idx="0">
                  <c:v>4549 - Coordenação da rede de atenção materna e infantil</c:v>
                </c:pt>
              </c:strCache>
            </c:strRef>
          </c:cat>
          <c:val>
            <c:numRef>
              <c:f>'BASE graf Objet-ação'!$D$55</c:f>
              <c:numCache>
                <c:formatCode>#,##0.00</c:formatCode>
                <c:ptCount val="1"/>
                <c:pt idx="0">
                  <c:v>842019.76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9-4298-A36F-C647133FAEFF}"/>
            </c:ext>
          </c:extLst>
        </c:ser>
        <c:ser>
          <c:idx val="1"/>
          <c:order val="1"/>
          <c:tx>
            <c:strRef>
              <c:f>'BASE graf Objet-ação'!$E$54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Objet-ação'!$B$55</c:f>
              <c:strCache>
                <c:ptCount val="1"/>
                <c:pt idx="0">
                  <c:v>4549 - Coordenação da rede de atenção materna e infantil</c:v>
                </c:pt>
              </c:strCache>
            </c:strRef>
          </c:cat>
          <c:val>
            <c:numRef>
              <c:f>'BASE graf Objet-ação'!$E$55</c:f>
              <c:numCache>
                <c:formatCode>#,##0.00</c:formatCode>
                <c:ptCount val="1"/>
                <c:pt idx="0">
                  <c:v>152087.14000000001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19-4298-A36F-C647133FAEFF}"/>
            </c:ext>
          </c:extLst>
        </c:ser>
        <c:ser>
          <c:idx val="2"/>
          <c:order val="2"/>
          <c:tx>
            <c:strRef>
              <c:f>'BASE graf Objet-ação'!$F$54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Objet-ação'!$B$55</c:f>
              <c:strCache>
                <c:ptCount val="1"/>
                <c:pt idx="0">
                  <c:v>4549 - Coordenação da rede de atenção materna e infantil</c:v>
                </c:pt>
              </c:strCache>
            </c:strRef>
          </c:cat>
          <c:val>
            <c:numRef>
              <c:f>'BASE graf Objet-ação'!$F$55</c:f>
              <c:numCache>
                <c:formatCode>#,##0.00</c:formatCode>
                <c:ptCount val="1"/>
                <c:pt idx="0">
                  <c:v>79128.639999999999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9-4298-A36F-C647133FAEFF}"/>
            </c:ext>
          </c:extLst>
        </c:ser>
        <c:ser>
          <c:idx val="3"/>
          <c:order val="3"/>
          <c:tx>
            <c:strRef>
              <c:f>'BASE graf Objet-ação'!$I$54</c:f>
              <c:strCache>
                <c:ptCount val="1"/>
                <c:pt idx="0">
                  <c:v>% LIQUIDADO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E19-4298-A36F-C647133FAEF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Objet-ação'!$B$55</c:f>
              <c:strCache>
                <c:ptCount val="1"/>
                <c:pt idx="0">
                  <c:v>4549 - Coordenação da rede de atenção materna e infantil</c:v>
                </c:pt>
              </c:strCache>
            </c:strRef>
          </c:cat>
          <c:val>
            <c:numRef>
              <c:f>'BASE graf Objet-ação'!$I$55</c:f>
              <c:numCache>
                <c:formatCode>0.00%</c:formatCode>
                <c:ptCount val="1"/>
                <c:pt idx="0">
                  <c:v>9.3974801731493807E-2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19-4298-A36F-C647133FA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042496"/>
        <c:axId val="229966976"/>
        <c:axId val="0"/>
      </c:bar3DChart>
      <c:catAx>
        <c:axId val="23204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966976"/>
        <c:crosses val="autoZero"/>
        <c:auto val="1"/>
        <c:lblAlgn val="ctr"/>
        <c:lblOffset val="100"/>
        <c:noMultiLvlLbl val="0"/>
      </c:catAx>
      <c:valAx>
        <c:axId val="229966976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042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pt-BR" sz="2000" b="1" noProof="0">
                <a:latin typeface="+mn-lt"/>
              </a:defRPr>
            </a:pPr>
            <a:r>
              <a:rPr lang="pt-BR" sz="2000" b="1" noProof="0" dirty="0">
                <a:latin typeface="+mn-lt"/>
              </a:rPr>
              <a:t>Por Categoria Econômica</a:t>
            </a:r>
            <a:endParaRPr lang="pt-BR" sz="2000" noProof="0" dirty="0">
              <a:effectLst/>
            </a:endParaRPr>
          </a:p>
        </c:rich>
      </c:tx>
      <c:layout>
        <c:manualLayout>
          <c:xMode val="edge"/>
          <c:yMode val="edge"/>
          <c:x val="0.13744895223657586"/>
          <c:y val="2.15784848573407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244982996553049E-2"/>
          <c:y val="0.20333891058623282"/>
          <c:w val="0.8111388113599447"/>
          <c:h val="0.64593492675159703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Orçamento Autorizado por Categoria Econômica R$ 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0-2D0B-4BA0-96D3-8BCA5DAA626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2D0B-4BA0-96D3-8BCA5DAA6260}"/>
              </c:ext>
            </c:extLst>
          </c:dPt>
          <c:dLbls>
            <c:dLbl>
              <c:idx val="0"/>
              <c:layout>
                <c:manualLayout>
                  <c:x val="-0.32836588641779085"/>
                  <c:y val="-0.184024547140663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97393666652607"/>
                      <c:h val="8.57744773079294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D0B-4BA0-96D3-8BCA5DAA6260}"/>
                </c:ext>
              </c:extLst>
            </c:dLbl>
            <c:dLbl>
              <c:idx val="1"/>
              <c:layout>
                <c:manualLayout>
                  <c:x val="4.9524892347791137E-2"/>
                  <c:y val="2.27741368096329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28637143221319"/>
                      <c:h val="8.54832527170200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D0B-4BA0-96D3-8BCA5DAA62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Despesas Correntes R$ 2.060.906.944,00 - 91%</c:v>
                </c:pt>
                <c:pt idx="1">
                  <c:v>Despesas de Capital R$ 202.052.266,00 - 9%</c:v>
                </c:pt>
              </c:strCache>
            </c:strRef>
          </c:cat>
          <c:val>
            <c:numRef>
              <c:f>Plan1!$B$2:$B$3</c:f>
              <c:numCache>
                <c:formatCode>_("R$"* #,##0.00_);_("R$"* \(#,##0.00\);_("R$"* "-"??_);_(@_)</c:formatCode>
                <c:ptCount val="2"/>
                <c:pt idx="0">
                  <c:v>2060906944</c:v>
                </c:pt>
                <c:pt idx="1">
                  <c:v>202052266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B-4BB6-9F42-22B8A887491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Despesas Correntes R$ 2.060.906.944,00 - 91%</c:v>
                </c:pt>
                <c:pt idx="1">
                  <c:v>Despesas de Capital R$ 202.052.266,00 - 9%</c:v>
                </c:pt>
              </c:strCache>
            </c:strRef>
          </c:cat>
          <c:val>
            <c:numRef>
              <c:f>Plan1!$C$2:$C$3</c:f>
              <c:numCache>
                <c:formatCode>0%</c:formatCode>
                <c:ptCount val="2"/>
                <c:pt idx="0">
                  <c:v>0.91071325320088292</c:v>
                </c:pt>
                <c:pt idx="1">
                  <c:v>8.9286746799117078E-2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46-4311-91DB-A94E76242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+mn-lt"/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600">
                <a:latin typeface="+mn-lt"/>
              </a:defRPr>
            </a:pPr>
            <a:endParaRPr lang="pt-BR"/>
          </a:p>
        </c:txPr>
      </c:legendEntry>
      <c:layout>
        <c:manualLayout>
          <c:xMode val="edge"/>
          <c:yMode val="edge"/>
          <c:x val="8.6412075373102845E-3"/>
          <c:y val="0.87808211854696672"/>
          <c:w val="0.94709607798043416"/>
          <c:h val="8.0673063551661789E-2"/>
        </c:manualLayout>
      </c:layout>
      <c:overlay val="0"/>
      <c:txPr>
        <a:bodyPr/>
        <a:lstStyle/>
        <a:p>
          <a:pPr>
            <a:defRPr sz="1600"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spPr>
    <a:noFill/>
    <a:ln cmpd="sng">
      <a:solidFill>
        <a:schemeClr val="tx1">
          <a:alpha val="99000"/>
        </a:schemeClr>
      </a:solidFill>
    </a:ln>
    <a:effectLst>
      <a:softEdge rad="127000"/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345307815170788"/>
          <c:y val="0.36607671747453585"/>
          <c:w val="0.43980285382476658"/>
          <c:h val="0.6339232825254641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Orçamento Autorizado 2024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0-B78C-416D-954D-2A80BD4BAEFB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1-B78C-416D-954D-2A80BD4BAEF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B78C-416D-954D-2A80BD4BAEFB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3-B78C-416D-954D-2A80BD4BAEFB}"/>
              </c:ext>
            </c:extLst>
          </c:dPt>
          <c:dPt>
            <c:idx val="4"/>
            <c:bubble3D val="0"/>
            <c:spPr>
              <a:solidFill>
                <a:srgbClr val="F68222"/>
              </a:solidFill>
            </c:spPr>
            <c:extLst>
              <c:ext xmlns:c16="http://schemas.microsoft.com/office/drawing/2014/chart" uri="{C3380CC4-5D6E-409C-BE32-E72D297353CC}">
                <c16:uniqueId val="{00000001-4BA2-4294-A154-C477BE83D671}"/>
              </c:ext>
            </c:extLst>
          </c:dPt>
          <c:dLbls>
            <c:dLbl>
              <c:idx val="0"/>
              <c:layout>
                <c:manualLayout>
                  <c:x val="7.7199695666577042E-2"/>
                  <c:y val="-0.15520889225557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8C-416D-954D-2A80BD4BAEFB}"/>
                </c:ext>
              </c:extLst>
            </c:dLbl>
            <c:dLbl>
              <c:idx val="1"/>
              <c:layout>
                <c:manualLayout>
                  <c:x val="-5.2856471232910818E-2"/>
                  <c:y val="-0.22244523104336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C-416D-954D-2A80BD4BAEFB}"/>
                </c:ext>
              </c:extLst>
            </c:dLbl>
            <c:dLbl>
              <c:idx val="2"/>
              <c:layout>
                <c:manualLayout>
                  <c:x val="0.15421758175580424"/>
                  <c:y val="-7.94276285564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8C-416D-954D-2A80BD4BAEFB}"/>
                </c:ext>
              </c:extLst>
            </c:dLbl>
            <c:dLbl>
              <c:idx val="3"/>
              <c:layout>
                <c:manualLayout>
                  <c:x val="0.13715803313959568"/>
                  <c:y val="-6.10242001688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8C-416D-954D-2A80BD4BAEFB}"/>
                </c:ext>
              </c:extLst>
            </c:dLbl>
            <c:dLbl>
              <c:idx val="4"/>
              <c:layout>
                <c:manualLayout>
                  <c:x val="-2.5840882296500448E-2"/>
                  <c:y val="-1.2681704524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A2-4294-A154-C477BE83D671}"/>
                </c:ext>
              </c:extLst>
            </c:dLbl>
            <c:dLbl>
              <c:idx val="5"/>
              <c:layout>
                <c:manualLayout>
                  <c:x val="0.13604404169592652"/>
                  <c:y val="3.179668620717564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2-4294-A154-C477BE83D671}"/>
                </c:ext>
              </c:extLst>
            </c:dLbl>
            <c:dLbl>
              <c:idx val="6"/>
              <c:layout>
                <c:manualLayout>
                  <c:x val="0.16255142265186492"/>
                  <c:y val="3.0571453898659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2-4294-A154-C477BE83D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4253 - Manutenção de serviços de transporte</c:v>
                </c:pt>
                <c:pt idx="1">
                  <c:v>6036 - Fornecimento de insumos e serviços de saúde por Sentenças Judiciais, Ação Civil</c:v>
                </c:pt>
                <c:pt idx="2">
                  <c:v>4200 - Coordenação e manutenção dos serviços administrativos gerais</c:v>
                </c:pt>
                <c:pt idx="3">
                  <c:v>4518 - Manutenção do plano de saúde dos servidores da Secretaria da saúde</c:v>
                </c:pt>
                <c:pt idx="4">
                  <c:v>4152 - Manutenção de recursos humanos</c:v>
                </c:pt>
              </c:strCache>
            </c:strRef>
          </c:cat>
          <c:val>
            <c:numRef>
              <c:f>Plan1!$B$2:$B$6</c:f>
              <c:numCache>
                <c:formatCode>#,##0.00</c:formatCode>
                <c:ptCount val="5"/>
                <c:pt idx="0" formatCode="_(* #,##0.00_);_(* \(#,##0.00\);_(* &quot;-&quot;??_);_(@_)">
                  <c:v>3500000</c:v>
                </c:pt>
                <c:pt idx="1">
                  <c:v>5000000</c:v>
                </c:pt>
                <c:pt idx="2">
                  <c:v>12100000</c:v>
                </c:pt>
                <c:pt idx="3">
                  <c:v>63310573</c:v>
                </c:pt>
                <c:pt idx="4">
                  <c:v>1180689426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8C-416D-954D-2A80BD4BAE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0"/>
      </c:pieChart>
    </c:plotArea>
    <c:legend>
      <c:legendPos val="t"/>
      <c:layout>
        <c:manualLayout>
          <c:xMode val="edge"/>
          <c:yMode val="edge"/>
          <c:x val="4.4660877813667036E-3"/>
          <c:y val="2.7570340911880539E-2"/>
          <c:w val="0.89046617827011521"/>
          <c:h val="0.2141556811048336"/>
        </c:manualLayout>
      </c:layout>
      <c:overlay val="0"/>
      <c:txPr>
        <a:bodyPr/>
        <a:lstStyle/>
        <a:p>
          <a:pPr algn="just">
            <a:defRPr sz="1400">
              <a:latin typeface="Humanst521 Lt BT" panose="020B04020202040203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705008943063006E-2"/>
          <c:y val="0.24911037802267375"/>
          <c:w val="0.81858998211387402"/>
          <c:h val="0.6998014930909205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CB8-434A-B087-5D7E80335C7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00E200">
                      <a:shade val="30000"/>
                      <a:satMod val="115000"/>
                    </a:srgbClr>
                  </a:gs>
                  <a:gs pos="50000">
                    <a:srgbClr val="00E200">
                      <a:shade val="67500"/>
                      <a:satMod val="115000"/>
                    </a:srgbClr>
                  </a:gs>
                  <a:gs pos="100000">
                    <a:srgbClr val="00E2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CB8-434A-B087-5D7E80335C78}"/>
              </c:ext>
            </c:extLst>
          </c:dPt>
          <c:dPt>
            <c:idx val="2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CB8-434A-B087-5D7E80335C78}"/>
              </c:ext>
            </c:extLst>
          </c:dPt>
          <c:dLbls>
            <c:dLbl>
              <c:idx val="0"/>
              <c:layout>
                <c:manualLayout>
                  <c:x val="-0.32812076961018177"/>
                  <c:y val="-0.1828421922715725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060258618966559"/>
                      <c:h val="0.15642227067670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B8-434A-B087-5D7E80335C78}"/>
                </c:ext>
              </c:extLst>
            </c:dLbl>
            <c:dLbl>
              <c:idx val="1"/>
              <c:layout>
                <c:manualLayout>
                  <c:x val="0.19518146675116763"/>
                  <c:y val="0.2300663317887386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06413707568399"/>
                      <c:h val="0.15642227067670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CB8-434A-B087-5D7E80335C78}"/>
                </c:ext>
              </c:extLst>
            </c:dLbl>
            <c:dLbl>
              <c:idx val="2"/>
              <c:layout>
                <c:manualLayout>
                  <c:x val="-3.7932659411940448E-2"/>
                  <c:y val="-1.013453628416679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22445684949386"/>
                      <c:h val="0.15642227067670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CB8-434A-B087-5D7E80335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'RELORC liquidado'!$L$33:$L$35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'RELORC liquidado'!$M$33:$M$35</c:f>
              <c:numCache>
                <c:formatCode>_(* #,##0.00_);_(* \(#,##0.00\);_(* "-"??_);_(@_)</c:formatCode>
                <c:ptCount val="3"/>
                <c:pt idx="0">
                  <c:v>541964019.75999999</c:v>
                </c:pt>
                <c:pt idx="1">
                  <c:v>331517204.54000002</c:v>
                </c:pt>
                <c:pt idx="2">
                  <c:v>14689646.129999999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B8-434A-B087-5D7E80335C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51"/>
      </c:pieChart>
    </c:plotArea>
    <c:legend>
      <c:legendPos val="t"/>
      <c:layout>
        <c:manualLayout>
          <c:xMode val="edge"/>
          <c:yMode val="edge"/>
          <c:x val="4.9999989905110051E-2"/>
          <c:y val="1.3152096749723365E-2"/>
          <c:w val="0.48205118472618924"/>
          <c:h val="0.16331296829533465"/>
        </c:manualLayout>
      </c:layout>
      <c:overlay val="0"/>
      <c:txPr>
        <a:bodyPr/>
        <a:lstStyle/>
        <a:p>
          <a:pPr rtl="0">
            <a:defRPr sz="1400"/>
          </a:pPr>
          <a:endParaRPr lang="pt-BR"/>
        </a:p>
      </c:txPr>
    </c:legend>
    <c:plotVisOnly val="1"/>
    <c:dispBlanksAs val="gap"/>
    <c:showDLblsOverMax val="0"/>
  </c:chart>
  <c:spPr>
    <a:ln>
      <a:solidFill>
        <a:srgbClr val="4F81BD"/>
      </a:solidFill>
    </a:ln>
    <a:scene3d>
      <a:camera prst="orthographicFront"/>
      <a:lightRig rig="threePt" dir="t"/>
    </a:scene3d>
    <a:sp3d prstMaterial="matte">
      <a:bevelT/>
    </a:sp3d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27690363129868E-2"/>
          <c:y val="0.2629093784288008"/>
          <c:w val="0.81694461927374029"/>
          <c:h val="0.67860210816719313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CB8-434A-B087-5D7E80335C7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00E200">
                      <a:shade val="30000"/>
                      <a:satMod val="115000"/>
                    </a:srgbClr>
                  </a:gs>
                  <a:gs pos="50000">
                    <a:srgbClr val="00E200">
                      <a:shade val="67500"/>
                      <a:satMod val="115000"/>
                    </a:srgbClr>
                  </a:gs>
                  <a:gs pos="100000">
                    <a:srgbClr val="00E2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CB8-434A-B087-5D7E80335C78}"/>
              </c:ext>
            </c:extLst>
          </c:dPt>
          <c:dPt>
            <c:idx val="2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CB8-434A-B087-5D7E80335C78}"/>
              </c:ext>
            </c:extLst>
          </c:dPt>
          <c:dLbls>
            <c:dLbl>
              <c:idx val="0"/>
              <c:layout>
                <c:manualLayout>
                  <c:x val="-8.1269060520118827E-2"/>
                  <c:y val="-0.2061963117861600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632781944013574"/>
                      <c:h val="0.15642227067670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B8-434A-B087-5D7E80335C78}"/>
                </c:ext>
              </c:extLst>
            </c:dLbl>
            <c:dLbl>
              <c:idx val="1"/>
              <c:layout>
                <c:manualLayout>
                  <c:x val="-1.4025592238472643E-5"/>
                  <c:y val="0.2360905789390745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6188924519665"/>
                      <c:h val="0.15642227067670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CB8-434A-B087-5D7E80335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'RELORC liquidado'!$L$40:$L$42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'RELORC liquidado'!$M$40:$M$42</c:f>
              <c:numCache>
                <c:formatCode>_(* #,##0.00_);_(* \(#,##0.00\);_(* "-"??_);_(@_)</c:formatCode>
                <c:ptCount val="3"/>
                <c:pt idx="0">
                  <c:v>516251289.34999996</c:v>
                </c:pt>
                <c:pt idx="1">
                  <c:v>205205458.88999999</c:v>
                </c:pt>
                <c:pt idx="2">
                  <c:v>7429794.96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B8-434A-B087-5D7E80335C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51"/>
      </c:pieChart>
    </c:plotArea>
    <c:legend>
      <c:legendPos val="t"/>
      <c:layout>
        <c:manualLayout>
          <c:xMode val="edge"/>
          <c:yMode val="edge"/>
          <c:x val="5.0000093503948254E-2"/>
          <c:y val="1.3152096749723365E-2"/>
          <c:w val="0.48569420759663479"/>
          <c:h val="0.16285730510085605"/>
        </c:manualLayout>
      </c:layout>
      <c:overlay val="0"/>
      <c:txPr>
        <a:bodyPr/>
        <a:lstStyle/>
        <a:p>
          <a:pPr rtl="0">
            <a:defRPr sz="1400"/>
          </a:pPr>
          <a:endParaRPr lang="pt-BR"/>
        </a:p>
      </c:txPr>
    </c:legend>
    <c:plotVisOnly val="1"/>
    <c:dispBlanksAs val="gap"/>
    <c:showDLblsOverMax val="0"/>
  </c:chart>
  <c:spPr>
    <a:ln>
      <a:solidFill>
        <a:srgbClr val="4F81BD"/>
      </a:solidFill>
    </a:ln>
    <a:scene3d>
      <a:camera prst="orthographicFront"/>
      <a:lightRig rig="threePt" dir="t"/>
    </a:scene3d>
    <a:sp3d prstMaterial="matte">
      <a:bevelT/>
    </a:sp3d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0"/>
      <c:perspective val="1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68066679459858"/>
          <c:y val="2.701280660470497E-2"/>
          <c:w val="0.92429669061161213"/>
          <c:h val="0.874380344312524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'% EC 29 (ano a ano)'!$B$6:$H$6</c:f>
              <c:strCache>
                <c:ptCount val="1"/>
                <c:pt idx="0">
                  <c:v>1º Quad.</c:v>
                </c:pt>
              </c:strCache>
            </c:strRef>
          </c:tx>
          <c:spPr>
            <a:solidFill>
              <a:srgbClr val="00B050"/>
            </a:solidFill>
            <a:ln w="28575">
              <a:noFill/>
            </a:ln>
            <a:scene3d>
              <a:camera prst="orthographicFront"/>
              <a:lightRig rig="soft" dir="t"/>
            </a:scene3d>
            <a:sp3d prstMaterial="matte">
              <a:bevelT prst="angle"/>
            </a:sp3d>
          </c:spPr>
          <c:invertIfNegative val="0"/>
          <c:dLbls>
            <c:dLbl>
              <c:idx val="7"/>
              <c:layout>
                <c:manualLayout>
                  <c:x val="3.158250089058913E-2"/>
                  <c:y val="-7.1757939563994897E-3"/>
                </c:manualLayout>
              </c:layout>
              <c:spPr>
                <a:solidFill>
                  <a:srgbClr val="FF00FF"/>
                </a:solidFill>
                <a:ln w="952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5-4866-968A-5A370A0D0B95}"/>
                </c:ext>
              </c:extLst>
            </c:dLbl>
            <c:spPr>
              <a:noFill/>
              <a:ln w="952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200">
                    <a:ln>
                      <a:noFill/>
                    </a:ln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EC 29 (ano a ano)'!$C$7:$J$7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'% EC 29 (ano a ano)'!$C$8:$J$8</c:f>
              <c:numCache>
                <c:formatCode>0.00%</c:formatCode>
                <c:ptCount val="8"/>
                <c:pt idx="0">
                  <c:v>0.27029999999999998</c:v>
                </c:pt>
                <c:pt idx="1">
                  <c:v>0.18479999999999999</c:v>
                </c:pt>
                <c:pt idx="2">
                  <c:v>0.16889999999999999</c:v>
                </c:pt>
                <c:pt idx="3">
                  <c:v>0.17910000000000001</c:v>
                </c:pt>
                <c:pt idx="4">
                  <c:v>0.14360000000000001</c:v>
                </c:pt>
                <c:pt idx="5">
                  <c:v>0.15129999999999999</c:v>
                </c:pt>
                <c:pt idx="6">
                  <c:v>0.16450000000000001</c:v>
                </c:pt>
                <c:pt idx="7">
                  <c:v>0.1691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5-4866-968A-5A370A0D0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cylinder"/>
        <c:axId val="225362944"/>
        <c:axId val="212128832"/>
        <c:axId val="0"/>
      </c:bar3DChart>
      <c:catAx>
        <c:axId val="2253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12128832"/>
        <c:crosses val="autoZero"/>
        <c:auto val="1"/>
        <c:lblAlgn val="ctr"/>
        <c:lblOffset val="100"/>
        <c:noMultiLvlLbl val="0"/>
      </c:catAx>
      <c:valAx>
        <c:axId val="21212883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25362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842108225570499E-2"/>
          <c:y val="9.2461545078798141E-2"/>
          <c:w val="0.98298448777887137"/>
          <c:h val="0.6085929478914095"/>
        </c:manualLayout>
      </c:layout>
      <c:lineChart>
        <c:grouping val="standard"/>
        <c:varyColors val="0"/>
        <c:ser>
          <c:idx val="0"/>
          <c:order val="0"/>
          <c:tx>
            <c:strRef>
              <c:f>'SIOPS por Quad 2016-2024'!$AC$31</c:f>
              <c:strCache>
                <c:ptCount val="1"/>
                <c:pt idx="0">
                  <c:v>Pessoal e Encargos</c:v>
                </c:pt>
              </c:strCache>
            </c:strRef>
          </c:tx>
          <c:spPr>
            <a:ln w="8890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2016-2024'!$H$27,'SIOPS por Quad 2016-2024'!$K$27,'SIOPS por Quad 2016-2024'!$N$27,'SIOPS por Quad 2016-2024'!$Q$27,'SIOPS por Quad 2016-2024'!$T$27,'SIOPS por Quad 2016-2024'!$W$27,'SIOPS por Quad 2016-2024'!$Z$27)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('SIOPS por Quad 2016-2024'!$H$31,'SIOPS por Quad 2016-2024'!$K$31,'SIOPS por Quad 2016-2024'!$N$31,'SIOPS por Quad 2016-2024'!$Q$31,'SIOPS por Quad 2016-2024'!$T$31,'SIOPS por Quad 2016-2024'!$W$31,'SIOPS por Quad 2016-2024'!$Z$31)</c:f>
              <c:numCache>
                <c:formatCode>_(* #,##0.00_);_(* \(#,##0.00\);_(* "-"??_);_(@_)</c:formatCode>
                <c:ptCount val="7"/>
                <c:pt idx="0">
                  <c:v>383098744.38</c:v>
                </c:pt>
                <c:pt idx="1">
                  <c:v>350821822.39999998</c:v>
                </c:pt>
                <c:pt idx="2">
                  <c:v>401361247.92000002</c:v>
                </c:pt>
                <c:pt idx="3">
                  <c:v>354627147.95999998</c:v>
                </c:pt>
                <c:pt idx="4">
                  <c:v>371339602.25999999</c:v>
                </c:pt>
                <c:pt idx="5">
                  <c:v>462561013.37</c:v>
                </c:pt>
                <c:pt idx="6">
                  <c:v>516251289.34999996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EB-4BA7-83FA-3659F02A06C2}"/>
            </c:ext>
          </c:extLst>
        </c:ser>
        <c:ser>
          <c:idx val="1"/>
          <c:order val="1"/>
          <c:tx>
            <c:strRef>
              <c:f>'SIOPS por Quad 2016-2024'!$AC$32</c:f>
              <c:strCache>
                <c:ptCount val="1"/>
                <c:pt idx="0">
                  <c:v>Custeio</c:v>
                </c:pt>
              </c:strCache>
            </c:strRef>
          </c:tx>
          <c:spPr>
            <a:ln w="889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2016-2024'!$H$27,'SIOPS por Quad 2016-2024'!$K$27,'SIOPS por Quad 2016-2024'!$N$27,'SIOPS por Quad 2016-2024'!$Q$27,'SIOPS por Quad 2016-2024'!$T$27,'SIOPS por Quad 2016-2024'!$W$27,'SIOPS por Quad 2016-2024'!$Z$27)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('SIOPS por Quad 2016-2024'!$H$32,'SIOPS por Quad 2016-2024'!$K$32,'SIOPS por Quad 2016-2024'!$N$32,'SIOPS por Quad 2016-2024'!$Q$32,'SIOPS por Quad 2016-2024'!$T$32,'SIOPS por Quad 2016-2024'!$W$32,'SIOPS por Quad 2016-2024'!$Z$32)</c:f>
              <c:numCache>
                <c:formatCode>_(* #,##0.00_);_(* \(#,##0.00\);_(* "-"??_);_(@_)</c:formatCode>
                <c:ptCount val="7"/>
                <c:pt idx="0">
                  <c:v>38427561.100000001</c:v>
                </c:pt>
                <c:pt idx="1">
                  <c:v>43856921.799999997</c:v>
                </c:pt>
                <c:pt idx="2">
                  <c:v>48971398.590000004</c:v>
                </c:pt>
                <c:pt idx="3">
                  <c:v>62062580.259999998</c:v>
                </c:pt>
                <c:pt idx="4">
                  <c:v>153772323.43000001</c:v>
                </c:pt>
                <c:pt idx="5">
                  <c:v>155350601.27000001</c:v>
                </c:pt>
                <c:pt idx="6">
                  <c:v>205205458.88999999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EB-4BA7-83FA-3659F02A06C2}"/>
            </c:ext>
          </c:extLst>
        </c:ser>
        <c:ser>
          <c:idx val="2"/>
          <c:order val="2"/>
          <c:tx>
            <c:strRef>
              <c:f>'SIOPS por Quad 2016-2024'!$AC$33</c:f>
              <c:strCache>
                <c:ptCount val="1"/>
                <c:pt idx="0">
                  <c:v>Investimentos</c:v>
                </c:pt>
              </c:strCache>
            </c:strRef>
          </c:tx>
          <c:spPr>
            <a:ln w="8890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2016-2024'!$H$27,'SIOPS por Quad 2016-2024'!$K$27,'SIOPS por Quad 2016-2024'!$N$27,'SIOPS por Quad 2016-2024'!$Q$27,'SIOPS por Quad 2016-2024'!$T$27,'SIOPS por Quad 2016-2024'!$W$27,'SIOPS por Quad 2016-2024'!$Z$27)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('SIOPS por Quad 2016-2024'!$H$33,'SIOPS por Quad 2016-2024'!$K$33,'SIOPS por Quad 2016-2024'!$N$33,'SIOPS por Quad 2016-2024'!$Q$33,'SIOPS por Quad 2016-2024'!$T$33,'SIOPS por Quad 2016-2024'!$W$33,'SIOPS por Quad 2016-2024'!$Z$33)</c:f>
              <c:numCache>
                <c:formatCode>_(* #,##0.00_);_(* \(#,##0.00\);_(* "-"??_);_(@_)</c:formatCode>
                <c:ptCount val="7"/>
                <c:pt idx="0">
                  <c:v>358034.49</c:v>
                </c:pt>
                <c:pt idx="1">
                  <c:v>2519396.75</c:v>
                </c:pt>
                <c:pt idx="2">
                  <c:v>939699.26</c:v>
                </c:pt>
                <c:pt idx="3">
                  <c:v>8227103.9199999999</c:v>
                </c:pt>
                <c:pt idx="4">
                  <c:v>14130393.5</c:v>
                </c:pt>
                <c:pt idx="5">
                  <c:v>374256.37</c:v>
                </c:pt>
                <c:pt idx="6">
                  <c:v>7429794.96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EB-4BA7-83FA-3659F02A06C2}"/>
            </c:ext>
          </c:extLst>
        </c:ser>
        <c:ser>
          <c:idx val="3"/>
          <c:order val="3"/>
          <c:tx>
            <c:strRef>
              <c:f>'SIOPS por Quad 2016-2024'!$AC$34</c:f>
              <c:strCache>
                <c:ptCount val="1"/>
                <c:pt idx="0">
                  <c:v>Total</c:v>
                </c:pt>
              </c:strCache>
            </c:strRef>
          </c:tx>
          <c:spPr>
            <a:ln w="889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2016-2024'!$H$27,'SIOPS por Quad 2016-2024'!$K$27,'SIOPS por Quad 2016-2024'!$N$27,'SIOPS por Quad 2016-2024'!$Q$27,'SIOPS por Quad 2016-2024'!$T$27,'SIOPS por Quad 2016-2024'!$W$27,'SIOPS por Quad 2016-2024'!$Z$27)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('SIOPS por Quad 2016-2024'!$H$34,'SIOPS por Quad 2016-2024'!$K$34,'SIOPS por Quad 2016-2024'!$N$34,'SIOPS por Quad 2016-2024'!$Q$34,'SIOPS por Quad 2016-2024'!$T$34,'SIOPS por Quad 2016-2024'!$W$34,'SIOPS por Quad 2016-2024'!$Z$34)</c:f>
              <c:numCache>
                <c:formatCode>_(* #,##0.00_);_(* \(#,##0.00\);_(* "-"??_);_(@_)</c:formatCode>
                <c:ptCount val="7"/>
                <c:pt idx="0">
                  <c:v>421884339.97000003</c:v>
                </c:pt>
                <c:pt idx="1">
                  <c:v>397198140.94999999</c:v>
                </c:pt>
                <c:pt idx="2">
                  <c:v>451272345.76999998</c:v>
                </c:pt>
                <c:pt idx="3">
                  <c:v>424916832.13999999</c:v>
                </c:pt>
                <c:pt idx="4">
                  <c:v>539242319.19000006</c:v>
                </c:pt>
                <c:pt idx="5">
                  <c:v>618285871.00999999</c:v>
                </c:pt>
                <c:pt idx="6">
                  <c:v>728886543.20000005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EB-4BA7-83FA-3659F02A0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96384"/>
        <c:axId val="227985088"/>
      </c:lineChart>
      <c:catAx>
        <c:axId val="22369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7985088"/>
        <c:crosses val="autoZero"/>
        <c:auto val="1"/>
        <c:lblAlgn val="ctr"/>
        <c:lblOffset val="100"/>
        <c:noMultiLvlLbl val="0"/>
      </c:catAx>
      <c:valAx>
        <c:axId val="22798508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23696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381452816422419"/>
          <c:y val="0.84598685678696639"/>
          <c:w val="0.70171391490755597"/>
          <c:h val="4.697128654047189E-2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6E078-85F7-48D5-99EE-CBECA23E2AB8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1017EA2-718B-41D9-8CCB-16B583D7A20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1600" b="1" dirty="0">
              <a:solidFill>
                <a:schemeClr val="tx1"/>
              </a:solidFill>
            </a:rPr>
            <a:t>12% de Receita Própria em Saúde Obrigação Constitucional:</a:t>
          </a:r>
        </a:p>
      </dgm:t>
    </dgm:pt>
    <dgm:pt modelId="{51CF7392-753A-4F41-95EB-9352C9E35276}" type="parTrans" cxnId="{E1956890-392D-40B9-BA8C-F35817AE75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A1221AB0-E0FD-4257-94B9-C17A08D6A84B}" type="sibTrans" cxnId="{E1956890-392D-40B9-BA8C-F35817AE75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9348FB3D-FFA3-4B37-9C55-4AB130914C29}">
      <dgm:prSet phldrT="[Texto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1600" b="1" dirty="0"/>
            <a:t>R$517.396.691,39</a:t>
          </a:r>
        </a:p>
      </dgm:t>
    </dgm:pt>
    <dgm:pt modelId="{8DFBCF36-2271-448B-95B3-74A3BEEE9BE4}" type="parTrans" cxnId="{207163C4-85BF-4D7D-8736-0617583701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60C2EC9C-89EF-495F-BD48-6783183588B6}" type="sibTrans" cxnId="{207163C4-85BF-4D7D-8736-0617583701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AC56F6BB-F1CD-468E-A12A-EBA5C8C795A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1600" b="1" dirty="0">
              <a:solidFill>
                <a:schemeClr val="tx1"/>
              </a:solidFill>
            </a:rPr>
            <a:t>16,91% de Receita Própria em Saúde Liquidada:</a:t>
          </a:r>
          <a:endParaRPr lang="pt-BR" sz="1600" b="1" u="sng" dirty="0">
            <a:solidFill>
              <a:schemeClr val="tx1"/>
            </a:solidFill>
          </a:endParaRPr>
        </a:p>
      </dgm:t>
    </dgm:pt>
    <dgm:pt modelId="{055938B0-3189-4B57-A803-EBED27F3821F}" type="parTrans" cxnId="{60FCF1C4-9609-4288-BDC1-C6AE394820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04BCE92C-5CDB-48C9-ADF9-56DA48939B37}" type="sibTrans" cxnId="{60FCF1C4-9609-4288-BDC1-C6AE394820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8ED4C412-B2F3-4A1E-9DF4-E80AD2208031}">
      <dgm:prSet phldrT="[Texto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pt-BR" sz="1600" b="1" dirty="0"/>
            <a:t>R$728.886.543,20 </a:t>
          </a:r>
        </a:p>
      </dgm:t>
    </dgm:pt>
    <dgm:pt modelId="{74283C43-558D-46C7-A15B-5E4F43A3C368}" type="parTrans" cxnId="{37D24C70-9581-460C-B5F4-D8542F88E5B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4CCD1DE3-9678-42DE-AB9F-D70B20B68D95}" type="sibTrans" cxnId="{37D24C70-9581-460C-B5F4-D8542F88E5B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pt-BR" sz="1600"/>
        </a:p>
      </dgm:t>
    </dgm:pt>
    <dgm:pt modelId="{F98FA1C9-09CA-4170-97EE-2359EAFA3036}" type="pres">
      <dgm:prSet presAssocID="{4496E078-85F7-48D5-99EE-CBECA23E2AB8}" presName="theList" presStyleCnt="0">
        <dgm:presLayoutVars>
          <dgm:dir/>
          <dgm:animLvl val="lvl"/>
          <dgm:resizeHandles val="exact"/>
        </dgm:presLayoutVars>
      </dgm:prSet>
      <dgm:spPr/>
    </dgm:pt>
    <dgm:pt modelId="{7C6CC779-68C4-42F5-B689-6A0BF796BA9F}" type="pres">
      <dgm:prSet presAssocID="{01017EA2-718B-41D9-8CCB-16B583D7A208}" presName="compNode" presStyleCnt="0"/>
      <dgm:spPr/>
    </dgm:pt>
    <dgm:pt modelId="{F0591E9F-A13E-4B68-BB32-8D556DF96052}" type="pres">
      <dgm:prSet presAssocID="{01017EA2-718B-41D9-8CCB-16B583D7A208}" presName="aNode" presStyleLbl="bgShp" presStyleIdx="0" presStyleCnt="2"/>
      <dgm:spPr/>
    </dgm:pt>
    <dgm:pt modelId="{3CABE5EA-B698-4A1E-A415-0781A03C2FD2}" type="pres">
      <dgm:prSet presAssocID="{01017EA2-718B-41D9-8CCB-16B583D7A208}" presName="textNode" presStyleLbl="bgShp" presStyleIdx="0" presStyleCnt="2"/>
      <dgm:spPr/>
    </dgm:pt>
    <dgm:pt modelId="{2C4EBF9C-1E8F-49D8-BC74-5C0898CCA2CA}" type="pres">
      <dgm:prSet presAssocID="{01017EA2-718B-41D9-8CCB-16B583D7A208}" presName="compChildNode" presStyleCnt="0"/>
      <dgm:spPr/>
    </dgm:pt>
    <dgm:pt modelId="{5CD0AAA4-6602-4323-8449-24A439290F20}" type="pres">
      <dgm:prSet presAssocID="{01017EA2-718B-41D9-8CCB-16B583D7A208}" presName="theInnerList" presStyleCnt="0"/>
      <dgm:spPr/>
    </dgm:pt>
    <dgm:pt modelId="{6C8AF2F0-1962-48C7-BF0E-FD0F4C922497}" type="pres">
      <dgm:prSet presAssocID="{9348FB3D-FFA3-4B37-9C55-4AB130914C29}" presName="childNode" presStyleLbl="node1" presStyleIdx="0" presStyleCnt="2">
        <dgm:presLayoutVars>
          <dgm:bulletEnabled val="1"/>
        </dgm:presLayoutVars>
      </dgm:prSet>
      <dgm:spPr/>
    </dgm:pt>
    <dgm:pt modelId="{EAD6BB09-5107-408C-9E50-7FFEEC0AC3A0}" type="pres">
      <dgm:prSet presAssocID="{01017EA2-718B-41D9-8CCB-16B583D7A208}" presName="aSpace" presStyleCnt="0"/>
      <dgm:spPr/>
    </dgm:pt>
    <dgm:pt modelId="{3D4A076F-D04D-43B4-8266-939DC0371CD1}" type="pres">
      <dgm:prSet presAssocID="{AC56F6BB-F1CD-468E-A12A-EBA5C8C795AD}" presName="compNode" presStyleCnt="0"/>
      <dgm:spPr/>
    </dgm:pt>
    <dgm:pt modelId="{2DC888D2-8EA6-4A08-9818-90E07F3B7E6B}" type="pres">
      <dgm:prSet presAssocID="{AC56F6BB-F1CD-468E-A12A-EBA5C8C795AD}" presName="aNode" presStyleLbl="bgShp" presStyleIdx="1" presStyleCnt="2"/>
      <dgm:spPr/>
    </dgm:pt>
    <dgm:pt modelId="{64972333-6C4C-4882-BD59-6BA5B87A9CDA}" type="pres">
      <dgm:prSet presAssocID="{AC56F6BB-F1CD-468E-A12A-EBA5C8C795AD}" presName="textNode" presStyleLbl="bgShp" presStyleIdx="1" presStyleCnt="2"/>
      <dgm:spPr/>
    </dgm:pt>
    <dgm:pt modelId="{7CD2C42B-A7C5-4A10-B606-F71E0E598E41}" type="pres">
      <dgm:prSet presAssocID="{AC56F6BB-F1CD-468E-A12A-EBA5C8C795AD}" presName="compChildNode" presStyleCnt="0"/>
      <dgm:spPr/>
    </dgm:pt>
    <dgm:pt modelId="{45C229A9-7E11-4596-9E73-3BB8B2A8EEE0}" type="pres">
      <dgm:prSet presAssocID="{AC56F6BB-F1CD-468E-A12A-EBA5C8C795AD}" presName="theInnerList" presStyleCnt="0"/>
      <dgm:spPr/>
    </dgm:pt>
    <dgm:pt modelId="{C439E6E2-0020-4BE2-A94F-D61BE5BC8C13}" type="pres">
      <dgm:prSet presAssocID="{8ED4C412-B2F3-4A1E-9DF4-E80AD2208031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9921E32B-9C94-4C5F-BA25-3372671B3321}" type="presOf" srcId="{AC56F6BB-F1CD-468E-A12A-EBA5C8C795AD}" destId="{64972333-6C4C-4882-BD59-6BA5B87A9CDA}" srcOrd="1" destOrd="0" presId="urn:microsoft.com/office/officeart/2005/8/layout/lProcess2"/>
    <dgm:cxn modelId="{09AFF54B-B8A0-4FD3-9217-CF01BB3B97FD}" type="presOf" srcId="{4496E078-85F7-48D5-99EE-CBECA23E2AB8}" destId="{F98FA1C9-09CA-4170-97EE-2359EAFA3036}" srcOrd="0" destOrd="0" presId="urn:microsoft.com/office/officeart/2005/8/layout/lProcess2"/>
    <dgm:cxn modelId="{37D24C70-9581-460C-B5F4-D8542F88E5B9}" srcId="{AC56F6BB-F1CD-468E-A12A-EBA5C8C795AD}" destId="{8ED4C412-B2F3-4A1E-9DF4-E80AD2208031}" srcOrd="0" destOrd="0" parTransId="{74283C43-558D-46C7-A15B-5E4F43A3C368}" sibTransId="{4CCD1DE3-9678-42DE-AB9F-D70B20B68D95}"/>
    <dgm:cxn modelId="{3F33B854-2F92-49B5-BA4A-F413ABC2605C}" type="presOf" srcId="{9348FB3D-FFA3-4B37-9C55-4AB130914C29}" destId="{6C8AF2F0-1962-48C7-BF0E-FD0F4C922497}" srcOrd="0" destOrd="0" presId="urn:microsoft.com/office/officeart/2005/8/layout/lProcess2"/>
    <dgm:cxn modelId="{37FD7977-3641-49F1-A66F-E6A0FA079C62}" type="presOf" srcId="{8ED4C412-B2F3-4A1E-9DF4-E80AD2208031}" destId="{C439E6E2-0020-4BE2-A94F-D61BE5BC8C13}" srcOrd="0" destOrd="0" presId="urn:microsoft.com/office/officeart/2005/8/layout/lProcess2"/>
    <dgm:cxn modelId="{E1956890-392D-40B9-BA8C-F35817AE758E}" srcId="{4496E078-85F7-48D5-99EE-CBECA23E2AB8}" destId="{01017EA2-718B-41D9-8CCB-16B583D7A208}" srcOrd="0" destOrd="0" parTransId="{51CF7392-753A-4F41-95EB-9352C9E35276}" sibTransId="{A1221AB0-E0FD-4257-94B9-C17A08D6A84B}"/>
    <dgm:cxn modelId="{EE98F1C2-3D98-430D-813E-E77D72853DD7}" type="presOf" srcId="{01017EA2-718B-41D9-8CCB-16B583D7A208}" destId="{F0591E9F-A13E-4B68-BB32-8D556DF96052}" srcOrd="0" destOrd="0" presId="urn:microsoft.com/office/officeart/2005/8/layout/lProcess2"/>
    <dgm:cxn modelId="{207163C4-85BF-4D7D-8736-0617583701A5}" srcId="{01017EA2-718B-41D9-8CCB-16B583D7A208}" destId="{9348FB3D-FFA3-4B37-9C55-4AB130914C29}" srcOrd="0" destOrd="0" parTransId="{8DFBCF36-2271-448B-95B3-74A3BEEE9BE4}" sibTransId="{60C2EC9C-89EF-495F-BD48-6783183588B6}"/>
    <dgm:cxn modelId="{60FCF1C4-9609-4288-BDC1-C6AE39482081}" srcId="{4496E078-85F7-48D5-99EE-CBECA23E2AB8}" destId="{AC56F6BB-F1CD-468E-A12A-EBA5C8C795AD}" srcOrd="1" destOrd="0" parTransId="{055938B0-3189-4B57-A803-EBED27F3821F}" sibTransId="{04BCE92C-5CDB-48C9-ADF9-56DA48939B37}"/>
    <dgm:cxn modelId="{759D31F2-4D24-46AD-882C-86C23BE73F44}" type="presOf" srcId="{AC56F6BB-F1CD-468E-A12A-EBA5C8C795AD}" destId="{2DC888D2-8EA6-4A08-9818-90E07F3B7E6B}" srcOrd="0" destOrd="0" presId="urn:microsoft.com/office/officeart/2005/8/layout/lProcess2"/>
    <dgm:cxn modelId="{E435BFFC-CF1E-4ED4-9649-D0A9F6BBBC82}" type="presOf" srcId="{01017EA2-718B-41D9-8CCB-16B583D7A208}" destId="{3CABE5EA-B698-4A1E-A415-0781A03C2FD2}" srcOrd="1" destOrd="0" presId="urn:microsoft.com/office/officeart/2005/8/layout/lProcess2"/>
    <dgm:cxn modelId="{C2711FF1-B85A-4A50-B61A-FAAC6CA0C430}" type="presParOf" srcId="{F98FA1C9-09CA-4170-97EE-2359EAFA3036}" destId="{7C6CC779-68C4-42F5-B689-6A0BF796BA9F}" srcOrd="0" destOrd="0" presId="urn:microsoft.com/office/officeart/2005/8/layout/lProcess2"/>
    <dgm:cxn modelId="{03023AC9-BC3A-4345-92D6-131762F02C99}" type="presParOf" srcId="{7C6CC779-68C4-42F5-B689-6A0BF796BA9F}" destId="{F0591E9F-A13E-4B68-BB32-8D556DF96052}" srcOrd="0" destOrd="0" presId="urn:microsoft.com/office/officeart/2005/8/layout/lProcess2"/>
    <dgm:cxn modelId="{EDB2B4D4-D007-443B-BA55-CCD11A820ABC}" type="presParOf" srcId="{7C6CC779-68C4-42F5-B689-6A0BF796BA9F}" destId="{3CABE5EA-B698-4A1E-A415-0781A03C2FD2}" srcOrd="1" destOrd="0" presId="urn:microsoft.com/office/officeart/2005/8/layout/lProcess2"/>
    <dgm:cxn modelId="{2F9319A6-212B-441C-ADAD-D226E15BC737}" type="presParOf" srcId="{7C6CC779-68C4-42F5-B689-6A0BF796BA9F}" destId="{2C4EBF9C-1E8F-49D8-BC74-5C0898CCA2CA}" srcOrd="2" destOrd="0" presId="urn:microsoft.com/office/officeart/2005/8/layout/lProcess2"/>
    <dgm:cxn modelId="{816EB77C-02DF-4FF7-8120-9F4543100C57}" type="presParOf" srcId="{2C4EBF9C-1E8F-49D8-BC74-5C0898CCA2CA}" destId="{5CD0AAA4-6602-4323-8449-24A439290F20}" srcOrd="0" destOrd="0" presId="urn:microsoft.com/office/officeart/2005/8/layout/lProcess2"/>
    <dgm:cxn modelId="{B744040A-19AD-4D4B-B676-029D84A6FE95}" type="presParOf" srcId="{5CD0AAA4-6602-4323-8449-24A439290F20}" destId="{6C8AF2F0-1962-48C7-BF0E-FD0F4C922497}" srcOrd="0" destOrd="0" presId="urn:microsoft.com/office/officeart/2005/8/layout/lProcess2"/>
    <dgm:cxn modelId="{F490AD0C-EABA-43BB-AACB-CD5FC8328102}" type="presParOf" srcId="{F98FA1C9-09CA-4170-97EE-2359EAFA3036}" destId="{EAD6BB09-5107-408C-9E50-7FFEEC0AC3A0}" srcOrd="1" destOrd="0" presId="urn:microsoft.com/office/officeart/2005/8/layout/lProcess2"/>
    <dgm:cxn modelId="{6289D1D9-F183-49B3-862C-BCE2D5604FDC}" type="presParOf" srcId="{F98FA1C9-09CA-4170-97EE-2359EAFA3036}" destId="{3D4A076F-D04D-43B4-8266-939DC0371CD1}" srcOrd="2" destOrd="0" presId="urn:microsoft.com/office/officeart/2005/8/layout/lProcess2"/>
    <dgm:cxn modelId="{0CA802C0-6DF6-4F30-8510-9369DEE975B6}" type="presParOf" srcId="{3D4A076F-D04D-43B4-8266-939DC0371CD1}" destId="{2DC888D2-8EA6-4A08-9818-90E07F3B7E6B}" srcOrd="0" destOrd="0" presId="urn:microsoft.com/office/officeart/2005/8/layout/lProcess2"/>
    <dgm:cxn modelId="{170DF150-C0DB-4262-8EAE-EA7708C8FB01}" type="presParOf" srcId="{3D4A076F-D04D-43B4-8266-939DC0371CD1}" destId="{64972333-6C4C-4882-BD59-6BA5B87A9CDA}" srcOrd="1" destOrd="0" presId="urn:microsoft.com/office/officeart/2005/8/layout/lProcess2"/>
    <dgm:cxn modelId="{78217048-607D-41CA-B489-35077CE9DD7C}" type="presParOf" srcId="{3D4A076F-D04D-43B4-8266-939DC0371CD1}" destId="{7CD2C42B-A7C5-4A10-B606-F71E0E598E41}" srcOrd="2" destOrd="0" presId="urn:microsoft.com/office/officeart/2005/8/layout/lProcess2"/>
    <dgm:cxn modelId="{F6133AD5-D1DB-4A7D-8264-D786FB4A8055}" type="presParOf" srcId="{7CD2C42B-A7C5-4A10-B606-F71E0E598E41}" destId="{45C229A9-7E11-4596-9E73-3BB8B2A8EEE0}" srcOrd="0" destOrd="0" presId="urn:microsoft.com/office/officeart/2005/8/layout/lProcess2"/>
    <dgm:cxn modelId="{BD4439CF-1D30-444A-B9A8-50227CC4903C}" type="presParOf" srcId="{45C229A9-7E11-4596-9E73-3BB8B2A8EEE0}" destId="{C439E6E2-0020-4BE2-A94F-D61BE5BC8C1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3CAB2-5962-4B64-96C7-573457BC3DF9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B930292-F2CC-466E-BCC2-05E3F781382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t-BR" b="1">
              <a:solidFill>
                <a:schemeClr val="tx1"/>
              </a:solidFill>
            </a:rPr>
            <a:t>22% dos municípios contemplados com Emenda Parlamentar Estadual no 1º Quad/2024</a:t>
          </a:r>
          <a:endParaRPr lang="pt-BR">
            <a:solidFill>
              <a:schemeClr val="tx1"/>
            </a:solidFill>
          </a:endParaRPr>
        </a:p>
      </dgm:t>
    </dgm:pt>
    <dgm:pt modelId="{2D6C1C30-906A-42DF-84D1-76F6560A0365}" type="parTrans" cxnId="{36DEC529-8BCE-4CA9-BC34-3928786CD880}">
      <dgm:prSet/>
      <dgm:spPr/>
      <dgm:t>
        <a:bodyPr/>
        <a:lstStyle/>
        <a:p>
          <a:endParaRPr lang="pt-BR"/>
        </a:p>
      </dgm:t>
    </dgm:pt>
    <dgm:pt modelId="{1EEB4FA5-1750-43CC-A4FD-023871A10616}" type="sibTrans" cxnId="{36DEC529-8BCE-4CA9-BC34-3928786CD880}">
      <dgm:prSet/>
      <dgm:spPr/>
      <dgm:t>
        <a:bodyPr/>
        <a:lstStyle/>
        <a:p>
          <a:endParaRPr lang="pt-BR"/>
        </a:p>
      </dgm:t>
    </dgm:pt>
    <dgm:pt modelId="{89609858-5279-4585-A6BA-3F7DAB23BB3A}" type="pres">
      <dgm:prSet presAssocID="{7273CAB2-5962-4B64-96C7-573457BC3DF9}" presName="Name0" presStyleCnt="0">
        <dgm:presLayoutVars>
          <dgm:chMax val="1"/>
          <dgm:chPref val="1"/>
        </dgm:presLayoutVars>
      </dgm:prSet>
      <dgm:spPr/>
    </dgm:pt>
    <dgm:pt modelId="{884AF30C-C0EA-4CD1-9BF8-45FF4CC5DA22}" type="pres">
      <dgm:prSet presAssocID="{0B930292-F2CC-466E-BCC2-05E3F7813827}" presName="Parent" presStyleLbl="node0" presStyleIdx="0" presStyleCnt="1" custScaleX="212291" custScaleY="116777">
        <dgm:presLayoutVars>
          <dgm:chMax val="5"/>
          <dgm:chPref val="5"/>
        </dgm:presLayoutVars>
      </dgm:prSet>
      <dgm:spPr/>
    </dgm:pt>
    <dgm:pt modelId="{E122E3F4-8D96-4897-9995-B03240166410}" type="pres">
      <dgm:prSet presAssocID="{0B930292-F2CC-466E-BCC2-05E3F7813827}" presName="Accent1" presStyleLbl="node1" presStyleIdx="0" presStyleCnt="6"/>
      <dgm:spPr/>
    </dgm:pt>
    <dgm:pt modelId="{59C4A5DC-6993-4097-B2C7-F14B4FCA1D97}" type="pres">
      <dgm:prSet presAssocID="{0B930292-F2CC-466E-BCC2-05E3F7813827}" presName="Accent2" presStyleLbl="node1" presStyleIdx="1" presStyleCnt="6"/>
      <dgm:spPr/>
    </dgm:pt>
    <dgm:pt modelId="{94E92664-9252-4B72-8EE4-75CD8A1CF706}" type="pres">
      <dgm:prSet presAssocID="{0B930292-F2CC-466E-BCC2-05E3F7813827}" presName="Accent3" presStyleLbl="node1" presStyleIdx="2" presStyleCnt="6" custLinFactX="100000" custLinFactNeighborX="156416" custLinFactNeighborY="6653"/>
      <dgm:spPr/>
    </dgm:pt>
    <dgm:pt modelId="{3DC45C1E-EA5F-48B5-A02C-7B22A14C7340}" type="pres">
      <dgm:prSet presAssocID="{0B930292-F2CC-466E-BCC2-05E3F7813827}" presName="Accent4" presStyleLbl="node1" presStyleIdx="3" presStyleCnt="6" custLinFactX="133963" custLinFactY="-100000" custLinFactNeighborX="200000" custLinFactNeighborY="-100178"/>
      <dgm:spPr/>
    </dgm:pt>
    <dgm:pt modelId="{2169330B-9F70-416B-A153-5F40E4396A81}" type="pres">
      <dgm:prSet presAssocID="{0B930292-F2CC-466E-BCC2-05E3F7813827}" presName="Accent5" presStyleLbl="node1" presStyleIdx="4" presStyleCnt="6" custLinFactX="-155330" custLinFactY="-27502" custLinFactNeighborX="-200000" custLinFactNeighborY="-100000"/>
      <dgm:spPr/>
    </dgm:pt>
    <dgm:pt modelId="{36DE2CAD-80EF-4641-AD84-59BD17DEBD92}" type="pres">
      <dgm:prSet presAssocID="{0B930292-F2CC-466E-BCC2-05E3F7813827}" presName="Accent6" presStyleLbl="node1" presStyleIdx="5" presStyleCnt="6" custLinFactX="-152762" custLinFactNeighborX="-200000" custLinFactNeighborY="32769"/>
      <dgm:spPr/>
    </dgm:pt>
  </dgm:ptLst>
  <dgm:cxnLst>
    <dgm:cxn modelId="{36DEC529-8BCE-4CA9-BC34-3928786CD880}" srcId="{7273CAB2-5962-4B64-96C7-573457BC3DF9}" destId="{0B930292-F2CC-466E-BCC2-05E3F7813827}" srcOrd="0" destOrd="0" parTransId="{2D6C1C30-906A-42DF-84D1-76F6560A0365}" sibTransId="{1EEB4FA5-1750-43CC-A4FD-023871A10616}"/>
    <dgm:cxn modelId="{10222237-831F-4AD7-867A-CF781BE051FC}" type="presOf" srcId="{7273CAB2-5962-4B64-96C7-573457BC3DF9}" destId="{89609858-5279-4585-A6BA-3F7DAB23BB3A}" srcOrd="0" destOrd="0" presId="urn:microsoft.com/office/officeart/2009/3/layout/CircleRelationship"/>
    <dgm:cxn modelId="{D4F12CBE-9A02-4327-A41B-454F93F40B97}" type="presOf" srcId="{0B930292-F2CC-466E-BCC2-05E3F7813827}" destId="{884AF30C-C0EA-4CD1-9BF8-45FF4CC5DA22}" srcOrd="0" destOrd="0" presId="urn:microsoft.com/office/officeart/2009/3/layout/CircleRelationship"/>
    <dgm:cxn modelId="{D2F4D956-8C3C-4150-806B-119C0D2E106C}" type="presParOf" srcId="{89609858-5279-4585-A6BA-3F7DAB23BB3A}" destId="{884AF30C-C0EA-4CD1-9BF8-45FF4CC5DA22}" srcOrd="0" destOrd="0" presId="urn:microsoft.com/office/officeart/2009/3/layout/CircleRelationship"/>
    <dgm:cxn modelId="{16425E9C-88F3-4777-90AD-FF0D53EF3D18}" type="presParOf" srcId="{89609858-5279-4585-A6BA-3F7DAB23BB3A}" destId="{E122E3F4-8D96-4897-9995-B03240166410}" srcOrd="1" destOrd="0" presId="urn:microsoft.com/office/officeart/2009/3/layout/CircleRelationship"/>
    <dgm:cxn modelId="{2B9AB598-084E-45BC-972D-FAD4E243F975}" type="presParOf" srcId="{89609858-5279-4585-A6BA-3F7DAB23BB3A}" destId="{59C4A5DC-6993-4097-B2C7-F14B4FCA1D97}" srcOrd="2" destOrd="0" presId="urn:microsoft.com/office/officeart/2009/3/layout/CircleRelationship"/>
    <dgm:cxn modelId="{D8FBB377-DFE5-4786-9C9E-4F7036286611}" type="presParOf" srcId="{89609858-5279-4585-A6BA-3F7DAB23BB3A}" destId="{94E92664-9252-4B72-8EE4-75CD8A1CF706}" srcOrd="3" destOrd="0" presId="urn:microsoft.com/office/officeart/2009/3/layout/CircleRelationship"/>
    <dgm:cxn modelId="{D53A4F49-310A-4A11-B36B-0E207B5A62C5}" type="presParOf" srcId="{89609858-5279-4585-A6BA-3F7DAB23BB3A}" destId="{3DC45C1E-EA5F-48B5-A02C-7B22A14C7340}" srcOrd="4" destOrd="0" presId="urn:microsoft.com/office/officeart/2009/3/layout/CircleRelationship"/>
    <dgm:cxn modelId="{D03E0B6C-DDC8-458D-A75E-8F43EA9BFC42}" type="presParOf" srcId="{89609858-5279-4585-A6BA-3F7DAB23BB3A}" destId="{2169330B-9F70-416B-A153-5F40E4396A81}" srcOrd="5" destOrd="0" presId="urn:microsoft.com/office/officeart/2009/3/layout/CircleRelationship"/>
    <dgm:cxn modelId="{44863B3C-9EF4-4F93-809A-A7291120571E}" type="presParOf" srcId="{89609858-5279-4585-A6BA-3F7DAB23BB3A}" destId="{36DE2CAD-80EF-4641-AD84-59BD17DEBD92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91E9F-A13E-4B68-BB32-8D556DF96052}">
      <dsp:nvSpPr>
        <dsp:cNvPr id="0" name=""/>
        <dsp:cNvSpPr/>
      </dsp:nvSpPr>
      <dsp:spPr>
        <a:xfrm>
          <a:off x="2478" y="0"/>
          <a:ext cx="2384598" cy="234545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12% de Receita Própria em Saúde Obrigação Constitucional:</a:t>
          </a:r>
        </a:p>
      </dsp:txBody>
      <dsp:txXfrm>
        <a:off x="2478" y="0"/>
        <a:ext cx="2384598" cy="703635"/>
      </dsp:txXfrm>
    </dsp:sp>
    <dsp:sp modelId="{6C8AF2F0-1962-48C7-BF0E-FD0F4C922497}">
      <dsp:nvSpPr>
        <dsp:cNvPr id="0" name=""/>
        <dsp:cNvSpPr/>
      </dsp:nvSpPr>
      <dsp:spPr>
        <a:xfrm>
          <a:off x="240938" y="703635"/>
          <a:ext cx="1907678" cy="15245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b="1" kern="1200" dirty="0"/>
            <a:t>R$517.396.691,39</a:t>
          </a:r>
        </a:p>
      </dsp:txBody>
      <dsp:txXfrm>
        <a:off x="285590" y="748287"/>
        <a:ext cx="1818374" cy="1435240"/>
      </dsp:txXfrm>
    </dsp:sp>
    <dsp:sp modelId="{2DC888D2-8EA6-4A08-9818-90E07F3B7E6B}">
      <dsp:nvSpPr>
        <dsp:cNvPr id="0" name=""/>
        <dsp:cNvSpPr/>
      </dsp:nvSpPr>
      <dsp:spPr>
        <a:xfrm>
          <a:off x="2565922" y="0"/>
          <a:ext cx="2384598" cy="234545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16,91% de Receita Própria em Saúde Liquidada:</a:t>
          </a:r>
          <a:endParaRPr lang="pt-BR" sz="1600" b="1" u="sng" kern="1200" dirty="0">
            <a:solidFill>
              <a:schemeClr val="tx1"/>
            </a:solidFill>
          </a:endParaRPr>
        </a:p>
      </dsp:txBody>
      <dsp:txXfrm>
        <a:off x="2565922" y="0"/>
        <a:ext cx="2384598" cy="703635"/>
      </dsp:txXfrm>
    </dsp:sp>
    <dsp:sp modelId="{C439E6E2-0020-4BE2-A94F-D61BE5BC8C13}">
      <dsp:nvSpPr>
        <dsp:cNvPr id="0" name=""/>
        <dsp:cNvSpPr/>
      </dsp:nvSpPr>
      <dsp:spPr>
        <a:xfrm>
          <a:off x="2804382" y="703635"/>
          <a:ext cx="1907678" cy="1524544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b="1" kern="1200" dirty="0"/>
            <a:t>R$728.886.543,20 </a:t>
          </a:r>
        </a:p>
      </dsp:txBody>
      <dsp:txXfrm>
        <a:off x="2849034" y="748287"/>
        <a:ext cx="1818374" cy="1435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AF30C-C0EA-4CD1-9BF8-45FF4CC5DA22}">
      <dsp:nvSpPr>
        <dsp:cNvPr id="0" name=""/>
        <dsp:cNvSpPr/>
      </dsp:nvSpPr>
      <dsp:spPr>
        <a:xfrm>
          <a:off x="1207683" y="-43848"/>
          <a:ext cx="4857440" cy="267219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solidFill>
                <a:schemeClr val="tx1"/>
              </a:solidFill>
            </a:rPr>
            <a:t>22% dos municípios contemplados com Emenda Parlamentar Estadual no 1º Quad/2024</a:t>
          </a:r>
          <a:endParaRPr lang="pt-BR" sz="2400" kern="1200">
            <a:solidFill>
              <a:schemeClr val="tx1"/>
            </a:solidFill>
          </a:endParaRPr>
        </a:p>
      </dsp:txBody>
      <dsp:txXfrm>
        <a:off x="1919039" y="347485"/>
        <a:ext cx="3434728" cy="1889526"/>
      </dsp:txXfrm>
    </dsp:sp>
    <dsp:sp modelId="{E122E3F4-8D96-4897-9995-B03240166410}">
      <dsp:nvSpPr>
        <dsp:cNvPr id="0" name=""/>
        <dsp:cNvSpPr/>
      </dsp:nvSpPr>
      <dsp:spPr>
        <a:xfrm>
          <a:off x="3798043" y="43848"/>
          <a:ext cx="254641" cy="2544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C4A5DC-6993-4097-B2C7-F14B4FCA1D97}">
      <dsp:nvSpPr>
        <dsp:cNvPr id="0" name=""/>
        <dsp:cNvSpPr/>
      </dsp:nvSpPr>
      <dsp:spPr>
        <a:xfrm>
          <a:off x="3195497" y="2266373"/>
          <a:ext cx="184431" cy="1844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E92664-9252-4B72-8EE4-75CD8A1CF706}">
      <dsp:nvSpPr>
        <dsp:cNvPr id="0" name=""/>
        <dsp:cNvSpPr/>
      </dsp:nvSpPr>
      <dsp:spPr>
        <a:xfrm>
          <a:off x="5400599" y="1089056"/>
          <a:ext cx="184431" cy="1844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C45C1E-EA5F-48B5-A02C-7B22A14C7340}">
      <dsp:nvSpPr>
        <dsp:cNvPr id="0" name=""/>
        <dsp:cNvSpPr/>
      </dsp:nvSpPr>
      <dsp:spPr>
        <a:xfrm>
          <a:off x="4896543" y="1953152"/>
          <a:ext cx="254641" cy="2544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69330B-9F70-416B-A153-5F40E4396A81}">
      <dsp:nvSpPr>
        <dsp:cNvPr id="0" name=""/>
        <dsp:cNvSpPr/>
      </dsp:nvSpPr>
      <dsp:spPr>
        <a:xfrm>
          <a:off x="2592289" y="170355"/>
          <a:ext cx="184431" cy="18445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DE2CAD-80EF-4641-AD84-59BD17DEBD92}">
      <dsp:nvSpPr>
        <dsp:cNvPr id="0" name=""/>
        <dsp:cNvSpPr/>
      </dsp:nvSpPr>
      <dsp:spPr>
        <a:xfrm>
          <a:off x="2016223" y="1521104"/>
          <a:ext cx="184431" cy="1844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3914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3F5F3C-1FA4-4FD8-A31D-4A9D2689E1E9}" type="datetimeFigureOut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5" tIns="47542" rIns="95085" bIns="4754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085" tIns="47542" rIns="95085" bIns="47542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0E060D-B7DB-4EC3-9FEA-E50E4D26A9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7465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8" algn="l" defTabSz="9139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26" algn="l" defTabSz="9139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14" algn="l" defTabSz="9139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02" algn="l" defTabSz="9139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8025" y="742950"/>
            <a:ext cx="538162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8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4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14" tIns="45708" rIns="91414" bIns="45708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vert="eaVert" lIns="91414" tIns="45708" rIns="91414" bIns="45708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2233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35EFC-67A8-EC28-163E-79ACA77C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45F1F8-A397-8F6F-0BB2-42155265B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6CF640-7BA7-8AD3-81B5-D10FAA516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E7A8EA-2A59-FCF4-277D-A67CCBC2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6ADFEB-678F-FB01-B542-E90994CE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07B6F6-B1B4-12DD-AD4B-62FF25F5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688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CAA41-FDB8-6285-400E-73969553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3B60BC-A27B-A7B5-F078-211326BF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685E0F-DCAB-7AA8-5BD4-4CCF99235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CD11D7-4E19-A584-1225-C6B130B14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32ADF2-4B3B-47BC-A3FC-E6738B02D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E09B5B-17B4-BC51-DD6E-81A99932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04DF46-D54A-2465-194B-6E57A662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2F753C-04B4-0674-15B3-B7DD86AF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294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B4E45-9409-3AC8-C969-ED46D5FB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0D3F24-BE44-2D50-365E-21B2A747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040073D-F290-6C73-236C-75EA147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49B575-B301-CAA7-E0CC-C2126C95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450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5CD7B-CA0A-F098-6FA9-597354DE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36CF3A-CC0F-AEDA-9196-7FFCB3E4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EFE9BC-7297-62A0-C206-97055129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383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989A9-6D6F-AA3A-2098-6DC712C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535CE-EDF0-BC46-F365-2904F909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F85C94-880C-B176-7FAB-A0C4E52F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2" indent="0">
              <a:buNone/>
              <a:defRPr sz="1400"/>
            </a:lvl2pPr>
            <a:lvl3pPr marL="914144" indent="0">
              <a:buNone/>
              <a:defRPr sz="1200"/>
            </a:lvl3pPr>
            <a:lvl4pPr marL="1371214" indent="0">
              <a:buNone/>
              <a:defRPr sz="1000"/>
            </a:lvl4pPr>
            <a:lvl5pPr marL="1828287" indent="0">
              <a:buNone/>
              <a:defRPr sz="1000"/>
            </a:lvl5pPr>
            <a:lvl6pPr marL="2285358" indent="0">
              <a:buNone/>
              <a:defRPr sz="1000"/>
            </a:lvl6pPr>
            <a:lvl7pPr marL="2742430" indent="0">
              <a:buNone/>
              <a:defRPr sz="1000"/>
            </a:lvl7pPr>
            <a:lvl8pPr marL="3199502" indent="0">
              <a:buNone/>
              <a:defRPr sz="1000"/>
            </a:lvl8pPr>
            <a:lvl9pPr marL="3656574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C162E5-7316-D884-15D1-DD8732F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7130D8-B67A-D8DC-E606-025F2401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0318F9-DCCD-C501-734F-7837C1A8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71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E86C4-1EE7-7B6B-9C0A-0036C859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9D13CB-8574-4A3D-D795-A8D0C7FDF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29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CE58C0-2C73-1FA3-6748-C082E0224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2" indent="0">
              <a:buNone/>
              <a:defRPr sz="1400"/>
            </a:lvl2pPr>
            <a:lvl3pPr marL="914144" indent="0">
              <a:buNone/>
              <a:defRPr sz="1200"/>
            </a:lvl3pPr>
            <a:lvl4pPr marL="1371214" indent="0">
              <a:buNone/>
              <a:defRPr sz="1000"/>
            </a:lvl4pPr>
            <a:lvl5pPr marL="1828287" indent="0">
              <a:buNone/>
              <a:defRPr sz="1000"/>
            </a:lvl5pPr>
            <a:lvl6pPr marL="2285358" indent="0">
              <a:buNone/>
              <a:defRPr sz="1000"/>
            </a:lvl6pPr>
            <a:lvl7pPr marL="2742430" indent="0">
              <a:buNone/>
              <a:defRPr sz="1000"/>
            </a:lvl7pPr>
            <a:lvl8pPr marL="3199502" indent="0">
              <a:buNone/>
              <a:defRPr sz="1000"/>
            </a:lvl8pPr>
            <a:lvl9pPr marL="3656574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37D1E8-06A7-9471-3167-CEC33DBE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97440A-DACA-8938-44A5-707D75E7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D3CCAF-4CE1-5BCB-0EF7-F871F6E4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617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E9991-C65F-5A31-4DA2-CD4E3D6F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4D12C2-7041-1299-D13F-25D306F35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E4B950-6FC1-DE6C-A722-1DF35799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412191-25C9-DCCE-2ED5-CBEA122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0727DD-A466-6133-33B6-9995158C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99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8A9396-D2C2-F321-1D21-F1338C4A8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6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E0FCFB-303E-0B0E-7793-528E318D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6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FD846F-F6EB-1CEA-EAA3-D8F8CC89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C36649-BB42-8222-45B0-1FED5F78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EEDBCB-DB59-4956-3FF3-F305E3FE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16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" y="6351"/>
            <a:ext cx="185565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553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65D0-A080-48AF-98D4-7D69350D5E4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C008-08CB-49F1-9E0C-DB41D8DE7E6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58270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C3C8-341B-420E-BBEC-E596775D8F6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7BA5-5146-4B80-A1C6-0ABC172DF71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2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  <a:prstGeom prst="rect">
            <a:avLst/>
          </a:prstGeom>
        </p:spPr>
        <p:txBody>
          <a:bodyPr vert="eaVert" lIns="91414" tIns="45708" rIns="91414" bIns="45708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  <a:prstGeom prst="rect">
            <a:avLst/>
          </a:prstGeom>
        </p:spPr>
        <p:txBody>
          <a:bodyPr vert="eaVert" lIns="91414" tIns="45708" rIns="91414" bIns="45708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7361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70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A0C9-3D8D-4551-BAFC-89D822FF91A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D846-DE55-4B1E-B144-2805CC4FC0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013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5A41-F8C7-496F-BB54-D6C0D2978AB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C858-059B-4ECE-A14D-760434F080B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296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BB25-6C7A-4CD6-B7A1-8E4406EC8E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B78F-2415-4F23-897B-373FC98F340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677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E23F-75DB-4918-B24D-6F2BE4F70EB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0EC9-47CB-46C3-9C45-DD691D12468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71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02CB-7A6F-48FB-96B9-2865E1287B0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3BDB-B489-48A9-AE68-23E796E3804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895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4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75C6-D5AC-4E8A-ADC3-A0EF2D77A06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A79-3A42-440B-833A-ECE9522A23A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205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5296-7962-4BEE-BA79-E25B1C353F8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F829-61B6-470E-A211-15C04DD2D28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145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053F-29F6-4EDC-88BA-C5DDD1EE3B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B56F-96B2-4634-A364-A042E3F438D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041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30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30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04D8-BE76-4844-A656-19684453849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4073-1269-4AC5-ACC3-B053BD8BA8E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08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05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/>
          <p:cNvGrpSpPr>
            <a:grpSpLocks/>
          </p:cNvGrpSpPr>
          <p:nvPr userDrawn="1"/>
        </p:nvGrpSpPr>
        <p:grpSpPr bwMode="auto">
          <a:xfrm>
            <a:off x="34396" y="19050"/>
            <a:ext cx="9859566" cy="661988"/>
            <a:chOff x="31651" y="18455"/>
            <a:chExt cx="9101237" cy="662583"/>
          </a:xfrm>
        </p:grpSpPr>
        <p:pic>
          <p:nvPicPr>
            <p:cNvPr id="5" name="Imagem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925" y="19050"/>
              <a:ext cx="1223963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1" y="18455"/>
              <a:ext cx="25050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47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46DB0D-7A20-42CE-BE71-895D7F5B5E4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1" y="635647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47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E57DC5-EE11-4674-98F6-9BE19466171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247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44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1" y="635644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44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386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420283"/>
            <a:ext cx="421005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90800"/>
            <a:ext cx="34671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0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4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502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383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937934"/>
            <a:ext cx="4210050" cy="90805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937810"/>
            <a:ext cx="421005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81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36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45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727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409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91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773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455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346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1" y="1066801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6" y="1066801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414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1" y="1023410"/>
            <a:ext cx="218843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1" y="1449917"/>
            <a:ext cx="218843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56" y="1023410"/>
            <a:ext cx="218929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56" y="1449917"/>
            <a:ext cx="218929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846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446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50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182033"/>
            <a:ext cx="1629503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86" y="182035"/>
            <a:ext cx="2768865" cy="39020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1" y="956735"/>
            <a:ext cx="1629503" cy="31273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3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414" tIns="45708" rIns="91414" bIns="45708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012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3200400"/>
            <a:ext cx="29718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408517"/>
            <a:ext cx="2971800" cy="2743200"/>
          </a:xfrm>
        </p:spPr>
        <p:txBody>
          <a:bodyPr/>
          <a:lstStyle>
            <a:lvl1pPr marL="0" indent="0">
              <a:buNone/>
              <a:defRPr sz="1900"/>
            </a:lvl1pPr>
            <a:lvl2pPr marL="268194" indent="0">
              <a:buNone/>
              <a:defRPr sz="1600"/>
            </a:lvl2pPr>
            <a:lvl3pPr marL="536387" indent="0">
              <a:buNone/>
              <a:defRPr sz="1400"/>
            </a:lvl3pPr>
            <a:lvl4pPr marL="804581" indent="0">
              <a:buNone/>
              <a:defRPr sz="1200"/>
            </a:lvl4pPr>
            <a:lvl5pPr marL="1072774" indent="0">
              <a:buNone/>
              <a:defRPr sz="1200"/>
            </a:lvl5pPr>
            <a:lvl6pPr marL="1340968" indent="0">
              <a:buNone/>
              <a:defRPr sz="1200"/>
            </a:lvl6pPr>
            <a:lvl7pPr marL="1609161" indent="0">
              <a:buNone/>
              <a:defRPr sz="1200"/>
            </a:lvl7pPr>
            <a:lvl8pPr marL="1877355" indent="0">
              <a:buNone/>
              <a:defRPr sz="1200"/>
            </a:lvl8pPr>
            <a:lvl9pPr marL="2145548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3578226"/>
            <a:ext cx="29718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359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40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6" y="183093"/>
            <a:ext cx="1114425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1" y="183093"/>
            <a:ext cx="326072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030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52" y="23178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973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878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9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38"/>
            <a:ext cx="8420100" cy="1500187"/>
          </a:xfrm>
        </p:spPr>
        <p:txBody>
          <a:bodyPr anchor="b"/>
          <a:lstStyle>
            <a:lvl1pPr marL="0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1pPr>
            <a:lvl2pPr marL="371081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1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3243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4pPr>
            <a:lvl5pPr marL="148433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5pPr>
            <a:lvl6pPr marL="1855409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6pPr>
            <a:lvl7pPr marL="222649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7pPr>
            <a:lvl8pPr marL="2597573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8pPr>
            <a:lvl9pPr marL="2968656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631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23"/>
            <a:ext cx="4375150" cy="4525963"/>
          </a:xfrm>
        </p:spPr>
        <p:txBody>
          <a:bodyPr/>
          <a:lstStyle>
            <a:lvl1pPr>
              <a:defRPr sz="2329"/>
            </a:lvl1pPr>
            <a:lvl2pPr>
              <a:defRPr sz="1950"/>
            </a:lvl2pPr>
            <a:lvl3pPr>
              <a:defRPr sz="1679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23"/>
            <a:ext cx="4375150" cy="4525963"/>
          </a:xfrm>
        </p:spPr>
        <p:txBody>
          <a:bodyPr/>
          <a:lstStyle>
            <a:lvl1pPr>
              <a:defRPr sz="2329"/>
            </a:lvl1pPr>
            <a:lvl2pPr>
              <a:defRPr sz="1950"/>
            </a:lvl2pPr>
            <a:lvl3pPr>
              <a:defRPr sz="1679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131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29"/>
            <a:ext cx="4376870" cy="639763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81" indent="0">
              <a:buNone/>
              <a:defRPr sz="1679" b="1"/>
            </a:lvl2pPr>
            <a:lvl3pPr marL="742166" indent="0">
              <a:buNone/>
              <a:defRPr sz="1463" b="1"/>
            </a:lvl3pPr>
            <a:lvl4pPr marL="1113243" indent="0">
              <a:buNone/>
              <a:defRPr sz="1300" b="1"/>
            </a:lvl4pPr>
            <a:lvl5pPr marL="1484330" indent="0">
              <a:buNone/>
              <a:defRPr sz="1300" b="1"/>
            </a:lvl5pPr>
            <a:lvl6pPr marL="1855409" indent="0">
              <a:buNone/>
              <a:defRPr sz="1300" b="1"/>
            </a:lvl6pPr>
            <a:lvl7pPr marL="2226490" indent="0">
              <a:buNone/>
              <a:defRPr sz="1300" b="1"/>
            </a:lvl7pPr>
            <a:lvl8pPr marL="2597573" indent="0">
              <a:buNone/>
              <a:defRPr sz="1300" b="1"/>
            </a:lvl8pPr>
            <a:lvl9pPr marL="2968656" indent="0">
              <a:buNone/>
              <a:defRPr sz="13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9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79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39" y="1535129"/>
            <a:ext cx="4378590" cy="639763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81" indent="0">
              <a:buNone/>
              <a:defRPr sz="1679" b="1"/>
            </a:lvl2pPr>
            <a:lvl3pPr marL="742166" indent="0">
              <a:buNone/>
              <a:defRPr sz="1463" b="1"/>
            </a:lvl3pPr>
            <a:lvl4pPr marL="1113243" indent="0">
              <a:buNone/>
              <a:defRPr sz="1300" b="1"/>
            </a:lvl4pPr>
            <a:lvl5pPr marL="1484330" indent="0">
              <a:buNone/>
              <a:defRPr sz="1300" b="1"/>
            </a:lvl5pPr>
            <a:lvl6pPr marL="1855409" indent="0">
              <a:buNone/>
              <a:defRPr sz="1300" b="1"/>
            </a:lvl6pPr>
            <a:lvl7pPr marL="2226490" indent="0">
              <a:buNone/>
              <a:defRPr sz="1300" b="1"/>
            </a:lvl7pPr>
            <a:lvl8pPr marL="2597573" indent="0">
              <a:buNone/>
              <a:defRPr sz="1300" b="1"/>
            </a:lvl8pPr>
            <a:lvl9pPr marL="2968656" indent="0">
              <a:buNone/>
              <a:defRPr sz="13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39" y="2174879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79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384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988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1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407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112"/>
            <a:ext cx="3259006" cy="1162051"/>
          </a:xfrm>
        </p:spPr>
        <p:txBody>
          <a:bodyPr anchor="b"/>
          <a:lstStyle>
            <a:lvl1pPr algn="l">
              <a:defRPr sz="1679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2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329"/>
            </a:lvl2pPr>
            <a:lvl3pPr>
              <a:defRPr sz="1950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5"/>
            <a:ext cx="3259006" cy="4691063"/>
          </a:xfrm>
        </p:spPr>
        <p:txBody>
          <a:bodyPr/>
          <a:lstStyle>
            <a:lvl1pPr marL="0" indent="0">
              <a:buNone/>
              <a:defRPr sz="1083"/>
            </a:lvl1pPr>
            <a:lvl2pPr marL="371081" indent="0">
              <a:buNone/>
              <a:defRPr sz="1029"/>
            </a:lvl2pPr>
            <a:lvl3pPr marL="742166" indent="0">
              <a:buNone/>
              <a:defRPr sz="813"/>
            </a:lvl3pPr>
            <a:lvl4pPr marL="1113243" indent="0">
              <a:buNone/>
              <a:defRPr sz="758"/>
            </a:lvl4pPr>
            <a:lvl5pPr marL="1484330" indent="0">
              <a:buNone/>
              <a:defRPr sz="758"/>
            </a:lvl5pPr>
            <a:lvl6pPr marL="1855409" indent="0">
              <a:buNone/>
              <a:defRPr sz="758"/>
            </a:lvl6pPr>
            <a:lvl7pPr marL="2226490" indent="0">
              <a:buNone/>
              <a:defRPr sz="758"/>
            </a:lvl7pPr>
            <a:lvl8pPr marL="2597573" indent="0">
              <a:buNone/>
              <a:defRPr sz="758"/>
            </a:lvl8pPr>
            <a:lvl9pPr marL="2968656" indent="0">
              <a:buNone/>
              <a:defRPr sz="758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729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81"/>
            <a:ext cx="5943600" cy="566739"/>
          </a:xfrm>
        </p:spPr>
        <p:txBody>
          <a:bodyPr anchor="b"/>
          <a:lstStyle>
            <a:lvl1pPr algn="l">
              <a:defRPr sz="1679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081" indent="0">
              <a:buNone/>
              <a:defRPr sz="2329"/>
            </a:lvl2pPr>
            <a:lvl3pPr marL="742166" indent="0">
              <a:buNone/>
              <a:defRPr sz="1950"/>
            </a:lvl3pPr>
            <a:lvl4pPr marL="1113243" indent="0">
              <a:buNone/>
              <a:defRPr sz="1679"/>
            </a:lvl4pPr>
            <a:lvl5pPr marL="1484330" indent="0">
              <a:buNone/>
              <a:defRPr sz="1679"/>
            </a:lvl5pPr>
            <a:lvl6pPr marL="1855409" indent="0">
              <a:buNone/>
              <a:defRPr sz="1679"/>
            </a:lvl6pPr>
            <a:lvl7pPr marL="2226490" indent="0">
              <a:buNone/>
              <a:defRPr sz="1679"/>
            </a:lvl7pPr>
            <a:lvl8pPr marL="2597573" indent="0">
              <a:buNone/>
              <a:defRPr sz="1679"/>
            </a:lvl8pPr>
            <a:lvl9pPr marL="2968656" indent="0">
              <a:buNone/>
              <a:defRPr sz="1679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420"/>
            <a:ext cx="5943600" cy="804863"/>
          </a:xfrm>
        </p:spPr>
        <p:txBody>
          <a:bodyPr/>
          <a:lstStyle>
            <a:lvl1pPr marL="0" indent="0">
              <a:buNone/>
              <a:defRPr sz="1083"/>
            </a:lvl1pPr>
            <a:lvl2pPr marL="371081" indent="0">
              <a:buNone/>
              <a:defRPr sz="1029"/>
            </a:lvl2pPr>
            <a:lvl3pPr marL="742166" indent="0">
              <a:buNone/>
              <a:defRPr sz="813"/>
            </a:lvl3pPr>
            <a:lvl4pPr marL="1113243" indent="0">
              <a:buNone/>
              <a:defRPr sz="758"/>
            </a:lvl4pPr>
            <a:lvl5pPr marL="1484330" indent="0">
              <a:buNone/>
              <a:defRPr sz="758"/>
            </a:lvl5pPr>
            <a:lvl6pPr marL="1855409" indent="0">
              <a:buNone/>
              <a:defRPr sz="758"/>
            </a:lvl6pPr>
            <a:lvl7pPr marL="2226490" indent="0">
              <a:buNone/>
              <a:defRPr sz="758"/>
            </a:lvl7pPr>
            <a:lvl8pPr marL="2597573" indent="0">
              <a:buNone/>
              <a:defRPr sz="758"/>
            </a:lvl8pPr>
            <a:lvl9pPr marL="2968656" indent="0">
              <a:buNone/>
              <a:defRPr sz="758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115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85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10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10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491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339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10"/>
            <a:ext cx="8915400" cy="4525963"/>
          </a:xfrm>
          <a:prstGeom prst="rect">
            <a:avLst/>
          </a:prstGeom>
        </p:spPr>
        <p:txBody>
          <a:bodyPr lIns="155815" tIns="77909" rIns="155815" bIns="77909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748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7"/>
            <a:ext cx="8420100" cy="1362075"/>
          </a:xfrm>
          <a:prstGeom prst="rect">
            <a:avLst/>
          </a:prstGeom>
        </p:spPr>
        <p:txBody>
          <a:bodyPr lIns="155815" tIns="77909" rIns="155815" bIns="77909" anchor="t"/>
          <a:lstStyle>
            <a:lvl1pPr algn="l">
              <a:defRPr sz="3684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  <a:prstGeom prst="rect">
            <a:avLst/>
          </a:prstGeom>
        </p:spPr>
        <p:txBody>
          <a:bodyPr lIns="155815" tIns="77909" rIns="155815" bIns="77909" anchor="b"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422027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2pPr>
            <a:lvl3pPr marL="844054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2660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81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101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321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541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62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828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155815" tIns="77909" rIns="155815" bIns="77909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10"/>
            <a:ext cx="4375150" cy="4525963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 sz="2600"/>
            </a:lvl1pPr>
            <a:lvl2pPr>
              <a:defRPr sz="2221"/>
            </a:lvl2pPr>
            <a:lvl3pPr>
              <a:defRPr sz="1842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0"/>
            <a:ext cx="4375150" cy="4525963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 sz="2600"/>
            </a:lvl1pPr>
            <a:lvl2pPr>
              <a:defRPr sz="2221"/>
            </a:lvl2pPr>
            <a:lvl3pPr>
              <a:defRPr sz="1842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320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  <a:prstGeom prst="rect">
            <a:avLst/>
          </a:prstGeom>
        </p:spPr>
        <p:txBody>
          <a:bodyPr lIns="155815" tIns="77909" rIns="155815" bIns="77909" anchor="b"/>
          <a:lstStyle>
            <a:lvl1pPr marL="0" indent="0">
              <a:buNone/>
              <a:defRPr sz="2221" b="1"/>
            </a:lvl1pPr>
            <a:lvl2pPr marL="422027" indent="0">
              <a:buNone/>
              <a:defRPr sz="1842" b="1"/>
            </a:lvl2pPr>
            <a:lvl3pPr marL="844054" indent="0">
              <a:buNone/>
              <a:defRPr sz="1679" b="1"/>
            </a:lvl3pPr>
            <a:lvl4pPr marL="1266080" indent="0">
              <a:buNone/>
              <a:defRPr sz="1463" b="1"/>
            </a:lvl4pPr>
            <a:lvl5pPr marL="1688108" indent="0">
              <a:buNone/>
              <a:defRPr sz="1463" b="1"/>
            </a:lvl5pPr>
            <a:lvl6pPr marL="2110134" indent="0">
              <a:buNone/>
              <a:defRPr sz="1463" b="1"/>
            </a:lvl6pPr>
            <a:lvl7pPr marL="2532161" indent="0">
              <a:buNone/>
              <a:defRPr sz="1463" b="1"/>
            </a:lvl7pPr>
            <a:lvl8pPr marL="2954189" indent="0">
              <a:buNone/>
              <a:defRPr sz="1463" b="1"/>
            </a:lvl8pPr>
            <a:lvl9pPr marL="3376216" indent="0">
              <a:buNone/>
              <a:defRPr sz="1463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 sz="2221"/>
            </a:lvl1pPr>
            <a:lvl2pPr>
              <a:defRPr sz="1842"/>
            </a:lvl2pPr>
            <a:lvl3pPr>
              <a:defRPr sz="1679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  <a:prstGeom prst="rect">
            <a:avLst/>
          </a:prstGeom>
        </p:spPr>
        <p:txBody>
          <a:bodyPr lIns="155815" tIns="77909" rIns="155815" bIns="77909" anchor="b"/>
          <a:lstStyle>
            <a:lvl1pPr marL="0" indent="0">
              <a:buNone/>
              <a:defRPr sz="2221" b="1"/>
            </a:lvl1pPr>
            <a:lvl2pPr marL="422027" indent="0">
              <a:buNone/>
              <a:defRPr sz="1842" b="1"/>
            </a:lvl2pPr>
            <a:lvl3pPr marL="844054" indent="0">
              <a:buNone/>
              <a:defRPr sz="1679" b="1"/>
            </a:lvl3pPr>
            <a:lvl4pPr marL="1266080" indent="0">
              <a:buNone/>
              <a:defRPr sz="1463" b="1"/>
            </a:lvl4pPr>
            <a:lvl5pPr marL="1688108" indent="0">
              <a:buNone/>
              <a:defRPr sz="1463" b="1"/>
            </a:lvl5pPr>
            <a:lvl6pPr marL="2110134" indent="0">
              <a:buNone/>
              <a:defRPr sz="1463" b="1"/>
            </a:lvl6pPr>
            <a:lvl7pPr marL="2532161" indent="0">
              <a:buNone/>
              <a:defRPr sz="1463" b="1"/>
            </a:lvl7pPr>
            <a:lvl8pPr marL="2954189" indent="0">
              <a:buNone/>
              <a:defRPr sz="1463" b="1"/>
            </a:lvl8pPr>
            <a:lvl9pPr marL="3376216" indent="0">
              <a:buNone/>
              <a:defRPr sz="1463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 sz="2221"/>
            </a:lvl1pPr>
            <a:lvl2pPr>
              <a:defRPr sz="1842"/>
            </a:lvl2pPr>
            <a:lvl3pPr>
              <a:defRPr sz="1679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51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155815" tIns="77909" rIns="155815" bIns="77909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3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81367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837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  <a:prstGeom prst="rect">
            <a:avLst/>
          </a:prstGeom>
        </p:spPr>
        <p:txBody>
          <a:bodyPr lIns="155815" tIns="77909" rIns="155815" bIns="77909" anchor="b"/>
          <a:lstStyle>
            <a:lvl1pPr algn="l">
              <a:defRPr sz="184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6"/>
            <a:ext cx="5537729" cy="5853113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 sz="2979"/>
            </a:lvl1pPr>
            <a:lvl2pPr>
              <a:defRPr sz="2600"/>
            </a:lvl2pPr>
            <a:lvl3pPr>
              <a:defRPr sz="2221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5"/>
            <a:ext cx="3259006" cy="4691063"/>
          </a:xfrm>
          <a:prstGeom prst="rect">
            <a:avLst/>
          </a:prstGeom>
        </p:spPr>
        <p:txBody>
          <a:bodyPr lIns="155815" tIns="77909" rIns="155815" bIns="77909"/>
          <a:lstStyle>
            <a:lvl1pPr marL="0" indent="0">
              <a:buNone/>
              <a:defRPr sz="1300"/>
            </a:lvl1pPr>
            <a:lvl2pPr marL="422027" indent="0">
              <a:buNone/>
              <a:defRPr sz="1083"/>
            </a:lvl2pPr>
            <a:lvl3pPr marL="844054" indent="0">
              <a:buNone/>
              <a:defRPr sz="921"/>
            </a:lvl3pPr>
            <a:lvl4pPr marL="1266080" indent="0">
              <a:buNone/>
              <a:defRPr sz="813"/>
            </a:lvl4pPr>
            <a:lvl5pPr marL="1688108" indent="0">
              <a:buNone/>
              <a:defRPr sz="813"/>
            </a:lvl5pPr>
            <a:lvl6pPr marL="2110134" indent="0">
              <a:buNone/>
              <a:defRPr sz="813"/>
            </a:lvl6pPr>
            <a:lvl7pPr marL="2532161" indent="0">
              <a:buNone/>
              <a:defRPr sz="813"/>
            </a:lvl7pPr>
            <a:lvl8pPr marL="2954189" indent="0">
              <a:buNone/>
              <a:defRPr sz="813"/>
            </a:lvl8pPr>
            <a:lvl9pPr marL="3376216" indent="0">
              <a:buNone/>
              <a:defRPr sz="813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472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lIns="155815" tIns="77909" rIns="155815" bIns="77909" anchor="b"/>
          <a:lstStyle>
            <a:lvl1pPr algn="l">
              <a:defRPr sz="184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  <a:prstGeom prst="rect">
            <a:avLst/>
          </a:prstGeom>
        </p:spPr>
        <p:txBody>
          <a:bodyPr lIns="155815" tIns="77909" rIns="155815" bIns="77909"/>
          <a:lstStyle>
            <a:lvl1pPr marL="0" indent="0">
              <a:buNone/>
              <a:defRPr sz="2979"/>
            </a:lvl1pPr>
            <a:lvl2pPr marL="422027" indent="0">
              <a:buNone/>
              <a:defRPr sz="2600"/>
            </a:lvl2pPr>
            <a:lvl3pPr marL="844054" indent="0">
              <a:buNone/>
              <a:defRPr sz="2221"/>
            </a:lvl3pPr>
            <a:lvl4pPr marL="1266080" indent="0">
              <a:buNone/>
              <a:defRPr sz="1842"/>
            </a:lvl4pPr>
            <a:lvl5pPr marL="1688108" indent="0">
              <a:buNone/>
              <a:defRPr sz="1842"/>
            </a:lvl5pPr>
            <a:lvl6pPr marL="2110134" indent="0">
              <a:buNone/>
              <a:defRPr sz="1842"/>
            </a:lvl6pPr>
            <a:lvl7pPr marL="2532161" indent="0">
              <a:buNone/>
              <a:defRPr sz="1842"/>
            </a:lvl7pPr>
            <a:lvl8pPr marL="2954189" indent="0">
              <a:buNone/>
              <a:defRPr sz="1842"/>
            </a:lvl8pPr>
            <a:lvl9pPr marL="3376216" indent="0">
              <a:buNone/>
              <a:defRPr sz="1842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  <a:prstGeom prst="rect">
            <a:avLst/>
          </a:prstGeom>
        </p:spPr>
        <p:txBody>
          <a:bodyPr lIns="155815" tIns="77909" rIns="155815" bIns="77909"/>
          <a:lstStyle>
            <a:lvl1pPr marL="0" indent="0">
              <a:buNone/>
              <a:defRPr sz="1300"/>
            </a:lvl1pPr>
            <a:lvl2pPr marL="422027" indent="0">
              <a:buNone/>
              <a:defRPr sz="1083"/>
            </a:lvl2pPr>
            <a:lvl3pPr marL="844054" indent="0">
              <a:buNone/>
              <a:defRPr sz="921"/>
            </a:lvl3pPr>
            <a:lvl4pPr marL="1266080" indent="0">
              <a:buNone/>
              <a:defRPr sz="813"/>
            </a:lvl4pPr>
            <a:lvl5pPr marL="1688108" indent="0">
              <a:buNone/>
              <a:defRPr sz="813"/>
            </a:lvl5pPr>
            <a:lvl6pPr marL="2110134" indent="0">
              <a:buNone/>
              <a:defRPr sz="813"/>
            </a:lvl6pPr>
            <a:lvl7pPr marL="2532161" indent="0">
              <a:buNone/>
              <a:defRPr sz="813"/>
            </a:lvl7pPr>
            <a:lvl8pPr marL="2954189" indent="0">
              <a:buNone/>
              <a:defRPr sz="813"/>
            </a:lvl8pPr>
            <a:lvl9pPr marL="3376216" indent="0">
              <a:buNone/>
              <a:defRPr sz="813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845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155815" tIns="77909" rIns="155815" bIns="77909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10"/>
            <a:ext cx="8915400" cy="4525963"/>
          </a:xfrm>
          <a:prstGeom prst="rect">
            <a:avLst/>
          </a:prstGeom>
        </p:spPr>
        <p:txBody>
          <a:bodyPr vert="eaVert" lIns="155815" tIns="77909" rIns="155815" bIns="77909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189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  <a:prstGeom prst="rect">
            <a:avLst/>
          </a:prstGeom>
        </p:spPr>
        <p:txBody>
          <a:bodyPr vert="eaVert" lIns="155815" tIns="77909" rIns="155815" bIns="77909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  <a:prstGeom prst="rect">
            <a:avLst/>
          </a:prstGeom>
        </p:spPr>
        <p:txBody>
          <a:bodyPr vert="eaVert" lIns="155815" tIns="77909" rIns="155815" bIns="77909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3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06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0214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496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93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414" tIns="45708" rIns="91414" bIns="45708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8684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05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05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1647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3327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568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1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8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25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11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20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6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5"/>
            <a:ext cx="8420100" cy="1362075"/>
          </a:xfrm>
          <a:prstGeom prst="rect">
            <a:avLst/>
          </a:prstGeom>
        </p:spPr>
        <p:txBody>
          <a:bodyPr lIns="91414" tIns="45708" rIns="91414" bIns="45708"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  <a:prstGeom prst="rect">
            <a:avLst/>
          </a:prstGeom>
        </p:spPr>
        <p:txBody>
          <a:bodyPr lIns="91414" tIns="45708" rIns="91414" bIns="4570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404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12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6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93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25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59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52" y="23174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39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13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9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3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07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1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5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14" tIns="45708" rIns="91414" bIns="45708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47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2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64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24" indent="0">
              <a:buNone/>
              <a:defRPr sz="1600" b="1"/>
            </a:lvl5pPr>
            <a:lvl6pPr marL="2284400" indent="0">
              <a:buNone/>
              <a:defRPr sz="1600" b="1"/>
            </a:lvl6pPr>
            <a:lvl7pPr marL="2741280" indent="0">
              <a:buNone/>
              <a:defRPr sz="1600" b="1"/>
            </a:lvl7pPr>
            <a:lvl8pPr marL="3198162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9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39" y="153512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64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24" indent="0">
              <a:buNone/>
              <a:defRPr sz="1600" b="1"/>
            </a:lvl5pPr>
            <a:lvl6pPr marL="2284400" indent="0">
              <a:buNone/>
              <a:defRPr sz="1600" b="1"/>
            </a:lvl6pPr>
            <a:lvl7pPr marL="2741280" indent="0">
              <a:buNone/>
              <a:defRPr sz="1600" b="1"/>
            </a:lvl7pPr>
            <a:lvl8pPr marL="3198162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39" y="2174879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1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42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84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108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1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64" indent="0">
              <a:buNone/>
              <a:defRPr sz="1000"/>
            </a:lvl3pPr>
            <a:lvl4pPr marL="1370638" indent="0">
              <a:buNone/>
              <a:defRPr sz="900"/>
            </a:lvl4pPr>
            <a:lvl5pPr marL="1827524" indent="0">
              <a:buNone/>
              <a:defRPr sz="900"/>
            </a:lvl5pPr>
            <a:lvl6pPr marL="2284400" indent="0">
              <a:buNone/>
              <a:defRPr sz="900"/>
            </a:lvl6pPr>
            <a:lvl7pPr marL="2741280" indent="0">
              <a:buNone/>
              <a:defRPr sz="900"/>
            </a:lvl7pPr>
            <a:lvl8pPr marL="3198162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68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77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64" indent="0">
              <a:buNone/>
              <a:defRPr sz="2400"/>
            </a:lvl3pPr>
            <a:lvl4pPr marL="1370638" indent="0">
              <a:buNone/>
              <a:defRPr sz="2000"/>
            </a:lvl4pPr>
            <a:lvl5pPr marL="1827524" indent="0">
              <a:buNone/>
              <a:defRPr sz="2000"/>
            </a:lvl5pPr>
            <a:lvl6pPr marL="2284400" indent="0">
              <a:buNone/>
              <a:defRPr sz="2000"/>
            </a:lvl6pPr>
            <a:lvl7pPr marL="2741280" indent="0">
              <a:buNone/>
              <a:defRPr sz="2000"/>
            </a:lvl7pPr>
            <a:lvl8pPr marL="3198162" indent="0">
              <a:buNone/>
              <a:defRPr sz="2000"/>
            </a:lvl8pPr>
            <a:lvl9pPr marL="3655043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41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64" indent="0">
              <a:buNone/>
              <a:defRPr sz="1000"/>
            </a:lvl3pPr>
            <a:lvl4pPr marL="1370638" indent="0">
              <a:buNone/>
              <a:defRPr sz="900"/>
            </a:lvl4pPr>
            <a:lvl5pPr marL="1827524" indent="0">
              <a:buNone/>
              <a:defRPr sz="900"/>
            </a:lvl5pPr>
            <a:lvl6pPr marL="2284400" indent="0">
              <a:buNone/>
              <a:defRPr sz="900"/>
            </a:lvl6pPr>
            <a:lvl7pPr marL="2741280" indent="0">
              <a:buNone/>
              <a:defRPr sz="900"/>
            </a:lvl7pPr>
            <a:lvl8pPr marL="3198162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66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29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06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06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95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9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05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75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7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  <a:prstGeom prst="rect">
            <a:avLst/>
          </a:prstGeom>
        </p:spPr>
        <p:txBody>
          <a:bodyPr lIns="91414" tIns="45708" rIns="91414" bIns="45708"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  <a:prstGeom prst="rect">
            <a:avLst/>
          </a:prstGeom>
        </p:spPr>
        <p:txBody>
          <a:bodyPr lIns="91414" tIns="45708" rIns="91414" bIns="45708"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785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7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1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26" indent="0">
              <a:buNone/>
              <a:defRPr sz="1600" b="1"/>
            </a:lvl4pPr>
            <a:lvl5pPr marL="1828172" indent="0">
              <a:buNone/>
              <a:defRPr sz="1600" b="1"/>
            </a:lvl5pPr>
            <a:lvl6pPr marL="2285212" indent="0">
              <a:buNone/>
              <a:defRPr sz="1600" b="1"/>
            </a:lvl6pPr>
            <a:lvl7pPr marL="2742254" indent="0">
              <a:buNone/>
              <a:defRPr sz="1600" b="1"/>
            </a:lvl7pPr>
            <a:lvl8pPr marL="3199295" indent="0">
              <a:buNone/>
              <a:defRPr sz="1600" b="1"/>
            </a:lvl8pPr>
            <a:lvl9pPr marL="365634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6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1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26" indent="0">
              <a:buNone/>
              <a:defRPr sz="1600" b="1"/>
            </a:lvl4pPr>
            <a:lvl5pPr marL="1828172" indent="0">
              <a:buNone/>
              <a:defRPr sz="1600" b="1"/>
            </a:lvl5pPr>
            <a:lvl6pPr marL="2285212" indent="0">
              <a:buNone/>
              <a:defRPr sz="1600" b="1"/>
            </a:lvl6pPr>
            <a:lvl7pPr marL="2742254" indent="0">
              <a:buNone/>
              <a:defRPr sz="1600" b="1"/>
            </a:lvl7pPr>
            <a:lvl8pPr marL="3199295" indent="0">
              <a:buNone/>
              <a:defRPr sz="1600" b="1"/>
            </a:lvl8pPr>
            <a:lvl9pPr marL="365634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6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61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89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27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1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8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8" indent="0">
              <a:buNone/>
              <a:defRPr sz="1000"/>
            </a:lvl3pPr>
            <a:lvl4pPr marL="1371126" indent="0">
              <a:buNone/>
              <a:defRPr sz="900"/>
            </a:lvl4pPr>
            <a:lvl5pPr marL="1828172" indent="0">
              <a:buNone/>
              <a:defRPr sz="900"/>
            </a:lvl5pPr>
            <a:lvl6pPr marL="2285212" indent="0">
              <a:buNone/>
              <a:defRPr sz="900"/>
            </a:lvl6pPr>
            <a:lvl7pPr marL="2742254" indent="0">
              <a:buNone/>
              <a:defRPr sz="900"/>
            </a:lvl7pPr>
            <a:lvl8pPr marL="3199295" indent="0">
              <a:buNone/>
              <a:defRPr sz="900"/>
            </a:lvl8pPr>
            <a:lvl9pPr marL="365634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48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1" indent="0">
              <a:buNone/>
              <a:defRPr sz="2800"/>
            </a:lvl2pPr>
            <a:lvl3pPr marL="914088" indent="0">
              <a:buNone/>
              <a:defRPr sz="2400"/>
            </a:lvl3pPr>
            <a:lvl4pPr marL="1371126" indent="0">
              <a:buNone/>
              <a:defRPr sz="2000"/>
            </a:lvl4pPr>
            <a:lvl5pPr marL="1828172" indent="0">
              <a:buNone/>
              <a:defRPr sz="2000"/>
            </a:lvl5pPr>
            <a:lvl6pPr marL="2285212" indent="0">
              <a:buNone/>
              <a:defRPr sz="2000"/>
            </a:lvl6pPr>
            <a:lvl7pPr marL="2742254" indent="0">
              <a:buNone/>
              <a:defRPr sz="2000"/>
            </a:lvl7pPr>
            <a:lvl8pPr marL="3199295" indent="0">
              <a:buNone/>
              <a:defRPr sz="2000"/>
            </a:lvl8pPr>
            <a:lvl9pPr marL="3656342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8" indent="0">
              <a:buNone/>
              <a:defRPr sz="1000"/>
            </a:lvl3pPr>
            <a:lvl4pPr marL="1371126" indent="0">
              <a:buNone/>
              <a:defRPr sz="900"/>
            </a:lvl4pPr>
            <a:lvl5pPr marL="1828172" indent="0">
              <a:buNone/>
              <a:defRPr sz="900"/>
            </a:lvl5pPr>
            <a:lvl6pPr marL="2285212" indent="0">
              <a:buNone/>
              <a:defRPr sz="900"/>
            </a:lvl6pPr>
            <a:lvl7pPr marL="2742254" indent="0">
              <a:buNone/>
              <a:defRPr sz="900"/>
            </a:lvl7pPr>
            <a:lvl8pPr marL="3199295" indent="0">
              <a:buNone/>
              <a:defRPr sz="900"/>
            </a:lvl8pPr>
            <a:lvl9pPr marL="365634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93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35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34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1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98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14" tIns="45708" rIns="91414" bIns="45708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264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59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76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06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21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81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36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14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250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52" y="23174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34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8024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376" tIns="45691" rIns="91376" bIns="4569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30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376" tIns="45691" rIns="91376" bIns="4569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95300" y="274641"/>
            <a:ext cx="8915400" cy="1143000"/>
          </a:xfrm>
          <a:prstGeom prst="rect">
            <a:avLst/>
          </a:prstGeom>
        </p:spPr>
        <p:txBody>
          <a:bodyPr lIns="91376" tIns="45691" rIns="91376" bIns="45691"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752996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89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31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481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76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2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802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562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38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9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  <a:prstGeom prst="rect">
            <a:avLst/>
          </a:prstGeom>
        </p:spPr>
        <p:txBody>
          <a:bodyPr lIns="91414" tIns="45708" rIns="91414" bIns="45708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6"/>
            <a:ext cx="5537729" cy="5853113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5"/>
            <a:ext cx="3259006" cy="4691063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993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535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89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1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1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2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49" y="23169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5845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376" tIns="45691" rIns="91376" bIns="4569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836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376" tIns="45691" rIns="91376" bIns="4569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95300" y="274641"/>
            <a:ext cx="8915400" cy="1143000"/>
          </a:xfrm>
          <a:prstGeom prst="rect">
            <a:avLst/>
          </a:prstGeom>
        </p:spPr>
        <p:txBody>
          <a:bodyPr lIns="91376" tIns="45691" rIns="91376" bIns="45691"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058673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DB462-C539-FD86-0499-881DFBEA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4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182376-F5C4-25A2-75C0-C012EA2A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72" indent="0" algn="ctr">
              <a:buNone/>
              <a:defRPr sz="2000"/>
            </a:lvl2pPr>
            <a:lvl3pPr marL="914144" indent="0" algn="ctr">
              <a:buNone/>
              <a:defRPr sz="1800"/>
            </a:lvl3pPr>
            <a:lvl4pPr marL="1371214" indent="0" algn="ctr">
              <a:buNone/>
              <a:defRPr sz="1600"/>
            </a:lvl4pPr>
            <a:lvl5pPr marL="1828287" indent="0" algn="ctr">
              <a:buNone/>
              <a:defRPr sz="1600"/>
            </a:lvl5pPr>
            <a:lvl6pPr marL="2285358" indent="0" algn="ctr">
              <a:buNone/>
              <a:defRPr sz="1600"/>
            </a:lvl6pPr>
            <a:lvl7pPr marL="2742430" indent="0" algn="ctr">
              <a:buNone/>
              <a:defRPr sz="1600"/>
            </a:lvl7pPr>
            <a:lvl8pPr marL="3199502" indent="0" algn="ctr">
              <a:buNone/>
              <a:defRPr sz="1600"/>
            </a:lvl8pPr>
            <a:lvl9pPr marL="3656574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8509EE-AD6E-BEC7-8DC1-FE4EADF0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881AE-1758-BC4D-F45D-2526F0CC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15A016-92F1-64F3-FACF-1C6C9E4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0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8331C-B3DC-DBA1-A5B3-97E83F96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5C2AC3-CC81-42B7-07AC-ADC4B5CE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4BCE7C-3330-25A8-AFE3-EFC05FDB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256427-044F-1379-C56C-3A0CF141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49EA0C-220F-4CA0-B971-6C8DC996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1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15006-85B2-F915-BC18-4DBD1B44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2" y="170975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2E6E69-B66B-188A-03E2-96FB8195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2" y="458948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3AD054-A2D4-05B4-E26C-C72E649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A8181-7B20-42A6-42B6-191F28D7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AA70C-A632-5F3E-0522-7B1DD11A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933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35EFC-67A8-EC28-163E-79ACA77C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45F1F8-A397-8F6F-0BB2-42155265B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6CF640-7BA7-8AD3-81B5-D10FAA516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E7A8EA-2A59-FCF4-277D-A67CCBC2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6ADFEB-678F-FB01-B542-E90994CE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07B6F6-B1B4-12DD-AD4B-62FF25F5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lIns="91414" tIns="45708" rIns="91414" bIns="45708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1821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CAA41-FDB8-6285-400E-73969553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365132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3B60BC-A27B-A7B5-F078-211326BF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1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685E0F-DCAB-7AA8-5BD4-4CCF99235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1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CD11D7-4E19-A584-1225-C6B130B14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32ADF2-4B3B-47BC-A3FC-E6738B02D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E09B5B-17B4-BC51-DD6E-81A99932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04DF46-D54A-2465-194B-6E57A662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2F753C-04B4-0674-15B3-B7DD86AF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361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B4E45-9409-3AC8-C969-ED46D5FB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0D3F24-BE44-2D50-365E-21B2A747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040073D-F290-6C73-236C-75EA147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49B575-B301-CAA7-E0CC-C2126C95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125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5CD7B-CA0A-F098-6FA9-597354DE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36CF3A-CC0F-AEDA-9196-7FFCB3E4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EFE9BC-7297-62A0-C206-97055129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18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989A9-6D6F-AA3A-2098-6DC712C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535CE-EDF0-BC46-F365-2904F909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51" y="98744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F85C94-880C-B176-7FAB-A0C4E52F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2" indent="0">
              <a:buNone/>
              <a:defRPr sz="1400"/>
            </a:lvl2pPr>
            <a:lvl3pPr marL="914144" indent="0">
              <a:buNone/>
              <a:defRPr sz="1200"/>
            </a:lvl3pPr>
            <a:lvl4pPr marL="1371214" indent="0">
              <a:buNone/>
              <a:defRPr sz="1000"/>
            </a:lvl4pPr>
            <a:lvl5pPr marL="1828287" indent="0">
              <a:buNone/>
              <a:defRPr sz="1000"/>
            </a:lvl5pPr>
            <a:lvl6pPr marL="2285358" indent="0">
              <a:buNone/>
              <a:defRPr sz="1000"/>
            </a:lvl6pPr>
            <a:lvl7pPr marL="2742430" indent="0">
              <a:buNone/>
              <a:defRPr sz="1000"/>
            </a:lvl7pPr>
            <a:lvl8pPr marL="3199502" indent="0">
              <a:buNone/>
              <a:defRPr sz="1000"/>
            </a:lvl8pPr>
            <a:lvl9pPr marL="3656574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C162E5-7316-D884-15D1-DD8732F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7130D8-B67A-D8DC-E606-025F2401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0318F9-DCCD-C501-734F-7837C1A8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32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E86C4-1EE7-7B6B-9C0A-0036C859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9D13CB-8574-4A3D-D795-A8D0C7FDF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51" y="98744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CE58C0-2C73-1FA3-6748-C082E0224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2" indent="0">
              <a:buNone/>
              <a:defRPr sz="1400"/>
            </a:lvl2pPr>
            <a:lvl3pPr marL="914144" indent="0">
              <a:buNone/>
              <a:defRPr sz="1200"/>
            </a:lvl3pPr>
            <a:lvl4pPr marL="1371214" indent="0">
              <a:buNone/>
              <a:defRPr sz="1000"/>
            </a:lvl4pPr>
            <a:lvl5pPr marL="1828287" indent="0">
              <a:buNone/>
              <a:defRPr sz="1000"/>
            </a:lvl5pPr>
            <a:lvl6pPr marL="2285358" indent="0">
              <a:buNone/>
              <a:defRPr sz="1000"/>
            </a:lvl6pPr>
            <a:lvl7pPr marL="2742430" indent="0">
              <a:buNone/>
              <a:defRPr sz="1000"/>
            </a:lvl7pPr>
            <a:lvl8pPr marL="3199502" indent="0">
              <a:buNone/>
              <a:defRPr sz="1000"/>
            </a:lvl8pPr>
            <a:lvl9pPr marL="3656574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37D1E8-06A7-9471-3167-CEC33DBE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97440A-DACA-8938-44A5-707D75E7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D3CCAF-4CE1-5BCB-0EF7-F871F6E4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156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E9991-C65F-5A31-4DA2-CD4E3D6F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4D12C2-7041-1299-D13F-25D306F35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E4B950-6FC1-DE6C-A722-1DF35799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412191-25C9-DCCE-2ED5-CBEA122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0727DD-A466-6133-33B6-9995158C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461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8A9396-D2C2-F321-1D21-F1338C4A8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6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E0FCFB-303E-0B0E-7793-528E318D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6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FD846F-F6EB-1CEA-EAA3-D8F8CC89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C36649-BB42-8222-45B0-1FED5F78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EEDBCB-DB59-4956-3FF3-F305E3FE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49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DB462-C539-FD86-0499-881DFBEA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4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182376-F5C4-25A2-75C0-C012EA2A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72" indent="0" algn="ctr">
              <a:buNone/>
              <a:defRPr sz="2000"/>
            </a:lvl2pPr>
            <a:lvl3pPr marL="914144" indent="0" algn="ctr">
              <a:buNone/>
              <a:defRPr sz="1800"/>
            </a:lvl3pPr>
            <a:lvl4pPr marL="1371214" indent="0" algn="ctr">
              <a:buNone/>
              <a:defRPr sz="1600"/>
            </a:lvl4pPr>
            <a:lvl5pPr marL="1828287" indent="0" algn="ctr">
              <a:buNone/>
              <a:defRPr sz="1600"/>
            </a:lvl5pPr>
            <a:lvl6pPr marL="2285358" indent="0" algn="ctr">
              <a:buNone/>
              <a:defRPr sz="1600"/>
            </a:lvl6pPr>
            <a:lvl7pPr marL="2742430" indent="0" algn="ctr">
              <a:buNone/>
              <a:defRPr sz="1600"/>
            </a:lvl7pPr>
            <a:lvl8pPr marL="3199502" indent="0" algn="ctr">
              <a:buNone/>
              <a:defRPr sz="1600"/>
            </a:lvl8pPr>
            <a:lvl9pPr marL="3656574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8509EE-AD6E-BEC7-8DC1-FE4EADF0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881AE-1758-BC4D-F45D-2526F0CC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15A016-92F1-64F3-FACF-1C6C9E4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807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8331C-B3DC-DBA1-A5B3-97E83F96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5C2AC3-CC81-42B7-07AC-ADC4B5CE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4BCE7C-3330-25A8-AFE3-EFC05FDB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256427-044F-1379-C56C-3A0CF141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49EA0C-220F-4CA0-B971-6C8DC996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136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15006-85B2-F915-BC18-4DBD1B44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2E6E69-B66B-188A-03E2-96FB8195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3AD054-A2D4-05B4-E26C-C72E649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A8181-7B20-42A6-42B6-191F28D7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AA70C-A632-5F3E-0522-7B1DD11A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6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C06EF-70A4-4122-9343-47A554810021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5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159B4-7A1F-4A55-894B-CC3CB3756F3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5362" r:id="rId12"/>
    <p:sldLayoutId id="214748518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4" indent="-3428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8" rIns="91414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9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77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87C50A-555F-4835-9BF4-F0305DAD56A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77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77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266E94-AB7E-4FB3-A4EE-4CE4E2A5880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  <p:sldLayoutId id="2147485424" r:id="rId12"/>
    <p:sldLayoutId id="2147485425" r:id="rId13"/>
    <p:sldLayoutId id="21474854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4" indent="-34280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83093"/>
            <a:ext cx="4457700" cy="762000"/>
          </a:xfrm>
          <a:prstGeom prst="rect">
            <a:avLst/>
          </a:prstGeom>
        </p:spPr>
        <p:txBody>
          <a:bodyPr vert="horz" lIns="53639" tIns="26819" rIns="53639" bIns="268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66801"/>
            <a:ext cx="4457700" cy="3017309"/>
          </a:xfrm>
          <a:prstGeom prst="rect">
            <a:avLst/>
          </a:prstGeom>
        </p:spPr>
        <p:txBody>
          <a:bodyPr vert="horz" lIns="53639" tIns="26819" rIns="53639" bIns="268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4237567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87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36387" fontAlgn="auto">
                <a:spcBef>
                  <a:spcPts val="0"/>
                </a:spcBef>
                <a:spcAft>
                  <a:spcPts val="0"/>
                </a:spcAft>
              </a:pPr>
              <a:t>7/26/2024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4237567"/>
            <a:ext cx="156845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8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4237567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87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3638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9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  <p:sldLayoutId id="2147485483" r:id="rId6"/>
    <p:sldLayoutId id="2147485484" r:id="rId7"/>
    <p:sldLayoutId id="2147485485" r:id="rId8"/>
    <p:sldLayoutId id="2147485486" r:id="rId9"/>
    <p:sldLayoutId id="2147485487" r:id="rId10"/>
    <p:sldLayoutId id="2147485488" r:id="rId11"/>
  </p:sldLayoutIdLst>
  <p:txStyles>
    <p:titleStyle>
      <a:lvl1pPr algn="ctr" defTabSz="53638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45" indent="-201145" algn="l" defTabSz="5363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14" indent="-167621" algn="l" defTabSz="5363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048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8677" indent="-134097" algn="l" defTabSz="53638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871" indent="-134097" algn="l" defTabSz="5363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506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3258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451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9645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819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6387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58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77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4096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916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7355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554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2" y="274641"/>
            <a:ext cx="8915400" cy="1143000"/>
          </a:xfrm>
          <a:prstGeom prst="rect">
            <a:avLst/>
          </a:prstGeom>
        </p:spPr>
        <p:txBody>
          <a:bodyPr vert="horz" lIns="91337" tIns="45670" rIns="91337" bIns="4567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2" y="1600223"/>
            <a:ext cx="8915400" cy="4525963"/>
          </a:xfrm>
          <a:prstGeom prst="rect">
            <a:avLst/>
          </a:prstGeom>
        </p:spPr>
        <p:txBody>
          <a:bodyPr vert="horz" lIns="91337" tIns="45670" rIns="91337" bIns="4567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441"/>
            <a:ext cx="2311400" cy="365125"/>
          </a:xfrm>
          <a:prstGeom prst="rect">
            <a:avLst/>
          </a:prstGeom>
        </p:spPr>
        <p:txBody>
          <a:bodyPr vert="horz" lIns="91337" tIns="45670" rIns="91337" bIns="45670" rtlCol="0" anchor="ctr"/>
          <a:lstStyle>
            <a:lvl1pPr algn="l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166"/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42166"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3" y="6356441"/>
            <a:ext cx="3136900" cy="365125"/>
          </a:xfrm>
          <a:prstGeom prst="rect">
            <a:avLst/>
          </a:prstGeom>
        </p:spPr>
        <p:txBody>
          <a:bodyPr vert="horz" lIns="91337" tIns="45670" rIns="91337" bIns="45670" rtlCol="0" anchor="ctr"/>
          <a:lstStyle>
            <a:lvl1pPr algn="ctr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166"/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41"/>
            <a:ext cx="2311400" cy="365125"/>
          </a:xfrm>
          <a:prstGeom prst="rect">
            <a:avLst/>
          </a:prstGeom>
        </p:spPr>
        <p:txBody>
          <a:bodyPr vert="horz" lIns="91337" tIns="45670" rIns="91337" bIns="45670" rtlCol="0" anchor="ctr"/>
          <a:lstStyle>
            <a:lvl1pPr algn="r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166"/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42166"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4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0" r:id="rId1"/>
    <p:sldLayoutId id="2147485491" r:id="rId2"/>
    <p:sldLayoutId id="2147485492" r:id="rId3"/>
    <p:sldLayoutId id="2147485493" r:id="rId4"/>
    <p:sldLayoutId id="2147485494" r:id="rId5"/>
    <p:sldLayoutId id="2147485495" r:id="rId6"/>
    <p:sldLayoutId id="2147485496" r:id="rId7"/>
    <p:sldLayoutId id="2147485497" r:id="rId8"/>
    <p:sldLayoutId id="2147485498" r:id="rId9"/>
    <p:sldLayoutId id="2147485499" r:id="rId10"/>
    <p:sldLayoutId id="2147485500" r:id="rId11"/>
  </p:sldLayoutIdLst>
  <p:txStyles>
    <p:titleStyle>
      <a:lvl1pPr algn="ctr" defTabSz="742166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310" indent="-27831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008" indent="-231928" algn="l" defTabSz="7421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29" kern="1200">
          <a:solidFill>
            <a:schemeClr val="tx1"/>
          </a:solidFill>
          <a:latin typeface="+mn-lt"/>
          <a:ea typeface="+mn-ea"/>
          <a:cs typeface="+mn-cs"/>
        </a:defRPr>
      </a:lvl2pPr>
      <a:lvl3pPr marL="927705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298786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–"/>
        <a:defRPr sz="1679" kern="1200">
          <a:solidFill>
            <a:schemeClr val="tx1"/>
          </a:solidFill>
          <a:latin typeface="+mn-lt"/>
          <a:ea typeface="+mn-ea"/>
          <a:cs typeface="+mn-cs"/>
        </a:defRPr>
      </a:lvl4pPr>
      <a:lvl5pPr marL="1669867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»"/>
        <a:defRPr sz="1679" kern="1200">
          <a:solidFill>
            <a:schemeClr val="tx1"/>
          </a:solidFill>
          <a:latin typeface="+mn-lt"/>
          <a:ea typeface="+mn-ea"/>
          <a:cs typeface="+mn-cs"/>
        </a:defRPr>
      </a:lvl5pPr>
      <a:lvl6pPr marL="2040950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6pPr>
      <a:lvl7pPr marL="2412029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7pPr>
      <a:lvl8pPr marL="2783109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8pPr>
      <a:lvl9pPr marL="3154196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081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166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3243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4330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5409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6490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597573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68656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7"/>
            <a:ext cx="2311400" cy="365125"/>
          </a:xfrm>
          <a:prstGeom prst="rect">
            <a:avLst/>
          </a:prstGeom>
        </p:spPr>
        <p:txBody>
          <a:bodyPr vert="horz" lIns="155815" tIns="77909" rIns="155815" bIns="7790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8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95330">
              <a:defRPr/>
            </a:pPr>
            <a:fld id="{42DC06EF-70A4-4122-9343-47A55481002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495330"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7"/>
            <a:ext cx="3136900" cy="365125"/>
          </a:xfrm>
          <a:prstGeom prst="rect">
            <a:avLst/>
          </a:prstGeom>
        </p:spPr>
        <p:txBody>
          <a:bodyPr vert="horz" lIns="155815" tIns="77909" rIns="155815" bIns="7790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8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95330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7"/>
            <a:ext cx="2311400" cy="365125"/>
          </a:xfrm>
          <a:prstGeom prst="rect">
            <a:avLst/>
          </a:prstGeom>
        </p:spPr>
        <p:txBody>
          <a:bodyPr vert="horz" lIns="155815" tIns="77909" rIns="155815" bIns="779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8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95330">
              <a:defRPr/>
            </a:pPr>
            <a:fld id="{2C0159B4-7A1F-4A55-894B-CC3CB3756F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495330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9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2" r:id="rId1"/>
    <p:sldLayoutId id="2147485503" r:id="rId2"/>
    <p:sldLayoutId id="2147485504" r:id="rId3"/>
    <p:sldLayoutId id="2147485505" r:id="rId4"/>
    <p:sldLayoutId id="2147485506" r:id="rId5"/>
    <p:sldLayoutId id="2147485507" r:id="rId6"/>
    <p:sldLayoutId id="2147485508" r:id="rId7"/>
    <p:sldLayoutId id="2147485509" r:id="rId8"/>
    <p:sldLayoutId id="2147485510" r:id="rId9"/>
    <p:sldLayoutId id="2147485511" r:id="rId10"/>
    <p:sldLayoutId id="21474855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5pPr>
      <a:lvl6pPr marL="422027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6pPr>
      <a:lvl7pPr marL="844054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7pPr>
      <a:lvl8pPr marL="1266080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8pPr>
      <a:lvl9pPr marL="1688108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9pPr>
    </p:titleStyle>
    <p:bodyStyle>
      <a:lvl1pPr marL="316520" indent="-3165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79" kern="1200">
          <a:solidFill>
            <a:schemeClr val="tx1"/>
          </a:solidFill>
          <a:latin typeface="+mn-lt"/>
          <a:ea typeface="+mn-ea"/>
          <a:cs typeface="+mn-cs"/>
        </a:defRPr>
      </a:lvl1pPr>
      <a:lvl2pPr marL="685794" indent="-2637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068" indent="-2110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21" kern="1200">
          <a:solidFill>
            <a:schemeClr val="tx1"/>
          </a:solidFill>
          <a:latin typeface="+mn-lt"/>
          <a:ea typeface="+mn-ea"/>
          <a:cs typeface="+mn-cs"/>
        </a:defRPr>
      </a:lvl3pPr>
      <a:lvl4pPr marL="1477095" indent="-2110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22" indent="-2110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21148" indent="-211014" algn="l" defTabSz="84405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5" indent="-211014" algn="l" defTabSz="84405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165202" indent="-211014" algn="l" defTabSz="84405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587229" indent="-211014" algn="l" defTabSz="84405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1pPr>
      <a:lvl2pPr marL="422027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2pPr>
      <a:lvl3pPr marL="844054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3pPr>
      <a:lvl4pPr marL="1266080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4pPr>
      <a:lvl5pPr marL="1688108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5pPr>
      <a:lvl6pPr marL="2110134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6pPr>
      <a:lvl7pPr marL="2532161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7pPr>
      <a:lvl8pPr marL="2954189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8pPr>
      <a:lvl9pPr marL="3376216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8" rIns="91414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9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6A901-766B-48F1-8546-9CDDD949A43F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5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A9416-611B-447D-98B1-BD996B0AA8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4" indent="-3428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5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73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txStyles>
    <p:titleStyle>
      <a:lvl1pPr algn="ctr" defTabSz="914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4" indent="-342804" algn="l" defTabSz="9141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defTabSz="9141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defTabSz="9141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defTabSz="9141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2" y="274641"/>
            <a:ext cx="8915400" cy="1143000"/>
          </a:xfrm>
          <a:prstGeom prst="rect">
            <a:avLst/>
          </a:prstGeom>
        </p:spPr>
        <p:txBody>
          <a:bodyPr vert="horz" lIns="91376" tIns="45691" rIns="91376" bIns="45691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2" y="1600219"/>
            <a:ext cx="8915400" cy="4525963"/>
          </a:xfrm>
          <a:prstGeom prst="rect">
            <a:avLst/>
          </a:prstGeom>
        </p:spPr>
        <p:txBody>
          <a:bodyPr vert="horz" lIns="91376" tIns="45691" rIns="91376" bIns="45691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438"/>
            <a:ext cx="2311400" cy="365125"/>
          </a:xfrm>
          <a:prstGeom prst="rect">
            <a:avLst/>
          </a:prstGeom>
        </p:spPr>
        <p:txBody>
          <a:bodyPr vert="horz" lIns="91376" tIns="45691" rIns="91376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3" y="6356438"/>
            <a:ext cx="3136900" cy="365125"/>
          </a:xfrm>
          <a:prstGeom prst="rect">
            <a:avLst/>
          </a:prstGeom>
        </p:spPr>
        <p:txBody>
          <a:bodyPr vert="horz" lIns="91376" tIns="45691" rIns="91376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38"/>
            <a:ext cx="2311400" cy="365125"/>
          </a:xfrm>
          <a:prstGeom prst="rect">
            <a:avLst/>
          </a:prstGeom>
        </p:spPr>
        <p:txBody>
          <a:bodyPr vert="horz" lIns="91376" tIns="45691" rIns="91376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</p:sldLayoutIdLst>
  <p:txStyles>
    <p:titleStyle>
      <a:lvl1pPr algn="ctr" defTabSz="9137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9" indent="-342659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30" indent="-285552" algn="l" defTabSz="9137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01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9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60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40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8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6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82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4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8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24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0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80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2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43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8" rIns="91406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9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8" rIns="9140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24"/>
            <a:ext cx="2311400" cy="365125"/>
          </a:xfrm>
          <a:prstGeom prst="rect">
            <a:avLst/>
          </a:prstGeom>
        </p:spPr>
        <p:txBody>
          <a:bodyPr vert="horz" lIns="91406" tIns="45708" rIns="91406" bIns="457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088">
              <a:defRPr/>
            </a:pPr>
            <a:fld id="{6AC6A901-766B-48F1-8546-9CDDD949A43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088"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24"/>
            <a:ext cx="3136900" cy="365125"/>
          </a:xfrm>
          <a:prstGeom prst="rect">
            <a:avLst/>
          </a:prstGeom>
        </p:spPr>
        <p:txBody>
          <a:bodyPr vert="horz" lIns="91406" tIns="45708" rIns="91406" bIns="457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088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24"/>
            <a:ext cx="2311400" cy="365125"/>
          </a:xfrm>
          <a:prstGeom prst="rect">
            <a:avLst/>
          </a:prstGeom>
        </p:spPr>
        <p:txBody>
          <a:bodyPr vert="horz" lIns="91406" tIns="45708" rIns="91406" bIns="457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088">
              <a:defRPr/>
            </a:pPr>
            <a:fld id="{42AA9416-611B-447D-98B1-BD996B0AA8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088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82" indent="-3427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4" indent="-2856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8" indent="-2285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8" indent="-2285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91" indent="-2285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34" indent="-228520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74" indent="-228520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14" indent="-228520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62" indent="-228520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5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4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5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49" y="0"/>
            <a:ext cx="39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  <p:sldLayoutId id="2147485278" r:id="rId12"/>
    <p:sldLayoutId id="2147485282" r:id="rId13"/>
    <p:sldLayoutId id="2147485283" r:id="rId14"/>
  </p:sldLayoutIdLst>
  <p:txStyles>
    <p:titleStyle>
      <a:lvl1pPr algn="ctr" defTabSz="914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4" indent="-342804" algn="l" defTabSz="9141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defTabSz="9141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defTabSz="9141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defTabSz="9141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3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3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3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49" y="0"/>
            <a:ext cx="39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  <p:sldLayoutId id="2147485327" r:id="rId12"/>
    <p:sldLayoutId id="2147485330" r:id="rId13"/>
    <p:sldLayoutId id="2147485331" r:id="rId14"/>
  </p:sldLayoutIdLst>
  <p:txStyles>
    <p:titleStyle>
      <a:lvl1pPr algn="ctr" defTabSz="914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4" indent="-342804" algn="l" defTabSz="9141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defTabSz="9141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defTabSz="9141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defTabSz="9141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5954526-1F47-9D23-CF41-050860A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32"/>
            <a:ext cx="8543925" cy="1325563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B881AE-9D2A-60D4-B950-FA58A87EA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6"/>
            <a:ext cx="8543925" cy="4351338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A51617-C7EA-E5F1-266C-E3EE2C9FA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70"/>
            <a:ext cx="222885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916B17-1B9F-12C8-122E-DFCBF4E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5" y="6356370"/>
            <a:ext cx="3343275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5801FD-9518-A9EA-A0F5-C6190DEC1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70"/>
            <a:ext cx="222885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5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</p:sldLayoutIdLst>
  <p:txStyles>
    <p:titleStyle>
      <a:lvl1pPr algn="l" defTabSz="9141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8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5954526-1F47-9D23-CF41-050860A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B881AE-9D2A-60D4-B950-FA58A87EA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6"/>
            <a:ext cx="8543925" cy="4351338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A51617-C7EA-E5F1-266C-E3EE2C9FA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916B17-1B9F-12C8-122E-DFCBF4E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5801FD-9518-A9EA-A0F5-C6190DEC1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8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</p:sldLayoutIdLst>
  <p:txStyles>
    <p:titleStyle>
      <a:lvl1pPr algn="l" defTabSz="9141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8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gabsec@saude.to.gov.b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7212" y="5877230"/>
            <a:ext cx="369198" cy="294973"/>
          </a:xfrm>
          <a:custGeom>
            <a:avLst/>
            <a:gdLst/>
            <a:ahLst/>
            <a:cxnLst/>
            <a:rect l="l" t="t" r="r" b="b"/>
            <a:pathLst>
              <a:path w="681596" h="442460">
                <a:moveTo>
                  <a:pt x="0" y="0"/>
                </a:moveTo>
                <a:lnTo>
                  <a:pt x="681596" y="0"/>
                </a:lnTo>
                <a:lnTo>
                  <a:pt x="681596" y="442460"/>
                </a:lnTo>
                <a:lnTo>
                  <a:pt x="0" y="442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60953" y="5847489"/>
            <a:ext cx="287989" cy="354448"/>
          </a:xfrm>
          <a:custGeom>
            <a:avLst/>
            <a:gdLst/>
            <a:ahLst/>
            <a:cxnLst/>
            <a:rect l="l" t="t" r="r" b="b"/>
            <a:pathLst>
              <a:path w="531672" h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081722" y="0"/>
            <a:ext cx="3824278" cy="6858000"/>
            <a:chOff x="0" y="0"/>
            <a:chExt cx="7095071" cy="10337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95109" cy="10337800"/>
            </a:xfrm>
            <a:custGeom>
              <a:avLst/>
              <a:gdLst/>
              <a:ahLst/>
              <a:cxnLst/>
              <a:rect l="l" t="t" r="r" b="b"/>
              <a:pathLst>
                <a:path w="7095109" h="10337800">
                  <a:moveTo>
                    <a:pt x="2370709" y="0"/>
                  </a:moveTo>
                  <a:lnTo>
                    <a:pt x="0" y="4292600"/>
                  </a:lnTo>
                  <a:lnTo>
                    <a:pt x="3776091" y="9084691"/>
                  </a:lnTo>
                  <a:lnTo>
                    <a:pt x="2590800" y="10337800"/>
                  </a:lnTo>
                  <a:lnTo>
                    <a:pt x="7095109" y="10337800"/>
                  </a:lnTo>
                  <a:lnTo>
                    <a:pt x="7095109" y="0"/>
                  </a:lnTo>
                  <a:close/>
                </a:path>
              </a:pathLst>
            </a:custGeom>
            <a:blipFill>
              <a:blip r:embed="rId6"/>
              <a:stretch>
                <a:fillRect l="-103167" r="-2113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2292491">
            <a:off x="6484570" y="2239277"/>
            <a:ext cx="575514" cy="4489892"/>
            <a:chOff x="0" y="0"/>
            <a:chExt cx="279832" cy="17737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7221385">
            <a:off x="6999102" y="6292428"/>
            <a:ext cx="1602676" cy="516240"/>
            <a:chOff x="0" y="0"/>
            <a:chExt cx="1614384" cy="609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4384" cy="609600"/>
            </a:xfrm>
            <a:custGeom>
              <a:avLst/>
              <a:gdLst/>
              <a:ahLst/>
              <a:cxnLst/>
              <a:rect l="l" t="t" r="r" b="b"/>
              <a:pathLst>
                <a:path w="1614384" h="609600">
                  <a:moveTo>
                    <a:pt x="203200" y="0"/>
                  </a:moveTo>
                  <a:lnTo>
                    <a:pt x="1614384" y="0"/>
                  </a:lnTo>
                  <a:lnTo>
                    <a:pt x="141118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66675"/>
              <a:ext cx="1411184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7221385">
            <a:off x="6478585" y="6084091"/>
            <a:ext cx="1734455" cy="261701"/>
            <a:chOff x="0" y="0"/>
            <a:chExt cx="2454669" cy="3772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54669" cy="377249"/>
            </a:xfrm>
            <a:custGeom>
              <a:avLst/>
              <a:gdLst/>
              <a:ahLst/>
              <a:cxnLst/>
              <a:rect l="l" t="t" r="r" b="b"/>
              <a:pathLst>
                <a:path w="2454669" h="377249">
                  <a:moveTo>
                    <a:pt x="203200" y="0"/>
                  </a:moveTo>
                  <a:lnTo>
                    <a:pt x="2454669" y="0"/>
                  </a:lnTo>
                  <a:lnTo>
                    <a:pt x="2251469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66675"/>
              <a:ext cx="2251469" cy="443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7091654">
            <a:off x="4660731" y="741427"/>
            <a:ext cx="2648881" cy="247831"/>
            <a:chOff x="0" y="0"/>
            <a:chExt cx="2646825" cy="3772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46825" cy="377249"/>
            </a:xfrm>
            <a:custGeom>
              <a:avLst/>
              <a:gdLst/>
              <a:ahLst/>
              <a:cxnLst/>
              <a:rect l="l" t="t" r="r" b="b"/>
              <a:pathLst>
                <a:path w="2646825" h="377249">
                  <a:moveTo>
                    <a:pt x="203200" y="0"/>
                  </a:moveTo>
                  <a:lnTo>
                    <a:pt x="2646825" y="0"/>
                  </a:lnTo>
                  <a:lnTo>
                    <a:pt x="2443625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66675"/>
              <a:ext cx="2443625" cy="443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1710481">
            <a:off x="6101955" y="-505412"/>
            <a:ext cx="575514" cy="3847970"/>
            <a:chOff x="0" y="0"/>
            <a:chExt cx="279832" cy="17610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9832" cy="1761067"/>
            </a:xfrm>
            <a:custGeom>
              <a:avLst/>
              <a:gdLst/>
              <a:ahLst/>
              <a:cxnLst/>
              <a:rect l="l" t="t" r="r" b="b"/>
              <a:pathLst>
                <a:path w="279832" h="1761067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279832" cy="1827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2300584" y="5843152"/>
            <a:ext cx="287989" cy="354448"/>
          </a:xfrm>
          <a:custGeom>
            <a:avLst/>
            <a:gdLst/>
            <a:ahLst/>
            <a:cxnLst/>
            <a:rect l="l" t="t" r="r" b="b"/>
            <a:pathLst>
              <a:path w="531672" h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88290" y="5879724"/>
            <a:ext cx="1353411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36312" fontAlgn="auto">
              <a:lnSpc>
                <a:spcPts val="1642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Poppins Medium"/>
                <a:cs typeface="+mn-cs"/>
              </a:rPr>
              <a:t>63 3218-1730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650487" y="5879724"/>
            <a:ext cx="1999851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36312" fontAlgn="auto">
              <a:lnSpc>
                <a:spcPts val="1642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Poppins Medium"/>
                <a:cs typeface="+mn-cs"/>
              </a:rPr>
              <a:t>@saudeto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35499" y="5899044"/>
            <a:ext cx="1764219" cy="19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36312" fontAlgn="auto">
              <a:lnSpc>
                <a:spcPts val="1642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Poppins Medium"/>
                <a:cs typeface="+mn-cs"/>
              </a:rPr>
              <a:t>www.to.gov.br/saude</a:t>
            </a:r>
          </a:p>
        </p:txBody>
      </p:sp>
      <p:sp>
        <p:nvSpPr>
          <p:cNvPr id="30" name="Freeform 30"/>
          <p:cNvSpPr/>
          <p:nvPr/>
        </p:nvSpPr>
        <p:spPr>
          <a:xfrm>
            <a:off x="28009" y="25962"/>
            <a:ext cx="1954001" cy="664667"/>
          </a:xfrm>
          <a:custGeom>
            <a:avLst/>
            <a:gdLst/>
            <a:ahLst/>
            <a:cxnLst/>
            <a:rect l="l" t="t" r="r" b="b"/>
            <a:pathLst>
              <a:path w="2971408" h="1006955">
                <a:moveTo>
                  <a:pt x="0" y="0"/>
                </a:moveTo>
                <a:lnTo>
                  <a:pt x="2971408" y="0"/>
                </a:lnTo>
                <a:lnTo>
                  <a:pt x="2971408" y="1006955"/>
                </a:lnTo>
                <a:lnTo>
                  <a:pt x="0" y="10069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319"/>
            </a:stretch>
          </a:blipFill>
        </p:spPr>
      </p:sp>
      <p:sp>
        <p:nvSpPr>
          <p:cNvPr id="31" name="TextBox 26"/>
          <p:cNvSpPr txBox="1"/>
          <p:nvPr/>
        </p:nvSpPr>
        <p:spPr>
          <a:xfrm>
            <a:off x="137197" y="1636225"/>
            <a:ext cx="5050920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36312" fontAlgn="auto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153A5"/>
                </a:solidFill>
                <a:latin typeface="Poppins Bold"/>
                <a:cs typeface="+mn-cs"/>
              </a:rPr>
              <a:t>Secretaria</a:t>
            </a:r>
            <a:r>
              <a:rPr lang="en-US" sz="2000" b="1" dirty="0">
                <a:solidFill>
                  <a:srgbClr val="0153A5"/>
                </a:solidFill>
                <a:latin typeface="Poppins Bold"/>
                <a:cs typeface="+mn-cs"/>
              </a:rPr>
              <a:t> da Saúde do Estado do Tocantins - </a:t>
            </a:r>
            <a:r>
              <a:rPr lang="pt-BR" sz="2000" b="1" noProof="1">
                <a:solidFill>
                  <a:srgbClr val="0153A5"/>
                </a:solidFill>
                <a:latin typeface="Poppins Bold"/>
                <a:cs typeface="+mn-cs"/>
              </a:rPr>
              <a:t>Relatório</a:t>
            </a:r>
            <a:r>
              <a:rPr lang="en-US" sz="2000" b="1" dirty="0">
                <a:solidFill>
                  <a:srgbClr val="0153A5"/>
                </a:solidFill>
                <a:latin typeface="Poppins Bold"/>
                <a:cs typeface="+mn-cs"/>
              </a:rPr>
              <a:t> da</a:t>
            </a:r>
          </a:p>
          <a:p>
            <a:pPr algn="ctr" defTabSz="536312" fontAlgn="auto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0153A5"/>
                </a:solidFill>
                <a:latin typeface="Poppins Bold"/>
                <a:cs typeface="+mn-cs"/>
              </a:rPr>
              <a:t>Execução Orçamentária e Financeira 2024</a:t>
            </a:r>
          </a:p>
          <a:p>
            <a:pPr algn="ctr" defTabSz="536312" fontAlgn="auto">
              <a:spcBef>
                <a:spcPts val="0"/>
              </a:spcBef>
              <a:spcAft>
                <a:spcPts val="0"/>
              </a:spcAft>
            </a:pPr>
            <a:endParaRPr lang="pt-BR" sz="2000" b="1" dirty="0">
              <a:solidFill>
                <a:srgbClr val="0153A5"/>
              </a:solidFill>
              <a:latin typeface="Poppins Bold"/>
              <a:cs typeface="+mn-cs"/>
            </a:endParaRPr>
          </a:p>
          <a:p>
            <a:pPr algn="ctr" defTabSz="536312" fontAlgn="auto">
              <a:spcBef>
                <a:spcPts val="0"/>
              </a:spcBef>
              <a:spcAft>
                <a:spcPts val="0"/>
              </a:spcAft>
            </a:pPr>
            <a:r>
              <a:rPr lang="en-US" sz="2000" spc="402" dirty="0">
                <a:solidFill>
                  <a:srgbClr val="2E2768"/>
                </a:solidFill>
                <a:latin typeface="Poppins Medium"/>
                <a:cs typeface="+mn-cs"/>
              </a:rPr>
              <a:t>1º </a:t>
            </a:r>
            <a:r>
              <a:rPr lang="pt-BR" sz="2000" spc="402" dirty="0">
                <a:solidFill>
                  <a:srgbClr val="2E2768"/>
                </a:solidFill>
                <a:latin typeface="Poppins Medium"/>
                <a:cs typeface="+mn-cs"/>
              </a:rPr>
              <a:t>Quadrimestre</a:t>
            </a:r>
            <a:r>
              <a:rPr lang="en-US" sz="2000" spc="402" dirty="0">
                <a:solidFill>
                  <a:srgbClr val="2E2768"/>
                </a:solidFill>
                <a:latin typeface="Poppins Medium"/>
                <a:cs typeface="+mn-cs"/>
              </a:rPr>
              <a:t> de 2024</a:t>
            </a:r>
          </a:p>
          <a:p>
            <a:pPr algn="ctr" defTabSz="536312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0153A5"/>
              </a:solidFill>
              <a:latin typeface="Poppins Bol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19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9216BF9-F4B3-A139-32E3-74FF461E0F3E}"/>
              </a:ext>
            </a:extLst>
          </p:cNvPr>
          <p:cNvSpPr txBox="1"/>
          <p:nvPr/>
        </p:nvSpPr>
        <p:spPr>
          <a:xfrm>
            <a:off x="0" y="44624"/>
            <a:ext cx="990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16,91% da Receita Própria aplicada na Saúde no 1º Quad. 2024 </a:t>
            </a:r>
          </a:p>
        </p:txBody>
      </p:sp>
      <p:sp>
        <p:nvSpPr>
          <p:cNvPr id="19" name="Retângulo 13">
            <a:extLst>
              <a:ext uri="{FF2B5EF4-FFF2-40B4-BE49-F238E27FC236}">
                <a16:creationId xmlns:a16="http://schemas.microsoft.com/office/drawing/2014/main" id="{C00BA8BB-A2FA-B42D-3FD5-905C7D287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2" y="6588155"/>
            <a:ext cx="5494042" cy="36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62" tIns="68533" rIns="137062" bIns="68533">
            <a:spAutoFit/>
          </a:bodyPr>
          <a:lstStyle/>
          <a:p>
            <a:pPr marL="0" marR="0" lvl="0" indent="0" algn="l" defTabSz="1370152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Fonte: RREO – SEFAZ-TO.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191287"/>
              </p:ext>
            </p:extLst>
          </p:nvPr>
        </p:nvGraphicFramePr>
        <p:xfrm>
          <a:off x="35022" y="908720"/>
          <a:ext cx="4825457" cy="353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DB550C7-F51D-1D44-D040-BCD975AA1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660937"/>
              </p:ext>
            </p:extLst>
          </p:nvPr>
        </p:nvGraphicFramePr>
        <p:xfrm>
          <a:off x="4918314" y="790857"/>
          <a:ext cx="4953000" cy="234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70F6516-9442-FE4A-F166-2A501C0F6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82309"/>
              </p:ext>
            </p:extLst>
          </p:nvPr>
        </p:nvGraphicFramePr>
        <p:xfrm>
          <a:off x="56456" y="4671411"/>
          <a:ext cx="9608566" cy="192825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791756">
                  <a:extLst>
                    <a:ext uri="{9D8B030D-6E8A-4147-A177-3AD203B41FA5}">
                      <a16:colId xmlns:a16="http://schemas.microsoft.com/office/drawing/2014/main" val="3614808970"/>
                    </a:ext>
                  </a:extLst>
                </a:gridCol>
                <a:gridCol w="2409044">
                  <a:extLst>
                    <a:ext uri="{9D8B030D-6E8A-4147-A177-3AD203B41FA5}">
                      <a16:colId xmlns:a16="http://schemas.microsoft.com/office/drawing/2014/main" val="3888591891"/>
                    </a:ext>
                  </a:extLst>
                </a:gridCol>
                <a:gridCol w="2407766">
                  <a:extLst>
                    <a:ext uri="{9D8B030D-6E8A-4147-A177-3AD203B41FA5}">
                      <a16:colId xmlns:a16="http://schemas.microsoft.com/office/drawing/2014/main" val="2141225326"/>
                    </a:ext>
                  </a:extLst>
                </a:gridCol>
              </a:tblGrid>
              <a:tr h="3213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Arrecadação da Receita Própria do Tesouro: 8,48% acima do esperado para o quadrimestre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774678"/>
                  </a:ext>
                </a:extLst>
              </a:tr>
              <a:tr h="3213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Receita Própria Tocantins 2024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 %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724277"/>
                  </a:ext>
                </a:extLst>
              </a:tr>
              <a:tr h="32137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Previsão Anual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10.311.733.137,00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86148"/>
                  </a:ext>
                </a:extLst>
              </a:tr>
              <a:tr h="32137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Previsão 1º Quadrimestre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3.437.244.379,00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33,33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19375"/>
                  </a:ext>
                </a:extLst>
              </a:tr>
              <a:tr h="32137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Arrecadação 1º Quadrimestre</a:t>
                      </a:r>
                      <a:endParaRPr lang="pt-BR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4.311.639.094,92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41,81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12038"/>
                  </a:ext>
                </a:extLst>
              </a:tr>
              <a:tr h="3213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 no 1º Quad/2024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874.394.715,92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8,48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30888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375412-5BFD-1904-B513-5D3960CB5B11}"/>
              </a:ext>
            </a:extLst>
          </p:cNvPr>
          <p:cNvSpPr txBox="1"/>
          <p:nvPr/>
        </p:nvSpPr>
        <p:spPr>
          <a:xfrm>
            <a:off x="4880992" y="3142709"/>
            <a:ext cx="4784030" cy="707886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4,91% (R$211.489.851,81) acima dos 12% da obrigação constitucional  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5624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" y="44626"/>
            <a:ext cx="9880849" cy="9233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06" tIns="45708" rIns="91406" bIns="45708">
            <a:spAutoFit/>
          </a:bodyPr>
          <a:lstStyle/>
          <a:p>
            <a:pPr algn="ctr" defTabSz="913764">
              <a:spcAft>
                <a:spcPts val="0"/>
              </a:spcAft>
              <a:defRPr/>
            </a:pPr>
            <a:r>
              <a:rPr lang="pt-BR" sz="2600" b="1">
                <a:solidFill>
                  <a:schemeClr val="tx2"/>
                </a:solidFill>
                <a:ea typeface="Calibri"/>
                <a:cs typeface="Times New Roman"/>
              </a:rPr>
              <a:t>Aumento do Recurso Total do </a:t>
            </a:r>
            <a:r>
              <a:rPr lang="pt-PT" sz="2600" b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Tesouro Liquidado </a:t>
            </a:r>
            <a:r>
              <a:rPr lang="pt-BR" sz="2600" b="1" dirty="0">
                <a:solidFill>
                  <a:schemeClr val="tx2"/>
                </a:solidFill>
                <a:ea typeface="Calibri"/>
                <a:cs typeface="Times New Roman"/>
              </a:rPr>
              <a:t>no 1º Quad. 2024</a:t>
            </a:r>
          </a:p>
          <a:p>
            <a:pPr algn="ctr" defTabSz="913764">
              <a:spcAft>
                <a:spcPts val="0"/>
              </a:spcAft>
              <a:defRPr/>
            </a:pPr>
            <a:r>
              <a:rPr lang="pt-BR" sz="2800" b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(17,89</a:t>
            </a:r>
            <a:r>
              <a:rPr lang="pt-BR" sz="28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 &gt; que o valor aplicado </a:t>
            </a:r>
            <a:r>
              <a:rPr lang="pt-BR" sz="2800" b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2023)</a:t>
            </a:r>
            <a:endParaRPr lang="pt-BR" sz="28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128464" y="6541884"/>
            <a:ext cx="8132614" cy="26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6" tIns="45708" rIns="91406" bIns="45708">
            <a:spAutoFit/>
          </a:bodyPr>
          <a:lstStyle/>
          <a:p>
            <a:pPr defTabSz="913764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prstClr val="black"/>
                </a:solidFill>
                <a:latin typeface="Calibri"/>
              </a:rPr>
              <a:t>FONTE: </a:t>
            </a:r>
            <a:r>
              <a:rPr lang="pt-BR" sz="1100" dirty="0" err="1">
                <a:solidFill>
                  <a:prstClr val="black"/>
                </a:solidFill>
                <a:latin typeface="Calibri"/>
              </a:rPr>
              <a:t>Siafem</a:t>
            </a:r>
            <a:r>
              <a:rPr lang="pt-BR" sz="1100" dirty="0">
                <a:solidFill>
                  <a:prstClr val="black"/>
                </a:solidFill>
                <a:latin typeface="Calibri"/>
              </a:rPr>
              <a:t> e Siafe - 2018-2043 (1º Quad. 2024 valores liquidados acesso em  28/05/2024).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41037"/>
              </p:ext>
            </p:extLst>
          </p:nvPr>
        </p:nvGraphicFramePr>
        <p:xfrm>
          <a:off x="128464" y="998709"/>
          <a:ext cx="9505055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26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9216BF9-F4B3-A139-32E3-74FF461E0F3E}"/>
              </a:ext>
            </a:extLst>
          </p:cNvPr>
          <p:cNvSpPr txBox="1"/>
          <p:nvPr/>
        </p:nvSpPr>
        <p:spPr>
          <a:xfrm>
            <a:off x="-1" y="1128177"/>
            <a:ext cx="9905999" cy="788655"/>
          </a:xfrm>
          <a:prstGeom prst="rect">
            <a:avLst/>
          </a:prstGeom>
          <a:noFill/>
        </p:spPr>
        <p:txBody>
          <a:bodyPr wrap="square" lIns="49511" tIns="24754" rIns="49511" bIns="24754">
            <a:spAutoFit/>
          </a:bodyPr>
          <a:lstStyle/>
          <a:p>
            <a:pPr algn="ctr" defTabSz="742683">
              <a:defRPr/>
            </a:pPr>
            <a:r>
              <a:rPr lang="pt-BR" sz="2400" b="1" dirty="0">
                <a:solidFill>
                  <a:schemeClr val="tx2"/>
                </a:solidFill>
                <a:latin typeface="Poppins Semi-Bold"/>
                <a:cs typeface="+mn-cs"/>
              </a:rPr>
              <a:t>Programação e Execução Orçamentária </a:t>
            </a:r>
            <a:r>
              <a:rPr lang="pt-BR" sz="2400" b="1">
                <a:solidFill>
                  <a:schemeClr val="tx2"/>
                </a:solidFill>
                <a:latin typeface="Poppins Semi-Bold"/>
                <a:cs typeface="+mn-cs"/>
              </a:rPr>
              <a:t>da Saúde no </a:t>
            </a:r>
            <a:r>
              <a:rPr lang="pt-BR" sz="2400" b="1" dirty="0">
                <a:solidFill>
                  <a:schemeClr val="tx2"/>
                </a:solidFill>
                <a:latin typeface="Poppins Semi-Bold"/>
                <a:cs typeface="+mn-cs"/>
              </a:rPr>
              <a:t>1º Quad. 2024</a:t>
            </a:r>
            <a:r>
              <a:rPr lang="pt-PT" sz="2400" b="1" dirty="0">
                <a:solidFill>
                  <a:schemeClr val="tx2"/>
                </a:solidFill>
                <a:latin typeface="Poppins Semi-Bold"/>
                <a:cs typeface="+mn-cs"/>
              </a:rPr>
              <a:t>, por Objetivo do Plano Estadual de Saúde e do PPA</a:t>
            </a:r>
            <a:endParaRPr lang="pt-BR" sz="2400" b="1" dirty="0">
              <a:solidFill>
                <a:schemeClr val="tx2"/>
              </a:solidFill>
              <a:latin typeface="Poppins Semi-Bold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E91A53-5013-7199-3847-658B55AD0D8A}"/>
              </a:ext>
            </a:extLst>
          </p:cNvPr>
          <p:cNvSpPr/>
          <p:nvPr/>
        </p:nvSpPr>
        <p:spPr>
          <a:xfrm>
            <a:off x="3729738" y="68577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5A451F9-8D70-0676-225C-D10AA90BD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32004"/>
              </p:ext>
            </p:extLst>
          </p:nvPr>
        </p:nvGraphicFramePr>
        <p:xfrm>
          <a:off x="200472" y="2096460"/>
          <a:ext cx="9505055" cy="3708800"/>
        </p:xfrm>
        <a:graphic>
          <a:graphicData uri="http://schemas.openxmlformats.org/drawingml/2006/table">
            <a:tbl>
              <a:tblPr/>
              <a:tblGrid>
                <a:gridCol w="3717000">
                  <a:extLst>
                    <a:ext uri="{9D8B030D-6E8A-4147-A177-3AD203B41FA5}">
                      <a16:colId xmlns:a16="http://schemas.microsoft.com/office/drawing/2014/main" val="1179921422"/>
                    </a:ext>
                  </a:extLst>
                </a:gridCol>
                <a:gridCol w="1853050">
                  <a:extLst>
                    <a:ext uri="{9D8B030D-6E8A-4147-A177-3AD203B41FA5}">
                      <a16:colId xmlns:a16="http://schemas.microsoft.com/office/drawing/2014/main" val="3304836802"/>
                    </a:ext>
                  </a:extLst>
                </a:gridCol>
                <a:gridCol w="1231733">
                  <a:extLst>
                    <a:ext uri="{9D8B030D-6E8A-4147-A177-3AD203B41FA5}">
                      <a16:colId xmlns:a16="http://schemas.microsoft.com/office/drawing/2014/main" val="3417159677"/>
                    </a:ext>
                  </a:extLst>
                </a:gridCol>
                <a:gridCol w="1329836">
                  <a:extLst>
                    <a:ext uri="{9D8B030D-6E8A-4147-A177-3AD203B41FA5}">
                      <a16:colId xmlns:a16="http://schemas.microsoft.com/office/drawing/2014/main" val="281408284"/>
                    </a:ext>
                  </a:extLst>
                </a:gridCol>
                <a:gridCol w="1373436">
                  <a:extLst>
                    <a:ext uri="{9D8B030D-6E8A-4147-A177-3AD203B41FA5}">
                      <a16:colId xmlns:a16="http://schemas.microsoft.com/office/drawing/2014/main" val="4033183602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OBJETIVO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AUTORIZADO 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LIQUIDADO 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DE EXECUÇÃO 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SALDO 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444286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 Adm e Folha de Salários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1.275.316.717,00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560.826.329,24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43,98%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699.890.662,34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16944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Atenção Ambulatorial e Hospitalar 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824.938.544,96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274.945.191,66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33,33%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406.922.953,09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37830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Atenção às Urgências e Emergências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56.616.504,00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36.515.880,74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64,50%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7.301.204,61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774320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Assistência Farmacêutica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20.333.299,53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4.765.883,75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23,44%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8.634.878,68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92829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 Psicossocial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8.061.378,00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3.110.710,66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38,59%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2.557.449,27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97572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Hemorrede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32.951.451,96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2.615.729,24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7,94%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19.967.419,25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65062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Vigilância em Saúde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39.800.517,53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2.590.384,55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6,51%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32.074.427,06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424436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Cuidados a Pessoa com Deficiência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18.871.302,82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1.763.618,03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9,35%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15.295.209,31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425543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Saúde Digital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27.571.891,00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465.381,42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18.385.003,55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964268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Atenção Primária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19.419.119,64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200.000,00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16.272.599,64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45234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 Permanente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8.796.503,33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187.663,59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8.557.953,83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64894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estratégica e participativa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1.236.115,53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104.968,91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8,49%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1.131.139,95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38972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Coordenação Materno-Infantil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842.019,76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79.128,64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9,40%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689.932,62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07989"/>
                  </a:ext>
                </a:extLst>
              </a:tr>
              <a:tr h="231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2.334.755.365,06</a:t>
                      </a:r>
                    </a:p>
                  </a:txBody>
                  <a:tcPr marL="6134" marR="6134" marT="613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888.170.870,43</a:t>
                      </a:r>
                    </a:p>
                  </a:txBody>
                  <a:tcPr marL="6134" marR="6134" marT="613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38,04%</a:t>
                      </a:r>
                    </a:p>
                  </a:txBody>
                  <a:tcPr marL="6134" marR="6134" marT="613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1.237.680.833,20</a:t>
                      </a:r>
                    </a:p>
                  </a:txBody>
                  <a:tcPr marL="6134" marR="6134" marT="613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745202"/>
                  </a:ext>
                </a:extLst>
              </a:tr>
              <a:tr h="231800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SIAFE-TO - Anexo 11.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504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1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994167A-65E5-2F4E-F4DA-4375352103FC}"/>
              </a:ext>
            </a:extLst>
          </p:cNvPr>
          <p:cNvSpPr/>
          <p:nvPr/>
        </p:nvSpPr>
        <p:spPr>
          <a:xfrm>
            <a:off x="3801746" y="68577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8E1DFA2-0C42-4C11-BEF6-E0AE2AE3A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743262"/>
              </p:ext>
            </p:extLst>
          </p:nvPr>
        </p:nvGraphicFramePr>
        <p:xfrm>
          <a:off x="128464" y="2105261"/>
          <a:ext cx="9577064" cy="2149406"/>
        </p:xfrm>
        <a:graphic>
          <a:graphicData uri="http://schemas.openxmlformats.org/drawingml/2006/table">
            <a:tbl>
              <a:tblPr firstRow="1" firstCol="1" bandRow="1"/>
              <a:tblGrid>
                <a:gridCol w="2592288">
                  <a:extLst>
                    <a:ext uri="{9D8B030D-6E8A-4147-A177-3AD203B41FA5}">
                      <a16:colId xmlns:a16="http://schemas.microsoft.com/office/drawing/2014/main" val="2672286962"/>
                    </a:ext>
                  </a:extLst>
                </a:gridCol>
                <a:gridCol w="1853588">
                  <a:extLst>
                    <a:ext uri="{9D8B030D-6E8A-4147-A177-3AD203B41FA5}">
                      <a16:colId xmlns:a16="http://schemas.microsoft.com/office/drawing/2014/main" val="666769493"/>
                    </a:ext>
                  </a:extLst>
                </a:gridCol>
                <a:gridCol w="1663088">
                  <a:extLst>
                    <a:ext uri="{9D8B030D-6E8A-4147-A177-3AD203B41FA5}">
                      <a16:colId xmlns:a16="http://schemas.microsoft.com/office/drawing/2014/main" val="3882497888"/>
                    </a:ext>
                  </a:extLst>
                </a:gridCol>
                <a:gridCol w="1595892">
                  <a:extLst>
                    <a:ext uri="{9D8B030D-6E8A-4147-A177-3AD203B41FA5}">
                      <a16:colId xmlns:a16="http://schemas.microsoft.com/office/drawing/2014/main" val="130426412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708356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AÇÃO ORÇAMENTÁRIA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AUTORIZADO 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LIQUIDADO 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DE EXECUÇÃO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SALDO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09091"/>
                  </a:ext>
                </a:extLst>
              </a:tr>
              <a:tr h="1560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de Ações de Gestão e Manutenção 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1.275.316.717,00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560.826.329,24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43,98%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699.809.175,25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751589"/>
                  </a:ext>
                </a:extLst>
              </a:tr>
              <a:tr h="5435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de Ações  Temáticas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1.059.438.648,06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327.344.541,19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537.309.636,01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08024"/>
                  </a:ext>
                </a:extLst>
              </a:tr>
              <a:tr h="387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2.334.755.365,06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888.170.870,43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38,04%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1.237.118.811,26</a:t>
                      </a:r>
                    </a:p>
                  </a:txBody>
                  <a:tcPr marL="6044" marR="6044" marT="6044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75455"/>
                  </a:ext>
                </a:extLst>
              </a:tr>
              <a:tr h="383413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Fonte: SIAFE-TO - Anexo 11.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76666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6A13C59-B523-DE41-657B-6775B464FA88}"/>
              </a:ext>
            </a:extLst>
          </p:cNvPr>
          <p:cNvSpPr txBox="1"/>
          <p:nvPr/>
        </p:nvSpPr>
        <p:spPr>
          <a:xfrm>
            <a:off x="-1" y="1128177"/>
            <a:ext cx="9905999" cy="788655"/>
          </a:xfrm>
          <a:prstGeom prst="rect">
            <a:avLst/>
          </a:prstGeom>
          <a:noFill/>
        </p:spPr>
        <p:txBody>
          <a:bodyPr wrap="square" lIns="49511" tIns="24754" rIns="49511" bIns="24754">
            <a:spAutoFit/>
          </a:bodyPr>
          <a:lstStyle/>
          <a:p>
            <a:pPr algn="ctr" defTabSz="742683">
              <a:defRPr/>
            </a:pPr>
            <a:r>
              <a:rPr lang="pt-BR" sz="2400" b="1" dirty="0">
                <a:solidFill>
                  <a:schemeClr val="tx2"/>
                </a:solidFill>
                <a:latin typeface="Poppins Semi-Bold"/>
                <a:cs typeface="+mn-cs"/>
              </a:rPr>
              <a:t>Programação e Execução Orçamentária </a:t>
            </a:r>
            <a:r>
              <a:rPr lang="pt-BR" sz="2400" b="1">
                <a:solidFill>
                  <a:schemeClr val="tx2"/>
                </a:solidFill>
                <a:latin typeface="Poppins Semi-Bold"/>
                <a:cs typeface="+mn-cs"/>
              </a:rPr>
              <a:t>da Saúde no </a:t>
            </a:r>
            <a:r>
              <a:rPr lang="pt-BR" sz="2400" b="1" dirty="0">
                <a:solidFill>
                  <a:schemeClr val="tx2"/>
                </a:solidFill>
                <a:latin typeface="Poppins Semi-Bold"/>
                <a:cs typeface="+mn-cs"/>
              </a:rPr>
              <a:t>1º Quad. 2024</a:t>
            </a:r>
            <a:endParaRPr lang="pt-PT" sz="2400" b="1" dirty="0">
              <a:solidFill>
                <a:schemeClr val="tx2"/>
              </a:solidFill>
              <a:latin typeface="Poppins Semi-Bold"/>
              <a:cs typeface="+mn-cs"/>
            </a:endParaRPr>
          </a:p>
          <a:p>
            <a:pPr algn="ctr" defTabSz="742683">
              <a:defRPr/>
            </a:pPr>
            <a:r>
              <a:rPr lang="pt-PT" sz="2400" b="1" dirty="0">
                <a:solidFill>
                  <a:schemeClr val="tx2"/>
                </a:solidFill>
                <a:latin typeface="Poppins Semi-Bold"/>
                <a:cs typeface="+mn-cs"/>
              </a:rPr>
              <a:t>Totais das Ações de Gestão e Ações Temáticas</a:t>
            </a:r>
            <a:endParaRPr lang="pt-BR" sz="2400" b="1" dirty="0">
              <a:solidFill>
                <a:schemeClr val="tx2"/>
              </a:solidFill>
              <a:latin typeface="Poppins Semi-Bol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46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BC1B7F3-01BB-F03E-0B73-865AE2BF03B3}"/>
              </a:ext>
            </a:extLst>
          </p:cNvPr>
          <p:cNvSpPr/>
          <p:nvPr/>
        </p:nvSpPr>
        <p:spPr>
          <a:xfrm>
            <a:off x="3729738" y="38898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BD5794-8B2C-4DE1-1E4B-7B2FA7788D60}"/>
              </a:ext>
            </a:extLst>
          </p:cNvPr>
          <p:cNvSpPr txBox="1"/>
          <p:nvPr/>
        </p:nvSpPr>
        <p:spPr>
          <a:xfrm>
            <a:off x="64232" y="849437"/>
            <a:ext cx="9905999" cy="419323"/>
          </a:xfrm>
          <a:prstGeom prst="rect">
            <a:avLst/>
          </a:prstGeom>
          <a:noFill/>
        </p:spPr>
        <p:txBody>
          <a:bodyPr wrap="square" lIns="49511" tIns="24754" rIns="49511" bIns="24754">
            <a:spAutoFit/>
          </a:bodyPr>
          <a:lstStyle/>
          <a:p>
            <a:pPr algn="ctr" defTabSz="742683">
              <a:defRPr/>
            </a:pPr>
            <a:r>
              <a:rPr lang="pt-BR" sz="2400" b="1" dirty="0">
                <a:solidFill>
                  <a:schemeClr val="tx2"/>
                </a:solidFill>
                <a:latin typeface="Poppins Semi-Bold"/>
                <a:cs typeface="+mn-cs"/>
              </a:rPr>
              <a:t>Programação e Execução Orçamentária da Saúde, 1º Quad. 2024, por Ações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3E707C-33DB-479F-792F-4C6D616F1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89647"/>
              </p:ext>
            </p:extLst>
          </p:nvPr>
        </p:nvGraphicFramePr>
        <p:xfrm>
          <a:off x="64232" y="1419808"/>
          <a:ext cx="9785311" cy="5249552"/>
        </p:xfrm>
        <a:graphic>
          <a:graphicData uri="http://schemas.openxmlformats.org/drawingml/2006/table">
            <a:tbl>
              <a:tblPr firstRow="1" firstCol="1" bandRow="1"/>
              <a:tblGrid>
                <a:gridCol w="5131487">
                  <a:extLst>
                    <a:ext uri="{9D8B030D-6E8A-4147-A177-3AD203B41FA5}">
                      <a16:colId xmlns:a16="http://schemas.microsoft.com/office/drawing/2014/main" val="2173498455"/>
                    </a:ext>
                  </a:extLst>
                </a:gridCol>
                <a:gridCol w="1210491">
                  <a:extLst>
                    <a:ext uri="{9D8B030D-6E8A-4147-A177-3AD203B41FA5}">
                      <a16:colId xmlns:a16="http://schemas.microsoft.com/office/drawing/2014/main" val="3439633037"/>
                    </a:ext>
                  </a:extLst>
                </a:gridCol>
                <a:gridCol w="1084188">
                  <a:extLst>
                    <a:ext uri="{9D8B030D-6E8A-4147-A177-3AD203B41FA5}">
                      <a16:colId xmlns:a16="http://schemas.microsoft.com/office/drawing/2014/main" val="2801149990"/>
                    </a:ext>
                  </a:extLst>
                </a:gridCol>
                <a:gridCol w="1148654">
                  <a:extLst>
                    <a:ext uri="{9D8B030D-6E8A-4147-A177-3AD203B41FA5}">
                      <a16:colId xmlns:a16="http://schemas.microsoft.com/office/drawing/2014/main" val="255169173"/>
                    </a:ext>
                  </a:extLst>
                </a:gridCol>
                <a:gridCol w="1210491">
                  <a:extLst>
                    <a:ext uri="{9D8B030D-6E8A-4147-A177-3AD203B41FA5}">
                      <a16:colId xmlns:a16="http://schemas.microsoft.com/office/drawing/2014/main" val="4044325124"/>
                    </a:ext>
                  </a:extLst>
                </a:gridCol>
              </a:tblGrid>
              <a:tr h="183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AÇÃO ORÇAMENTÁRIA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AUTORIZADO 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LIQUIDADO 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EXECUÇÃO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SALDO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99225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4165 - Manutenção de recursos humanos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1.181.570.620,00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533.094.459,12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45,12%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640.393.034,97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274520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4570 - Assistência hospitalar e ambulatorial na rede própria da SES-TO.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505.056.670,05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181.791.954,66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35,99%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217.654.143,27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02633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4552 - Atendimento pré-hospitalar - SAMU, UPA, UTI móvel.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56.616.504,00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36.515.880,74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64,50%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7.301.204,61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78563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4546 - Assistência especializada complementar ao SUS na rede privada.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55.544.619,09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33.261.709,62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59,88%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13.416.661,09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449134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4539 - Assistência da rede Filantrópica ao SUS.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104.523.480,56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28.580.963,94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27,34%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56.951.328,72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915952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3132 - Ampliação da infraestrutura física de unidades de saúde.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106.118.414,00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14.387.029,84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13,56%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91.109.313,87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90331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4549 - Assistência descentralizada para os hospitais municipais.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42.821.202,00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13.595.475,00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31,75%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20.420.945,46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513974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4518 - Manutenção do plano de saúde dos servidores da Secretaria da saúde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63.310.573,00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11.612.457,80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18,34%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47.830.943,07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624069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4215 - Coordenação e manutenção dos serviços administrativos gerais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16.435.524,00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10.095.707,14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61,43%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5.598.304,11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076744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4565 - Assistência Farmacêutica.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19.133.299,53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4.765.883,75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24,91%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7.434.878,68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79510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6038 - Fornecimento de insumos e serviços de saúde por Sentenças Judiciais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10.500.000,00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4.348.183,06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41,41%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4.780.665,37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8873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4548 - Regulação do acesso aos serviços de saúde.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10.874.159,26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3.328.058,60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30,61%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7.084.697,25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34857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4555 - Atendimento em saúde mental.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8.061.378,00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3.110.710,66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38,59%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2.557.449,27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77224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4565 - Produção hemoterápica e hematológica na Hemorrede.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32.951.451,96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2.615.729,24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7,94%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19.892.739,25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98742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4569 - Coordenação das ações e serviços de Vigilância em Saúde.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37.109.568,81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2.462.013,05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6,63%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29.391.858,42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67529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4556 - Atenção às pessoas com deficiência.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18.871.302,82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1.763.618,03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9,35%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15.295.209,31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2157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4260 - Manutenção de serviços de transporte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3.500.000,00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1.675.522,12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47,87%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1.206.227,73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791456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4537 - Tecnologia da informação, comunicação e inovação em saúde digital.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27.571.891,00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465.381,42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18.385.003,55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98840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4547 - Apoio aos cuidados primários em saúde.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19.419.119,64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16.272.599,64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99513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4552 - Desenvolvimento de ações de gestão do trabalho e educação na saúde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8.796.503,33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187.663,59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8.557.953,83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93138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4554 - Gerenciamento do Risco Sanitário.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2.690.948,72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128.371,50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4,77%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2.562.577,22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5430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4555 - Coordenação da rede de atenção materna e infantil.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842.019,76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79.128,64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9,40%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689.932,62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74121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4540 - Promoção do controle social no SUS.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77.730,41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15,55%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422.262,92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115363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4556 - Articulação interfederativa em gestão de saúde.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736.115,53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27.238,50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708.877,03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535010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4545 - Consórcio Interestadual de Desenvolvimento do Brasil Central - BrC.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1.200.000,00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19775"/>
                  </a:ext>
                </a:extLst>
              </a:tr>
              <a:tr h="1836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2.334.755.365,06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888.170.870,43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38,04%</a:t>
                      </a:r>
                    </a:p>
                  </a:txBody>
                  <a:tcPr marL="4604" marR="4604" marT="46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1.237.118.811,26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86699"/>
                  </a:ext>
                </a:extLst>
              </a:tr>
              <a:tr h="18364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SIAFE-TO - Anexo 11.</a:t>
                      </a:r>
                    </a:p>
                  </a:txBody>
                  <a:tcPr marL="4604" marR="4604" marT="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473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62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72F3C84-E3E3-03B5-BE73-6D3E89D219AC}"/>
              </a:ext>
            </a:extLst>
          </p:cNvPr>
          <p:cNvSpPr/>
          <p:nvPr/>
        </p:nvSpPr>
        <p:spPr>
          <a:xfrm>
            <a:off x="3801746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58E7C6-1875-5A45-68AE-CE9DF908AD07}"/>
              </a:ext>
            </a:extLst>
          </p:cNvPr>
          <p:cNvSpPr txBox="1"/>
          <p:nvPr/>
        </p:nvSpPr>
        <p:spPr>
          <a:xfrm>
            <a:off x="22786" y="980728"/>
            <a:ext cx="9905999" cy="788655"/>
          </a:xfrm>
          <a:prstGeom prst="rect">
            <a:avLst/>
          </a:prstGeom>
          <a:noFill/>
        </p:spPr>
        <p:txBody>
          <a:bodyPr wrap="square" lIns="49511" tIns="24754" rIns="49511" bIns="24754">
            <a:spAutoFit/>
          </a:bodyPr>
          <a:lstStyle/>
          <a:p>
            <a:pPr algn="ctr" defTabSz="742683">
              <a:defRPr/>
            </a:pPr>
            <a:r>
              <a:rPr lang="pt-BR" sz="2400" b="1" dirty="0">
                <a:solidFill>
                  <a:schemeClr val="tx2"/>
                </a:solidFill>
                <a:latin typeface="Poppins Semi-Bold"/>
                <a:cs typeface="+mn-cs"/>
              </a:rPr>
              <a:t>Programação e Execução Orçamentária da Saúde, 1º Quad. 2024, por Ações d</a:t>
            </a:r>
            <a:r>
              <a:rPr lang="pt-BR" sz="24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o Programa de Gestão e Manutenção</a:t>
            </a:r>
            <a:endParaRPr lang="pt-BR" sz="2400" b="1" dirty="0">
              <a:solidFill>
                <a:schemeClr val="tx2"/>
              </a:solidFill>
              <a:latin typeface="Poppins Semi-Bold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76782BF-494B-569A-C27E-218F67EB1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564756"/>
              </p:ext>
            </p:extLst>
          </p:nvPr>
        </p:nvGraphicFramePr>
        <p:xfrm>
          <a:off x="61060" y="1988840"/>
          <a:ext cx="9779623" cy="3470075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val="3945208056"/>
                    </a:ext>
                  </a:extLst>
                </a:gridCol>
                <a:gridCol w="1326718">
                  <a:extLst>
                    <a:ext uri="{9D8B030D-6E8A-4147-A177-3AD203B41FA5}">
                      <a16:colId xmlns:a16="http://schemas.microsoft.com/office/drawing/2014/main" val="118774485"/>
                    </a:ext>
                  </a:extLst>
                </a:gridCol>
                <a:gridCol w="1250395">
                  <a:extLst>
                    <a:ext uri="{9D8B030D-6E8A-4147-A177-3AD203B41FA5}">
                      <a16:colId xmlns:a16="http://schemas.microsoft.com/office/drawing/2014/main" val="137936296"/>
                    </a:ext>
                  </a:extLst>
                </a:gridCol>
                <a:gridCol w="1261376">
                  <a:extLst>
                    <a:ext uri="{9D8B030D-6E8A-4147-A177-3AD203B41FA5}">
                      <a16:colId xmlns:a16="http://schemas.microsoft.com/office/drawing/2014/main" val="3312564758"/>
                    </a:ext>
                  </a:extLst>
                </a:gridCol>
                <a:gridCol w="1188606">
                  <a:extLst>
                    <a:ext uri="{9D8B030D-6E8A-4147-A177-3AD203B41FA5}">
                      <a16:colId xmlns:a16="http://schemas.microsoft.com/office/drawing/2014/main" val="2402811272"/>
                    </a:ext>
                  </a:extLst>
                </a:gridCol>
              </a:tblGrid>
              <a:tr h="355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AÇÃO ORÇAMENTÁRIA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AUTORIZADO 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LIQUIDADO 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EXECUÇÃO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SALDO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74896"/>
                  </a:ext>
                </a:extLst>
              </a:tr>
              <a:tr h="3064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4165 - Manutenção de recursos humanos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1.181.570.620,00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533.094.459,12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54,20%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640.393.034,97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66056"/>
                  </a:ext>
                </a:extLst>
              </a:tr>
              <a:tr h="6030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4518 - Manutenção do plano de saúde dos servidores da Secretaria da saúde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63.310.573,00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11.612.457,80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75,55%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47.830.943,07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62344"/>
                  </a:ext>
                </a:extLst>
              </a:tr>
              <a:tr h="6030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4215 - Coordenação e manutenção dos serviços administrativos gerais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16.435.524,00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10.095.707,14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34,06%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5.598.304,11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93926"/>
                  </a:ext>
                </a:extLst>
              </a:tr>
              <a:tr h="6030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6038 - Fornecimento de insumos e serviços de saúde por Sentenças Judiciais, Ação Civil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10.500.000,00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4.348.183,06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45,53%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4.780.665,37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52348"/>
                  </a:ext>
                </a:extLst>
              </a:tr>
              <a:tr h="3064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4260 - Manutenção de serviços de transporte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3.500.000,00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1.675.522,12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34,46%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1.206.227,73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04141"/>
                  </a:ext>
                </a:extLst>
              </a:tr>
              <a:tr h="30647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1.275.316.717,00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560.826.329,24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54,87%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699.809.175,25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9916"/>
                  </a:ext>
                </a:extLst>
              </a:tr>
              <a:tr h="38556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SIAFE-TO - Anexo 11 (executada=Liquidado).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4" marR="6134" marT="61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644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31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9"/>
          <p:cNvSpPr txBox="1"/>
          <p:nvPr/>
        </p:nvSpPr>
        <p:spPr>
          <a:xfrm>
            <a:off x="6321152" y="2204864"/>
            <a:ext cx="1842977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63,14% do Liquidado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-16405" y="248671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 defTabSz="742683">
              <a:defRPr/>
            </a:pPr>
            <a:r>
              <a:rPr lang="pt-BR" sz="2800" b="1" dirty="0">
                <a:solidFill>
                  <a:schemeClr val="tx2"/>
                </a:solidFill>
                <a:latin typeface="+mj-lt"/>
                <a:cs typeface="+mn-cs"/>
              </a:rPr>
              <a:t>Programa de Gestão </a:t>
            </a:r>
            <a:r>
              <a:rPr lang="pt-BR" sz="2800" b="1">
                <a:solidFill>
                  <a:schemeClr val="tx2"/>
                </a:solidFill>
                <a:latin typeface="+mj-lt"/>
                <a:cs typeface="+mn-cs"/>
              </a:rPr>
              <a:t>e Manutenção - </a:t>
            </a:r>
            <a:r>
              <a:rPr lang="pt-BR" sz="2800" b="1" dirty="0">
                <a:solidFill>
                  <a:schemeClr val="tx2"/>
                </a:solidFill>
                <a:latin typeface="+mj-lt"/>
                <a:cs typeface="+mn-cs"/>
              </a:rPr>
              <a:t>1º </a:t>
            </a:r>
            <a:r>
              <a:rPr lang="pt-BR" sz="2800" b="1" noProof="1">
                <a:solidFill>
                  <a:schemeClr val="tx2"/>
                </a:solidFill>
                <a:latin typeface="+mj-lt"/>
                <a:cs typeface="+mn-cs"/>
              </a:rPr>
              <a:t>Quad</a:t>
            </a:r>
            <a:r>
              <a:rPr lang="pt-BR" sz="2800" b="1" dirty="0">
                <a:solidFill>
                  <a:schemeClr val="tx2"/>
                </a:solidFill>
                <a:latin typeface="+mj-lt"/>
                <a:cs typeface="+mn-cs"/>
              </a:rPr>
              <a:t>. 2024</a:t>
            </a:r>
          </a:p>
        </p:txBody>
      </p:sp>
      <p:sp>
        <p:nvSpPr>
          <p:cNvPr id="6" name="Retângulo 5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B9998DB-E969-BF32-797E-F7D2E5AD22FF}"/>
              </a:ext>
            </a:extLst>
          </p:cNvPr>
          <p:cNvSpPr/>
          <p:nvPr/>
        </p:nvSpPr>
        <p:spPr>
          <a:xfrm>
            <a:off x="7618170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96546"/>
              </p:ext>
            </p:extLst>
          </p:nvPr>
        </p:nvGraphicFramePr>
        <p:xfrm>
          <a:off x="83906" y="771138"/>
          <a:ext cx="9648825" cy="601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577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8464" y="6536380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FCF37C6-4BBD-A800-0C77-B99E65DD22E1}"/>
              </a:ext>
            </a:extLst>
          </p:cNvPr>
          <p:cNvSpPr/>
          <p:nvPr/>
        </p:nvSpPr>
        <p:spPr>
          <a:xfrm>
            <a:off x="7483419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37583" y="428625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908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216135" y="2564904"/>
            <a:ext cx="1716365" cy="101563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ctr"/>
            <a:r>
              <a:rPr lang="pt-BR" sz="2000" dirty="0"/>
              <a:t>36,96% do Liquidado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629" y="97643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Atenção </a:t>
            </a:r>
            <a:r>
              <a:rPr lang="pt-BR" sz="28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Especializada - 1º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Quad. 2024 </a:t>
            </a:r>
            <a:endParaRPr lang="pt-BR" sz="28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7577B58-35C7-03ED-3C12-97684A99E0C9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1" name="Grá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32360"/>
              </p:ext>
            </p:extLst>
          </p:nvPr>
        </p:nvGraphicFramePr>
        <p:xfrm>
          <a:off x="130969" y="752486"/>
          <a:ext cx="9644062" cy="568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BD5CF71-072B-0747-2A60-F39141BBAF9C}"/>
              </a:ext>
            </a:extLst>
          </p:cNvPr>
          <p:cNvSpPr/>
          <p:nvPr/>
        </p:nvSpPr>
        <p:spPr>
          <a:xfrm>
            <a:off x="7541275" y="17355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29516"/>
              </p:ext>
            </p:extLst>
          </p:nvPr>
        </p:nvGraphicFramePr>
        <p:xfrm>
          <a:off x="137583" y="428625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5552" y="6623774"/>
            <a:ext cx="3096344" cy="261598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100" dirty="0"/>
              <a:t>Fonte: SIAFE - </a:t>
            </a:r>
            <a:r>
              <a:rPr lang="pt-BR" sz="1100" dirty="0" err="1"/>
              <a:t>Impby</a:t>
            </a:r>
            <a:r>
              <a:rPr lang="pt-BR" sz="1100" dirty="0"/>
              <a:t> – 28/05/2024.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100-00003F1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944930"/>
              </p:ext>
            </p:extLst>
          </p:nvPr>
        </p:nvGraphicFramePr>
        <p:xfrm>
          <a:off x="56455" y="620688"/>
          <a:ext cx="9803101" cy="600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26248BCB-1FF8-40CD-E19F-70AA77C3CBCB}"/>
              </a:ext>
            </a:extLst>
          </p:cNvPr>
          <p:cNvSpPr txBox="1"/>
          <p:nvPr/>
        </p:nvSpPr>
        <p:spPr>
          <a:xfrm>
            <a:off x="27782" y="44624"/>
            <a:ext cx="987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altLang="pt-BR" sz="28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Orçamento </a:t>
            </a:r>
            <a:r>
              <a:rPr lang="pt-BR" altLang="pt-BR" sz="2800" b="1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da Saúde - Execução </a:t>
            </a:r>
            <a:r>
              <a:rPr lang="pt-BR" altLang="pt-BR" sz="28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no 1º Quad. de 2024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851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82948" y="1298130"/>
            <a:ext cx="1512168" cy="101563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4,11% do Liquidado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6405" y="148311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Rede de Urgência e </a:t>
            </a:r>
            <a:r>
              <a:rPr lang="pt-BR" sz="28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Emergência - 1º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Quad. 2024</a:t>
            </a:r>
            <a:endParaRPr lang="pt-BR" sz="28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D3422CD-8BFF-3C80-1653-52ECED82162C}"/>
              </a:ext>
            </a:extLst>
          </p:cNvPr>
          <p:cNvSpPr/>
          <p:nvPr/>
        </p:nvSpPr>
        <p:spPr>
          <a:xfrm>
            <a:off x="7473280" y="19505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73533"/>
              </p:ext>
            </p:extLst>
          </p:nvPr>
        </p:nvGraphicFramePr>
        <p:xfrm>
          <a:off x="130969" y="1052736"/>
          <a:ext cx="9644062" cy="538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20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EAE4A08-CCA6-1AE7-B1F0-E094836EC560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94396"/>
              </p:ext>
            </p:extLst>
          </p:nvPr>
        </p:nvGraphicFramePr>
        <p:xfrm>
          <a:off x="137583" y="428625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1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9"/>
          <p:cNvSpPr txBox="1"/>
          <p:nvPr/>
        </p:nvSpPr>
        <p:spPr>
          <a:xfrm>
            <a:off x="6182948" y="3933850"/>
            <a:ext cx="1728193" cy="101563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0,29% do Liquidado Total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750" y="107364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800" b="1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Hemorrede - </a:t>
            </a:r>
            <a:r>
              <a:rPr lang="pt-BR" sz="2800" b="1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1º Quad. 2024</a:t>
            </a:r>
            <a:endParaRPr lang="pt-BR" sz="2800" dirty="0">
              <a:solidFill>
                <a:schemeClr val="tx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B9F34DC-C49B-E893-8024-19C9AE9A8527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2" name="Gráfic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43497"/>
              </p:ext>
            </p:extLst>
          </p:nvPr>
        </p:nvGraphicFramePr>
        <p:xfrm>
          <a:off x="56456" y="1268759"/>
          <a:ext cx="9630833" cy="516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0899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9E9ADCC-F03E-42E4-8043-0BDF462D7088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79718"/>
              </p:ext>
            </p:extLst>
          </p:nvPr>
        </p:nvGraphicFramePr>
        <p:xfrm>
          <a:off x="137583" y="764703"/>
          <a:ext cx="9630833" cy="566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36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tângulo 7"/>
          <p:cNvSpPr>
            <a:spLocks noChangeArrowheads="1"/>
          </p:cNvSpPr>
          <p:nvPr/>
        </p:nvSpPr>
        <p:spPr bwMode="auto">
          <a:xfrm flipH="1">
            <a:off x="5343395" y="3789367"/>
            <a:ext cx="1482460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82948" y="3084432"/>
            <a:ext cx="1728192" cy="101563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0,54% do </a:t>
            </a:r>
          </a:p>
          <a:p>
            <a:pPr algn="ctr"/>
            <a:r>
              <a:rPr lang="pt-BR" sz="2000" dirty="0"/>
              <a:t>Liquidado Total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4D558A5-E355-CAC4-C64C-2E8A097FFFC3}"/>
              </a:ext>
            </a:extLst>
          </p:cNvPr>
          <p:cNvSpPr/>
          <p:nvPr/>
        </p:nvSpPr>
        <p:spPr>
          <a:xfrm>
            <a:off x="-17258" y="169500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8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Assistência Farmacêutica - 1ª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Quad. 2024</a:t>
            </a:r>
            <a:endParaRPr lang="pt-BR" sz="28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FBAC0B7-E2D8-3AD9-9965-EB776DD91BB5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3" name="Gráfic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4220"/>
              </p:ext>
            </p:extLst>
          </p:nvPr>
        </p:nvGraphicFramePr>
        <p:xfrm>
          <a:off x="137583" y="836711"/>
          <a:ext cx="9630833" cy="55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987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4912688-DA7B-52CA-E06E-1243FD8D2862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249016"/>
              </p:ext>
            </p:extLst>
          </p:nvPr>
        </p:nvGraphicFramePr>
        <p:xfrm>
          <a:off x="24748" y="692696"/>
          <a:ext cx="9644062" cy="574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52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9"/>
          <p:cNvSpPr txBox="1"/>
          <p:nvPr/>
        </p:nvSpPr>
        <p:spPr>
          <a:xfrm>
            <a:off x="6105128" y="4149080"/>
            <a:ext cx="1728192" cy="101563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0,29% do Liquidado Total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810" y="102319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Calibri (Títulos)"/>
                <a:ea typeface="Tahoma" panose="020B0604030504040204" pitchFamily="34" charset="0"/>
                <a:cs typeface="Tahoma" panose="020B0604030504040204" pitchFamily="34" charset="0"/>
              </a:rPr>
              <a:t>Vigilância </a:t>
            </a:r>
            <a:r>
              <a:rPr lang="pt-BR" sz="2800" b="1">
                <a:solidFill>
                  <a:schemeClr val="tx2"/>
                </a:solidFill>
                <a:latin typeface="Calibri (Títulos)"/>
                <a:ea typeface="Tahoma" panose="020B0604030504040204" pitchFamily="34" charset="0"/>
                <a:cs typeface="Tahoma" panose="020B0604030504040204" pitchFamily="34" charset="0"/>
              </a:rPr>
              <a:t>em Saúde - </a:t>
            </a:r>
            <a:r>
              <a:rPr lang="pt-BR" sz="2800" b="1" dirty="0">
                <a:solidFill>
                  <a:schemeClr val="tx2"/>
                </a:solidFill>
                <a:latin typeface="Calibri (Títulos)"/>
                <a:ea typeface="Tahoma" panose="020B0604030504040204" pitchFamily="34" charset="0"/>
                <a:cs typeface="Tahoma" panose="020B0604030504040204" pitchFamily="34" charset="0"/>
              </a:rPr>
              <a:t>1ª Quad. 2024</a:t>
            </a:r>
            <a:endParaRPr lang="pt-BR" sz="2800" dirty="0">
              <a:solidFill>
                <a:schemeClr val="tx2"/>
              </a:solidFill>
              <a:latin typeface="Calibri (Títulos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517339B-C830-2FDE-B305-55C7ECC33CF3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2" name="Gráfic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476510"/>
              </p:ext>
            </p:extLst>
          </p:nvPr>
        </p:nvGraphicFramePr>
        <p:xfrm>
          <a:off x="137583" y="980728"/>
          <a:ext cx="9630833" cy="54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378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FF4DF2-1F92-4372-765F-079D69CEED6B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586357"/>
              </p:ext>
            </p:extLst>
          </p:nvPr>
        </p:nvGraphicFramePr>
        <p:xfrm>
          <a:off x="137583" y="428625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2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86965" y="928747"/>
            <a:ext cx="9054703" cy="714375"/>
          </a:xfrm>
          <a:prstGeom prst="rect">
            <a:avLst/>
          </a:prstGeom>
        </p:spPr>
        <p:txBody>
          <a:bodyPr lIns="91414" tIns="45708" rIns="91414" bIns="45708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pt-BR" sz="1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796" name="Retângulo 8"/>
          <p:cNvSpPr>
            <a:spLocks noChangeArrowheads="1"/>
          </p:cNvSpPr>
          <p:nvPr/>
        </p:nvSpPr>
        <p:spPr bwMode="auto">
          <a:xfrm flipH="1">
            <a:off x="5420785" y="3213105"/>
            <a:ext cx="1482460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4" name="CaixaDeTexto 9"/>
          <p:cNvSpPr txBox="1"/>
          <p:nvPr/>
        </p:nvSpPr>
        <p:spPr>
          <a:xfrm>
            <a:off x="6010705" y="4725144"/>
            <a:ext cx="1785079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0,02% do Liquidado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456" y="103945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28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tenção Primária -</a:t>
            </a:r>
            <a:r>
              <a:rPr lang="de-DE" sz="2800" b="1" cap="all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b="1" cap="all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1ª </a:t>
            </a:r>
            <a:r>
              <a:rPr lang="de-DE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Quad</a:t>
            </a:r>
            <a:r>
              <a:rPr lang="de-DE" sz="2800" b="1" cap="all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2024</a:t>
            </a:r>
            <a:endParaRPr lang="pt-BR" sz="2800" cap="all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338E286-A49B-495F-1715-228065C01076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3" name="Gráfic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84194"/>
              </p:ext>
            </p:extLst>
          </p:nvPr>
        </p:nvGraphicFramePr>
        <p:xfrm>
          <a:off x="98899" y="1008764"/>
          <a:ext cx="9630833" cy="551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59A02F-70FB-DF55-A5BC-202071AC109F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80488"/>
              </p:ext>
            </p:extLst>
          </p:nvPr>
        </p:nvGraphicFramePr>
        <p:xfrm>
          <a:off x="137583" y="428625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9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42C2226-FD1B-9C3D-E63E-4722524BD628}"/>
              </a:ext>
            </a:extLst>
          </p:cNvPr>
          <p:cNvSpPr txBox="1"/>
          <p:nvPr/>
        </p:nvSpPr>
        <p:spPr>
          <a:xfrm>
            <a:off x="27782" y="25460"/>
            <a:ext cx="9875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altLang="pt-BR" sz="24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Orçamento </a:t>
            </a:r>
            <a:r>
              <a:rPr lang="pt-BR" altLang="pt-BR" sz="2400" b="1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da Saúde - Total </a:t>
            </a:r>
            <a:r>
              <a:rPr lang="pt-BR" altLang="pt-BR" sz="24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Liquidado por Fonte de Recursos e Grupo de Despesas no 1º Quad. </a:t>
            </a:r>
            <a:r>
              <a:rPr lang="pt-BR" altLang="pt-BR" sz="2400" b="1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de 2024: R$ 888.170.870,43</a:t>
            </a:r>
            <a:endParaRPr lang="pt-BR" sz="24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034057"/>
              </p:ext>
            </p:extLst>
          </p:nvPr>
        </p:nvGraphicFramePr>
        <p:xfrm>
          <a:off x="-159568" y="851183"/>
          <a:ext cx="10453496" cy="538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13"/>
          <p:cNvSpPr>
            <a:spLocks noChangeArrowheads="1"/>
          </p:cNvSpPr>
          <p:nvPr/>
        </p:nvSpPr>
        <p:spPr bwMode="auto">
          <a:xfrm>
            <a:off x="56456" y="6397902"/>
            <a:ext cx="9721080" cy="41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8" rIns="91414" bIns="45708">
            <a:spAutoFit/>
          </a:bodyPr>
          <a:lstStyle/>
          <a:p>
            <a:pPr defTabSz="913820" fontAlgn="b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Fonte: SIAFE - </a:t>
            </a:r>
            <a:r>
              <a:rPr lang="pt-BR" sz="1050" dirty="0" err="1">
                <a:solidFill>
                  <a:prstClr val="black"/>
                </a:solidFill>
                <a:latin typeface="Calibri"/>
              </a:rPr>
              <a:t>Relorc</a:t>
            </a:r>
            <a:r>
              <a:rPr lang="pt-BR" sz="1050" dirty="0">
                <a:solidFill>
                  <a:prstClr val="black"/>
                </a:solidFill>
                <a:latin typeface="Calibri"/>
              </a:rPr>
              <a:t>  Jan-</a:t>
            </a:r>
            <a:r>
              <a:rPr lang="pt-BR" sz="1050" dirty="0" err="1">
                <a:solidFill>
                  <a:prstClr val="black"/>
                </a:solidFill>
                <a:latin typeface="Calibri"/>
              </a:rPr>
              <a:t>Abr</a:t>
            </a:r>
            <a:r>
              <a:rPr lang="pt-BR" sz="1050" dirty="0">
                <a:solidFill>
                  <a:prstClr val="black"/>
                </a:solidFill>
                <a:latin typeface="Calibri"/>
              </a:rPr>
              <a:t>/2024 acesso em: </a:t>
            </a:r>
            <a:r>
              <a:rPr lang="pt-BR" sz="1050">
                <a:solidFill>
                  <a:prstClr val="black"/>
                </a:solidFill>
                <a:latin typeface="Calibri"/>
              </a:rPr>
              <a:t>28/05/2024. </a:t>
            </a:r>
          </a:p>
          <a:p>
            <a:pPr defTabSz="913820" fontAlgn="b">
              <a:spcBef>
                <a:spcPts val="0"/>
              </a:spcBef>
              <a:spcAft>
                <a:spcPts val="0"/>
              </a:spcAft>
            </a:pPr>
            <a:r>
              <a:rPr lang="pt-BR" sz="1050"/>
              <a:t>Nota: O valor de R$</a:t>
            </a:r>
            <a:r>
              <a:rPr lang="pt-BR" sz="1050">
                <a:solidFill>
                  <a:srgbClr val="000000"/>
                </a:solidFill>
              </a:rPr>
              <a:t>11.612.457,80 liquidado</a:t>
            </a:r>
            <a:r>
              <a:rPr lang="pt-BR" sz="1050"/>
              <a:t>, referente ao Plano de Saúde dos Servidores está agregado a outras fontes e não é computado como gasto em Saúde. </a:t>
            </a:r>
            <a:endParaRPr lang="pt-BR" sz="105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78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159026" y="2485370"/>
            <a:ext cx="1728192" cy="101563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ctr"/>
            <a:r>
              <a:rPr lang="pt-BR" sz="2000" dirty="0"/>
              <a:t>0,35% do Liquidado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5552" y="100620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8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Atenção Psicossocial -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1º Quad. 2024</a:t>
            </a:r>
            <a:endParaRPr lang="pt-BR" sz="28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62B1AED-1C22-7C34-E177-ACD5F321F69E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12" name="Gráfic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75308"/>
              </p:ext>
            </p:extLst>
          </p:nvPr>
        </p:nvGraphicFramePr>
        <p:xfrm>
          <a:off x="137583" y="1124743"/>
          <a:ext cx="9630833" cy="530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6952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>
            <a:extLst>
              <a:ext uri="{FF2B5EF4-FFF2-40B4-BE49-F238E27FC236}">
                <a16:creationId xmlns:a16="http://schemas.microsoft.com/office/drawing/2014/main" id="{9200D584-A18D-4A06-B2DD-BFF6EA928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554" y="6577620"/>
            <a:ext cx="7080787" cy="3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8" rIns="91414" bIns="45708">
            <a:spAutoFit/>
          </a:bodyPr>
          <a:lstStyle/>
          <a:p>
            <a:pPr fontAlgn="b"/>
            <a:r>
              <a:rPr lang="pt-BR" sz="1400" dirty="0"/>
              <a:t>Fonte: SIAFE </a:t>
            </a:r>
            <a:r>
              <a:rPr lang="pt-BR" sz="1400" dirty="0" err="1"/>
              <a:t>Progfonte</a:t>
            </a:r>
            <a:r>
              <a:rPr lang="pt-BR" sz="1400" dirty="0"/>
              <a:t> FES 2024 - acesso em 28/05/2024.</a:t>
            </a:r>
            <a:endParaRPr lang="pt-BR" sz="140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8954D31-E40C-509F-9638-1D22BAA8FA71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9893"/>
              </p:ext>
            </p:extLst>
          </p:nvPr>
        </p:nvGraphicFramePr>
        <p:xfrm>
          <a:off x="137583" y="428625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10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tângulo 5"/>
          <p:cNvSpPr>
            <a:spLocks noChangeArrowheads="1"/>
          </p:cNvSpPr>
          <p:nvPr/>
        </p:nvSpPr>
        <p:spPr bwMode="auto">
          <a:xfrm flipH="1">
            <a:off x="5420785" y="2474977"/>
            <a:ext cx="1482460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321152" y="3717032"/>
            <a:ext cx="1584176" cy="923305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ctr"/>
            <a:r>
              <a:rPr lang="pt-BR" dirty="0"/>
              <a:t>0,20% do Liquidado Total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69911" y="452719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Rede </a:t>
            </a:r>
            <a:r>
              <a:rPr lang="pt-BR" sz="28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 Cuidados à Pessoa com Deficiência -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1º Quad</a:t>
            </a:r>
            <a:r>
              <a:rPr lang="pt-BR" sz="2800" b="1" cap="all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2023 </a:t>
            </a:r>
            <a:endParaRPr lang="pt-BR" sz="2800" cap="all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8E9763E-DD83-95F2-F529-7F3ADBDBE0B8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2" name="Gráfic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98476"/>
              </p:ext>
            </p:extLst>
          </p:nvPr>
        </p:nvGraphicFramePr>
        <p:xfrm>
          <a:off x="137583" y="908720"/>
          <a:ext cx="9630833" cy="552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9137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5B44425-F6B5-61EA-E874-DC2E7A1EAEAF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11701"/>
              </p:ext>
            </p:extLst>
          </p:nvPr>
        </p:nvGraphicFramePr>
        <p:xfrm>
          <a:off x="153755" y="617415"/>
          <a:ext cx="9644944" cy="576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8473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6105128" y="3933056"/>
            <a:ext cx="1728191" cy="101563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0,05% do Liquidado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2810" y="28541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8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Saúde Digital -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1º Quad. 2024</a:t>
            </a:r>
            <a:endParaRPr lang="pt-BR" sz="28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8F09085-4510-7158-AFB2-4E8B81D4F817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88354"/>
              </p:ext>
            </p:extLst>
          </p:nvPr>
        </p:nvGraphicFramePr>
        <p:xfrm>
          <a:off x="137583" y="1268759"/>
          <a:ext cx="9630833" cy="516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69709C1-B92A-007F-8513-DA9CEFB8DA02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97560"/>
              </p:ext>
            </p:extLst>
          </p:nvPr>
        </p:nvGraphicFramePr>
        <p:xfrm>
          <a:off x="137583" y="428625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80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6182948" y="4221088"/>
            <a:ext cx="1728192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0,02% do Liquido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44624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Gestão do Trabalho </a:t>
            </a:r>
            <a:r>
              <a:rPr lang="pt-BR" sz="28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 Educação</a:t>
            </a:r>
            <a:r>
              <a:rPr lang="pt-BR" sz="2800" b="1" cap="all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1º Quad. 2024</a:t>
            </a:r>
            <a:endParaRPr lang="pt-BR" sz="2800" b="1" cap="all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DC8133C-78C6-C740-9F43-0AA0D257BAE4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88969"/>
              </p:ext>
            </p:extLst>
          </p:nvPr>
        </p:nvGraphicFramePr>
        <p:xfrm>
          <a:off x="146703" y="908720"/>
          <a:ext cx="9630833" cy="546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134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096089C-E669-2E92-6D85-936FF7FCFAE8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414173"/>
              </p:ext>
            </p:extLst>
          </p:nvPr>
        </p:nvGraphicFramePr>
        <p:xfrm>
          <a:off x="137583" y="836711"/>
          <a:ext cx="9630833" cy="55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03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6182948" y="4005064"/>
            <a:ext cx="1728192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0,02% do Liquido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8747" y="111068"/>
            <a:ext cx="9938810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Gestão Estratégica </a:t>
            </a:r>
            <a:r>
              <a:rPr lang="pt-BR" sz="28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 Participativa -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1º Quad</a:t>
            </a:r>
            <a:r>
              <a:rPr lang="pt-BR" sz="2800" b="1" cap="all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2024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DC8133C-78C6-C740-9F43-0AA0D257BAE4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921316"/>
              </p:ext>
            </p:extLst>
          </p:nvPr>
        </p:nvGraphicFramePr>
        <p:xfrm>
          <a:off x="137583" y="1052736"/>
          <a:ext cx="9630833" cy="537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3220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096089C-E669-2E92-6D85-936FF7FCFAE8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97641"/>
              </p:ext>
            </p:extLst>
          </p:nvPr>
        </p:nvGraphicFramePr>
        <p:xfrm>
          <a:off x="137583" y="428625"/>
          <a:ext cx="9630833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Ações Orçamentárias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191979"/>
              </p:ext>
            </p:extLst>
          </p:nvPr>
        </p:nvGraphicFramePr>
        <p:xfrm>
          <a:off x="285732" y="2276872"/>
          <a:ext cx="9217024" cy="2376265"/>
        </p:xfrm>
        <a:graphic>
          <a:graphicData uri="http://schemas.openxmlformats.org/drawingml/2006/table">
            <a:tbl>
              <a:tblPr firstRow="1" firstCol="1" bandRow="1"/>
              <a:tblGrid>
                <a:gridCol w="4076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ESPECIFICAÇÕES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VALOR (R$)</a:t>
                      </a:r>
                      <a:endParaRPr lang="pt-B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pt-BR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Orçamento Inicial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2.262.959.210,00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(-) Reduções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19.586.869,10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Suplementações</a:t>
                      </a:r>
                      <a:endParaRPr lang="pt-B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91.383.024,16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Autorizado</a:t>
                      </a:r>
                      <a:endParaRPr lang="pt-BR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2.334.755.365,06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72480" y="4705399"/>
            <a:ext cx="54122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SIAFE-TO - Anexo 11 </a:t>
            </a:r>
            <a:r>
              <a:rPr lang="pt-BR" sz="1400" dirty="0" err="1"/>
              <a:t>jan-abr</a:t>
            </a:r>
            <a:r>
              <a:rPr lang="pt-BR" sz="1400" dirty="0"/>
              <a:t> 2024.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94716E-6D0F-E5F5-1952-E4ECDB82B1C2}"/>
              </a:ext>
            </a:extLst>
          </p:cNvPr>
          <p:cNvSpPr txBox="1"/>
          <p:nvPr/>
        </p:nvSpPr>
        <p:spPr>
          <a:xfrm>
            <a:off x="-15552" y="890717"/>
            <a:ext cx="98495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altLang="pt-BR" sz="28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Orçamento da Saúde - Reduções e Suplementações ao Orçamento </a:t>
            </a:r>
            <a:r>
              <a:rPr lang="pt-BR" altLang="pt-BR" sz="2800" b="1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Inicial no 1º </a:t>
            </a:r>
            <a:r>
              <a:rPr lang="pt-BR" altLang="pt-BR" sz="28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Quad. de 2024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1969150-CE48-F085-EDB6-301709D45FE0}"/>
              </a:ext>
            </a:extLst>
          </p:cNvPr>
          <p:cNvSpPr/>
          <p:nvPr/>
        </p:nvSpPr>
        <p:spPr>
          <a:xfrm>
            <a:off x="3513714" y="68577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75545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6182948" y="3573016"/>
            <a:ext cx="1728192" cy="101563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0,01 % do Liquidado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48970" y="103730"/>
            <a:ext cx="9938810" cy="5910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pt-BR" sz="2800" b="1">
                <a:solidFill>
                  <a:schemeClr val="tx2"/>
                </a:solidFill>
                <a:latin typeface="+mj-lt"/>
                <a:ea typeface="Calibri"/>
                <a:cs typeface="Times New Roman"/>
              </a:rPr>
              <a:t>Rede Materno Infantil - </a:t>
            </a:r>
            <a:r>
              <a:rPr lang="pt-BR" sz="2800" b="1" dirty="0">
                <a:solidFill>
                  <a:schemeClr val="tx2"/>
                </a:solidFill>
                <a:latin typeface="+mj-lt"/>
                <a:ea typeface="Calibri"/>
                <a:cs typeface="Times New Roman"/>
              </a:rPr>
              <a:t>1º Quad. 2024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AB611EC-8D46-642E-7D2C-5E5786122B5A}"/>
              </a:ext>
            </a:extLst>
          </p:cNvPr>
          <p:cNvSpPr/>
          <p:nvPr/>
        </p:nvSpPr>
        <p:spPr>
          <a:xfrm>
            <a:off x="7550498" y="132305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2" name="Gráfic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4464"/>
              </p:ext>
            </p:extLst>
          </p:nvPr>
        </p:nvGraphicFramePr>
        <p:xfrm>
          <a:off x="137583" y="1124743"/>
          <a:ext cx="9630833" cy="530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9981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 </a:t>
            </a:r>
            <a:r>
              <a:rPr lang="pt-BR" sz="1200" dirty="0" err="1"/>
              <a:t>Progfonte</a:t>
            </a:r>
            <a:r>
              <a:rPr lang="pt-BR" sz="1200" dirty="0"/>
              <a:t> FES 2024 - acesso em 28/05/2024.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EAE1B27-2AD5-0D38-7B07-4A7F85F49FA1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97604"/>
              </p:ext>
            </p:extLst>
          </p:nvPr>
        </p:nvGraphicFramePr>
        <p:xfrm>
          <a:off x="137583" y="1052735"/>
          <a:ext cx="9630833" cy="537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57622B7A-9CD1-9122-F05D-5B3E56C5FEF7}"/>
              </a:ext>
            </a:extLst>
          </p:cNvPr>
          <p:cNvSpPr/>
          <p:nvPr/>
        </p:nvSpPr>
        <p:spPr>
          <a:xfrm>
            <a:off x="93642" y="15031"/>
            <a:ext cx="4643333" cy="5231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800" b="1" bmk="_Toc158282328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800" b="1" dirty="0" bmk="_Toc158282328">
              <a:solidFill>
                <a:schemeClr val="tx2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52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88193A0-E968-A450-7D63-44342358A548}"/>
              </a:ext>
            </a:extLst>
          </p:cNvPr>
          <p:cNvSpPr/>
          <p:nvPr/>
        </p:nvSpPr>
        <p:spPr>
          <a:xfrm>
            <a:off x="273354" y="17970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57792"/>
              </p:ext>
            </p:extLst>
          </p:nvPr>
        </p:nvGraphicFramePr>
        <p:xfrm>
          <a:off x="200473" y="3067396"/>
          <a:ext cx="9498260" cy="3169916"/>
        </p:xfrm>
        <a:graphic>
          <a:graphicData uri="http://schemas.openxmlformats.org/drawingml/2006/table">
            <a:tbl>
              <a:tblPr/>
              <a:tblGrid>
                <a:gridCol w="270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84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Quantidade de Emendas Estaduais  1º Quad. 2024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Empenhado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Liquidado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Pago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Não Pago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A Liquidar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effectLst/>
                          <a:latin typeface="Calibri"/>
                        </a:rPr>
                        <a:t>31 municípios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  11.240.000,00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  3.050.000,00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  2.900.000,00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  150.000,00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    8.190.000,00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effectLst/>
                          <a:latin typeface="Calibri"/>
                        </a:rPr>
                        <a:t>02 Instituições  Filantrópicas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    2.800.000,00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                     - 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                     - 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    2.800.000,00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de Emendas no 1º Quad. 2024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14.040.000,00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3.050.000,00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2.900.000,00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150.000,00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10.990.000,00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202770" y="6479770"/>
            <a:ext cx="3528392" cy="261598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100" dirty="0"/>
              <a:t>Fonte: SIAFE – </a:t>
            </a:r>
            <a:r>
              <a:rPr lang="pt-BR" sz="1100" dirty="0" err="1"/>
              <a:t>Relpdug</a:t>
            </a:r>
            <a:r>
              <a:rPr lang="pt-BR" sz="1100" dirty="0"/>
              <a:t> 2024 - Emitido em  15/05/2024.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35822498"/>
              </p:ext>
            </p:extLst>
          </p:nvPr>
        </p:nvGraphicFramePr>
        <p:xfrm>
          <a:off x="2144688" y="179704"/>
          <a:ext cx="7272808" cy="2673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283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552" y="6623786"/>
            <a:ext cx="9921552" cy="261598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1100" dirty="0"/>
              <a:t>Fonte: SIAFE – </a:t>
            </a:r>
            <a:r>
              <a:rPr lang="pt-BR" sz="1100" dirty="0" err="1"/>
              <a:t>Relpdug</a:t>
            </a:r>
            <a:r>
              <a:rPr lang="pt-BR" sz="1100" dirty="0"/>
              <a:t> 2024 - Emitido em  15/05/2024.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54652"/>
              </p:ext>
            </p:extLst>
          </p:nvPr>
        </p:nvGraphicFramePr>
        <p:xfrm>
          <a:off x="488504" y="5207976"/>
          <a:ext cx="8819630" cy="1288719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008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6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7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2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8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Grupo de Despesa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Empenhado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Liquidado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Pago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Não Pago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 Liquidar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Pessoal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73.448,24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72.261,27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72.261,27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1.186,97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73.448,24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Custeio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7.088.277,29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5.715.530,20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5.715.530,20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1.372.747,09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7.088.277,29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31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6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Geral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7.161.725,53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5.787.791,47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5.787.791,47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1.373.934,06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7.161.725,53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19BA594F-E8F2-394A-82D4-BD26629111FB}"/>
              </a:ext>
            </a:extLst>
          </p:cNvPr>
          <p:cNvSpPr txBox="1"/>
          <p:nvPr/>
        </p:nvSpPr>
        <p:spPr>
          <a:xfrm>
            <a:off x="7391" y="34030"/>
            <a:ext cx="9842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Execução de Recursos Covid-19 –  1º Quad. 2024</a:t>
            </a:r>
            <a:endParaRPr lang="pt-BR" sz="2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1847927-C35E-AEB2-5F16-642B420D5E74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09587"/>
              </p:ext>
            </p:extLst>
          </p:nvPr>
        </p:nvGraphicFramePr>
        <p:xfrm>
          <a:off x="128465" y="764704"/>
          <a:ext cx="9510743" cy="3787494"/>
        </p:xfrm>
        <a:graphic>
          <a:graphicData uri="http://schemas.openxmlformats.org/drawingml/2006/table">
            <a:tbl>
              <a:tblPr/>
              <a:tblGrid>
                <a:gridCol w="132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Grupo de Despesa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Natureza Despesa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Empenhado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Liquidado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Pago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Liquidar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14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Tesouro Estadual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Pessoal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18.326,03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17.139,06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17.139,06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1.186,97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4.254,78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4.254,78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4.254,78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9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8.821,69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8.821,69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8.821,69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9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42.045,74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42.045,74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42.045,74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73.448,24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72.261,27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72.261,27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1.186,97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9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Custeio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4.693.277,29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3.320.530,20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3.320.530,20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1.372.747,09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9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2.393.400,00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2.393.400,00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2.393.400,00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7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0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7.088.277,29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5.715.530,20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5.715.530,20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1.372.747,09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00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7.161.725,53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5.787.791,47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5.787.791,47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1.373.934,06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210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466" y="6608388"/>
            <a:ext cx="4166948" cy="276987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-abril/2024 - acesso em 28/05/2024.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BA594F-E8F2-394A-82D4-BD26629111FB}"/>
              </a:ext>
            </a:extLst>
          </p:cNvPr>
          <p:cNvSpPr txBox="1"/>
          <p:nvPr/>
        </p:nvSpPr>
        <p:spPr>
          <a:xfrm>
            <a:off x="-24407" y="-40636"/>
            <a:ext cx="9842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Execução Orçamentária Saúde por Fonte </a:t>
            </a:r>
            <a:r>
              <a:rPr lang="pt-BR" sz="2000" b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Recursos no 1º </a:t>
            </a:r>
            <a:r>
              <a:rPr lang="pt-BR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Quad. 2024</a:t>
            </a:r>
            <a:endParaRPr lang="pt-BR" sz="2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71367"/>
              </p:ext>
            </p:extLst>
          </p:nvPr>
        </p:nvGraphicFramePr>
        <p:xfrm>
          <a:off x="85224" y="390118"/>
          <a:ext cx="9764320" cy="621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lanilha" r:id="rId2" imgW="21307441" imgH="9877439" progId="Excel.Sheet.12">
                  <p:embed/>
                </p:oleObj>
              </mc:Choice>
              <mc:Fallback>
                <p:oleObj name="Planilha" r:id="rId2" imgW="21307441" imgH="98774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24" y="390118"/>
                        <a:ext cx="9764320" cy="6218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837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8466" y="6581001"/>
            <a:ext cx="2199615" cy="261598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r>
              <a:rPr lang="pt-BR" sz="1100" dirty="0"/>
              <a:t>Fonte: SIAFE - IMPBY – 28/05/2024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88050"/>
              </p:ext>
            </p:extLst>
          </p:nvPr>
        </p:nvGraphicFramePr>
        <p:xfrm>
          <a:off x="0" y="13115"/>
          <a:ext cx="9905999" cy="6777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9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50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35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35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484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33200"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Execução dos Recursos TOTAIS por Natureza da Despesa - SES-TO - 1º Quad. 2024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Dotação Inicial 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Orçamento Autorizado 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Bloqueado 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Empenhado 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Liquidado 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Pago 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Liquidar  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44" rtl="0" eaLnBrk="1" fontAlgn="ctr" latinLnBrk="0" hangingPunct="1"/>
                      <a:r>
                        <a:rPr lang="pt-BR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Saldo Orçamentário </a:t>
                      </a:r>
                    </a:p>
                  </a:txBody>
                  <a:tcPr marL="3714" marR="3714" marT="3714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319011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VENCIMENTOS E VANTAGENS FIXAS - PESSOAL CIVIL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683.400.000,00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665.518.291,00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29%</a:t>
                      </a:r>
                      <a:endParaRPr lang="pt-BR" sz="850" b="0" i="0" u="none" strike="noStrike" dirty="0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0,00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274.908.250,22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25%</a:t>
                      </a:r>
                      <a:endParaRPr lang="pt-BR" sz="850" b="0" i="0" u="none" strike="noStrike" dirty="0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274.759.945,69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262.699.545,58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148.304,53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390.610.040,78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319004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 dirty="0">
                          <a:effectLst/>
                        </a:rPr>
                        <a:t>CONTRATACAO POR TEMPO DETERMINADO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308.400.000,00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305.786.841,00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13%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125.244.347,86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122.913.141,30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122.621.577,02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2.331.206,56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180.542.493,14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319113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 dirty="0">
                          <a:effectLst/>
                        </a:rPr>
                        <a:t>OBRIGACOES PATRONAIS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146.079.999,00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146.079.999,00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6%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66.632.881,84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6%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62.765.709,71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62.765.709,71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3.867.172,13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79.447.117,16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319013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OBRIGACOES PATRONAIS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40.000.000,00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40.000.000,00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2%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26.499.138,03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2%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20.895.523,21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20.895.523,21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5.603.614,82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13.500.861,97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319092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DESPESAS DE EXERCICIOS ANTERIORES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30.000.000,00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51.376.062,00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2%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47.956.181,10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47.956.181,10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47.956.181,10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3.419.880,90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319094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INDENIZACOES E RESTITUICOES TRABALHISTAS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17.000.000,00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17.000.000,00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9.952.171,99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9.952.171,99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9.952.171,99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7.047.828,01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319016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OUTRAS DESPESAS VARIAVEIS-PESSOAL CIVL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3.800.000,00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3.800.000,00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2.688.078,01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2.688.078,01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2.688.078,01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1.111.921,99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319096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RESSARCIMENTO DE DESPESAS DE PESSOAL REQUISITADO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120.000,00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120.000,00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33.268,75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33.268,75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23.962,03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86.731,25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TOTAL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b="1" u="none" strike="noStrike" dirty="0">
                          <a:effectLst/>
                        </a:rPr>
                        <a:t>PESSOAL E ENCARGOS SOCIAIS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1.228.799.999,00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1.229.681.193,00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>
                          <a:effectLst/>
                        </a:rPr>
                        <a:t>53%</a:t>
                      </a:r>
                      <a:endParaRPr lang="pt-BR" sz="850" b="1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0,00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553.914.317,80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>
                          <a:effectLst/>
                        </a:rPr>
                        <a:t>50%</a:t>
                      </a:r>
                      <a:endParaRPr lang="pt-BR" sz="850" b="1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541.964.019,76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529.602.748,65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11.950.298,04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675.766.875,20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339039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 dirty="0">
                          <a:effectLst/>
                        </a:rPr>
                        <a:t>OUTROS SERVICOS DE TERCEIROS - PESSOA JURIDICA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420.356.025,00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346.587.178,91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15%</a:t>
                      </a:r>
                      <a:endParaRPr lang="pt-BR" sz="850" b="0" i="0" u="none" strike="noStrike" dirty="0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0,00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159.618.048,81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15%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85.120.771,47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83.342.503,24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74.497.277,34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186.969.130,10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MATERIAL DE CONSUMO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164.859.377,00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161.447.905,72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7%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371.296,06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76.037.983,25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7%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14.480.806,12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13.972.984,34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61.557.177,13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85.038.626,41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339092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DESPESAS DE EXERCICIOS ANTERIORES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79.528.812,00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219.236.462,43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9%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197.291.107,70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18%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187.384.692,66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181.638.433,86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9.906.415,04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21.945.354,73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334141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CONTRIBUICOES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72.629.858,00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68.687.045,00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41.350.145,08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19.061.129,33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14.594.850,90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22.289.015,75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27.336.899,92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335041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CONTRIBUICOES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15.900.000,00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20.734.894,57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5.942.077,86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3.842.077,86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3.842.077,86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2.100.000,00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14.792.816,71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339040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 dirty="0">
                          <a:effectLst/>
                        </a:rPr>
                        <a:t>SERVICOS DE TECNOLOGIA DA INFORMACAO E COMUNICACAO PESSOA JURIDICA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12.414.945,00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12.216.491,00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5.898.532,68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2.328.983,43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2.328.983,43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3.569.549,25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6.317.958,32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339032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 dirty="0">
                          <a:effectLst/>
                        </a:rPr>
                        <a:t>MATERIAL, BEM OU SERVICO PARA DISTRIBUICAO GRATUITA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12.184.602,00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15.535.711,35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6.639.126,76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2.068.292,93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367.039,86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4.570.833,83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8.896.584,59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335043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SUBVENCOES SOCIAIS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10.099.996,00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12.362.317,00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2.486.000,00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903.000,00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903.000,00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1.583.000,00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9.876.317,00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PASSAGENS E DESPESAS COM LOCOMOCAO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9.209.500,00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5.531.213,53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899.901,09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438.497,68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438.497,68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461.403,41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4.631.312,44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339014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DIARIAS - CIVIL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7.290.167,00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8.492.764,00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979.898,50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978.728,50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975.866,00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1.170,00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7.512.865,50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334041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 dirty="0">
                          <a:effectLst/>
                        </a:rPr>
                        <a:t>CONTRIBUICOES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5.325.000,00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2.200.000,00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2.200.000,00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339330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MATERIAL DE CONSUMO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5.016.000,00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5.016.000,00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5.016.000,00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339091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SENTENCAS JUDICIAIS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4.200.000,00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5.718.260,54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1.352.445,38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585.911,97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520.720,80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766.533,41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4.365.815,16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339037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LOCACAO DE MAO-DE-OBRA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3.262.000,00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16.093.882,91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8.874.110,24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3.494.357,41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3.494.357,41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5.379.752,83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7.219.772,67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334192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DESPESAS DE EXERCICIOS ANTERIORES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3.053.829,00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4.139.500,00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3.804.074,06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3.804.074,06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3.804.074,06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335.425,94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OUTROS SERVICOS DE TERCEIROS - PESSOA FISICA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2.564.394,00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6.070.243,00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1.645.151,72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714.212,64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694.596,32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930.939,08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4.425.091,28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339048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OUTROS AUXILIOS FINANCEIROS A PESSOAS FISICAS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2.360.000,00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2.060.000,00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166.641,75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166.641,75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163.671,75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1.893.358,25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337170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RATEIO PELA PARTICIPACAO EM CONSORCIO PUBLICO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1.200.000,00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1.200.000,00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1.200.000,00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339141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CONTRIBUICOES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310.000,00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310.000,00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310.000,00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339049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AUXILIO-TRANSPORTE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339031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PREMIACOES CULTURAIS, ARTISTICAS, CIENTIFICAS, DESPORTIVAS E OUTRAS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21.000,00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30.437,00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30.437,00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339047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OBRIGACOES TRIBUTARIAS E CONTRIBUTIVAS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820.526,00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674.209,70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584.006,35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584.006,35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90.203,35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146.316,30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339093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INDENIZACOES E RESTITUICOES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1.119.334,00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1.104.489,56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1.104.489,56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1.104.489,56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14.844,44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SERVICOS DE CONSULTORIA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1.440,00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1.440,00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1.440,00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335092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DESPESAS DE EXERCICIOS ANTERIORES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86.141,55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86.141,55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339008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OUTROS BENEFICIOS ASSISTENCIAIS DO SERVIDOR E DO MILITAR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32.033,00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27.170,48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18.698,48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18.698,48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8.472,00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4.862,52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339046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AUXILIO-ALIMENTACAO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4.477.578,00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4.437.832,34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4.437.832,34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4.435.474,60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39.745,66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TOTAL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b="1" u="none" strike="noStrike" dirty="0">
                          <a:effectLst/>
                        </a:rPr>
                        <a:t>OUTRAS DESPESAS CORRENTES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832.106.945,00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920.507.359,51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>
                          <a:effectLst/>
                        </a:rPr>
                        <a:t>39%</a:t>
                      </a:r>
                      <a:endParaRPr lang="pt-BR" sz="850" b="1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>
                          <a:effectLst/>
                        </a:rPr>
                        <a:t>371.296,06</a:t>
                      </a:r>
                      <a:endParaRPr lang="pt-BR" sz="8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519.228.946,96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47%</a:t>
                      </a:r>
                      <a:endParaRPr lang="pt-BR" sz="850" b="1" i="0" u="none" strike="noStrike" dirty="0"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331.517.204,54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317.224.326,50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187.711.742,42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400.907.116,49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449051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OBRAS E INSTALACOES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104.061.800,00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87.538.096,24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87.538.096,24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449052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EQUIPAMENTOS E MATERIAL PERMANENTE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87.851.907,00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72.755.638,31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190.725,88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6.276.620,97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6.276.620,97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66.288.291,46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444142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AUXILIOS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8.762.000,00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8.417.000,00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3.535.000,00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1.270.000,00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1.120.000,00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2.265.000,00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4.882.000,00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444042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 dirty="0">
                          <a:effectLst/>
                        </a:rPr>
                        <a:t>AUXILIOS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775.000,00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625.000,00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625.000,00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449092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DESPESAS DE EXERCICIOS ANTERIORES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601.559,00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13.911.078,00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13.419.646,13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13.419.646,13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13.419.646,13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491.431,87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445042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AUXILIOS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1.320.000,00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700.000,00</a:t>
                      </a:r>
                      <a:endParaRPr lang="pt-BR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0%</a:t>
                      </a:r>
                      <a:endParaRPr lang="pt-BR" sz="850" b="0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700.000,00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620.000,00</a:t>
                      </a:r>
                      <a:endParaRPr lang="pt-BR" sz="8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332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b="1" u="none" strike="noStrike" dirty="0">
                          <a:effectLst/>
                        </a:rPr>
                        <a:t>TOTAL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b="1" u="none" strike="noStrike" dirty="0">
                          <a:effectLst/>
                        </a:rPr>
                        <a:t>INVESTIMENTOS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202.052.266,00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184.566.812,55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>
                          <a:effectLst/>
                        </a:rPr>
                        <a:t>8%</a:t>
                      </a:r>
                      <a:endParaRPr lang="pt-BR" sz="850" b="1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190.725,88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23.931.267,10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2%</a:t>
                      </a:r>
                      <a:endParaRPr lang="pt-BR" sz="850" b="1" i="0" u="none" strike="noStrike" dirty="0"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14.689.646,13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14.539.646,13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9.241.620,97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160.444.819,57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33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>
                          <a:effectLst/>
                        </a:rPr>
                        <a:t>TOTAL</a:t>
                      </a:r>
                      <a:endParaRPr lang="pt-BR" sz="8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>
                          <a:effectLst/>
                        </a:rPr>
                        <a:t>2.262.959.210,00</a:t>
                      </a:r>
                      <a:endParaRPr lang="pt-BR" sz="8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>
                          <a:effectLst/>
                        </a:rPr>
                        <a:t>2.334.755.365,06</a:t>
                      </a:r>
                      <a:endParaRPr lang="pt-BR" sz="8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>
                          <a:effectLst/>
                        </a:rPr>
                        <a:t>100%</a:t>
                      </a:r>
                      <a:endParaRPr lang="pt-BR" sz="850" b="1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>
                          <a:effectLst/>
                        </a:rPr>
                        <a:t>562.021,94</a:t>
                      </a:r>
                      <a:endParaRPr lang="pt-BR" sz="8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>
                          <a:effectLst/>
                        </a:rPr>
                        <a:t>1.097.074.531,86</a:t>
                      </a:r>
                      <a:endParaRPr lang="pt-BR" sz="8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>
                          <a:effectLst/>
                        </a:rPr>
                        <a:t>100%</a:t>
                      </a:r>
                      <a:endParaRPr lang="pt-BR" sz="850" b="1" i="0" u="none" strike="noStrike"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>
                          <a:effectLst/>
                        </a:rPr>
                        <a:t>888.170.870,43</a:t>
                      </a:r>
                      <a:endParaRPr lang="pt-BR" sz="8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>
                          <a:effectLst/>
                        </a:rPr>
                        <a:t>861.366.721,28</a:t>
                      </a:r>
                      <a:endParaRPr lang="pt-BR" sz="8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>
                          <a:effectLst/>
                        </a:rPr>
                        <a:t>208.903.661,43</a:t>
                      </a:r>
                      <a:endParaRPr lang="pt-BR" sz="8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1.237.118.811,26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" marR="3714" marT="37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112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8467" y="6581001"/>
            <a:ext cx="2234881" cy="261598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r>
              <a:rPr lang="pt-BR" sz="1100" dirty="0"/>
              <a:t>Fonte: SIAFE - IMPBY – 28/05/2024.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BA594F-E8F2-394A-82D4-BD26629111FB}"/>
              </a:ext>
            </a:extLst>
          </p:cNvPr>
          <p:cNvSpPr txBox="1"/>
          <p:nvPr/>
        </p:nvSpPr>
        <p:spPr>
          <a:xfrm>
            <a:off x="57020" y="466585"/>
            <a:ext cx="98421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Execução dos Recursos da Atenção Especializada (MAC) repassado </a:t>
            </a:r>
            <a:r>
              <a:rPr lang="pt-BR" sz="2400" b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pelo MS no </a:t>
            </a:r>
            <a:r>
              <a:rPr lang="pt-BR" sz="2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1º Quad. 2024</a:t>
            </a:r>
            <a:endParaRPr lang="pt-BR" sz="24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0304EF8-D918-10BD-220D-79BB731807D9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83857"/>
              </p:ext>
            </p:extLst>
          </p:nvPr>
        </p:nvGraphicFramePr>
        <p:xfrm>
          <a:off x="128470" y="1484779"/>
          <a:ext cx="9649066" cy="504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6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9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65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94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21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65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669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Execução dos Recursos Atenção Especializada (F 250) por Natureza da Despesa - SES-TO - 1º Quad. 2024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Dotação Inicial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Orçamento Autorizado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Bloqueado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Empenhado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Liquidado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Pago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Saldo Orçamentário 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339037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LOCACAO DE MAO-DE-OBRA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182.606.236,00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195.787.228,48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42,9%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103.293.749,93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41,8%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40.139.908,28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33,4%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1.733.380,61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2.641.708,04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339014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DIARIAS - CIVIL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132.964.715,00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138.350.123,51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30,3%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231.521,43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69.803.789,77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28,2%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12.446.855,02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10,3%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9.437,00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339040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SERVICOS DE TECNOLOGIA DA INFORMACAO E COMUNICACAO ? PESSOA JURIDICA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42.667.754,00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78.149.451,21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17,1%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62.850.426,68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25,4%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62.384.180,53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51,9%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1.733.380,61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2.641.708,04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335041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CONTRIBUICOES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7.725.000,00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10.006.000,00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2,2%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2.486.000,00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903.000,00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0,8%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            -  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86.141,55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1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339048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OUTROS AUXILIOS FINANCEIROS A PESSOAS FISICAS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5.016.000,00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5.016.000,00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1,1%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1.733.380,61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2.641.708,04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335092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DESPESAS DE EXERCICIOS ANTERIORES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4.922.990,00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4.984.990,00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1,1%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421.826,50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0,2%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420.656,50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0,3%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12.295.033,22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68.546.333,74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1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339039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OUTROS SERVICOS DE TERCEIROS - PESSOA JURIDICA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4.255.600,00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4.762.118,00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2.120.409,96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0,9%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1.733.380,61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1,4%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 163.671,75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1.293.358,25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1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339032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MATERIAL, BEM OU SERVICO PARA DISTRIBUICAO GRATUITA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2.644.500,00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2.692.429,00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0,6%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   899.901,09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0,4%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438.497,68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0,4%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 397.072,10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1.140.386,95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1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339039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OUTROS SERVICOS DE TERCEIROS - PESSOA JURIDICA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1.760.000,00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1.460.000,00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0,3%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166.641,75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0,1%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166.641,75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0,1%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38.966.396,79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89.759.301,55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1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339031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PREMIACOES CULTURAIS, ARTISTICAS, CIENTIFICAS, DESPORTIVAS E OUTRAS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1.600.000,00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5.170.684,82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1,1%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53.810,00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438.497,68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1.792.527,91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1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339036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OUTROS SERVICOS DE TERCEIROS - PESSOA FISICA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   950.000,00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4.745.921,00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2.704.711,02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1,1%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77.490,03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0,1%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38.966.396,79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89.759.301,55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334141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CONTRIBUICOES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  500.000,00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 500.000,00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0,1%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444.150,20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0,2%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90.721,99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0,1%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62.898,87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    35.101,13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8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339033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PASSAGENS E DESPESAS COM LOCOMOCAO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   289.205,00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2.083.454,00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0,5%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   943.067,05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0,4%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400.371,48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0,3%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77.490,03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2.041.209,98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334192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DESPESAS DE EXERCICIOS ANTERIORES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98.000,00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98.000,00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62.898,87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62.898,87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0,1%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1.000.000,00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335041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CONTRIBUICOES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                -  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2.000.000,00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0,4%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1.000.000,00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0,4%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1.000.000,00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0,8%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903.000,00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7.520.000,00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335043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SUBVENCOES SOCIAIS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                -  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   86.141,55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417.794,00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4.563.163,50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339030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MATERIAL DE CONSUMO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                -  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            9.437,00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0,0%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                     -   </a:t>
                      </a:r>
                      <a:endParaRPr lang="pt-BR" sz="900" b="0" i="0" u="none" strike="noStrike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         5.116.874,82 </a:t>
                      </a:r>
                      <a:endParaRPr lang="pt-BR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4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TOTAL GERAL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  388.000.000,00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  55.901.978,57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100,0%</a:t>
                      </a:r>
                      <a:endParaRPr lang="pt-BR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 231.521,43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  247.251.382,82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100,0%</a:t>
                      </a:r>
                      <a:endParaRPr lang="pt-BR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  120.264.602,74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100,0%</a:t>
                      </a:r>
                      <a:endParaRPr lang="pt-BR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  97.888.393,06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  280.588.262,05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720" marR="5720" marT="57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886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6DBC1-3D6F-7113-30E4-ABCD9283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242" y="1573163"/>
            <a:ext cx="6147026" cy="91973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1532AB"/>
                </a:solidFill>
                <a:latin typeface="Arial" pitchFamily="34" charset="0"/>
                <a:cs typeface="Arial" panose="020B0604020202020204" pitchFamily="34" charset="0"/>
              </a:rPr>
              <a:t>Carlos </a:t>
            </a:r>
            <a:r>
              <a:rPr lang="pt-BR" sz="2800" b="1" dirty="0" err="1">
                <a:solidFill>
                  <a:srgbClr val="1532AB"/>
                </a:solidFill>
                <a:latin typeface="Arial" pitchFamily="34" charset="0"/>
                <a:cs typeface="Arial" panose="020B0604020202020204" pitchFamily="34" charset="0"/>
              </a:rPr>
              <a:t>Felinto</a:t>
            </a:r>
            <a:r>
              <a:rPr lang="pt-BR" sz="2800" b="1" dirty="0">
                <a:solidFill>
                  <a:srgbClr val="1532AB"/>
                </a:solidFill>
                <a:latin typeface="Arial" pitchFamily="34" charset="0"/>
                <a:cs typeface="Arial" panose="020B0604020202020204" pitchFamily="34" charset="0"/>
              </a:rPr>
              <a:t> Júnior</a:t>
            </a:r>
            <a:br>
              <a:rPr lang="pt-BR" sz="2800" dirty="0">
                <a:solidFill>
                  <a:srgbClr val="1532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srgbClr val="153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 de Estado da Saúde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1D65829D-F854-8635-5A6D-91637399B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53" y="116633"/>
            <a:ext cx="4119231" cy="12241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7547" y="5802278"/>
            <a:ext cx="9678065" cy="400085"/>
          </a:xfrm>
          <a:prstGeom prst="rect">
            <a:avLst/>
          </a:prstGeom>
        </p:spPr>
        <p:txBody>
          <a:bodyPr wrap="square" lIns="91414" tIns="45708" rIns="91414" bIns="4570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1900" fontAlgn="auto">
              <a:spcBef>
                <a:spcPts val="64"/>
              </a:spcBef>
              <a:spcAft>
                <a:spcPts val="0"/>
              </a:spcAft>
            </a:pPr>
            <a:r>
              <a:rPr lang="pt-BR" sz="2000" spc="104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Palmas-TO, 04 de julho de 2024</a:t>
            </a:r>
          </a:p>
        </p:txBody>
      </p:sp>
      <p:sp>
        <p:nvSpPr>
          <p:cNvPr id="6" name="Retângulo 11"/>
          <p:cNvSpPr>
            <a:spLocks noChangeArrowheads="1"/>
          </p:cNvSpPr>
          <p:nvPr/>
        </p:nvSpPr>
        <p:spPr bwMode="auto">
          <a:xfrm>
            <a:off x="-15543" y="3702560"/>
            <a:ext cx="4368485" cy="9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1" rIns="91376" bIns="45691">
            <a:spAutoFit/>
          </a:bodyPr>
          <a:lstStyle/>
          <a:p>
            <a:pPr algn="just" defTabSz="913764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Contatos: </a:t>
            </a:r>
          </a:p>
          <a:p>
            <a:pPr algn="just" defTabSz="913764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Gabinete do Secretário da Saúde</a:t>
            </a:r>
          </a:p>
          <a:p>
            <a:pPr algn="just" defTabSz="913764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Telefones: (63) 3218-1757</a:t>
            </a:r>
          </a:p>
          <a:p>
            <a:pPr algn="just" defTabSz="913764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gabsec@saude.to.gov.br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83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37473"/>
              </p:ext>
            </p:extLst>
          </p:nvPr>
        </p:nvGraphicFramePr>
        <p:xfrm>
          <a:off x="128463" y="44628"/>
          <a:ext cx="9684298" cy="6219822"/>
        </p:xfrm>
        <a:graphic>
          <a:graphicData uri="http://schemas.openxmlformats.org/drawingml/2006/table">
            <a:tbl>
              <a:tblPr/>
              <a:tblGrid>
                <a:gridCol w="318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2800" b="1" i="0" u="none" strike="noStrike" kern="1200" cap="none" spc="0" normalizeH="0" baseline="0" noProof="0" dirty="0" bmk="_Toc158282328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Orçamento </a:t>
                      </a:r>
                      <a:r>
                        <a:rPr kumimoji="0" lang="pt-BR" altLang="pt-BR" sz="2800" b="1" i="0" u="none" strike="noStrike" kern="1200" cap="none" spc="0" normalizeH="0" baseline="0" noProof="0" bmk="_Toc158282328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da Saúde - </a:t>
                      </a:r>
                      <a:r>
                        <a:rPr kumimoji="0" lang="pt-BR" altLang="pt-BR" sz="2800" b="1" i="0" u="none" strike="noStrike" kern="1200" cap="none" spc="0" normalizeH="0" baseline="0" noProof="0" dirty="0" bmk="_Toc158282328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Receitas no 1º Quad. de 2024</a:t>
                      </a:r>
                      <a:endParaRPr kumimoji="0" lang="pt-B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effectLst/>
                        <a:latin typeface="Calibri"/>
                      </a:endParaRP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/Origem da Receita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Prevista</a:t>
                      </a:r>
                    </a:p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(Atualizada) 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Arrecadada </a:t>
                      </a:r>
                    </a:p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(Acumulada) 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ROYALTIES DO PETROLEO E GÁS NATURAL VINCULADOS À SAÚDE - FEP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635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14.500.000,00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2.151.867,28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BLOCO DE MANUTENÇÃO (CUSTEIO)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247 - Atenção Primária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BLOCO DE MANUTENÇÃO (CUSTEIO)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250 - Atenção Especializada - MAC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380.000.000,00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172.857.743,58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BLOCO DE MANUTENÇÃO (CUSTEIO)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251 - Vigilância em Saúde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8.700.000,00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4.223.976,64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BLOCO DE MANUTENÇÃO (CUSTEIO)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246 - Assistência Farmacêutica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1.300.000,00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539.850,60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BLOCO DE MANUTENÇÃO (CUSTEIO)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248 - Gestão do SUS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1.504.898,55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169%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605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248 - Gestão do SUS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80.000.000,00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14.288.051,15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CONVÊNIOS MS 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631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2.400.000,00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TRANSFERENCIAS CORRENTES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487.990.000,00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195.566.387,80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IMPOSTOS, TAXAS E CONTRIBUICOES DE MELHORIA (Fonte 759)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87.700,00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RECEITA PATRIMONIAL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15.844.000,00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8.925.685,46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OUTRAS RECEITAS CORRENTES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2.355.248,84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RECEITAS CORRENTES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506.684.000,00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206.935.022,10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ALIENAÇÃO DE BENS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TRANSFERENCIAS DE CAPITAL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3.503.789,00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RECEITAS DE CAPITAL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110.200.000,00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3.503.789,00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2314" marR="2314" marT="2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616.884.000,00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210.438.811,10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Tesouro Estadual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102 - Computa EC 29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0" i="1" u="none" strike="noStrike" dirty="0">
                          <a:effectLst/>
                          <a:latin typeface="+mn-lt"/>
                        </a:rPr>
                        <a:t>725.836.543,20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Tesouro Estadual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104 - Emenda Parlamentar Estadual 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0" i="1" u="none" strike="noStrike" dirty="0">
                          <a:effectLst/>
                          <a:latin typeface="+mn-lt"/>
                        </a:rPr>
                        <a:t>3.050.000,00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Tesouro Estadual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000 - Tesouro não computa saúde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0" i="1" u="none" strike="noStrike" dirty="0">
                          <a:effectLst/>
                          <a:latin typeface="+mn-lt"/>
                        </a:rPr>
                        <a:t>11.612.457,80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TESOURO ESTADUAL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740.499.001,00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ICMS - FECOEP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761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238 - ICMS 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Comb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Erradicação  Pobreza 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+mn-lt"/>
                        </a:rPr>
                        <a:t>-  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Recursos de Operações de Crédito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+mn-lt"/>
                        </a:rPr>
                        <a:t>754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+mn-lt"/>
                        </a:rPr>
                        <a:t>7.259.851,17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OUTRAS FONTES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-  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7.259.851,17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>
                          <a:effectLst/>
                          <a:latin typeface="+mn-lt"/>
                        </a:rPr>
                        <a:t>TOTAL GERAL</a:t>
                      </a:r>
                    </a:p>
                  </a:txBody>
                  <a:tcPr marL="2314" marR="2314" marT="2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effectLst/>
                          <a:latin typeface="+mn-lt"/>
                        </a:rPr>
                        <a:t>616.884.000,00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effectLst/>
                          <a:latin typeface="+mn-lt"/>
                        </a:rPr>
                        <a:t>958.197.663,27 </a:t>
                      </a:r>
                    </a:p>
                  </a:txBody>
                  <a:tcPr marL="3600" marR="72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314" marR="2314" marT="2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56455" y="6249412"/>
            <a:ext cx="97210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Fonte: SIAFE - Anexo 10 e Anexo 11 FES 2024- Acesso 28/05/2024 -  Nota: Nas Fontes 500, 761, 754 considera-se  Receita Arrecadada o valor Liquidado.		</a:t>
            </a:r>
          </a:p>
          <a:p>
            <a:r>
              <a:rPr lang="pt-BR" sz="1050" dirty="0"/>
              <a:t>Nota: O valor de R$ 3.503.789,00 consta no Anexo 10 - mês 4 como Transferências Correntes (Fonte 601), porém é </a:t>
            </a:r>
            <a:r>
              <a:rPr lang="pt-BR" sz="1050" dirty="0" err="1"/>
              <a:t>referentesa</a:t>
            </a:r>
            <a:r>
              <a:rPr lang="pt-BR" sz="1050" dirty="0"/>
              <a:t>  Transferências de Capital - Bloco de Estruturação do MS. A partir de maio já encontra-se corrigido no SIAFE.					</a:t>
            </a:r>
          </a:p>
        </p:txBody>
      </p:sp>
    </p:spTree>
    <p:extLst>
      <p:ext uri="{BB962C8B-B14F-4D97-AF65-F5344CB8AC3E}">
        <p14:creationId xmlns:p14="http://schemas.microsoft.com/office/powerpoint/2010/main" val="297610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85085" y="6577607"/>
            <a:ext cx="2059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pt-BR" altLang="pt-BR" sz="140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Fone: SIAFE-TO- Anexo 11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60114486"/>
              </p:ext>
            </p:extLst>
          </p:nvPr>
        </p:nvGraphicFramePr>
        <p:xfrm>
          <a:off x="4740661" y="637819"/>
          <a:ext cx="5049897" cy="609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262961021"/>
              </p:ext>
            </p:extLst>
          </p:nvPr>
        </p:nvGraphicFramePr>
        <p:xfrm>
          <a:off x="200472" y="692696"/>
          <a:ext cx="4409106" cy="553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6FEF519-ACBC-4365-302B-45840AC77C5C}"/>
              </a:ext>
            </a:extLst>
          </p:cNvPr>
          <p:cNvSpPr txBox="1"/>
          <p:nvPr/>
        </p:nvSpPr>
        <p:spPr>
          <a:xfrm>
            <a:off x="27782" y="44624"/>
            <a:ext cx="9875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altLang="pt-BR" sz="24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Orçamento da Saúde Autorizado no 1º Quad. </a:t>
            </a:r>
            <a:r>
              <a:rPr lang="pt-BR" altLang="pt-BR" sz="2400" b="1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de 2024: </a:t>
            </a:r>
            <a:r>
              <a:rPr lang="pt-BR" sz="2400" b="1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R$2.262.959.210,00</a:t>
            </a:r>
            <a:endParaRPr lang="pt-BR" sz="2400" b="1" dirty="0" bmk="_Toc158282328">
              <a:solidFill>
                <a:schemeClr val="tx2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0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02759890"/>
              </p:ext>
            </p:extLst>
          </p:nvPr>
        </p:nvGraphicFramePr>
        <p:xfrm>
          <a:off x="158108" y="833439"/>
          <a:ext cx="9614455" cy="5702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4016896" y="6536379"/>
            <a:ext cx="1919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SIAFE-TO - Anexo 11.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CC0CAB-1A90-7EBE-BE5C-2A271BCC5DD9}"/>
              </a:ext>
            </a:extLst>
          </p:cNvPr>
          <p:cNvSpPr txBox="1"/>
          <p:nvPr/>
        </p:nvSpPr>
        <p:spPr>
          <a:xfrm>
            <a:off x="27782" y="44624"/>
            <a:ext cx="9875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altLang="pt-BR" sz="24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Orçamento da Saúde Autorizado no 1º Quad. de 2024 </a:t>
            </a:r>
            <a:r>
              <a:rPr lang="pt-BR" sz="2400" b="1" dirty="0" bmk="_Toc158282328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rPr>
              <a:t>para o Programa de Gestão e Manutenção  - R$ 1.264.599.999,00</a:t>
            </a:r>
          </a:p>
        </p:txBody>
      </p:sp>
    </p:spTree>
    <p:extLst>
      <p:ext uri="{BB962C8B-B14F-4D97-AF65-F5344CB8AC3E}">
        <p14:creationId xmlns:p14="http://schemas.microsoft.com/office/powerpoint/2010/main" val="159877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13"/>
          <p:cNvSpPr>
            <a:spLocks noChangeArrowheads="1"/>
          </p:cNvSpPr>
          <p:nvPr/>
        </p:nvSpPr>
        <p:spPr bwMode="auto">
          <a:xfrm>
            <a:off x="3296818" y="6618271"/>
            <a:ext cx="4999435" cy="2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pPr defTabSz="913820" fontAlgn="b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prstClr val="black"/>
                </a:solidFill>
                <a:latin typeface="Calibri"/>
              </a:rPr>
              <a:t>Fonte: SIAFE - </a:t>
            </a:r>
            <a:r>
              <a:rPr lang="pt-BR" sz="1000" dirty="0" err="1">
                <a:solidFill>
                  <a:prstClr val="black"/>
                </a:solidFill>
                <a:latin typeface="Calibri"/>
              </a:rPr>
              <a:t>Relorc</a:t>
            </a:r>
            <a:r>
              <a:rPr lang="pt-BR" sz="1000" dirty="0">
                <a:solidFill>
                  <a:prstClr val="black"/>
                </a:solidFill>
                <a:latin typeface="Calibri"/>
              </a:rPr>
              <a:t>  Jan-</a:t>
            </a:r>
            <a:r>
              <a:rPr lang="pt-BR" sz="1000" dirty="0" err="1">
                <a:solidFill>
                  <a:prstClr val="black"/>
                </a:solidFill>
                <a:latin typeface="Calibri"/>
              </a:rPr>
              <a:t>Abr</a:t>
            </a:r>
            <a:r>
              <a:rPr lang="pt-BR" sz="1000" dirty="0">
                <a:solidFill>
                  <a:prstClr val="black"/>
                </a:solidFill>
                <a:latin typeface="Calibri"/>
              </a:rPr>
              <a:t>/2024 acesso em: 28/05/2024.</a:t>
            </a:r>
            <a:endParaRPr lang="pt-BR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2D6009-9D1F-5034-0295-E4DF6C7DE5B6}"/>
              </a:ext>
            </a:extLst>
          </p:cNvPr>
          <p:cNvSpPr txBox="1"/>
          <p:nvPr/>
        </p:nvSpPr>
        <p:spPr>
          <a:xfrm>
            <a:off x="64232" y="-37256"/>
            <a:ext cx="4824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Orçamento </a:t>
            </a:r>
            <a:r>
              <a:rPr lang="pt-P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pt-PT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Liquidado 1º Quad. 2024 por Grupo de Despesas R$888.170.870,43</a:t>
            </a:r>
            <a:endParaRPr lang="pt-BR" sz="20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5E453F-6176-DEA9-F33E-8EE5744FDB36}"/>
              </a:ext>
            </a:extLst>
          </p:cNvPr>
          <p:cNvSpPr txBox="1"/>
          <p:nvPr/>
        </p:nvSpPr>
        <p:spPr>
          <a:xfrm>
            <a:off x="4722301" y="-27384"/>
            <a:ext cx="5252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Orçamento do </a:t>
            </a:r>
            <a:r>
              <a:rPr lang="pt-P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Tesouro</a:t>
            </a:r>
            <a:r>
              <a:rPr lang="pt-PT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Liquidado 1º Quad. 2024 por Grupo de Despesas R$ 728.886.543,20 </a:t>
            </a:r>
            <a:endParaRPr lang="pt-BR" sz="20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450638"/>
              </p:ext>
            </p:extLst>
          </p:nvPr>
        </p:nvGraphicFramePr>
        <p:xfrm>
          <a:off x="0" y="824518"/>
          <a:ext cx="4953001" cy="579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55873"/>
              </p:ext>
            </p:extLst>
          </p:nvPr>
        </p:nvGraphicFramePr>
        <p:xfrm>
          <a:off x="4953000" y="824518"/>
          <a:ext cx="4812631" cy="579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18636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43733"/>
              </p:ext>
            </p:extLst>
          </p:nvPr>
        </p:nvGraphicFramePr>
        <p:xfrm>
          <a:off x="90087" y="2624635"/>
          <a:ext cx="9737626" cy="22445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5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Modalidade de Aplicação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45" marR="4245" marT="424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Liquidado no 1º Quadrimestre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45" marR="4245" marT="424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1º Quad/2023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1º Quad/2024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Nominal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Variação %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Aplicações Diretas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739.286.204,12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859.290.589,18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120.004.385,06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16,23%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 para municípios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18.545.039,62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24.135.203,39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5.590.163,77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30,14%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 para Instituições Privadas Sem Fins Lucrativos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        560.000,00 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4.745.077,86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4.185.077,86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747,34%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758.391.243,74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888.170.870,43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129.779.626,69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17,11%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6456" y="4869160"/>
            <a:ext cx="9345488" cy="261598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100" dirty="0"/>
              <a:t>Fonte:  SIAFE - Despesa por modalidade de aplicação - acesso em 28/05/2024.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0033" y="1298143"/>
            <a:ext cx="97176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pt-BR" sz="3200" b="1" dirty="0">
                <a:solidFill>
                  <a:schemeClr val="tx2"/>
                </a:solidFill>
              </a:rPr>
              <a:t>Aumento na aplicação de recursos no 1º Quad. de 2024 em relação ao 1º Quad. de 2023</a:t>
            </a:r>
          </a:p>
        </p:txBody>
      </p:sp>
      <p:sp>
        <p:nvSpPr>
          <p:cNvPr id="7" name="Freeform 30">
            <a:extLst>
              <a:ext uri="{FF2B5EF4-FFF2-40B4-BE49-F238E27FC236}">
                <a16:creationId xmlns:a16="http://schemas.microsoft.com/office/drawing/2014/main" id="{F13A8262-C48D-03DA-9831-4DA867A0CF45}"/>
              </a:ext>
            </a:extLst>
          </p:cNvPr>
          <p:cNvSpPr/>
          <p:nvPr/>
        </p:nvSpPr>
        <p:spPr>
          <a:xfrm>
            <a:off x="3991872" y="17602"/>
            <a:ext cx="1954001" cy="664667"/>
          </a:xfrm>
          <a:custGeom>
            <a:avLst/>
            <a:gdLst/>
            <a:ahLst/>
            <a:cxnLst/>
            <a:rect l="l" t="t" r="r" b="b"/>
            <a:pathLst>
              <a:path w="2971408" h="1006955">
                <a:moveTo>
                  <a:pt x="0" y="0"/>
                </a:moveTo>
                <a:lnTo>
                  <a:pt x="2971408" y="0"/>
                </a:lnTo>
                <a:lnTo>
                  <a:pt x="2971408" y="1006955"/>
                </a:lnTo>
                <a:lnTo>
                  <a:pt x="0" y="1006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19"/>
            </a:stretch>
          </a:blipFill>
        </p:spPr>
      </p:sp>
    </p:spTree>
    <p:extLst>
      <p:ext uri="{BB962C8B-B14F-4D97-AF65-F5344CB8AC3E}">
        <p14:creationId xmlns:p14="http://schemas.microsoft.com/office/powerpoint/2010/main" val="1984907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52771</TotalTime>
  <Words>3774</Words>
  <Application>Microsoft Office PowerPoint</Application>
  <PresentationFormat>Papel A4 (210 x 297 mm)</PresentationFormat>
  <Paragraphs>1522</Paragraphs>
  <Slides>47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70" baseType="lpstr">
      <vt:lpstr>Arial</vt:lpstr>
      <vt:lpstr>Calibri</vt:lpstr>
      <vt:lpstr>Calibri (Títulos)</vt:lpstr>
      <vt:lpstr>Calibri Light</vt:lpstr>
      <vt:lpstr>Poppins Bold</vt:lpstr>
      <vt:lpstr>Poppins Medium</vt:lpstr>
      <vt:lpstr>Poppins Semi-Bold</vt:lpstr>
      <vt:lpstr>Tahoma</vt:lpstr>
      <vt:lpstr>Times New Roman</vt:lpstr>
      <vt:lpstr>Tema do Office</vt:lpstr>
      <vt:lpstr>Personalizar design</vt:lpstr>
      <vt:lpstr>1_Personalizar design</vt:lpstr>
      <vt:lpstr>4_Tema do Office</vt:lpstr>
      <vt:lpstr>5_Personalizar design</vt:lpstr>
      <vt:lpstr>4_Personalizar design</vt:lpstr>
      <vt:lpstr>7_Personalizar design</vt:lpstr>
      <vt:lpstr>3_Tema do Office</vt:lpstr>
      <vt:lpstr>8_Tema do Office</vt:lpstr>
      <vt:lpstr>8_Personalizar design</vt:lpstr>
      <vt:lpstr>Office Theme</vt:lpstr>
      <vt:lpstr>5_Tema do Office</vt:lpstr>
      <vt:lpstr>1_Tema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Carlos Felinto Júnior Secretário de Estado da Saúde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Kappes</dc:creator>
  <cp:lastModifiedBy>Luiza Regina Dias</cp:lastModifiedBy>
  <cp:revision>3278</cp:revision>
  <cp:lastPrinted>2024-02-16T12:52:16Z</cp:lastPrinted>
  <dcterms:created xsi:type="dcterms:W3CDTF">2013-05-14T18:22:21Z</dcterms:created>
  <dcterms:modified xsi:type="dcterms:W3CDTF">2024-07-26T14:48:02Z</dcterms:modified>
</cp:coreProperties>
</file>