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0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1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3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4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charts/chart10.xml" ContentType="application/vnd.openxmlformats-officedocument.drawingml.chart+xml"/>
  <Override PartName="/ppt/theme/themeOverride7.xml" ContentType="application/vnd.openxmlformats-officedocument.themeOverride+xml"/>
  <Override PartName="/ppt/charts/chart11.xml" ContentType="application/vnd.openxmlformats-officedocument.drawingml.chart+xml"/>
  <Override PartName="/ppt/theme/themeOverride8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1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8" r:id="rId1"/>
    <p:sldMasterId id="2147483660" r:id="rId2"/>
    <p:sldMasterId id="2147484863" r:id="rId3"/>
    <p:sldMasterId id="2147485210" r:id="rId4"/>
    <p:sldMasterId id="2147485222" r:id="rId5"/>
    <p:sldMasterId id="2147485266" r:id="rId6"/>
    <p:sldMasterId id="2147485315" r:id="rId7"/>
    <p:sldMasterId id="2147485364" r:id="rId8"/>
    <p:sldMasterId id="2147485376" r:id="rId9"/>
    <p:sldMasterId id="2147485412" r:id="rId10"/>
    <p:sldMasterId id="2147485464" r:id="rId11"/>
    <p:sldMasterId id="2147485477" r:id="rId12"/>
    <p:sldMasterId id="2147485489" r:id="rId13"/>
    <p:sldMasterId id="2147485501" r:id="rId14"/>
    <p:sldMasterId id="2147485513" r:id="rId15"/>
  </p:sldMasterIdLst>
  <p:notesMasterIdLst>
    <p:notesMasterId r:id="rId65"/>
  </p:notesMasterIdLst>
  <p:handoutMasterIdLst>
    <p:handoutMasterId r:id="rId66"/>
  </p:handoutMasterIdLst>
  <p:sldIdLst>
    <p:sldId id="775" r:id="rId16"/>
    <p:sldId id="796" r:id="rId17"/>
    <p:sldId id="789" r:id="rId18"/>
    <p:sldId id="790" r:id="rId19"/>
    <p:sldId id="791" r:id="rId20"/>
    <p:sldId id="763" r:id="rId21"/>
    <p:sldId id="756" r:id="rId22"/>
    <p:sldId id="718" r:id="rId23"/>
    <p:sldId id="792" r:id="rId24"/>
    <p:sldId id="742" r:id="rId25"/>
    <p:sldId id="260" r:id="rId26"/>
    <p:sldId id="771" r:id="rId27"/>
    <p:sldId id="787" r:id="rId28"/>
    <p:sldId id="777" r:id="rId29"/>
    <p:sldId id="797" r:id="rId30"/>
    <p:sldId id="798" r:id="rId31"/>
    <p:sldId id="780" r:id="rId32"/>
    <p:sldId id="788" r:id="rId33"/>
    <p:sldId id="765" r:id="rId34"/>
    <p:sldId id="720" r:id="rId35"/>
    <p:sldId id="445" r:id="rId36"/>
    <p:sldId id="721" r:id="rId37"/>
    <p:sldId id="620" r:id="rId38"/>
    <p:sldId id="722" r:id="rId39"/>
    <p:sldId id="554" r:id="rId40"/>
    <p:sldId id="723" r:id="rId41"/>
    <p:sldId id="556" r:id="rId42"/>
    <p:sldId id="724" r:id="rId43"/>
    <p:sldId id="725" r:id="rId44"/>
    <p:sldId id="726" r:id="rId45"/>
    <p:sldId id="449" r:id="rId46"/>
    <p:sldId id="729" r:id="rId47"/>
    <p:sldId id="727" r:id="rId48"/>
    <p:sldId id="728" r:id="rId49"/>
    <p:sldId id="553" r:id="rId50"/>
    <p:sldId id="731" r:id="rId51"/>
    <p:sldId id="453" r:id="rId52"/>
    <p:sldId id="730" r:id="rId53"/>
    <p:sldId id="622" r:id="rId54"/>
    <p:sldId id="733" r:id="rId55"/>
    <p:sldId id="621" r:id="rId56"/>
    <p:sldId id="732" r:id="rId57"/>
    <p:sldId id="799" r:id="rId58"/>
    <p:sldId id="795" r:id="rId59"/>
    <p:sldId id="766" r:id="rId60"/>
    <p:sldId id="767" r:id="rId61"/>
    <p:sldId id="770" r:id="rId62"/>
    <p:sldId id="768" r:id="rId63"/>
    <p:sldId id="741" r:id="rId64"/>
  </p:sldIdLst>
  <p:sldSz cx="9906000" cy="6858000" type="A4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69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397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096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79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4938" algn="l" defTabSz="913976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1926" algn="l" defTabSz="913976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198914" algn="l" defTabSz="913976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5902" algn="l" defTabSz="913976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222"/>
    <a:srgbClr val="0066FF"/>
    <a:srgbClr val="FF5050"/>
    <a:srgbClr val="00FF00"/>
    <a:srgbClr val="0000FF"/>
    <a:srgbClr val="FFFF00"/>
    <a:srgbClr val="006600"/>
    <a:srgbClr val="CC3399"/>
    <a:srgbClr val="FFCC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Estilo com Tema 2 - Ênfas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AF606853-7671-496A-8E4F-DF71F8EC918B}" styleName="Estilo Escuro 1 - Ênfas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9281" autoAdjust="0"/>
  </p:normalViewPr>
  <p:slideViewPr>
    <p:cSldViewPr>
      <p:cViewPr varScale="1">
        <p:scale>
          <a:sx n="64" d="100"/>
          <a:sy n="64" d="100"/>
        </p:scale>
        <p:origin x="-1252" y="-68"/>
      </p:cViewPr>
      <p:guideLst>
        <p:guide orient="horz" pos="2160"/>
        <p:guide pos="288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33139"/>
    </p:cViewPr>
  </p:sorterViewPr>
  <p:notesViewPr>
    <p:cSldViewPr>
      <p:cViewPr varScale="1">
        <p:scale>
          <a:sx n="61" d="100"/>
          <a:sy n="61" d="100"/>
        </p:scale>
        <p:origin x="-3293" y="-101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1.xml"/><Relationship Id="rId21" Type="http://schemas.openxmlformats.org/officeDocument/2006/relationships/slide" Target="slides/slide6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63" Type="http://schemas.openxmlformats.org/officeDocument/2006/relationships/slide" Target="slides/slide48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66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6.xml"/><Relationship Id="rId19" Type="http://schemas.openxmlformats.org/officeDocument/2006/relationships/slide" Target="slides/slide4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slide" Target="slides/slide49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presProps" Target="presProps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39" Type="http://schemas.openxmlformats.org/officeDocument/2006/relationships/slide" Target="slides/slide24.xml"/><Relationship Id="rId34" Type="http://schemas.openxmlformats.org/officeDocument/2006/relationships/slide" Target="slides/slide19.xml"/><Relationship Id="rId50" Type="http://schemas.openxmlformats.org/officeDocument/2006/relationships/slide" Target="slides/slide35.xml"/><Relationship Id="rId55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\\saude.to\SAUDE\Planejamento\Planejamento\ECONOMIA%20DA%20SA&#218;DE\SIOPS\Graficos%20SIOPS-usuais\EC%2029%20Toc%20por%20quad-Graf%20EC.xls" TargetMode="External"/><Relationship Id="rId1" Type="http://schemas.openxmlformats.org/officeDocument/2006/relationships/themeOverride" Target="../theme/themeOverride7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8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3\An&#225;lise%20Exec%202023\An&#225;lise%20Exec%203&#186;%20Quad%202023\Progfonte-jan-dez%202023-Obj%20e%20A&#231;&#227;o-Gr&#225;f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3\An&#225;lise%20Exec%202023\An&#225;lise%20Exec%203&#186;%20Quad%202023\Progfonte-jan-dez%202023-Obj%20e%20A&#231;&#227;o-Gr&#225;f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3\An&#225;lise%20Exec%202023\An&#225;lise%20Exec%203&#186;%20Quad%202023\Progfonte-jan-dez%202023-Obj%20e%20A&#231;&#227;o-Gr&#225;f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3\An&#225;lise%20Exec%202023\An&#225;lise%20Exec%203&#186;%20Quad%202023\Progfonte-jan-dez%202023-Obj%20e%20A&#231;&#227;o-Gr&#225;f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3\An&#225;lise%20Exec%202023\An&#225;lise%20Exec%203&#186;%20Quad%202023\Progfonte-jan-dez%202023-Obj%20e%20A&#231;&#227;o-Gr&#225;f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3\An&#225;lise%20Exec%202023\An&#225;lise%20Exec%203&#186;%20Quad%202023\Progfonte-jan-dez%202023-Obj%20e%20A&#231;&#227;o-Gr&#225;f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3\An&#225;lise%20Exec%202023\An&#225;lise%20Exec%203&#186;%20Quad%202023\Progfonte-jan-dez%202023-Obj%20e%20A&#231;&#227;o-Gr&#225;f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3\An&#225;lise%20Exec%202023\An&#225;lise%20Exec%203&#186;%20Quad%202023\Progfonte-jan-dez%202023-Obj%20e%20A&#231;&#227;o-Gr&#225;f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3\An&#225;lise%20Exec%202023\An&#225;lise%20Exec%203&#186;%20Quad%202023\Progfonte-jan-dez%202023-Obj%20e%20A&#231;&#227;o-Gr&#225;f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3\An&#225;lise%20Exec%202023\An&#225;lise%20Exec%203&#186;%20Quad%202023\Progfonte-jan-dez%202023-Obj%20e%20A&#231;&#227;o-Gr&#225;f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3\An&#225;lise%20Exec%202023\An&#225;lise%20Exec%203&#186;%20Quad%202023\Progfonte-jan-dez%202023-Obj%20e%20A&#231;&#227;o-Gr&#225;f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3\An&#225;lise%20Exec%202023\An&#225;lise%20Exec%203&#186;%20Quad%202023\Progfonte-jan-dez%202023-Obj%20e%20A&#231;&#227;o-Gr&#225;f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3\An&#225;lise%20Exec%202023\An&#225;lise%20Exec%203&#186;%20Quad%202023\Progfonte-jan-dez%202023-Obj%20e%20A&#231;&#227;o-Gr&#225;f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3\An&#225;lise%20Exec%202023\An&#225;lise%20Exec%203&#186;%20Quad%202023\Progfonte-jan-dez%202023-Obj%20e%20A&#231;&#227;o-Gr&#225;f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3\An&#225;lise%20Exec%202023\An&#225;lise%20Exec%203&#186;%20Quad%202023\Progfonte-jan-dez%202023-Obj%20e%20A&#231;&#227;o-Gr&#225;f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3\An&#225;lise%20Exec%202023\An&#225;lise%20Exec%203&#186;%20Quad%202023\Progfonte-jan-dez%202023-Obj%20e%20A&#231;&#227;o-Gr&#225;f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3\An&#225;lise%20Exec%202023\An&#225;lise%20Exec%203&#186;%20Quad%202023\Progfonte-jan-dez%202023-Obj%20e%20A&#231;&#227;o-Gr&#225;f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3\An&#225;lise%20Exec%202023\An&#225;lise%20Exec%203&#186;%20Quad%202023\Progfonte-jan-dez%202023-Obj%20e%20A&#231;&#227;o-Gr&#225;f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3\An&#225;lise%20Exec%202023\An&#225;lise%20Exec%203&#186;%20Quad%202023\Progfonte-jan-dez%202023-Obj%20e%20A&#231;&#227;o-Gr&#225;f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3\An&#225;lise%20Exec%202023\An&#225;lise%20Exec%203&#186;%20Quad%202023\Progfonte-jan-dez%202023-Obj%20e%20A&#231;&#227;o-Gr&#225;f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3\An&#225;lise%20Exec%202023\An&#225;lise%20Exec%203&#186;%20Quad%202023\Progfonte-jan-dez%202023-Obj%20e%20A&#231;&#227;o-Gr&#225;f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3\An&#225;lise%20Exec%202023\An&#225;lise%20Exec%203&#186;%20Quad%202023\Progfonte-jan-dez%202023-Obj%20e%20A&#231;&#227;o-Gr&#225;f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3\An&#225;lise%20Exec%202023\An&#225;lise%20Exec%203&#186;%20Quad%202023\Progfonte-jan-dez%202023-Obj%20e%20A&#231;&#227;o-Gr&#225;f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3\An&#225;lise%20Exec%202023\An&#225;lise%20Exec%203&#186;%20Quad%202023\Progfonte-jan-dez%202023-Obj%20e%20A&#231;&#227;o-Gr&#225;f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saude.to\SAUDE\Planejamento\Planejamento\ECONOMIA%20DA%20SA&#218;DE\An&#225;lise%20Exec%20Or&#231;am%202009-2023\An&#225;lise%20Exec%202023\An&#225;lise%20Exec%203&#186;%20Quad%202023\IMPBY%203%20quad%2023-F%20Todas-Graf%20execu&#231;&#227;o%20total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ude.to\SAUDE\Planejamento\Planejamento\ECONOMIA%20DA%20SA&#218;DE\An&#225;lise%20Exec%20Or&#231;am%202009-2023\An&#225;lise%20Exec%202023\An&#225;lise%20Exec%203&#186;%20Quad%202023\Relorc-jan-dezembro%202023-graf%20Or&#231;%20Aprovado,%20Liquidado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saude.to\SAUDE\Planejamento\Planejamento\ECONOMIA%20DA%20SA&#218;DE\An&#225;lise%20Exec%20Or&#231;am%202009-2023\An&#225;lise%20Exec%202023\An&#225;lise%20Exec%203&#186;%20Quad%202023\Relorc-jan-dezembro%202023-graf%20Or&#231;%20Aprovado,%20Liquidado.xlsx" TargetMode="External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saude.to\SAUDE\Planejamento\Planejamento\ECONOMIA%20DA%20SA&#218;DE\An&#225;lise%20Exec%20Or&#231;am%202009-2023\An&#225;lise%20Exec%202023\An&#225;lise%20Exec%203&#186;%20Quad%202023\Relorc-jan-dezembro%202023-graf%20Or&#231;%20Aprovado,%20Liquidado.xlsx" TargetMode="External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saude.to\SAUDE\Planejamento\Planejamento\ECONOMIA%20DA%20SA&#218;DE\SIOPS\Graficos%20SIOPS-usuais\EC%2029%20Toc%20por%20quad-Graf%20EC.xls" TargetMode="External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\\saude.to\SAUDE\Planejamento\Planejamento\ECONOMIA%20DA%20SA&#218;DE\SIOPS\Graficos%20SIOPS-usuais\EC%2029%20Tocantins%20e%20UF-Gr&#225;fico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dirty="0" err="1"/>
              <a:t>Orçamento</a:t>
            </a:r>
            <a:r>
              <a:rPr lang="en-US" sz="1800" dirty="0"/>
              <a:t> </a:t>
            </a:r>
            <a:r>
              <a:rPr lang="en-US" sz="1800" dirty="0" err="1"/>
              <a:t>Autorizado</a:t>
            </a:r>
            <a:r>
              <a:rPr lang="en-US" sz="1800" dirty="0"/>
              <a:t> </a:t>
            </a:r>
            <a:r>
              <a:rPr lang="en-US" sz="1800" dirty="0" err="1"/>
              <a:t>por</a:t>
            </a:r>
            <a:r>
              <a:rPr lang="en-US" sz="1800" dirty="0"/>
              <a:t> </a:t>
            </a:r>
            <a:r>
              <a:rPr lang="en-US" sz="1800" dirty="0" err="1"/>
              <a:t>Grupos</a:t>
            </a:r>
            <a:r>
              <a:rPr lang="en-US" sz="1800" dirty="0"/>
              <a:t> de </a:t>
            </a:r>
            <a:r>
              <a:rPr lang="en-US" sz="1800" dirty="0" err="1"/>
              <a:t>Despesa</a:t>
            </a:r>
            <a:r>
              <a:rPr lang="en-US" sz="1800" dirty="0"/>
              <a:t>, 2023:</a:t>
            </a:r>
            <a:r>
              <a:rPr lang="en-US" sz="1800" baseline="0" dirty="0"/>
              <a:t> </a:t>
            </a:r>
            <a:r>
              <a:rPr lang="en-US" sz="1800" dirty="0"/>
              <a:t> R$ 3.023.771.304,01</a:t>
            </a:r>
          </a:p>
        </c:rich>
      </c:tx>
      <c:layout>
        <c:manualLayout>
          <c:xMode val="edge"/>
          <c:yMode val="edge"/>
          <c:x val="0.3575965642416245"/>
          <c:y val="3.347105650255256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3831112457096703E-2"/>
          <c:y val="8.2815734989648032E-2"/>
          <c:w val="0.31730769230769229"/>
          <c:h val="0.91718419936784912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Orçamento Autorizado 2023 por Grupos de Natureza de Despesa R$ 3.023.771.304,01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CD3-40B4-B4F7-E6C08878F506}"/>
              </c:ext>
            </c:extLst>
          </c:dPt>
          <c:dPt>
            <c:idx val="1"/>
            <c:bubble3D val="0"/>
            <c:spPr>
              <a:solidFill>
                <a:srgbClr val="0066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CD3-40B4-B4F7-E6C08878F506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CD3-40B4-B4F7-E6C08878F506}"/>
              </c:ext>
            </c:extLst>
          </c:dPt>
          <c:dLbls>
            <c:dLbl>
              <c:idx val="0"/>
              <c:layout>
                <c:manualLayout>
                  <c:x val="-0.15289410458308095"/>
                  <c:y val="-0.15503816936394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D3-40B4-B4F7-E6C08878F506}"/>
                </c:ext>
              </c:extLst>
            </c:dLbl>
            <c:dLbl>
              <c:idx val="1"/>
              <c:layout>
                <c:manualLayout>
                  <c:x val="7.8866545527962836E-2"/>
                  <c:y val="-4.0905207881766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D3-40B4-B4F7-E6C08878F506}"/>
                </c:ext>
              </c:extLst>
            </c:dLbl>
            <c:dLbl>
              <c:idx val="2"/>
              <c:layout>
                <c:manualLayout>
                  <c:x val="1.2369740911098983E-2"/>
                  <c:y val="-5.4510999495536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D3-40B4-B4F7-E6C08878F50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Plan1!$A$2:$A$4</c:f>
              <c:strCache>
                <c:ptCount val="3"/>
                <c:pt idx="0">
                  <c:v>1 - Pessoal e Encargos Sociais - 53%</c:v>
                </c:pt>
                <c:pt idx="1">
                  <c:v>3 - Outras Despesas Correntes - 41%</c:v>
                </c:pt>
                <c:pt idx="2">
                  <c:v>4 - Investimentos - 6%</c:v>
                </c:pt>
              </c:strCache>
            </c:strRef>
          </c:cat>
          <c:val>
            <c:numRef>
              <c:f>Plan1!$B$2:$B$4</c:f>
              <c:numCache>
                <c:formatCode>"R$"\ #,##0.00</c:formatCode>
                <c:ptCount val="3"/>
                <c:pt idx="0">
                  <c:v>1604158223.8099999</c:v>
                </c:pt>
                <c:pt idx="1">
                  <c:v>1251062987.2</c:v>
                </c:pt>
                <c:pt idx="2">
                  <c:v>168550093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CD3-40B4-B4F7-E6C08878F5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1298657379366042"/>
          <c:y val="0.29241854471355128"/>
          <c:w val="0.43258691701998786"/>
          <c:h val="0.25288703687626063"/>
        </c:manualLayout>
      </c:layout>
      <c:overlay val="0"/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1.5652461338362445E-2"/>
          <c:w val="1"/>
          <c:h val="0.78054114853464973"/>
        </c:manualLayout>
      </c:layout>
      <c:lineChart>
        <c:grouping val="standard"/>
        <c:varyColors val="0"/>
        <c:ser>
          <c:idx val="0"/>
          <c:order val="0"/>
          <c:tx>
            <c:strRef>
              <c:f>'SIOPS por Quad 2016-2023'!$Z$7</c:f>
              <c:strCache>
                <c:ptCount val="1"/>
                <c:pt idx="0">
                  <c:v>Pessoal e Encargos</c:v>
                </c:pt>
              </c:strCache>
            </c:strRef>
          </c:tx>
          <c:spPr>
            <a:ln w="88900"/>
          </c:spPr>
          <c:dLbls>
            <c:dLbl>
              <c:idx val="0"/>
              <c:layout>
                <c:manualLayout>
                  <c:x val="-8.228313740227973E-2"/>
                  <c:y val="7.52436345054420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74-4E9A-8AD7-6AF306B1CBAD}"/>
                </c:ext>
              </c:extLst>
            </c:dLbl>
            <c:dLbl>
              <c:idx val="6"/>
              <c:layout>
                <c:manualLayout>
                  <c:x val="-1.4742713703223602E-2"/>
                  <c:y val="6.9066848068562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74-4E9A-8AD7-6AF306B1CBAD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('[1]SIOPS por Quad 2016-2023'!$F$3,'[1]SIOPS por Quad 2016-2023'!$I$3,'[1]SIOPS por Quad 2016-2023'!$L$3,'[1]SIOPS por Quad 2016-2023'!$O$3,'[1]SIOPS por Quad 2016-2023'!$R$3,'[1]SIOPS por Quad 2016-2023'!$U$3,'[1]SIOPS por Quad 2016-2023'!$X$3)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('SIOPS por Quad 2016-2023'!$E$7,'SIOPS por Quad 2016-2023'!$H$7,'SIOPS por Quad 2016-2023'!$K$7,'SIOPS por Quad 2016-2023'!$N$7,'SIOPS por Quad 2016-2023'!$Q$7,'SIOPS por Quad 2016-2023'!$T$7,'SIOPS por Quad 2016-2023'!$W$7)</c:f>
              <c:numCache>
                <c:formatCode>_(* #,##0.00_);_(* \(#,##0.00\);_(* "-"??_);_(@_)</c:formatCode>
                <c:ptCount val="7"/>
                <c:pt idx="0">
                  <c:v>935734869.92999995</c:v>
                </c:pt>
                <c:pt idx="1">
                  <c:v>962154919.00999999</c:v>
                </c:pt>
                <c:pt idx="2">
                  <c:v>1027380445.12</c:v>
                </c:pt>
                <c:pt idx="3">
                  <c:v>989535508.42999995</c:v>
                </c:pt>
                <c:pt idx="4">
                  <c:v>1133714976.22</c:v>
                </c:pt>
                <c:pt idx="5" formatCode="#,##0.00">
                  <c:v>1298335694.1900001</c:v>
                </c:pt>
                <c:pt idx="6">
                  <c:v>1469538963.1700001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274-4E9A-8AD7-6AF306B1CBAD}"/>
            </c:ext>
          </c:extLst>
        </c:ser>
        <c:ser>
          <c:idx val="1"/>
          <c:order val="1"/>
          <c:tx>
            <c:strRef>
              <c:f>'SIOPS por Quad 2016-2023'!$Z$8</c:f>
              <c:strCache>
                <c:ptCount val="1"/>
                <c:pt idx="0">
                  <c:v>Custeio</c:v>
                </c:pt>
              </c:strCache>
            </c:strRef>
          </c:tx>
          <c:spPr>
            <a:ln w="88900"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7030A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('[1]SIOPS por Quad 2016-2023'!$F$3,'[1]SIOPS por Quad 2016-2023'!$I$3,'[1]SIOPS por Quad 2016-2023'!$L$3,'[1]SIOPS por Quad 2016-2023'!$O$3,'[1]SIOPS por Quad 2016-2023'!$R$3,'[1]SIOPS por Quad 2016-2023'!$U$3,'[1]SIOPS por Quad 2016-2023'!$X$3)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('SIOPS por Quad 2016-2023'!$E$8,'SIOPS por Quad 2016-2023'!$H$8,'SIOPS por Quad 2016-2023'!$K$8,'SIOPS por Quad 2016-2023'!$N$8,'SIOPS por Quad 2016-2023'!$Q$8,'SIOPS por Quad 2016-2023'!$T$8,'SIOPS por Quad 2016-2023'!$W$8)</c:f>
              <c:numCache>
                <c:formatCode>_(* #,##0.00_);_(* \(#,##0.00\);_(* "-"??_);_(@_)</c:formatCode>
                <c:ptCount val="7"/>
                <c:pt idx="0">
                  <c:v>173377736.07000002</c:v>
                </c:pt>
                <c:pt idx="1">
                  <c:v>136021824.16999999</c:v>
                </c:pt>
                <c:pt idx="2">
                  <c:v>188470499.99000001</c:v>
                </c:pt>
                <c:pt idx="3">
                  <c:v>176479471.06</c:v>
                </c:pt>
                <c:pt idx="4">
                  <c:v>435681206.35000002</c:v>
                </c:pt>
                <c:pt idx="5">
                  <c:v>584503590.75</c:v>
                </c:pt>
                <c:pt idx="6">
                  <c:v>651253632.26999998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1274-4E9A-8AD7-6AF306B1CBAD}"/>
            </c:ext>
          </c:extLst>
        </c:ser>
        <c:ser>
          <c:idx val="2"/>
          <c:order val="2"/>
          <c:tx>
            <c:strRef>
              <c:f>'SIOPS por Quad 2016-2023'!$Z$9</c:f>
              <c:strCache>
                <c:ptCount val="1"/>
                <c:pt idx="0">
                  <c:v>Investimentos</c:v>
                </c:pt>
              </c:strCache>
            </c:strRef>
          </c:tx>
          <c:spPr>
            <a:ln w="88900">
              <a:solidFill>
                <a:srgbClr val="006600"/>
              </a:solidFill>
            </a:ln>
          </c:spPr>
          <c:marker>
            <c:spPr>
              <a:solidFill>
                <a:srgbClr val="006600"/>
              </a:solidFill>
              <a:ln>
                <a:solidFill>
                  <a:srgbClr val="006600"/>
                </a:solidFill>
              </a:ln>
            </c:spPr>
          </c:marker>
          <c:dLbls>
            <c:dLbl>
              <c:idx val="0"/>
              <c:layout>
                <c:manualLayout>
                  <c:x val="-7.2091097657939598E-2"/>
                  <c:y val="7.91761885369217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74-4E9A-8AD7-6AF306B1CBAD}"/>
                </c:ext>
              </c:extLst>
            </c:dLbl>
            <c:dLbl>
              <c:idx val="1"/>
              <c:layout>
                <c:manualLayout>
                  <c:x val="-6.9377721321508282E-2"/>
                  <c:y val="7.71172597246288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74-4E9A-8AD7-6AF306B1CBAD}"/>
                </c:ext>
              </c:extLst>
            </c:dLbl>
            <c:dLbl>
              <c:idx val="2"/>
              <c:layout>
                <c:manualLayout>
                  <c:x val="-7.1300800093493974E-2"/>
                  <c:y val="7.91761885369219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274-4E9A-8AD7-6AF306B1CBAD}"/>
                </c:ext>
              </c:extLst>
            </c:dLbl>
            <c:dLbl>
              <c:idx val="3"/>
              <c:layout>
                <c:manualLayout>
                  <c:x val="-6.5307656816861404E-2"/>
                  <c:y val="7.71172597246288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274-4E9A-8AD7-6AF306B1CBAD}"/>
                </c:ext>
              </c:extLst>
            </c:dLbl>
            <c:dLbl>
              <c:idx val="4"/>
              <c:layout>
                <c:manualLayout>
                  <c:x val="-7.5370864598140949E-2"/>
                  <c:y val="8.53529749738013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274-4E9A-8AD7-6AF306B1CBAD}"/>
                </c:ext>
              </c:extLst>
            </c:dLbl>
            <c:dLbl>
              <c:idx val="5"/>
              <c:layout>
                <c:manualLayout>
                  <c:x val="-8.2897065504857217E-2"/>
                  <c:y val="9.15297614106807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274-4E9A-8AD7-6AF306B1CBAD}"/>
                </c:ext>
              </c:extLst>
            </c:dLbl>
            <c:dLbl>
              <c:idx val="6"/>
              <c:layout>
                <c:manualLayout>
                  <c:x val="-4.799855913306985E-2"/>
                  <c:y val="7.71172597246288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274-4E9A-8AD7-6AF306B1CBAD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66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('[1]SIOPS por Quad 2016-2023'!$F$3,'[1]SIOPS por Quad 2016-2023'!$I$3,'[1]SIOPS por Quad 2016-2023'!$L$3,'[1]SIOPS por Quad 2016-2023'!$O$3,'[1]SIOPS por Quad 2016-2023'!$R$3,'[1]SIOPS por Quad 2016-2023'!$U$3,'[1]SIOPS por Quad 2016-2023'!$X$3)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('SIOPS por Quad 2016-2023'!$E$9,'SIOPS por Quad 2016-2023'!$H$9,'SIOPS por Quad 2016-2023'!$K$9,'SIOPS por Quad 2016-2023'!$N$9,'SIOPS por Quad 2016-2023'!$Q$9,'SIOPS por Quad 2016-2023'!$T$9,'SIOPS por Quad 2016-2023'!$W$9)</c:f>
              <c:numCache>
                <c:formatCode>_(* #,##0.00_);_(* \(#,##0.00\);_(* "-"??_);_(@_)</c:formatCode>
                <c:ptCount val="7"/>
                <c:pt idx="0">
                  <c:v>6521404.7000000002</c:v>
                </c:pt>
                <c:pt idx="1">
                  <c:v>6516374.9100000001</c:v>
                </c:pt>
                <c:pt idx="2">
                  <c:v>24687403.469999999</c:v>
                </c:pt>
                <c:pt idx="3">
                  <c:v>18910056.350000001</c:v>
                </c:pt>
                <c:pt idx="4">
                  <c:v>42367773.799999997</c:v>
                </c:pt>
                <c:pt idx="5">
                  <c:v>46815883.270000011</c:v>
                </c:pt>
                <c:pt idx="6">
                  <c:v>31481550.41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1274-4E9A-8AD7-6AF306B1CBAD}"/>
            </c:ext>
          </c:extLst>
        </c:ser>
        <c:ser>
          <c:idx val="3"/>
          <c:order val="3"/>
          <c:tx>
            <c:strRef>
              <c:f>'SIOPS por Quad 2016-2023'!$Z$10</c:f>
              <c:strCache>
                <c:ptCount val="1"/>
                <c:pt idx="0">
                  <c:v>Total</c:v>
                </c:pt>
              </c:strCache>
            </c:strRef>
          </c:tx>
          <c:spPr>
            <a:ln w="88900">
              <a:solidFill>
                <a:schemeClr val="accent6">
                  <a:lumMod val="75000"/>
                </a:schemeClr>
              </a:solidFill>
            </a:ln>
          </c:spPr>
          <c:marker>
            <c:symbol val="circle"/>
            <c:size val="17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F79646">
                    <a:lumMod val="75000"/>
                  </a:srgbClr>
                </a:solidFill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F68222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('[1]SIOPS por Quad 2016-2023'!$F$3,'[1]SIOPS por Quad 2016-2023'!$I$3,'[1]SIOPS por Quad 2016-2023'!$L$3,'[1]SIOPS por Quad 2016-2023'!$O$3,'[1]SIOPS por Quad 2016-2023'!$R$3,'[1]SIOPS por Quad 2016-2023'!$U$3,'[1]SIOPS por Quad 2016-2023'!$X$3)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('SIOPS por Quad 2016-2023'!$E$10,'SIOPS por Quad 2016-2023'!$H$10,'SIOPS por Quad 2016-2023'!$K$10,'SIOPS por Quad 2016-2023'!$N$10,'SIOPS por Quad 2016-2023'!$Q$10,'SIOPS por Quad 2016-2023'!$T$10,'SIOPS por Quad 2016-2023'!$W$10)</c:f>
              <c:numCache>
                <c:formatCode>_(* #,##0.00_);_(* \(#,##0.00\);_(* "-"??_);_(@_)</c:formatCode>
                <c:ptCount val="7"/>
                <c:pt idx="0">
                  <c:v>1115634010.7</c:v>
                </c:pt>
                <c:pt idx="1">
                  <c:v>1104693118.0900002</c:v>
                </c:pt>
                <c:pt idx="2">
                  <c:v>1240538348.5800002</c:v>
                </c:pt>
                <c:pt idx="3">
                  <c:v>1184925035.8399999</c:v>
                </c:pt>
                <c:pt idx="4">
                  <c:v>1611763956.3700001</c:v>
                </c:pt>
                <c:pt idx="5">
                  <c:v>1929655168.21</c:v>
                </c:pt>
                <c:pt idx="6">
                  <c:v>2152274145.8499999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1274-4E9A-8AD7-6AF306B1CB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1327232"/>
        <c:axId val="230899008"/>
      </c:lineChart>
      <c:catAx>
        <c:axId val="23132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0899008"/>
        <c:crosses val="autoZero"/>
        <c:auto val="1"/>
        <c:lblAlgn val="ctr"/>
        <c:lblOffset val="100"/>
        <c:noMultiLvlLbl val="0"/>
      </c:catAx>
      <c:valAx>
        <c:axId val="230899008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231327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1327853919870035"/>
          <c:y val="0.93504586457409533"/>
          <c:w val="0.72199019621652838"/>
          <c:h val="4.3861134252416445E-2"/>
        </c:manualLayout>
      </c:layout>
      <c:overlay val="0"/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2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230530007278502"/>
          <c:y val="3.5037593984962409E-2"/>
          <c:w val="0.80920730496923177"/>
          <c:h val="0.82062186963471673"/>
        </c:manualLayout>
      </c:layout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Orçamento Autorizado</c:v>
                </c:pt>
              </c:strCache>
            </c:strRef>
          </c:tx>
          <c:spPr>
            <a:ln w="60325">
              <a:solidFill>
                <a:srgbClr val="00B0F0"/>
              </a:solidFill>
            </a:ln>
          </c:spPr>
          <c:marker>
            <c:spPr>
              <a:solidFill>
                <a:srgbClr val="00B0F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6.1976549413735343E-2"/>
                  <c:y val="-4.1585445094217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CE-449B-95AF-A41C41C965CC}"/>
                </c:ext>
              </c:extLst>
            </c:dLbl>
            <c:dLbl>
              <c:idx val="1"/>
              <c:layout>
                <c:manualLayout>
                  <c:x val="-4.7808941237717187E-2"/>
                  <c:y val="-7.8549288791240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CE-449B-95AF-A41C41C965CC}"/>
                </c:ext>
              </c:extLst>
            </c:dLbl>
            <c:dLbl>
              <c:idx val="2"/>
              <c:layout>
                <c:manualLayout>
                  <c:x val="-5.0251256281406975E-2"/>
                  <c:y val="-4.9382716049382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CE-449B-95AF-A41C41C965CC}"/>
                </c:ext>
              </c:extLst>
            </c:dLbl>
            <c:dLbl>
              <c:idx val="3"/>
              <c:layout>
                <c:manualLayout>
                  <c:x val="-5.7455710598158703E-2"/>
                  <c:y val="-7.1040270746052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CE-449B-95AF-A41C41C965CC}"/>
                </c:ext>
              </c:extLst>
            </c:dLbl>
            <c:dLbl>
              <c:idx val="4"/>
              <c:layout>
                <c:manualLayout>
                  <c:x val="-2.2300205948970898E-2"/>
                  <c:y val="-4.1288281402747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6CE-449B-95AF-A41C41C965C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Plan1!$B$2:$B$6</c:f>
              <c:numCache>
                <c:formatCode>"R$"\ #,##0.00</c:formatCode>
                <c:ptCount val="5"/>
                <c:pt idx="0">
                  <c:v>1759422168</c:v>
                </c:pt>
                <c:pt idx="1">
                  <c:v>2086860113</c:v>
                </c:pt>
                <c:pt idx="2">
                  <c:v>2425648054</c:v>
                </c:pt>
                <c:pt idx="3">
                  <c:v>2810239559</c:v>
                </c:pt>
                <c:pt idx="4">
                  <c:v>3023771304.0100002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D6CE-449B-95AF-A41C41C965CC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Orçamento Executado</c:v>
                </c:pt>
              </c:strCache>
            </c:strRef>
          </c:tx>
          <c:spPr>
            <a:ln w="60325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5.7960069040956658E-2"/>
                  <c:y val="6.8441254201976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6CE-449B-95AF-A41C41C965CC}"/>
                </c:ext>
              </c:extLst>
            </c:dLbl>
            <c:dLbl>
              <c:idx val="1"/>
              <c:layout>
                <c:manualLayout>
                  <c:x val="-6.5326633165829151E-2"/>
                  <c:y val="5.7179987004548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6CE-449B-95AF-A41C41C965CC}"/>
                </c:ext>
              </c:extLst>
            </c:dLbl>
            <c:dLbl>
              <c:idx val="2"/>
              <c:layout>
                <c:manualLayout>
                  <c:x val="-6.2884288224302545E-2"/>
                  <c:y val="5.97746512188576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6CE-449B-95AF-A41C41C965CC}"/>
                </c:ext>
              </c:extLst>
            </c:dLbl>
            <c:dLbl>
              <c:idx val="3"/>
              <c:layout>
                <c:manualLayout>
                  <c:x val="-5.9029893990523913E-2"/>
                  <c:y val="5.6603392513544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6CE-449B-95AF-A41C41C965CC}"/>
                </c:ext>
              </c:extLst>
            </c:dLbl>
            <c:dLbl>
              <c:idx val="4"/>
              <c:layout>
                <c:manualLayout>
                  <c:x val="-2.5998038989008918E-2"/>
                  <c:y val="5.8612301001878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6CE-449B-95AF-A41C41C965C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Plan1!$C$2:$C$6</c:f>
              <c:numCache>
                <c:formatCode>"R$"\ #,##0.00</c:formatCode>
                <c:ptCount val="5"/>
                <c:pt idx="0">
                  <c:v>1575836178.6800001</c:v>
                </c:pt>
                <c:pt idx="1">
                  <c:v>1754607554.0799999</c:v>
                </c:pt>
                <c:pt idx="2">
                  <c:v>2155380752.21</c:v>
                </c:pt>
                <c:pt idx="3">
                  <c:v>2437777382.5799999</c:v>
                </c:pt>
                <c:pt idx="4">
                  <c:v>2839735178.2800002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D6CE-449B-95AF-A41C41C965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9762688"/>
        <c:axId val="343990848"/>
      </c:lineChart>
      <c:catAx>
        <c:axId val="33976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43990848"/>
        <c:crosses val="autoZero"/>
        <c:auto val="1"/>
        <c:lblAlgn val="ctr"/>
        <c:lblOffset val="100"/>
        <c:noMultiLvlLbl val="0"/>
      </c:catAx>
      <c:valAx>
        <c:axId val="343990848"/>
        <c:scaling>
          <c:orientation val="minMax"/>
        </c:scaling>
        <c:delete val="0"/>
        <c:axPos val="l"/>
        <c:numFmt formatCode="&quot;R$&quot;\ #,##0.00" sourceLinked="1"/>
        <c:majorTickMark val="none"/>
        <c:minorTickMark val="none"/>
        <c:tickLblPos val="nextTo"/>
        <c:spPr>
          <a:ln w="9525">
            <a:noFill/>
          </a:ln>
        </c:spPr>
        <c:crossAx val="339762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604107774033332"/>
          <c:y val="0.70088767193255586"/>
          <c:w val="0.394909104749678"/>
          <c:h val="0.10499230244258574"/>
        </c:manualLayout>
      </c:layout>
      <c:overlay val="0"/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pt-B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960756586597562"/>
          <c:y val="7.4000592882742439E-2"/>
          <c:w val="0.77588821472474168"/>
          <c:h val="0.703149939379404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'Base Graf Obj-simples-'!$B$74</c:f>
              <c:strCache>
                <c:ptCount val="1"/>
                <c:pt idx="0">
                  <c:v>Valor (R$)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25400"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BB5-4164-9E85-A6DA7EC2940F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BB5-4164-9E85-A6DA7EC2940F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BB5-4164-9E85-A6DA7EC2940F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BB5-4164-9E85-A6DA7EC2940F}"/>
              </c:ext>
            </c:extLst>
          </c:dPt>
          <c:cat>
            <c:strRef>
              <c:f>'Base Graf Obj-simples-'!$A$75:$A$79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Obj-simples-'!$B$75:$B$79</c:f>
              <c:numCache>
                <c:formatCode>_(* #,##0.00_);_(* \(#,##0.00\);_(* "-"??_);_(@_)</c:formatCode>
                <c:ptCount val="5"/>
                <c:pt idx="0">
                  <c:v>1185624999</c:v>
                </c:pt>
                <c:pt idx="1">
                  <c:v>1655733558.8099999</c:v>
                </c:pt>
                <c:pt idx="2">
                  <c:v>1647684955.8</c:v>
                </c:pt>
                <c:pt idx="3">
                  <c:v>1643186245.8</c:v>
                </c:pt>
                <c:pt idx="4">
                  <c:v>1630296031.1800001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BB5-4164-9E85-A6DA7EC2940F}"/>
            </c:ext>
          </c:extLst>
        </c:ser>
        <c:ser>
          <c:idx val="1"/>
          <c:order val="1"/>
          <c:tx>
            <c:strRef>
              <c:f>'Base Graf Obj-simples-'!$C$74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Obj-simples-'!$A$75:$A$79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Obj-simples-'!$C$75:$C$79</c:f>
              <c:numCache>
                <c:formatCode>0.00%</c:formatCode>
                <c:ptCount val="5"/>
                <c:pt idx="0">
                  <c:v>1</c:v>
                </c:pt>
                <c:pt idx="1">
                  <c:v>1.396506956420881</c:v>
                </c:pt>
                <c:pt idx="2">
                  <c:v>0.99513895036603317</c:v>
                </c:pt>
                <c:pt idx="3">
                  <c:v>0.99726967829367852</c:v>
                </c:pt>
                <c:pt idx="4">
                  <c:v>0.99215535387242471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BB5-4164-9E85-A6DA7EC294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230747136"/>
        <c:axId val="230898432"/>
      </c:barChart>
      <c:catAx>
        <c:axId val="23074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0898432"/>
        <c:crosses val="autoZero"/>
        <c:auto val="1"/>
        <c:lblAlgn val="ctr"/>
        <c:lblOffset val="100"/>
        <c:noMultiLvlLbl val="0"/>
      </c:catAx>
      <c:valAx>
        <c:axId val="230898432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074713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8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1321413380639671"/>
          <c:y val="2.3255813953488372E-2"/>
          <c:w val="0.52919039764298237"/>
          <c:h val="0.58593664164072512"/>
        </c:manualLayout>
      </c:layout>
      <c:bar3DChart>
        <c:barDir val="bar"/>
        <c:grouping val="clustered"/>
        <c:varyColors val="0"/>
        <c:ser>
          <c:idx val="4"/>
          <c:order val="0"/>
          <c:tx>
            <c:strRef>
              <c:f>'BASE graf Objet-ação'!$D$32</c:f>
              <c:strCache>
                <c:ptCount val="1"/>
                <c:pt idx="0">
                  <c:v>AUTORIZADO (R$)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'BASE graf Objet-ação'!$B$33:$B$39</c:f>
              <c:strCache>
                <c:ptCount val="7"/>
                <c:pt idx="0">
                  <c:v>3108 - Articulação e cooperação interfederativa em gestão de saúde</c:v>
                </c:pt>
                <c:pt idx="1">
                  <c:v>4253 - Manutenção de serviços de transporte</c:v>
                </c:pt>
                <c:pt idx="2">
                  <c:v>4229 - Manutenção de serviços de infomática</c:v>
                </c:pt>
                <c:pt idx="3">
                  <c:v>6036 - Fornecimento de insumos e serviços de saúde por Sentenças Judiciais, Ação Civil</c:v>
                </c:pt>
                <c:pt idx="4">
                  <c:v>4200 - Coordenação e manutenção dos serviços administrativos gerais</c:v>
                </c:pt>
                <c:pt idx="5">
                  <c:v>4518 - Manutenção do plano de saúde dos servidores da Secretaria da saúde</c:v>
                </c:pt>
                <c:pt idx="6">
                  <c:v>4152 - Manutenção de recursos humanos</c:v>
                </c:pt>
              </c:strCache>
            </c:strRef>
          </c:cat>
          <c:val>
            <c:numRef>
              <c:f>'BASE graf Objet-ação'!$D$33:$D$39</c:f>
              <c:numCache>
                <c:formatCode>#,##0.00</c:formatCode>
                <c:ptCount val="7"/>
                <c:pt idx="0" formatCode="_(* #,##0.00_);_(* \(#,##0.00\);_(* &quot;-&quot;??_);_(@_)">
                  <c:v>282700</c:v>
                </c:pt>
                <c:pt idx="1">
                  <c:v>5454569</c:v>
                </c:pt>
                <c:pt idx="2">
                  <c:v>4886502</c:v>
                </c:pt>
                <c:pt idx="3">
                  <c:v>15319208</c:v>
                </c:pt>
                <c:pt idx="4">
                  <c:v>17579120</c:v>
                </c:pt>
                <c:pt idx="5" formatCode="_(* #,##0.00_);_(* \(#,##0.00\);_(* &quot;-&quot;??_);_(@_)">
                  <c:v>41848762</c:v>
                </c:pt>
                <c:pt idx="6">
                  <c:v>1570362697.8099999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FF-4F8B-B43C-95AEFD2E38B2}"/>
            </c:ext>
          </c:extLst>
        </c:ser>
        <c:ser>
          <c:idx val="0"/>
          <c:order val="1"/>
          <c:tx>
            <c:strRef>
              <c:f>'BASE graf Objet-ação'!$E$32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Objet-ação'!$B$33:$B$39</c:f>
              <c:strCache>
                <c:ptCount val="7"/>
                <c:pt idx="0">
                  <c:v>3108 - Articulação e cooperação interfederativa em gestão de saúde</c:v>
                </c:pt>
                <c:pt idx="1">
                  <c:v>4253 - Manutenção de serviços de transporte</c:v>
                </c:pt>
                <c:pt idx="2">
                  <c:v>4229 - Manutenção de serviços de infomática</c:v>
                </c:pt>
                <c:pt idx="3">
                  <c:v>6036 - Fornecimento de insumos e serviços de saúde por Sentenças Judiciais, Ação Civil</c:v>
                </c:pt>
                <c:pt idx="4">
                  <c:v>4200 - Coordenação e manutenção dos serviços administrativos gerais</c:v>
                </c:pt>
                <c:pt idx="5">
                  <c:v>4518 - Manutenção do plano de saúde dos servidores da Secretaria da saúde</c:v>
                </c:pt>
                <c:pt idx="6">
                  <c:v>4152 - Manutenção de recursos humanos</c:v>
                </c:pt>
              </c:strCache>
            </c:strRef>
          </c:cat>
          <c:val>
            <c:numRef>
              <c:f>'BASE graf Objet-ação'!$E$33:$E$39</c:f>
              <c:numCache>
                <c:formatCode>#,##0.00</c:formatCode>
                <c:ptCount val="7"/>
                <c:pt idx="0" formatCode="_(* #,##0.00_);_(* \(#,##0.00\);_(* &quot;-&quot;??_);_(@_)">
                  <c:v>114269.8</c:v>
                </c:pt>
                <c:pt idx="1">
                  <c:v>5403859.6500000004</c:v>
                </c:pt>
                <c:pt idx="2">
                  <c:v>4886500.2699999996</c:v>
                </c:pt>
                <c:pt idx="3">
                  <c:v>13751862.08</c:v>
                </c:pt>
                <c:pt idx="4">
                  <c:v>17093150.539999999</c:v>
                </c:pt>
                <c:pt idx="5" formatCode="_(* #,##0.00_);_(* \(#,##0.00\);_(* &quot;-&quot;??_);_(@_)">
                  <c:v>41848760.939999998</c:v>
                </c:pt>
                <c:pt idx="6">
                  <c:v>1564586552.52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3FF-4F8B-B43C-95AEFD2E38B2}"/>
            </c:ext>
          </c:extLst>
        </c:ser>
        <c:ser>
          <c:idx val="1"/>
          <c:order val="2"/>
          <c:tx>
            <c:strRef>
              <c:f>'BASE graf Objet-ação'!$F$32</c:f>
              <c:strCache>
                <c:ptCount val="1"/>
                <c:pt idx="0">
                  <c:v>LIQUIDADO (R$)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'BASE graf Objet-ação'!$B$33:$B$39</c:f>
              <c:strCache>
                <c:ptCount val="7"/>
                <c:pt idx="0">
                  <c:v>3108 - Articulação e cooperação interfederativa em gestão de saúde</c:v>
                </c:pt>
                <c:pt idx="1">
                  <c:v>4253 - Manutenção de serviços de transporte</c:v>
                </c:pt>
                <c:pt idx="2">
                  <c:v>4229 - Manutenção de serviços de infomática</c:v>
                </c:pt>
                <c:pt idx="3">
                  <c:v>6036 - Fornecimento de insumos e serviços de saúde por Sentenças Judiciais, Ação Civil</c:v>
                </c:pt>
                <c:pt idx="4">
                  <c:v>4200 - Coordenação e manutenção dos serviços administrativos gerais</c:v>
                </c:pt>
                <c:pt idx="5">
                  <c:v>4518 - Manutenção do plano de saúde dos servidores da Secretaria da saúde</c:v>
                </c:pt>
                <c:pt idx="6">
                  <c:v>4152 - Manutenção de recursos humanos</c:v>
                </c:pt>
              </c:strCache>
            </c:strRef>
          </c:cat>
          <c:val>
            <c:numRef>
              <c:f>'BASE graf Objet-ação'!$F$33:$F$39</c:f>
              <c:numCache>
                <c:formatCode>#,##0.00</c:formatCode>
                <c:ptCount val="7"/>
                <c:pt idx="0" formatCode="_(* #,##0.00_);_(* \(#,##0.00\);_(* &quot;-&quot;??_);_(@_)">
                  <c:v>90083</c:v>
                </c:pt>
                <c:pt idx="1">
                  <c:v>4744702.8499999996</c:v>
                </c:pt>
                <c:pt idx="2">
                  <c:v>4711738.67</c:v>
                </c:pt>
                <c:pt idx="3">
                  <c:v>12168630.35</c:v>
                </c:pt>
                <c:pt idx="4">
                  <c:v>15035777.470000001</c:v>
                </c:pt>
                <c:pt idx="5" formatCode="_(* #,##0.00_);_(* \(#,##0.00\);_(* &quot;-&quot;??_);_(@_)">
                  <c:v>41848760.939999998</c:v>
                </c:pt>
                <c:pt idx="6">
                  <c:v>1564586552.52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3FF-4F8B-B43C-95AEFD2E38B2}"/>
            </c:ext>
          </c:extLst>
        </c:ser>
        <c:ser>
          <c:idx val="3"/>
          <c:order val="3"/>
          <c:tx>
            <c:strRef>
              <c:f>'BASE graf Objet-ação'!$H$32</c:f>
              <c:strCache>
                <c:ptCount val="1"/>
                <c:pt idx="0">
                  <c:v>% EMPENHO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3.9506170791294565E-3"/>
                  <c:y val="-7.7395763789124182E-17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FF-4F8B-B43C-95AEFD2E38B2}"/>
                </c:ext>
              </c:extLst>
            </c:dLbl>
            <c:dLbl>
              <c:idx val="1"/>
              <c:layout>
                <c:manualLayout>
                  <c:x val="3.9506170791294565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FF-4F8B-B43C-95AEFD2E38B2}"/>
                </c:ext>
              </c:extLst>
            </c:dLbl>
            <c:dLbl>
              <c:idx val="2"/>
              <c:layout>
                <c:manualLayout>
                  <c:x val="2.6336410286826204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FF-4F8B-B43C-95AEFD2E38B2}"/>
                </c:ext>
              </c:extLst>
            </c:dLbl>
            <c:dLbl>
              <c:idx val="3"/>
              <c:layout>
                <c:manualLayout>
                  <c:x val="2.6337447194196054E-3"/>
                  <c:y val="9.6744704736405227E-18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3FF-4F8B-B43C-95AEFD2E38B2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'BASE graf Objet-ação'!$B$33:$B$39</c:f>
              <c:strCache>
                <c:ptCount val="7"/>
                <c:pt idx="0">
                  <c:v>3108 - Articulação e cooperação interfederativa em gestão de saúde</c:v>
                </c:pt>
                <c:pt idx="1">
                  <c:v>4253 - Manutenção de serviços de transporte</c:v>
                </c:pt>
                <c:pt idx="2">
                  <c:v>4229 - Manutenção de serviços de infomática</c:v>
                </c:pt>
                <c:pt idx="3">
                  <c:v>6036 - Fornecimento de insumos e serviços de saúde por Sentenças Judiciais, Ação Civil</c:v>
                </c:pt>
                <c:pt idx="4">
                  <c:v>4200 - Coordenação e manutenção dos serviços administrativos gerais</c:v>
                </c:pt>
                <c:pt idx="5">
                  <c:v>4518 - Manutenção do plano de saúde dos servidores da Secretaria da saúde</c:v>
                </c:pt>
                <c:pt idx="6">
                  <c:v>4152 - Manutenção de recursos humanos</c:v>
                </c:pt>
              </c:strCache>
            </c:strRef>
          </c:cat>
          <c:val>
            <c:numRef>
              <c:f>'BASE graf Objet-ação'!$H$33:$H$39</c:f>
              <c:numCache>
                <c:formatCode>0.00%</c:formatCode>
                <c:ptCount val="7"/>
                <c:pt idx="0">
                  <c:v>0.40420870180403257</c:v>
                </c:pt>
                <c:pt idx="1">
                  <c:v>0.99070332596397637</c:v>
                </c:pt>
                <c:pt idx="2">
                  <c:v>0.99999964596351332</c:v>
                </c:pt>
                <c:pt idx="3">
                  <c:v>0.89768753580472305</c:v>
                </c:pt>
                <c:pt idx="4">
                  <c:v>0.97235530219942745</c:v>
                </c:pt>
                <c:pt idx="5">
                  <c:v>0.99999997467069635</c:v>
                </c:pt>
                <c:pt idx="6">
                  <c:v>0.99632177630170704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3FF-4F8B-B43C-95AEFD2E3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1150080"/>
        <c:axId val="230770944"/>
        <c:axId val="0"/>
      </c:bar3DChart>
      <c:catAx>
        <c:axId val="231150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 algn="just"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0770944"/>
        <c:crosses val="autoZero"/>
        <c:auto val="1"/>
        <c:lblAlgn val="ctr"/>
        <c:lblOffset val="100"/>
        <c:noMultiLvlLbl val="0"/>
      </c:catAx>
      <c:valAx>
        <c:axId val="230770944"/>
        <c:scaling>
          <c:orientation val="minMax"/>
        </c:scaling>
        <c:delete val="0"/>
        <c:axPos val="b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1150080"/>
        <c:crosses val="autoZero"/>
        <c:crossBetween val="between"/>
        <c:majorUnit val="3000000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255320087956362"/>
          <c:y val="3.1298440636096957E-2"/>
          <c:w val="0.79821501540794049"/>
          <c:h val="0.767433037483986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'Base Graf Obj-simples-'!$B$18</c:f>
              <c:strCache>
                <c:ptCount val="1"/>
                <c:pt idx="0">
                  <c:v>Valor (R$)</c:v>
                </c:pt>
              </c:strCache>
            </c:strRef>
          </c:tx>
          <c:spPr>
            <a:solidFill>
              <a:srgbClr val="FF99FF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25400"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0DE-42EF-A94F-93534B0629E2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0DE-42EF-A94F-93534B0629E2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0DE-42EF-A94F-93534B0629E2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0DE-42EF-A94F-93534B0629E2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0DE-42EF-A94F-93534B0629E2}"/>
              </c:ext>
            </c:extLst>
          </c:dPt>
          <c:cat>
            <c:strRef>
              <c:f>'Base Graf Obj-simples-'!$A$19:$A$23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Obj-simples-'!$B$19:$B$23</c:f>
              <c:numCache>
                <c:formatCode>_(* #,##0.00_);_(* \(#,##0.00\);_(* "-"??_);_(@_)</c:formatCode>
                <c:ptCount val="5"/>
                <c:pt idx="0">
                  <c:v>638684367</c:v>
                </c:pt>
                <c:pt idx="1">
                  <c:v>1156951937.2</c:v>
                </c:pt>
                <c:pt idx="2">
                  <c:v>1024113635.3900001</c:v>
                </c:pt>
                <c:pt idx="3">
                  <c:v>940656286.08000004</c:v>
                </c:pt>
                <c:pt idx="4">
                  <c:v>938495948.28000009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0DE-42EF-A94F-93534B0629E2}"/>
            </c:ext>
          </c:extLst>
        </c:ser>
        <c:ser>
          <c:idx val="1"/>
          <c:order val="1"/>
          <c:tx>
            <c:strRef>
              <c:f>'Base Graf Obj-simples-'!$C$18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Obj-simples-'!$A$19:$A$23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Obj-simples-'!$C$19:$C$23</c:f>
              <c:numCache>
                <c:formatCode>0.00%</c:formatCode>
                <c:ptCount val="5"/>
                <c:pt idx="0">
                  <c:v>1</c:v>
                </c:pt>
                <c:pt idx="1">
                  <c:v>1.8114611801669478</c:v>
                </c:pt>
                <c:pt idx="2">
                  <c:v>0.88518252354415961</c:v>
                </c:pt>
                <c:pt idx="3">
                  <c:v>0.91850772568005301</c:v>
                </c:pt>
                <c:pt idx="4">
                  <c:v>0.99770337175016099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90DE-42EF-A94F-93534B0629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231389184"/>
        <c:axId val="230773248"/>
      </c:barChart>
      <c:catAx>
        <c:axId val="23138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0773248"/>
        <c:crosses val="autoZero"/>
        <c:auto val="1"/>
        <c:lblAlgn val="ctr"/>
        <c:lblOffset val="100"/>
        <c:noMultiLvlLbl val="0"/>
      </c:catAx>
      <c:valAx>
        <c:axId val="230773248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spPr>
          <a:noFill/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138918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8204862411205731"/>
          <c:y val="2.7558888295742694E-2"/>
          <c:w val="0.58866568996905144"/>
          <c:h val="0.8382372311155932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Objet-ação'!$D$2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Objet-ação'!$B$3:$B$6</c:f>
              <c:strCache>
                <c:ptCount val="4"/>
                <c:pt idx="0">
                  <c:v>4354 - Apoio à manutenção dos serviços de MAC Ambulatorial e hospitalar na rede municip</c:v>
                </c:pt>
                <c:pt idx="1">
                  <c:v>3099 - Ampliação e modernização da rede de serviços de saúde no Estado</c:v>
                </c:pt>
                <c:pt idx="2">
                  <c:v>4352 - Organização e viabilização dos serviços de saúde, e do apoio ao diagnóstico</c:v>
                </c:pt>
                <c:pt idx="3">
                  <c:v>4113 - Oferta de ações e serviços de MAC Ambulatorial e hospitalar nas unidades hospita</c:v>
                </c:pt>
              </c:strCache>
            </c:strRef>
          </c:cat>
          <c:val>
            <c:numRef>
              <c:f>'BASE graf Objet-ação'!$D$3:$D$6</c:f>
              <c:numCache>
                <c:formatCode>#,##0.00</c:formatCode>
                <c:ptCount val="4"/>
                <c:pt idx="0">
                  <c:v>38281973</c:v>
                </c:pt>
                <c:pt idx="1">
                  <c:v>109082481</c:v>
                </c:pt>
                <c:pt idx="2">
                  <c:v>270621463.19999999</c:v>
                </c:pt>
                <c:pt idx="3">
                  <c:v>738966020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9C-450D-A009-E3A446A098D6}"/>
            </c:ext>
          </c:extLst>
        </c:ser>
        <c:ser>
          <c:idx val="1"/>
          <c:order val="1"/>
          <c:tx>
            <c:strRef>
              <c:f>'BASE graf Objet-ação'!$E$2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Objet-ação'!$B$3:$B$6</c:f>
              <c:strCache>
                <c:ptCount val="4"/>
                <c:pt idx="0">
                  <c:v>4354 - Apoio à manutenção dos serviços de MAC Ambulatorial e hospitalar na rede municip</c:v>
                </c:pt>
                <c:pt idx="1">
                  <c:v>3099 - Ampliação e modernização da rede de serviços de saúde no Estado</c:v>
                </c:pt>
                <c:pt idx="2">
                  <c:v>4352 - Organização e viabilização dos serviços de saúde, e do apoio ao diagnóstico</c:v>
                </c:pt>
                <c:pt idx="3">
                  <c:v>4113 - Oferta de ações e serviços de MAC Ambulatorial e hospitalar nas unidades hospita</c:v>
                </c:pt>
              </c:strCache>
            </c:strRef>
          </c:cat>
          <c:val>
            <c:numRef>
              <c:f>'BASE graf Objet-ação'!$E$3:$E$6</c:f>
              <c:numCache>
                <c:formatCode>#,##0.00</c:formatCode>
                <c:ptCount val="4"/>
                <c:pt idx="0">
                  <c:v>37810315.289999999</c:v>
                </c:pt>
                <c:pt idx="1">
                  <c:v>85032842.959999993</c:v>
                </c:pt>
                <c:pt idx="2">
                  <c:v>233406238.68000001</c:v>
                </c:pt>
                <c:pt idx="3">
                  <c:v>667864238.46000004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C9C-450D-A009-E3A446A098D6}"/>
            </c:ext>
          </c:extLst>
        </c:ser>
        <c:ser>
          <c:idx val="2"/>
          <c:order val="2"/>
          <c:tx>
            <c:strRef>
              <c:f>'BASE graf Objet-ação'!$F$2</c:f>
              <c:strCache>
                <c:ptCount val="1"/>
                <c:pt idx="0">
                  <c:v>LIQUIDADO (R$)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'BASE graf Objet-ação'!$B$3:$B$6</c:f>
              <c:strCache>
                <c:ptCount val="4"/>
                <c:pt idx="0">
                  <c:v>4354 - Apoio à manutenção dos serviços de MAC Ambulatorial e hospitalar na rede municip</c:v>
                </c:pt>
                <c:pt idx="1">
                  <c:v>3099 - Ampliação e modernização da rede de serviços de saúde no Estado</c:v>
                </c:pt>
                <c:pt idx="2">
                  <c:v>4352 - Organização e viabilização dos serviços de saúde, e do apoio ao diagnóstico</c:v>
                </c:pt>
                <c:pt idx="3">
                  <c:v>4113 - Oferta de ações e serviços de MAC Ambulatorial e hospitalar nas unidades hospita</c:v>
                </c:pt>
              </c:strCache>
            </c:strRef>
          </c:cat>
          <c:val>
            <c:numRef>
              <c:f>'BASE graf Objet-ação'!$F$3:$F$6</c:f>
              <c:numCache>
                <c:formatCode>#,##0.00</c:formatCode>
                <c:ptCount val="4"/>
                <c:pt idx="0">
                  <c:v>35367182.960000001</c:v>
                </c:pt>
                <c:pt idx="1">
                  <c:v>79368447.299999997</c:v>
                </c:pt>
                <c:pt idx="2">
                  <c:v>225834895.21000001</c:v>
                </c:pt>
                <c:pt idx="3">
                  <c:v>600085760.61000001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C9C-450D-A009-E3A446A098D6}"/>
            </c:ext>
          </c:extLst>
        </c:ser>
        <c:ser>
          <c:idx val="3"/>
          <c:order val="3"/>
          <c:tx>
            <c:strRef>
              <c:f>'BASE graf Objet-ação'!$H$2</c:f>
              <c:strCache>
                <c:ptCount val="1"/>
                <c:pt idx="0">
                  <c:v>% EMPENHO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1069957755356843E-2"/>
                  <c:y val="-1.0554089709762533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9C-450D-A009-E3A446A098D6}"/>
                </c:ext>
              </c:extLst>
            </c:dLbl>
            <c:dLbl>
              <c:idx val="1"/>
              <c:layout>
                <c:manualLayout>
                  <c:x val="2.1069957755356843E-2"/>
                  <c:y val="-6.3324538258575196E-3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C9C-450D-A009-E3A446A098D6}"/>
                </c:ext>
              </c:extLst>
            </c:dLbl>
            <c:dLbl>
              <c:idx val="2"/>
              <c:layout>
                <c:manualLayout>
                  <c:x val="2.2386830115066647E-2"/>
                  <c:y val="-1.0554089709762533E-2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9C-450D-A009-E3A446A098D6}"/>
                </c:ext>
              </c:extLst>
            </c:dLbl>
            <c:dLbl>
              <c:idx val="3"/>
              <c:layout>
                <c:manualLayout>
                  <c:x val="1.5802468316517635E-2"/>
                  <c:y val="-6.3324538258575291E-3"/>
                </c:manualLayout>
              </c:layout>
              <c:spPr/>
              <c:txPr>
                <a:bodyPr/>
                <a:lstStyle/>
                <a:p>
                  <a:pPr>
                    <a:defRPr sz="10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C9C-450D-A009-E3A446A098D6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'BASE graf Objet-ação'!$B$3:$B$6</c:f>
              <c:strCache>
                <c:ptCount val="4"/>
                <c:pt idx="0">
                  <c:v>4354 - Apoio à manutenção dos serviços de MAC Ambulatorial e hospitalar na rede municip</c:v>
                </c:pt>
                <c:pt idx="1">
                  <c:v>3099 - Ampliação e modernização da rede de serviços de saúde no Estado</c:v>
                </c:pt>
                <c:pt idx="2">
                  <c:v>4352 - Organização e viabilização dos serviços de saúde, e do apoio ao diagnóstico</c:v>
                </c:pt>
                <c:pt idx="3">
                  <c:v>4113 - Oferta de ações e serviços de MAC Ambulatorial e hospitalar nas unidades hospita</c:v>
                </c:pt>
              </c:strCache>
            </c:strRef>
          </c:cat>
          <c:val>
            <c:numRef>
              <c:f>'BASE graf Objet-ação'!$H$3:$H$6</c:f>
              <c:numCache>
                <c:formatCode>0.00%</c:formatCode>
                <c:ptCount val="4"/>
                <c:pt idx="0">
                  <c:v>0.98767937822849405</c:v>
                </c:pt>
                <c:pt idx="1">
                  <c:v>0.77952795151404741</c:v>
                </c:pt>
                <c:pt idx="2">
                  <c:v>0.86248236159858294</c:v>
                </c:pt>
                <c:pt idx="3">
                  <c:v>0.90378206897794844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C9C-450D-A009-E3A446A098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1787008"/>
        <c:axId val="230775552"/>
        <c:axId val="0"/>
      </c:bar3DChart>
      <c:catAx>
        <c:axId val="231787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0775552"/>
        <c:crosses val="autoZero"/>
        <c:auto val="1"/>
        <c:lblAlgn val="ctr"/>
        <c:lblOffset val="100"/>
        <c:noMultiLvlLbl val="0"/>
      </c:catAx>
      <c:valAx>
        <c:axId val="230775552"/>
        <c:scaling>
          <c:orientation val="minMax"/>
        </c:scaling>
        <c:delete val="0"/>
        <c:axPos val="b"/>
        <c:numFmt formatCode="#,##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178700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'Base Graf Obj-simples-'!$B$90</c:f>
              <c:strCache>
                <c:ptCount val="1"/>
                <c:pt idx="0">
                  <c:v>Valor (R$)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25400"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7E1-4DB0-B204-35C49376F426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7E1-4DB0-B204-35C49376F426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7E1-4DB0-B204-35C49376F426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7E1-4DB0-B204-35C49376F426}"/>
              </c:ext>
            </c:extLst>
          </c:dPt>
          <c:cat>
            <c:strRef>
              <c:f>'Base Graf Obj-simples-'!$A$91:$A$95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Obj-simples-'!$B$91:$B$95</c:f>
              <c:numCache>
                <c:formatCode>_(* #,##0.00_);_(* \(#,##0.00\);_(* "-"??_);_(@_)</c:formatCode>
                <c:ptCount val="5"/>
                <c:pt idx="0">
                  <c:v>89373916</c:v>
                </c:pt>
                <c:pt idx="1">
                  <c:v>62574225</c:v>
                </c:pt>
                <c:pt idx="2">
                  <c:v>61678018.82</c:v>
                </c:pt>
                <c:pt idx="3">
                  <c:v>60564068.82</c:v>
                </c:pt>
                <c:pt idx="4">
                  <c:v>60564068.82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7E1-4DB0-B204-35C49376F426}"/>
            </c:ext>
          </c:extLst>
        </c:ser>
        <c:ser>
          <c:idx val="1"/>
          <c:order val="1"/>
          <c:tx>
            <c:strRef>
              <c:f>'Base Graf Obj-simples-'!$C$90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Obj-simples-'!$A$91:$A$95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Obj-simples-'!$C$91:$C$95</c:f>
              <c:numCache>
                <c:formatCode>0.00%</c:formatCode>
                <c:ptCount val="5"/>
                <c:pt idx="0">
                  <c:v>1</c:v>
                </c:pt>
                <c:pt idx="1">
                  <c:v>0.70013968057525866</c:v>
                </c:pt>
                <c:pt idx="2">
                  <c:v>0.98567771027128182</c:v>
                </c:pt>
                <c:pt idx="3">
                  <c:v>0.9819392707270489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7E1-4DB0-B204-35C49376F4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231431680"/>
        <c:axId val="230794368"/>
      </c:barChart>
      <c:catAx>
        <c:axId val="23143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0794368"/>
        <c:crosses val="autoZero"/>
        <c:auto val="1"/>
        <c:lblAlgn val="ctr"/>
        <c:lblOffset val="100"/>
        <c:noMultiLvlLbl val="0"/>
      </c:catAx>
      <c:valAx>
        <c:axId val="230794368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143168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066107096148169"/>
          <c:y val="2.3218997361477572E-2"/>
          <c:w val="0.64416128347564716"/>
          <c:h val="0.7154584173020588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Objet-ação'!$D$58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Objet-ação'!$B$59</c:f>
              <c:strCache>
                <c:ptCount val="1"/>
                <c:pt idx="0">
                  <c:v>4345 - Implementação da rede de atenção às urgências</c:v>
                </c:pt>
              </c:strCache>
            </c:strRef>
          </c:cat>
          <c:val>
            <c:numRef>
              <c:f>'BASE graf Objet-ação'!$D$59</c:f>
              <c:numCache>
                <c:formatCode>#,##0.00</c:formatCode>
                <c:ptCount val="1"/>
                <c:pt idx="0">
                  <c:v>62574225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80-49B8-AA21-71479C461A12}"/>
            </c:ext>
          </c:extLst>
        </c:ser>
        <c:ser>
          <c:idx val="1"/>
          <c:order val="1"/>
          <c:tx>
            <c:strRef>
              <c:f>'BASE graf Objet-ação'!$E$58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Objet-ação'!$B$59</c:f>
              <c:strCache>
                <c:ptCount val="1"/>
                <c:pt idx="0">
                  <c:v>4345 - Implementação da rede de atenção às urgências</c:v>
                </c:pt>
              </c:strCache>
            </c:strRef>
          </c:cat>
          <c:val>
            <c:numRef>
              <c:f>'BASE graf Objet-ação'!$E$59</c:f>
              <c:numCache>
                <c:formatCode>#,##0.00</c:formatCode>
                <c:ptCount val="1"/>
                <c:pt idx="0">
                  <c:v>61678018.82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580-49B8-AA21-71479C461A12}"/>
            </c:ext>
          </c:extLst>
        </c:ser>
        <c:ser>
          <c:idx val="2"/>
          <c:order val="2"/>
          <c:tx>
            <c:strRef>
              <c:f>'BASE graf Objet-ação'!$F$58</c:f>
              <c:strCache>
                <c:ptCount val="1"/>
                <c:pt idx="0">
                  <c:v>LIQUIDADO (R$)</c:v>
                </c:pt>
              </c:strCache>
            </c:strRef>
          </c:tx>
          <c:invertIfNegative val="0"/>
          <c:cat>
            <c:strRef>
              <c:f>'BASE graf Objet-ação'!$B$59</c:f>
              <c:strCache>
                <c:ptCount val="1"/>
                <c:pt idx="0">
                  <c:v>4345 - Implementação da rede de atenção às urgências</c:v>
                </c:pt>
              </c:strCache>
            </c:strRef>
          </c:cat>
          <c:val>
            <c:numRef>
              <c:f>'BASE graf Objet-ação'!$F$59</c:f>
              <c:numCache>
                <c:formatCode>#,##0.00</c:formatCode>
                <c:ptCount val="1"/>
                <c:pt idx="0">
                  <c:v>60564068.82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580-49B8-AA21-71479C461A12}"/>
            </c:ext>
          </c:extLst>
        </c:ser>
        <c:ser>
          <c:idx val="3"/>
          <c:order val="3"/>
          <c:tx>
            <c:strRef>
              <c:f>'BASE graf Objet-ação'!$H$58</c:f>
              <c:strCache>
                <c:ptCount val="1"/>
                <c:pt idx="0">
                  <c:v>% EMPENHO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6.9796147023124033E-2"/>
                  <c:y val="-1.4783672654026069E-2"/>
                </c:manualLayout>
              </c:layout>
              <c:spPr/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80-49B8-AA21-71479C461A12}"/>
                </c:ext>
              </c:extLst>
            </c:dLbl>
            <c:dLbl>
              <c:idx val="1"/>
              <c:layout>
                <c:manualLayout>
                  <c:x val="2.6317875380715526E-2"/>
                  <c:y val="-1.0559797305106431E-2"/>
                </c:manualLayout>
              </c:layout>
              <c:spPr/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580-49B8-AA21-71479C461A12}"/>
                </c:ext>
              </c:extLst>
            </c:dLbl>
            <c:dLbl>
              <c:idx val="2"/>
              <c:layout>
                <c:manualLayout>
                  <c:x val="2.6317875380715526E-2"/>
                  <c:y val="-1.0559797305106469E-2"/>
                </c:manualLayout>
              </c:layout>
              <c:spPr/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580-49B8-AA21-71479C461A12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'BASE graf Objet-ação'!$B$59</c:f>
              <c:strCache>
                <c:ptCount val="1"/>
                <c:pt idx="0">
                  <c:v>4345 - Implementação da rede de atenção às urgências</c:v>
                </c:pt>
              </c:strCache>
            </c:strRef>
          </c:cat>
          <c:val>
            <c:numRef>
              <c:f>'BASE graf Objet-ação'!$H$59</c:f>
              <c:numCache>
                <c:formatCode>0.00%</c:formatCode>
                <c:ptCount val="1"/>
                <c:pt idx="0">
                  <c:v>0.98567771027128182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580-49B8-AA21-71479C461A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1580160"/>
        <c:axId val="230796672"/>
        <c:axId val="0"/>
      </c:bar3DChart>
      <c:catAx>
        <c:axId val="231580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0796672"/>
        <c:crosses val="autoZero"/>
        <c:auto val="1"/>
        <c:lblAlgn val="ctr"/>
        <c:lblOffset val="100"/>
        <c:noMultiLvlLbl val="0"/>
      </c:catAx>
      <c:valAx>
        <c:axId val="230796672"/>
        <c:scaling>
          <c:orientation val="minMax"/>
        </c:scaling>
        <c:delete val="0"/>
        <c:axPos val="b"/>
        <c:numFmt formatCode="#,##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1580160"/>
        <c:crosses val="autoZero"/>
        <c:crossBetween val="between"/>
        <c:majorUnit val="150000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482721774402706"/>
          <c:y val="1.8065455877211967E-2"/>
          <c:w val="0.84409241334951712"/>
          <c:h val="0.831420652228196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'Base Graf Obj-simples-'!$B$42</c:f>
              <c:strCache>
                <c:ptCount val="1"/>
                <c:pt idx="0">
                  <c:v>Valor (R$)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27-46E1-90ED-AD9617F9F069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127-46E1-90ED-AD9617F9F069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127-46E1-90ED-AD9617F9F069}"/>
              </c:ext>
            </c:extLst>
          </c:dPt>
          <c:cat>
            <c:strRef>
              <c:f>'Base Graf Obj-simples-'!$A$43:$A$47</c:f>
              <c:strCache>
                <c:ptCount val="5"/>
                <c:pt idx="0">
                  <c:v>Orçamento Inicial</c:v>
                </c:pt>
                <c:pt idx="1">
                  <c:v>Autorizado </c:v>
                </c:pt>
                <c:pt idx="2">
                  <c:v>Empenhado </c:v>
                </c:pt>
                <c:pt idx="3">
                  <c:v>Liquidado</c:v>
                </c:pt>
                <c:pt idx="4">
                  <c:v>Pago </c:v>
                </c:pt>
              </c:strCache>
            </c:strRef>
          </c:cat>
          <c:val>
            <c:numRef>
              <c:f>'Base Graf Obj-simples-'!$B$43:$B$47</c:f>
              <c:numCache>
                <c:formatCode>_(* #,##0.00_);_(* \(#,##0.00\);_(* "-"??_);_(@_)</c:formatCode>
                <c:ptCount val="5"/>
                <c:pt idx="0">
                  <c:v>27924000</c:v>
                </c:pt>
                <c:pt idx="1">
                  <c:v>29912976</c:v>
                </c:pt>
                <c:pt idx="2">
                  <c:v>21118669.190000001</c:v>
                </c:pt>
                <c:pt idx="3">
                  <c:v>18408162.77</c:v>
                </c:pt>
                <c:pt idx="4">
                  <c:v>18406572.77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127-46E1-90ED-AD9617F9F069}"/>
            </c:ext>
          </c:extLst>
        </c:ser>
        <c:ser>
          <c:idx val="1"/>
          <c:order val="1"/>
          <c:tx>
            <c:strRef>
              <c:f>'Base Graf Obj-simples-'!$C$42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Obj-simples-'!$A$43:$A$47</c:f>
              <c:strCache>
                <c:ptCount val="5"/>
                <c:pt idx="0">
                  <c:v>Orçamento Inicial</c:v>
                </c:pt>
                <c:pt idx="1">
                  <c:v>Autorizado </c:v>
                </c:pt>
                <c:pt idx="2">
                  <c:v>Empenhado </c:v>
                </c:pt>
                <c:pt idx="3">
                  <c:v>Liquidado</c:v>
                </c:pt>
                <c:pt idx="4">
                  <c:v>Pago </c:v>
                </c:pt>
              </c:strCache>
            </c:strRef>
          </c:cat>
          <c:val>
            <c:numRef>
              <c:f>'Base Graf Obj-simples-'!$C$43:$C$47</c:f>
              <c:numCache>
                <c:formatCode>0.00%</c:formatCode>
                <c:ptCount val="5"/>
                <c:pt idx="0">
                  <c:v>1</c:v>
                </c:pt>
                <c:pt idx="1">
                  <c:v>1.0712281908036099</c:v>
                </c:pt>
                <c:pt idx="2">
                  <c:v>0.70600361495292219</c:v>
                </c:pt>
                <c:pt idx="3">
                  <c:v>0.87165354049470756</c:v>
                </c:pt>
                <c:pt idx="4">
                  <c:v>0.99991362527483774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127-46E1-90ED-AD9617F9F0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21181952"/>
        <c:axId val="230798976"/>
      </c:barChart>
      <c:catAx>
        <c:axId val="2118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0798976"/>
        <c:crosses val="autoZero"/>
        <c:auto val="1"/>
        <c:lblAlgn val="ctr"/>
        <c:lblOffset val="100"/>
        <c:noMultiLvlLbl val="0"/>
      </c:catAx>
      <c:valAx>
        <c:axId val="230798976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18195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778324152168726"/>
          <c:y val="2.3218997361477572E-2"/>
          <c:w val="0.67094436317989892"/>
          <c:h val="0.7327997008289530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Objet-ação'!$D$18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Objet-ação'!$B$19</c:f>
              <c:strCache>
                <c:ptCount val="1"/>
                <c:pt idx="0">
                  <c:v>4127 - Produção hemoterápica e hematológica na hemorrede</c:v>
                </c:pt>
              </c:strCache>
            </c:strRef>
          </c:cat>
          <c:val>
            <c:numRef>
              <c:f>'BASE graf Objet-ação'!$D$19</c:f>
              <c:numCache>
                <c:formatCode>#,##0.00</c:formatCode>
                <c:ptCount val="1"/>
                <c:pt idx="0">
                  <c:v>29912976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E4-49A5-A540-DFB0F59772E5}"/>
            </c:ext>
          </c:extLst>
        </c:ser>
        <c:ser>
          <c:idx val="1"/>
          <c:order val="1"/>
          <c:tx>
            <c:strRef>
              <c:f>'BASE graf Objet-ação'!$E$18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Objet-ação'!$B$19</c:f>
              <c:strCache>
                <c:ptCount val="1"/>
                <c:pt idx="0">
                  <c:v>4127 - Produção hemoterápica e hematológica na hemorrede</c:v>
                </c:pt>
              </c:strCache>
            </c:strRef>
          </c:cat>
          <c:val>
            <c:numRef>
              <c:f>'BASE graf Objet-ação'!$E$19</c:f>
              <c:numCache>
                <c:formatCode>#,##0.00</c:formatCode>
                <c:ptCount val="1"/>
                <c:pt idx="0">
                  <c:v>21118669.190000001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FE4-49A5-A540-DFB0F59772E5}"/>
            </c:ext>
          </c:extLst>
        </c:ser>
        <c:ser>
          <c:idx val="2"/>
          <c:order val="2"/>
          <c:tx>
            <c:strRef>
              <c:f>'BASE graf Objet-ação'!$F$18</c:f>
              <c:strCache>
                <c:ptCount val="1"/>
                <c:pt idx="0">
                  <c:v>LIQUIDADO (R$)</c:v>
                </c:pt>
              </c:strCache>
            </c:strRef>
          </c:tx>
          <c:invertIfNegative val="0"/>
          <c:cat>
            <c:strRef>
              <c:f>'BASE graf Objet-ação'!$B$19</c:f>
              <c:strCache>
                <c:ptCount val="1"/>
                <c:pt idx="0">
                  <c:v>4127 - Produção hemoterápica e hematológica na hemorrede</c:v>
                </c:pt>
              </c:strCache>
            </c:strRef>
          </c:cat>
          <c:val>
            <c:numRef>
              <c:f>'BASE graf Objet-ação'!$F$19</c:f>
              <c:numCache>
                <c:formatCode>#,##0.00</c:formatCode>
                <c:ptCount val="1"/>
                <c:pt idx="0">
                  <c:v>18408162.77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FE4-49A5-A540-DFB0F59772E5}"/>
            </c:ext>
          </c:extLst>
        </c:ser>
        <c:ser>
          <c:idx val="3"/>
          <c:order val="3"/>
          <c:tx>
            <c:strRef>
              <c:f>'BASE graf Objet-ação'!$H$18</c:f>
              <c:strCache>
                <c:ptCount val="1"/>
                <c:pt idx="0">
                  <c:v>% EMPENHO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7.7707821107341826E-2"/>
                  <c:y val="-3.1703650680028631E-2"/>
                </c:manualLayout>
              </c:layout>
              <c:spPr/>
              <c:txPr>
                <a:bodyPr/>
                <a:lstStyle/>
                <a:p>
                  <a:pPr>
                    <a:defRPr sz="18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E4-49A5-A540-DFB0F59772E5}"/>
                </c:ext>
              </c:extLst>
            </c:dLbl>
            <c:dLbl>
              <c:idx val="1"/>
              <c:layout>
                <c:manualLayout>
                  <c:x val="1.9738406535536643E-2"/>
                  <c:y val="-8.4478378440851747E-3"/>
                </c:manualLayout>
              </c:layout>
              <c:spPr/>
              <c:txPr>
                <a:bodyPr/>
                <a:lstStyle/>
                <a:p>
                  <a:pPr>
                    <a:defRPr sz="18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FE4-49A5-A540-DFB0F59772E5}"/>
                </c:ext>
              </c:extLst>
            </c:dLbl>
            <c:dLbl>
              <c:idx val="2"/>
              <c:layout>
                <c:manualLayout>
                  <c:x val="1.9738406535536643E-2"/>
                  <c:y val="-1.0559797305106469E-2"/>
                </c:manualLayout>
              </c:layout>
              <c:spPr/>
              <c:txPr>
                <a:bodyPr/>
                <a:lstStyle/>
                <a:p>
                  <a:pPr>
                    <a:defRPr sz="18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FE4-49A5-A540-DFB0F59772E5}"/>
                </c:ext>
              </c:extLst>
            </c:dLbl>
            <c:dLbl>
              <c:idx val="3"/>
              <c:layout>
                <c:manualLayout>
                  <c:x val="2.1054300304572421E-2"/>
                  <c:y val="-1.2671756766127763E-2"/>
                </c:manualLayout>
              </c:layout>
              <c:spPr/>
              <c:txPr>
                <a:bodyPr/>
                <a:lstStyle/>
                <a:p>
                  <a:pPr>
                    <a:defRPr sz="18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FE4-49A5-A540-DFB0F59772E5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'BASE graf Objet-ação'!$B$19</c:f>
              <c:strCache>
                <c:ptCount val="1"/>
                <c:pt idx="0">
                  <c:v>4127 - Produção hemoterápica e hematológica na hemorrede</c:v>
                </c:pt>
              </c:strCache>
            </c:strRef>
          </c:cat>
          <c:val>
            <c:numRef>
              <c:f>'BASE graf Objet-ação'!$H$19</c:f>
              <c:numCache>
                <c:formatCode>0.00%</c:formatCode>
                <c:ptCount val="1"/>
                <c:pt idx="0">
                  <c:v>0.70600361495292219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FE4-49A5-A540-DFB0F59772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313024"/>
        <c:axId val="231096320"/>
        <c:axId val="0"/>
      </c:bar3DChart>
      <c:catAx>
        <c:axId val="21313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1096320"/>
        <c:crosses val="autoZero"/>
        <c:auto val="1"/>
        <c:lblAlgn val="ctr"/>
        <c:lblOffset val="100"/>
        <c:noMultiLvlLbl val="0"/>
      </c:catAx>
      <c:valAx>
        <c:axId val="231096320"/>
        <c:scaling>
          <c:orientation val="minMax"/>
        </c:scaling>
        <c:delete val="0"/>
        <c:axPos val="b"/>
        <c:numFmt formatCode="#,##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131302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5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800" b="1">
                <a:latin typeface="+mn-lt"/>
              </a:defRPr>
            </a:pPr>
            <a:r>
              <a:rPr lang="en-US" sz="1800" b="1" dirty="0" err="1">
                <a:latin typeface="+mn-lt"/>
              </a:rPr>
              <a:t>Orçamento</a:t>
            </a:r>
            <a:r>
              <a:rPr lang="en-US" sz="1800" b="1" dirty="0">
                <a:latin typeface="+mn-lt"/>
              </a:rPr>
              <a:t> </a:t>
            </a:r>
            <a:r>
              <a:rPr lang="en-US" sz="1800" b="1" dirty="0" err="1">
                <a:latin typeface="+mn-lt"/>
              </a:rPr>
              <a:t>Autorizado</a:t>
            </a:r>
            <a:r>
              <a:rPr lang="en-US" sz="1800" b="1" dirty="0">
                <a:latin typeface="+mn-lt"/>
              </a:rPr>
              <a:t> </a:t>
            </a:r>
            <a:r>
              <a:rPr lang="en-US" sz="1800" b="1" dirty="0" err="1">
                <a:latin typeface="+mn-lt"/>
              </a:rPr>
              <a:t>por</a:t>
            </a:r>
            <a:r>
              <a:rPr lang="en-US" sz="1800" b="1" dirty="0">
                <a:latin typeface="+mn-lt"/>
              </a:rPr>
              <a:t> </a:t>
            </a:r>
            <a:r>
              <a:rPr lang="en-US" sz="1800" b="1" dirty="0" err="1">
                <a:latin typeface="+mn-lt"/>
              </a:rPr>
              <a:t>Categoria</a:t>
            </a:r>
            <a:r>
              <a:rPr lang="en-US" sz="1800" b="1" dirty="0">
                <a:latin typeface="+mn-lt"/>
              </a:rPr>
              <a:t> </a:t>
            </a:r>
            <a:r>
              <a:rPr lang="en-US" sz="1800" b="1" dirty="0" err="1">
                <a:latin typeface="+mn-lt"/>
              </a:rPr>
              <a:t>Econômica</a:t>
            </a:r>
            <a:r>
              <a:rPr lang="en-US" sz="1800" b="1" baseline="0" dirty="0">
                <a:latin typeface="+mn-lt"/>
              </a:rPr>
              <a:t>, </a:t>
            </a:r>
            <a:r>
              <a:rPr lang="en-US" sz="1800" b="1" i="0" u="none" strike="noStrike" baseline="0" dirty="0">
                <a:effectLst/>
              </a:rPr>
              <a:t>2023: </a:t>
            </a:r>
            <a:r>
              <a:rPr lang="en-US" sz="1800" b="1" dirty="0">
                <a:latin typeface="+mn-lt"/>
              </a:rPr>
              <a:t>R$ 3.023.771.304,01</a:t>
            </a:r>
          </a:p>
        </c:rich>
      </c:tx>
      <c:layout>
        <c:manualLayout>
          <c:xMode val="edge"/>
          <c:yMode val="edge"/>
          <c:x val="0.33376888699723345"/>
          <c:y val="3.356404292879760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366313340001942"/>
          <c:y val="0.2221921301447452"/>
          <c:w val="0.44180180180180179"/>
          <c:h val="0.69807829181494663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Orçamento Autorizado por Categoria Econômica R$ 3.023.771.304,01</c:v>
                </c:pt>
              </c:strCache>
            </c:strRef>
          </c:tx>
          <c:dPt>
            <c:idx val="0"/>
            <c:bubble3D val="0"/>
            <c:spPr>
              <a:solidFill>
                <a:srgbClr val="0066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D0B-4BA0-96D3-8BCA5DAA6260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D0B-4BA0-96D3-8BCA5DAA6260}"/>
              </c:ext>
            </c:extLst>
          </c:dPt>
          <c:cat>
            <c:strRef>
              <c:f>Plan1!$A$2:$A$3</c:f>
              <c:strCache>
                <c:ptCount val="2"/>
                <c:pt idx="0">
                  <c:v>Despesas Correntes R$ 2.855.221.211,01 - 94,43%</c:v>
                </c:pt>
                <c:pt idx="1">
                  <c:v>Despesas de Capital R$ 168.550.093,00 - 5,57%</c:v>
                </c:pt>
              </c:strCache>
            </c:strRef>
          </c:cat>
          <c:val>
            <c:numRef>
              <c:f>Plan1!$B$2:$B$3</c:f>
              <c:numCache>
                <c:formatCode>_("R$"* #,##0.00_);_("R$"* \(#,##0.00\);_("R$"* "-"??_);_(@_)</c:formatCode>
                <c:ptCount val="2"/>
                <c:pt idx="0">
                  <c:v>2855221211.0100002</c:v>
                </c:pt>
                <c:pt idx="1">
                  <c:v>168550093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1B-4BB6-9F42-22B8A88749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600">
                <a:latin typeface="+mn-lt"/>
              </a:defRPr>
            </a:pPr>
            <a:endParaRPr lang="pt-BR"/>
          </a:p>
        </c:txPr>
      </c:legendEntry>
      <c:legendEntry>
        <c:idx val="1"/>
        <c:txPr>
          <a:bodyPr/>
          <a:lstStyle/>
          <a:p>
            <a:pPr>
              <a:defRPr sz="1600">
                <a:latin typeface="+mn-lt"/>
              </a:defRPr>
            </a:pPr>
            <a:endParaRPr lang="pt-BR"/>
          </a:p>
        </c:txPr>
      </c:legendEntry>
      <c:layout>
        <c:manualLayout>
          <c:xMode val="edge"/>
          <c:yMode val="edge"/>
          <c:x val="0.51863974794103773"/>
          <c:y val="0.38323386650634239"/>
          <c:w val="0.46670899127657967"/>
          <c:h val="0.21009817688432622"/>
        </c:manualLayout>
      </c:layout>
      <c:overlay val="0"/>
      <c:txPr>
        <a:bodyPr/>
        <a:lstStyle/>
        <a:p>
          <a:pPr>
            <a:defRPr sz="1600">
              <a:latin typeface="+mn-lt"/>
            </a:defRPr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'Base Graf Obj-simples-'!$B$66</c:f>
              <c:strCache>
                <c:ptCount val="1"/>
                <c:pt idx="0">
                  <c:v>Valor (R$)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25400"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7DB-4B63-AE16-0D88F45145D0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7DB-4B63-AE16-0D88F45145D0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7DB-4B63-AE16-0D88F45145D0}"/>
              </c:ext>
            </c:extLst>
          </c:dPt>
          <c:cat>
            <c:strRef>
              <c:f>'Base Graf Obj-simples-'!$A$67:$A$71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Obj-simples-'!$B$67:$B$71</c:f>
              <c:numCache>
                <c:formatCode>_(* #,##0.00_);_(* \(#,##0.00\);_(* "-"??_);_(@_)</c:formatCode>
                <c:ptCount val="5"/>
                <c:pt idx="0">
                  <c:v>20101229</c:v>
                </c:pt>
                <c:pt idx="1">
                  <c:v>22780920</c:v>
                </c:pt>
                <c:pt idx="2">
                  <c:v>19816516.239999998</c:v>
                </c:pt>
                <c:pt idx="3">
                  <c:v>16114286.51</c:v>
                </c:pt>
                <c:pt idx="4">
                  <c:v>16036450.85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7DB-4B63-AE16-0D88F45145D0}"/>
            </c:ext>
          </c:extLst>
        </c:ser>
        <c:ser>
          <c:idx val="1"/>
          <c:order val="1"/>
          <c:tx>
            <c:strRef>
              <c:f>'Base Graf Obj-simples-'!$C$66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Obj-simples-'!$A$67:$A$71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Obj-simples-'!$C$67:$C$71</c:f>
              <c:numCache>
                <c:formatCode>0.00%</c:formatCode>
                <c:ptCount val="5"/>
                <c:pt idx="0">
                  <c:v>1</c:v>
                </c:pt>
                <c:pt idx="1">
                  <c:v>1.1333098090668983</c:v>
                </c:pt>
                <c:pt idx="2">
                  <c:v>0.86987339580666623</c:v>
                </c:pt>
                <c:pt idx="3">
                  <c:v>0.81317454162165093</c:v>
                </c:pt>
                <c:pt idx="4">
                  <c:v>0.99516977311085431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7DB-4B63-AE16-0D88F4514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231676416"/>
        <c:axId val="231098624"/>
      </c:barChart>
      <c:catAx>
        <c:axId val="23167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1098624"/>
        <c:crosses val="autoZero"/>
        <c:auto val="1"/>
        <c:lblAlgn val="ctr"/>
        <c:lblOffset val="100"/>
        <c:noMultiLvlLbl val="0"/>
      </c:catAx>
      <c:valAx>
        <c:axId val="231098624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167641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790197865775037"/>
          <c:y val="2.1159973061854768E-3"/>
          <c:w val="0.81526178333758292"/>
          <c:h val="0.811483501170911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Objet-ação'!$D$42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Objet-ação'!$B$43</c:f>
              <c:strCache>
                <c:ptCount val="1"/>
                <c:pt idx="0">
                  <c:v>4356 - Assistência farmacêutica</c:v>
                </c:pt>
              </c:strCache>
            </c:strRef>
          </c:cat>
          <c:val>
            <c:numRef>
              <c:f>'BASE graf Objet-ação'!$D$43</c:f>
              <c:numCache>
                <c:formatCode>#,##0.00</c:formatCode>
                <c:ptCount val="1"/>
                <c:pt idx="0">
                  <c:v>22780920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03-4829-B10E-94F4D015292B}"/>
            </c:ext>
          </c:extLst>
        </c:ser>
        <c:ser>
          <c:idx val="1"/>
          <c:order val="1"/>
          <c:tx>
            <c:strRef>
              <c:f>'BASE graf Objet-ação'!$E$42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Objet-ação'!$B$43</c:f>
              <c:strCache>
                <c:ptCount val="1"/>
                <c:pt idx="0">
                  <c:v>4356 - Assistência farmacêutica</c:v>
                </c:pt>
              </c:strCache>
            </c:strRef>
          </c:cat>
          <c:val>
            <c:numRef>
              <c:f>'BASE graf Objet-ação'!$E$43</c:f>
              <c:numCache>
                <c:formatCode>#,##0.00</c:formatCode>
                <c:ptCount val="1"/>
                <c:pt idx="0">
                  <c:v>19816516.239999998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03-4829-B10E-94F4D015292B}"/>
            </c:ext>
          </c:extLst>
        </c:ser>
        <c:ser>
          <c:idx val="2"/>
          <c:order val="2"/>
          <c:tx>
            <c:strRef>
              <c:f>'BASE graf Objet-ação'!$F$42</c:f>
              <c:strCache>
                <c:ptCount val="1"/>
                <c:pt idx="0">
                  <c:v>LIQUIDADO (R$)</c:v>
                </c:pt>
              </c:strCache>
            </c:strRef>
          </c:tx>
          <c:invertIfNegative val="0"/>
          <c:cat>
            <c:strRef>
              <c:f>'BASE graf Objet-ação'!$B$43</c:f>
              <c:strCache>
                <c:ptCount val="1"/>
                <c:pt idx="0">
                  <c:v>4356 - Assistência farmacêutica</c:v>
                </c:pt>
              </c:strCache>
            </c:strRef>
          </c:cat>
          <c:val>
            <c:numRef>
              <c:f>'BASE graf Objet-ação'!$F$43</c:f>
              <c:numCache>
                <c:formatCode>#,##0.00</c:formatCode>
                <c:ptCount val="1"/>
                <c:pt idx="0">
                  <c:v>16114286.51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103-4829-B10E-94F4D015292B}"/>
            </c:ext>
          </c:extLst>
        </c:ser>
        <c:ser>
          <c:idx val="3"/>
          <c:order val="3"/>
          <c:tx>
            <c:strRef>
              <c:f>'BASE graf Objet-ação'!$H$42</c:f>
              <c:strCache>
                <c:ptCount val="1"/>
                <c:pt idx="0">
                  <c:v>% EMPENHO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3.292180899274507E-2"/>
                  <c:y val="-2.3234324398402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03-4829-B10E-94F4D015292B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'BASE graf Objet-ação'!$B$43</c:f>
              <c:strCache>
                <c:ptCount val="1"/>
                <c:pt idx="0">
                  <c:v>4356 - Assistência farmacêutica</c:v>
                </c:pt>
              </c:strCache>
            </c:strRef>
          </c:cat>
          <c:val>
            <c:numRef>
              <c:f>'BASE graf Objet-ação'!$H$43</c:f>
              <c:numCache>
                <c:formatCode>0.00%</c:formatCode>
                <c:ptCount val="1"/>
                <c:pt idx="0">
                  <c:v>0.86987339580666623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103-4829-B10E-94F4D01529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2210432"/>
        <c:axId val="231100928"/>
        <c:axId val="0"/>
      </c:bar3DChart>
      <c:catAx>
        <c:axId val="232210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1100928"/>
        <c:crosses val="autoZero"/>
        <c:auto val="1"/>
        <c:lblAlgn val="ctr"/>
        <c:lblOffset val="100"/>
        <c:noMultiLvlLbl val="0"/>
      </c:catAx>
      <c:valAx>
        <c:axId val="231100928"/>
        <c:scaling>
          <c:orientation val="minMax"/>
        </c:scaling>
        <c:delete val="0"/>
        <c:axPos val="b"/>
        <c:numFmt formatCode="#,##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2210432"/>
        <c:crosses val="autoZero"/>
        <c:crossBetween val="between"/>
        <c:majorUnit val="60000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'Base Graf Obj-simples-'!$B$50</c:f>
              <c:strCache>
                <c:ptCount val="1"/>
                <c:pt idx="0">
                  <c:v>Valor (R$)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25400"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A63-4BD0-8EC1-52F4346AFF5E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A63-4BD0-8EC1-52F4346AFF5E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A63-4BD0-8EC1-52F4346AFF5E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A63-4BD0-8EC1-52F4346AFF5E}"/>
              </c:ext>
            </c:extLst>
          </c:dPt>
          <c:cat>
            <c:strRef>
              <c:f>'Base Graf Obj-simples-'!$A$51:$A$55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Obj-simples-'!$B$51:$B$55</c:f>
              <c:numCache>
                <c:formatCode>_(* #,##0.00_);_(* \(#,##0.00\);_(* "-"??_);_(@_)</c:formatCode>
                <c:ptCount val="5"/>
                <c:pt idx="0">
                  <c:v>19440000</c:v>
                </c:pt>
                <c:pt idx="1">
                  <c:v>40129998</c:v>
                </c:pt>
                <c:pt idx="2">
                  <c:v>18926347</c:v>
                </c:pt>
                <c:pt idx="3">
                  <c:v>14168407.15</c:v>
                </c:pt>
                <c:pt idx="4">
                  <c:v>13496286.789999999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A63-4BD0-8EC1-52F4346AFF5E}"/>
            </c:ext>
          </c:extLst>
        </c:ser>
        <c:ser>
          <c:idx val="1"/>
          <c:order val="1"/>
          <c:tx>
            <c:strRef>
              <c:f>'Base Graf Obj-simples-'!$C$50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Obj-simples-'!$A$51:$A$55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Obj-simples-'!$C$51:$C$55</c:f>
              <c:numCache>
                <c:formatCode>0.00%</c:formatCode>
                <c:ptCount val="5"/>
                <c:pt idx="0">
                  <c:v>1</c:v>
                </c:pt>
                <c:pt idx="1">
                  <c:v>2.0643003086419753</c:v>
                </c:pt>
                <c:pt idx="2">
                  <c:v>0.47162591435962692</c:v>
                </c:pt>
                <c:pt idx="3">
                  <c:v>0.74860759712373448</c:v>
                </c:pt>
                <c:pt idx="4">
                  <c:v>0.95256203799874561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3A63-4BD0-8EC1-52F4346AFF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232281600"/>
        <c:axId val="231103232"/>
      </c:barChart>
      <c:catAx>
        <c:axId val="23228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1103232"/>
        <c:crosses val="autoZero"/>
        <c:auto val="1"/>
        <c:lblAlgn val="ctr"/>
        <c:lblOffset val="100"/>
        <c:noMultiLvlLbl val="0"/>
      </c:catAx>
      <c:valAx>
        <c:axId val="231103232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228160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198650127444345"/>
          <c:y val="2.3287144662676458E-2"/>
          <c:w val="0.54149976908079622"/>
          <c:h val="0.6914628360841724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Objet-ação'!$D$13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Objet-ação'!$B$14:$B$15</c:f>
              <c:strCache>
                <c:ptCount val="2"/>
                <c:pt idx="0">
                  <c:v>4078 - Gerenciamento do risco sanitário</c:v>
                </c:pt>
                <c:pt idx="1">
                  <c:v>4353 - Fortalecimento do sistema estadual de vigilância em saúde</c:v>
                </c:pt>
              </c:strCache>
            </c:strRef>
          </c:cat>
          <c:val>
            <c:numRef>
              <c:f>'BASE graf Objet-ação'!$D$14:$D$15</c:f>
              <c:numCache>
                <c:formatCode>#,##0.00</c:formatCode>
                <c:ptCount val="2"/>
                <c:pt idx="0">
                  <c:v>1461856</c:v>
                </c:pt>
                <c:pt idx="1">
                  <c:v>38668142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19-40E6-B5A6-F10A140ABADC}"/>
            </c:ext>
          </c:extLst>
        </c:ser>
        <c:ser>
          <c:idx val="1"/>
          <c:order val="1"/>
          <c:tx>
            <c:strRef>
              <c:f>'BASE graf Objet-ação'!$E$13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Objet-ação'!$B$14:$B$15</c:f>
              <c:strCache>
                <c:ptCount val="2"/>
                <c:pt idx="0">
                  <c:v>4078 - Gerenciamento do risco sanitário</c:v>
                </c:pt>
                <c:pt idx="1">
                  <c:v>4353 - Fortalecimento do sistema estadual de vigilância em saúde</c:v>
                </c:pt>
              </c:strCache>
            </c:strRef>
          </c:cat>
          <c:val>
            <c:numRef>
              <c:f>'BASE graf Objet-ação'!$E$14:$E$15</c:f>
              <c:numCache>
                <c:formatCode>#,##0.00</c:formatCode>
                <c:ptCount val="2"/>
                <c:pt idx="0">
                  <c:v>484227.69</c:v>
                </c:pt>
                <c:pt idx="1">
                  <c:v>18442119.309999999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819-40E6-B5A6-F10A140ABADC}"/>
            </c:ext>
          </c:extLst>
        </c:ser>
        <c:ser>
          <c:idx val="2"/>
          <c:order val="2"/>
          <c:tx>
            <c:strRef>
              <c:f>'BASE graf Objet-ação'!$F$13</c:f>
              <c:strCache>
                <c:ptCount val="1"/>
                <c:pt idx="0">
                  <c:v>LIQUIDADO (R$)</c:v>
                </c:pt>
              </c:strCache>
            </c:strRef>
          </c:tx>
          <c:invertIfNegative val="0"/>
          <c:cat>
            <c:strRef>
              <c:f>'BASE graf Objet-ação'!$B$14:$B$15</c:f>
              <c:strCache>
                <c:ptCount val="2"/>
                <c:pt idx="0">
                  <c:v>4078 - Gerenciamento do risco sanitário</c:v>
                </c:pt>
                <c:pt idx="1">
                  <c:v>4353 - Fortalecimento do sistema estadual de vigilância em saúde</c:v>
                </c:pt>
              </c:strCache>
            </c:strRef>
          </c:cat>
          <c:val>
            <c:numRef>
              <c:f>'BASE graf Objet-ação'!$F$14:$F$15</c:f>
              <c:numCache>
                <c:formatCode>#,##0.00</c:formatCode>
                <c:ptCount val="2"/>
                <c:pt idx="0">
                  <c:v>473347.98</c:v>
                </c:pt>
                <c:pt idx="1">
                  <c:v>13695059.17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819-40E6-B5A6-F10A140ABADC}"/>
            </c:ext>
          </c:extLst>
        </c:ser>
        <c:ser>
          <c:idx val="3"/>
          <c:order val="3"/>
          <c:tx>
            <c:strRef>
              <c:f>'BASE graf Objet-ação'!$H$46</c:f>
              <c:strCache>
                <c:ptCount val="1"/>
                <c:pt idx="0">
                  <c:v>% EMPENHO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1843043921321987E-2"/>
                  <c:y val="-1.4783716227149055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19-40E6-B5A6-F10A140ABADC}"/>
                </c:ext>
              </c:extLst>
            </c:dLbl>
            <c:dLbl>
              <c:idx val="1"/>
              <c:layout>
                <c:manualLayout>
                  <c:x val="1.052715015228621E-2"/>
                  <c:y val="-1.0559797305106469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819-40E6-B5A6-F10A140ABADC}"/>
                </c:ext>
              </c:extLst>
            </c:dLbl>
            <c:dLbl>
              <c:idx val="2"/>
              <c:layout>
                <c:manualLayout>
                  <c:x val="9.2112563832504341E-3"/>
                  <c:y val="-1.0559797305106469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19-40E6-B5A6-F10A140ABADC}"/>
                </c:ext>
              </c:extLst>
            </c:dLbl>
            <c:dLbl>
              <c:idx val="4"/>
              <c:layout>
                <c:manualLayout>
                  <c:x val="6.5794688451788815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819-40E6-B5A6-F10A140ABADC}"/>
                </c:ext>
              </c:extLst>
            </c:dLbl>
            <c:dLbl>
              <c:idx val="5"/>
              <c:layout>
                <c:manualLayout>
                  <c:x val="6.5794688451788815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819-40E6-B5A6-F10A140ABADC}"/>
                </c:ext>
              </c:extLst>
            </c:dLbl>
            <c:dLbl>
              <c:idx val="6"/>
              <c:layout>
                <c:manualLayout>
                  <c:x val="6.5794688451788815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819-40E6-B5A6-F10A140ABADC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'BASE graf Objet-ação'!$B$14:$B$15</c:f>
              <c:strCache>
                <c:ptCount val="2"/>
                <c:pt idx="0">
                  <c:v>4078 - Gerenciamento do risco sanitário</c:v>
                </c:pt>
                <c:pt idx="1">
                  <c:v>4353 - Fortalecimento do sistema estadual de vigilância em saúde</c:v>
                </c:pt>
              </c:strCache>
            </c:strRef>
          </c:cat>
          <c:val>
            <c:numRef>
              <c:f>'BASE graf Objet-ação'!$H$14:$H$15</c:f>
              <c:numCache>
                <c:formatCode>0.00%</c:formatCode>
                <c:ptCount val="2"/>
                <c:pt idx="0">
                  <c:v>0.33124171601033209</c:v>
                </c:pt>
                <c:pt idx="1">
                  <c:v>0.47693316399841501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819-40E6-B5A6-F10A140ABA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2433152"/>
        <c:axId val="232350848"/>
        <c:axId val="0"/>
      </c:bar3DChart>
      <c:catAx>
        <c:axId val="232433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2350848"/>
        <c:crosses val="autoZero"/>
        <c:auto val="1"/>
        <c:lblAlgn val="ctr"/>
        <c:lblOffset val="100"/>
        <c:noMultiLvlLbl val="0"/>
      </c:catAx>
      <c:valAx>
        <c:axId val="232350848"/>
        <c:scaling>
          <c:orientation val="minMax"/>
        </c:scaling>
        <c:delete val="0"/>
        <c:axPos val="b"/>
        <c:numFmt formatCode="#,##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2433152"/>
        <c:crosses val="autoZero"/>
        <c:crossBetween val="between"/>
        <c:majorUnit val="60000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'Base Graf Obj-simples-'!$B$58</c:f>
              <c:strCache>
                <c:ptCount val="1"/>
                <c:pt idx="0">
                  <c:v>Valor (R$)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25400"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69B-49D4-B956-D4572D6D58C1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69B-49D4-B956-D4572D6D58C1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69B-49D4-B956-D4572D6D58C1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69B-49D4-B956-D4572D6D58C1}"/>
              </c:ext>
            </c:extLst>
          </c:dPt>
          <c:cat>
            <c:strRef>
              <c:f>'Base Graf Obj-simples-'!$A$59:$A$63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Obj-simples-'!$B$59:$B$63</c:f>
              <c:numCache>
                <c:formatCode>_(* #,##0.00_);_(* \(#,##0.00\);_(* "-"??_);_(@_)</c:formatCode>
                <c:ptCount val="5"/>
                <c:pt idx="0">
                  <c:v>10329229</c:v>
                </c:pt>
                <c:pt idx="1">
                  <c:v>18749943</c:v>
                </c:pt>
                <c:pt idx="2">
                  <c:v>17104992.710000001</c:v>
                </c:pt>
                <c:pt idx="3">
                  <c:v>16788168.350000001</c:v>
                </c:pt>
                <c:pt idx="4">
                  <c:v>16788168.350000001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69B-49D4-B956-D4572D6D58C1}"/>
            </c:ext>
          </c:extLst>
        </c:ser>
        <c:ser>
          <c:idx val="1"/>
          <c:order val="1"/>
          <c:tx>
            <c:strRef>
              <c:f>'Base Graf Obj-simples-'!$C$58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Obj-simples-'!$A$59:$A$63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Obj-simples-'!$C$59:$C$63</c:f>
              <c:numCache>
                <c:formatCode>0.00%</c:formatCode>
                <c:ptCount val="5"/>
                <c:pt idx="0">
                  <c:v>1</c:v>
                </c:pt>
                <c:pt idx="1">
                  <c:v>1.815231611188018</c:v>
                </c:pt>
                <c:pt idx="2">
                  <c:v>0.91226905116458223</c:v>
                </c:pt>
                <c:pt idx="3">
                  <c:v>0.98147766763941524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69B-49D4-B956-D4572D6D58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232548864"/>
        <c:axId val="232353152"/>
      </c:barChart>
      <c:catAx>
        <c:axId val="23254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2353152"/>
        <c:crosses val="autoZero"/>
        <c:auto val="1"/>
        <c:lblAlgn val="ctr"/>
        <c:lblOffset val="100"/>
        <c:noMultiLvlLbl val="0"/>
      </c:catAx>
      <c:valAx>
        <c:axId val="232353152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254886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711138500404042"/>
          <c:y val="2.3274741074753236E-2"/>
          <c:w val="0.57732565035647765"/>
          <c:h val="0.7176315743438047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Objet-ação'!$D$22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Objet-ação'!$B$23:$B$24</c:f>
              <c:strCache>
                <c:ptCount val="2"/>
                <c:pt idx="0">
                  <c:v>4361 - Implementação da rede de atenção psicossocial</c:v>
                </c:pt>
                <c:pt idx="1">
                  <c:v>4156 - Qualificação do processo de trabalho da atenção primária</c:v>
                </c:pt>
              </c:strCache>
            </c:strRef>
          </c:cat>
          <c:val>
            <c:numRef>
              <c:f>'BASE graf Objet-ação'!$D$23:$D$24</c:f>
              <c:numCache>
                <c:formatCode>#,##0.00</c:formatCode>
                <c:ptCount val="2"/>
                <c:pt idx="0">
                  <c:v>4818994</c:v>
                </c:pt>
                <c:pt idx="1">
                  <c:v>13930949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57-45A2-B79B-70C3E860894F}"/>
            </c:ext>
          </c:extLst>
        </c:ser>
        <c:ser>
          <c:idx val="1"/>
          <c:order val="1"/>
          <c:tx>
            <c:strRef>
              <c:f>'BASE graf Objet-ação'!$E$22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Objet-ação'!$B$23:$B$24</c:f>
              <c:strCache>
                <c:ptCount val="2"/>
                <c:pt idx="0">
                  <c:v>4361 - Implementação da rede de atenção psicossocial</c:v>
                </c:pt>
                <c:pt idx="1">
                  <c:v>4156 - Qualificação do processo de trabalho da atenção primária</c:v>
                </c:pt>
              </c:strCache>
            </c:strRef>
          </c:cat>
          <c:val>
            <c:numRef>
              <c:f>'BASE graf Objet-ação'!$E$23:$E$24</c:f>
              <c:numCache>
                <c:formatCode>#,##0.00</c:formatCode>
                <c:ptCount val="2"/>
                <c:pt idx="0">
                  <c:v>4171162.35</c:v>
                </c:pt>
                <c:pt idx="1">
                  <c:v>12933830.359999999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C57-45A2-B79B-70C3E860894F}"/>
            </c:ext>
          </c:extLst>
        </c:ser>
        <c:ser>
          <c:idx val="2"/>
          <c:order val="2"/>
          <c:tx>
            <c:strRef>
              <c:f>'BASE graf Objet-ação'!$F$22</c:f>
              <c:strCache>
                <c:ptCount val="1"/>
                <c:pt idx="0">
                  <c:v>LIQUIDADO (R$)</c:v>
                </c:pt>
              </c:strCache>
            </c:strRef>
          </c:tx>
          <c:invertIfNegative val="0"/>
          <c:cat>
            <c:strRef>
              <c:f>'BASE graf Objet-ação'!$B$23:$B$24</c:f>
              <c:strCache>
                <c:ptCount val="2"/>
                <c:pt idx="0">
                  <c:v>4361 - Implementação da rede de atenção psicossocial</c:v>
                </c:pt>
                <c:pt idx="1">
                  <c:v>4156 - Qualificação do processo de trabalho da atenção primária</c:v>
                </c:pt>
              </c:strCache>
            </c:strRef>
          </c:cat>
          <c:val>
            <c:numRef>
              <c:f>'BASE graf Objet-ação'!$F$23:$F$24</c:f>
              <c:numCache>
                <c:formatCode>#,##0.00</c:formatCode>
                <c:ptCount val="2"/>
                <c:pt idx="0">
                  <c:v>4114806.6</c:v>
                </c:pt>
                <c:pt idx="1">
                  <c:v>12673361.75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C57-45A2-B79B-70C3E860894F}"/>
            </c:ext>
          </c:extLst>
        </c:ser>
        <c:ser>
          <c:idx val="3"/>
          <c:order val="3"/>
          <c:tx>
            <c:strRef>
              <c:f>'BASE graf Objet-ação'!$H$22</c:f>
              <c:strCache>
                <c:ptCount val="1"/>
                <c:pt idx="0">
                  <c:v>% EMPENHO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'BASE graf Objet-ação'!$B$23:$B$24</c:f>
              <c:strCache>
                <c:ptCount val="2"/>
                <c:pt idx="0">
                  <c:v>4361 - Implementação da rede de atenção psicossocial</c:v>
                </c:pt>
                <c:pt idx="1">
                  <c:v>4156 - Qualificação do processo de trabalho da atenção primária</c:v>
                </c:pt>
              </c:strCache>
            </c:strRef>
          </c:cat>
          <c:val>
            <c:numRef>
              <c:f>'BASE graf Objet-ação'!$H$23:$H$24</c:f>
              <c:numCache>
                <c:formatCode>0.00%</c:formatCode>
                <c:ptCount val="2"/>
                <c:pt idx="0">
                  <c:v>0.86556703536049229</c:v>
                </c:pt>
                <c:pt idx="1">
                  <c:v>0.92842421288025667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C57-45A2-B79B-70C3E86089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2632320"/>
        <c:axId val="232355456"/>
        <c:axId val="0"/>
      </c:bar3DChart>
      <c:catAx>
        <c:axId val="232632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2355456"/>
        <c:crosses val="autoZero"/>
        <c:auto val="1"/>
        <c:lblAlgn val="ctr"/>
        <c:lblOffset val="100"/>
        <c:noMultiLvlLbl val="0"/>
      </c:catAx>
      <c:valAx>
        <c:axId val="232355456"/>
        <c:scaling>
          <c:orientation val="minMax"/>
        </c:scaling>
        <c:delete val="0"/>
        <c:axPos val="b"/>
        <c:numFmt formatCode="#,##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263232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'Base Graf Obj-simples-'!$B$26</c:f>
              <c:strCache>
                <c:ptCount val="1"/>
                <c:pt idx="0">
                  <c:v>Valor (R$)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25400"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36B-42B9-BBEE-AF1F4C2978AA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36B-42B9-BBEE-AF1F4C2978AA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36B-42B9-BBEE-AF1F4C2978AA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36B-42B9-BBEE-AF1F4C2978AA}"/>
              </c:ext>
            </c:extLst>
          </c:dPt>
          <c:cat>
            <c:strRef>
              <c:f>'Base Graf Obj-simples-'!$A$27:$A$31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Obj-simples-'!$B$27:$B$31</c:f>
              <c:numCache>
                <c:formatCode>_(* #,##0.00_);_(* \(#,##0.00\);_(* "-"??_);_(@_)</c:formatCode>
                <c:ptCount val="5"/>
                <c:pt idx="0">
                  <c:v>15888033</c:v>
                </c:pt>
                <c:pt idx="1">
                  <c:v>15913474</c:v>
                </c:pt>
                <c:pt idx="2">
                  <c:v>15400596.779999999</c:v>
                </c:pt>
                <c:pt idx="3">
                  <c:v>13910786.57</c:v>
                </c:pt>
                <c:pt idx="4">
                  <c:v>13895664.32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36B-42B9-BBEE-AF1F4C2978AA}"/>
            </c:ext>
          </c:extLst>
        </c:ser>
        <c:ser>
          <c:idx val="1"/>
          <c:order val="1"/>
          <c:tx>
            <c:strRef>
              <c:f>'Base Graf Obj-simples-'!$C$26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Obj-simples-'!$A$27:$A$31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Obj-simples-'!$C$27:$C$31</c:f>
              <c:numCache>
                <c:formatCode>0.00%</c:formatCode>
                <c:ptCount val="5"/>
                <c:pt idx="0">
                  <c:v>1</c:v>
                </c:pt>
                <c:pt idx="1">
                  <c:v>1.0016012680739019</c:v>
                </c:pt>
                <c:pt idx="2">
                  <c:v>0.96777088271234801</c:v>
                </c:pt>
                <c:pt idx="3">
                  <c:v>0.90326282602666785</c:v>
                </c:pt>
                <c:pt idx="4">
                  <c:v>0.99891291193895448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36B-42B9-BBEE-AF1F4C2978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229049856"/>
        <c:axId val="232356032"/>
      </c:barChart>
      <c:catAx>
        <c:axId val="22904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2356032"/>
        <c:crosses val="autoZero"/>
        <c:auto val="1"/>
        <c:lblAlgn val="ctr"/>
        <c:lblOffset val="100"/>
        <c:noMultiLvlLbl val="0"/>
      </c:catAx>
      <c:valAx>
        <c:axId val="232356032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904985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610384104782795"/>
          <c:y val="2.3231596050493689E-2"/>
          <c:w val="0.59502327833817936"/>
          <c:h val="0.7290537274172083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Objet-ação'!$D$9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Objet-ação'!$B$10</c:f>
              <c:strCache>
                <c:ptCount val="1"/>
                <c:pt idx="0">
                  <c:v>4362 - Viabilização do acesso aos serviços de saúde de forma regulada e oportuna</c:v>
                </c:pt>
              </c:strCache>
            </c:strRef>
          </c:cat>
          <c:val>
            <c:numRef>
              <c:f>'BASE graf Objet-ação'!$D$10</c:f>
              <c:numCache>
                <c:formatCode>#,##0.00</c:formatCode>
                <c:ptCount val="1"/>
                <c:pt idx="0">
                  <c:v>15913474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16-4AC1-B989-CE0A212C345E}"/>
            </c:ext>
          </c:extLst>
        </c:ser>
        <c:ser>
          <c:idx val="1"/>
          <c:order val="1"/>
          <c:tx>
            <c:strRef>
              <c:f>'BASE graf Objet-ação'!$E$9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Objet-ação'!$B$10</c:f>
              <c:strCache>
                <c:ptCount val="1"/>
                <c:pt idx="0">
                  <c:v>4362 - Viabilização do acesso aos serviços de saúde de forma regulada e oportuna</c:v>
                </c:pt>
              </c:strCache>
            </c:strRef>
          </c:cat>
          <c:val>
            <c:numRef>
              <c:f>'BASE graf Objet-ação'!$E$10</c:f>
              <c:numCache>
                <c:formatCode>#,##0.00</c:formatCode>
                <c:ptCount val="1"/>
                <c:pt idx="0">
                  <c:v>15400596.779999999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A16-4AC1-B989-CE0A212C345E}"/>
            </c:ext>
          </c:extLst>
        </c:ser>
        <c:ser>
          <c:idx val="2"/>
          <c:order val="2"/>
          <c:tx>
            <c:strRef>
              <c:f>'BASE graf Objet-ação'!$F$9</c:f>
              <c:strCache>
                <c:ptCount val="1"/>
                <c:pt idx="0">
                  <c:v>LIQUIDADO (R$)</c:v>
                </c:pt>
              </c:strCache>
            </c:strRef>
          </c:tx>
          <c:invertIfNegative val="0"/>
          <c:cat>
            <c:strRef>
              <c:f>'BASE graf Objet-ação'!$B$10</c:f>
              <c:strCache>
                <c:ptCount val="1"/>
                <c:pt idx="0">
                  <c:v>4362 - Viabilização do acesso aos serviços de saúde de forma regulada e oportuna</c:v>
                </c:pt>
              </c:strCache>
            </c:strRef>
          </c:cat>
          <c:val>
            <c:numRef>
              <c:f>'BASE graf Objet-ação'!$F$10</c:f>
              <c:numCache>
                <c:formatCode>#,##0.00</c:formatCode>
                <c:ptCount val="1"/>
                <c:pt idx="0">
                  <c:v>13910786.57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A16-4AC1-B989-CE0A212C345E}"/>
            </c:ext>
          </c:extLst>
        </c:ser>
        <c:ser>
          <c:idx val="3"/>
          <c:order val="3"/>
          <c:tx>
            <c:strRef>
              <c:f>'BASE graf Objet-ação'!$H$9</c:f>
              <c:strCache>
                <c:ptCount val="1"/>
                <c:pt idx="0">
                  <c:v>% EMPENHO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0559797305106469E-2"/>
                </c:manualLayout>
              </c:layout>
              <c:spPr/>
              <c:txPr>
                <a:bodyPr/>
                <a:lstStyle/>
                <a:p>
                  <a:pPr>
                    <a:defRPr sz="18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16-4AC1-B989-CE0A212C345E}"/>
                </c:ext>
              </c:extLst>
            </c:dLbl>
            <c:dLbl>
              <c:idx val="1"/>
              <c:layout>
                <c:manualLayout>
                  <c:x val="2.6317875380715526E-3"/>
                  <c:y val="-1.0559797305106469E-2"/>
                </c:manualLayout>
              </c:layout>
              <c:spPr/>
              <c:txPr>
                <a:bodyPr/>
                <a:lstStyle/>
                <a:p>
                  <a:pPr>
                    <a:defRPr sz="18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A16-4AC1-B989-CE0A212C345E}"/>
                </c:ext>
              </c:extLst>
            </c:dLbl>
            <c:dLbl>
              <c:idx val="2"/>
              <c:layout>
                <c:manualLayout>
                  <c:x val="1.3158937690357763E-3"/>
                  <c:y val="-1.0559797305106469E-2"/>
                </c:manualLayout>
              </c:layout>
              <c:spPr/>
              <c:txPr>
                <a:bodyPr/>
                <a:lstStyle/>
                <a:p>
                  <a:pPr>
                    <a:defRPr sz="18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A16-4AC1-B989-CE0A212C345E}"/>
                </c:ext>
              </c:extLst>
            </c:dLbl>
            <c:dLbl>
              <c:idx val="4"/>
              <c:layout>
                <c:manualLayout>
                  <c:x val="1.0542078665489053E-2"/>
                  <c:y val="3.8800257243489501E-17"/>
                </c:manualLayout>
              </c:layout>
              <c:spPr/>
              <c:txPr>
                <a:bodyPr/>
                <a:lstStyle/>
                <a:p>
                  <a:pPr>
                    <a:defRPr sz="18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A16-4AC1-B989-CE0A212C345E}"/>
                </c:ext>
              </c:extLst>
            </c:dLbl>
            <c:dLbl>
              <c:idx val="5"/>
              <c:layout>
                <c:manualLayout>
                  <c:x val="1.0542078665489053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8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A16-4AC1-B989-CE0A212C345E}"/>
                </c:ext>
              </c:extLst>
            </c:dLbl>
            <c:dLbl>
              <c:idx val="6"/>
              <c:layout>
                <c:manualLayout>
                  <c:x val="9.2243188323029215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8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A16-4AC1-B989-CE0A212C345E}"/>
                </c:ext>
              </c:extLst>
            </c:dLbl>
            <c:dLbl>
              <c:idx val="7"/>
              <c:layout>
                <c:manualLayout>
                  <c:x val="1.0542078665489053E-2"/>
                  <c:y val="-8.465608465608461E-3"/>
                </c:manualLayout>
              </c:layout>
              <c:spPr/>
              <c:txPr>
                <a:bodyPr/>
                <a:lstStyle/>
                <a:p>
                  <a:pPr>
                    <a:defRPr sz="18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A16-4AC1-B989-CE0A212C345E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'BASE graf Objet-ação'!$B$10</c:f>
              <c:strCache>
                <c:ptCount val="1"/>
                <c:pt idx="0">
                  <c:v>4362 - Viabilização do acesso aos serviços de saúde de forma regulada e oportuna</c:v>
                </c:pt>
              </c:strCache>
            </c:strRef>
          </c:cat>
          <c:val>
            <c:numRef>
              <c:f>'BASE graf Objet-ação'!$H$10</c:f>
              <c:numCache>
                <c:formatCode>0.00%</c:formatCode>
                <c:ptCount val="1"/>
                <c:pt idx="0">
                  <c:v>0.96777088271234801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A16-4AC1-B989-CE0A212C34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9134336"/>
        <c:axId val="231082240"/>
        <c:axId val="0"/>
      </c:bar3DChart>
      <c:catAx>
        <c:axId val="229134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1082240"/>
        <c:crosses val="autoZero"/>
        <c:auto val="1"/>
        <c:lblAlgn val="ctr"/>
        <c:lblOffset val="100"/>
        <c:noMultiLvlLbl val="0"/>
      </c:catAx>
      <c:valAx>
        <c:axId val="231082240"/>
        <c:scaling>
          <c:orientation val="minMax"/>
        </c:scaling>
        <c:delete val="0"/>
        <c:axPos val="b"/>
        <c:numFmt formatCode="#,##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9134336"/>
        <c:crosses val="autoZero"/>
        <c:crossBetween val="between"/>
        <c:majorUnit val="30000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9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'Base Graf Obj-simples-'!$B$98</c:f>
              <c:strCache>
                <c:ptCount val="1"/>
                <c:pt idx="0">
                  <c:v>Valor (R$)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25400"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5B-4081-BCF3-E57845799A90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05B-4081-BCF3-E57845799A90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05B-4081-BCF3-E57845799A90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05B-4081-BCF3-E57845799A90}"/>
              </c:ext>
            </c:extLst>
          </c:dPt>
          <c:cat>
            <c:strRef>
              <c:f>'Base Graf Obj-simples-'!$A$99:$A$103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Obj-simples-'!$B$99:$B$103</c:f>
              <c:numCache>
                <c:formatCode>_(* #,##0.00_);_(* \(#,##0.00\);_(* "-"??_);_(@_)</c:formatCode>
                <c:ptCount val="5"/>
                <c:pt idx="0">
                  <c:v>12973257</c:v>
                </c:pt>
                <c:pt idx="1">
                  <c:v>16310384</c:v>
                </c:pt>
                <c:pt idx="2">
                  <c:v>11322671.710000001</c:v>
                </c:pt>
                <c:pt idx="3">
                  <c:v>8425830.8200000003</c:v>
                </c:pt>
                <c:pt idx="4">
                  <c:v>8425830.8200000003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05B-4081-BCF3-E57845799A90}"/>
            </c:ext>
          </c:extLst>
        </c:ser>
        <c:ser>
          <c:idx val="1"/>
          <c:order val="1"/>
          <c:tx>
            <c:strRef>
              <c:f>'Base Graf Obj-simples-'!$C$98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Obj-simples-'!$A$99:$A$103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Obj-simples-'!$C$99:$C$103</c:f>
              <c:numCache>
                <c:formatCode>0.00%</c:formatCode>
                <c:ptCount val="5"/>
                <c:pt idx="0">
                  <c:v>1</c:v>
                </c:pt>
                <c:pt idx="1">
                  <c:v>1.2572312411601805</c:v>
                </c:pt>
                <c:pt idx="2">
                  <c:v>0.6942001923437241</c:v>
                </c:pt>
                <c:pt idx="3">
                  <c:v>0.74415571128485891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05B-4081-BCF3-E57845799A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229258752"/>
        <c:axId val="231084544"/>
      </c:barChart>
      <c:catAx>
        <c:axId val="22925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1084544"/>
        <c:crosses val="autoZero"/>
        <c:auto val="1"/>
        <c:lblAlgn val="ctr"/>
        <c:lblOffset val="100"/>
        <c:noMultiLvlLbl val="0"/>
      </c:catAx>
      <c:valAx>
        <c:axId val="231084544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2925875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Objet-ação'!$D$50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Objet-ação'!$B$51</c:f>
              <c:strCache>
                <c:ptCount val="1"/>
                <c:pt idx="0">
                  <c:v>4355 - Implementação da rede de atenção à pessoa com deficiência</c:v>
                </c:pt>
              </c:strCache>
            </c:strRef>
          </c:cat>
          <c:val>
            <c:numRef>
              <c:f>'BASE graf Objet-ação'!$D$51</c:f>
              <c:numCache>
                <c:formatCode>#,##0.00</c:formatCode>
                <c:ptCount val="1"/>
                <c:pt idx="0">
                  <c:v>16310384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F8-4AAF-A687-1CA773E224EF}"/>
            </c:ext>
          </c:extLst>
        </c:ser>
        <c:ser>
          <c:idx val="1"/>
          <c:order val="1"/>
          <c:tx>
            <c:strRef>
              <c:f>'BASE graf Objet-ação'!$E$50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Objet-ação'!$B$51</c:f>
              <c:strCache>
                <c:ptCount val="1"/>
                <c:pt idx="0">
                  <c:v>4355 - Implementação da rede de atenção à pessoa com deficiência</c:v>
                </c:pt>
              </c:strCache>
            </c:strRef>
          </c:cat>
          <c:val>
            <c:numRef>
              <c:f>'BASE graf Objet-ação'!$E$51</c:f>
              <c:numCache>
                <c:formatCode>#,##0.00</c:formatCode>
                <c:ptCount val="1"/>
                <c:pt idx="0">
                  <c:v>11322671.710000001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1F8-4AAF-A687-1CA773E224EF}"/>
            </c:ext>
          </c:extLst>
        </c:ser>
        <c:ser>
          <c:idx val="2"/>
          <c:order val="2"/>
          <c:tx>
            <c:strRef>
              <c:f>'BASE graf Objet-ação'!$F$50</c:f>
              <c:strCache>
                <c:ptCount val="1"/>
                <c:pt idx="0">
                  <c:v>LIQUIDADO (R$)</c:v>
                </c:pt>
              </c:strCache>
            </c:strRef>
          </c:tx>
          <c:invertIfNegative val="0"/>
          <c:cat>
            <c:strRef>
              <c:f>'BASE graf Objet-ação'!$B$51</c:f>
              <c:strCache>
                <c:ptCount val="1"/>
                <c:pt idx="0">
                  <c:v>4355 - Implementação da rede de atenção à pessoa com deficiência</c:v>
                </c:pt>
              </c:strCache>
            </c:strRef>
          </c:cat>
          <c:val>
            <c:numRef>
              <c:f>'BASE graf Objet-ação'!$F$51</c:f>
              <c:numCache>
                <c:formatCode>#,##0.00</c:formatCode>
                <c:ptCount val="1"/>
                <c:pt idx="0">
                  <c:v>8425830.8200000003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1F8-4AAF-A687-1CA773E224EF}"/>
            </c:ext>
          </c:extLst>
        </c:ser>
        <c:ser>
          <c:idx val="3"/>
          <c:order val="3"/>
          <c:tx>
            <c:strRef>
              <c:f>'BASE graf Objet-ação'!$H$50</c:f>
              <c:strCache>
                <c:ptCount val="1"/>
                <c:pt idx="0">
                  <c:v>% EMPENHO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'BASE graf Objet-ação'!$B$51</c:f>
              <c:strCache>
                <c:ptCount val="1"/>
                <c:pt idx="0">
                  <c:v>4355 - Implementação da rede de atenção à pessoa com deficiência</c:v>
                </c:pt>
              </c:strCache>
            </c:strRef>
          </c:cat>
          <c:val>
            <c:numRef>
              <c:f>'BASE graf Objet-ação'!$H$51</c:f>
              <c:numCache>
                <c:formatCode>0.00%</c:formatCode>
                <c:ptCount val="1"/>
                <c:pt idx="0">
                  <c:v>0.6942001923437241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1F8-4AAF-A687-1CA773E224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3129984"/>
        <c:axId val="231086848"/>
        <c:axId val="0"/>
      </c:bar3DChart>
      <c:catAx>
        <c:axId val="233129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1086848"/>
        <c:crosses val="autoZero"/>
        <c:auto val="1"/>
        <c:lblAlgn val="ctr"/>
        <c:lblOffset val="100"/>
        <c:noMultiLvlLbl val="0"/>
      </c:catAx>
      <c:valAx>
        <c:axId val="231086848"/>
        <c:scaling>
          <c:orientation val="minMax"/>
        </c:scaling>
        <c:delete val="0"/>
        <c:axPos val="b"/>
        <c:numFmt formatCode="#,##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3129984"/>
        <c:crosses val="autoZero"/>
        <c:crossBetween val="between"/>
        <c:majorUnit val="50000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7345307815170788"/>
          <c:y val="0.36607671747453585"/>
          <c:w val="0.43980285382476658"/>
          <c:h val="0.63392328252546415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Orçamento Autorizado 2023</c:v>
                </c:pt>
              </c:strCache>
            </c:strRef>
          </c:tx>
          <c:dPt>
            <c:idx val="0"/>
            <c:bubble3D val="0"/>
            <c:spPr>
              <a:solidFill>
                <a:srgbClr val="00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78C-416D-954D-2A80BD4BAEFB}"/>
              </c:ext>
            </c:extLst>
          </c:dPt>
          <c:dPt>
            <c:idx val="1"/>
            <c:bubble3D val="0"/>
            <c:spPr>
              <a:solidFill>
                <a:srgbClr val="FF5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78C-416D-954D-2A80BD4BAEFB}"/>
              </c:ext>
            </c:extLst>
          </c:dPt>
          <c:dPt>
            <c:idx val="2"/>
            <c:bubble3D val="0"/>
            <c:spPr>
              <a:solidFill>
                <a:sysClr val="windowText" lastClr="0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78C-416D-954D-2A80BD4BAEFB}"/>
              </c:ext>
            </c:extLst>
          </c:dPt>
          <c:dPt>
            <c:idx val="4"/>
            <c:bubble3D val="0"/>
            <c:spPr>
              <a:solidFill>
                <a:srgbClr val="0066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BA2-4294-A154-C477BE83D671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BA2-4294-A154-C477BE83D671}"/>
              </c:ext>
            </c:extLst>
          </c:dPt>
          <c:dLbls>
            <c:dLbl>
              <c:idx val="0"/>
              <c:layout>
                <c:manualLayout>
                  <c:x val="8.2483427711953466E-2"/>
                  <c:y val="0.132063971078504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8C-416D-954D-2A80BD4BAEFB}"/>
                </c:ext>
              </c:extLst>
            </c:dLbl>
            <c:dLbl>
              <c:idx val="1"/>
              <c:layout>
                <c:manualLayout>
                  <c:x val="-5.2856471232910818E-2"/>
                  <c:y val="-0.222445231043367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8C-416D-954D-2A80BD4BAEFB}"/>
                </c:ext>
              </c:extLst>
            </c:dLbl>
            <c:dLbl>
              <c:idx val="2"/>
              <c:layout>
                <c:manualLayout>
                  <c:x val="4.9864407518455209E-2"/>
                  <c:y val="-9.5016012906643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8C-416D-954D-2A80BD4BAEFB}"/>
                </c:ext>
              </c:extLst>
            </c:dLbl>
            <c:dLbl>
              <c:idx val="3"/>
              <c:layout>
                <c:manualLayout>
                  <c:x val="0.13715803313959568"/>
                  <c:y val="-6.10242001688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8C-416D-954D-2A80BD4BAEFB}"/>
                </c:ext>
              </c:extLst>
            </c:dLbl>
            <c:dLbl>
              <c:idx val="4"/>
              <c:layout>
                <c:manualLayout>
                  <c:x val="7.5870574290168191E-2"/>
                  <c:y val="-1.4908598980193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A2-4294-A154-C477BE83D671}"/>
                </c:ext>
              </c:extLst>
            </c:dLbl>
            <c:dLbl>
              <c:idx val="5"/>
              <c:layout>
                <c:manualLayout>
                  <c:x val="0.13604404169592652"/>
                  <c:y val="3.1796686207175648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A2-4294-A154-C477BE83D671}"/>
                </c:ext>
              </c:extLst>
            </c:dLbl>
            <c:dLbl>
              <c:idx val="6"/>
              <c:layout>
                <c:manualLayout>
                  <c:x val="0.16255142265186492"/>
                  <c:y val="3.0571453898659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A2-4294-A154-C477BE83D6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latin typeface="+mn-lt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Plan1!$A$2:$A$8</c:f>
              <c:strCache>
                <c:ptCount val="7"/>
                <c:pt idx="0">
                  <c:v>4200 - Coordenação e manutenção dos serviços administrativos gerais 1,06%</c:v>
                </c:pt>
                <c:pt idx="1">
                  <c:v>4152 - Manutenção de recursos humanos 94,84%</c:v>
                </c:pt>
                <c:pt idx="2">
                  <c:v>4253 - Manutenção de serviços de transporte 0,33%</c:v>
                </c:pt>
                <c:pt idx="3">
                  <c:v>4229 - Manutenção de serviços de informática 0,30%</c:v>
                </c:pt>
                <c:pt idx="4">
                  <c:v>6036- Fornecimento de insumos e serviços de saúde por sentenças judiciais, ACP e requerimentos 0,93%</c:v>
                </c:pt>
                <c:pt idx="5">
                  <c:v>4518- Manutenção do plano de saúde dos servidores da Secretaria da saúde2,53%</c:v>
                </c:pt>
                <c:pt idx="6">
                  <c:v>3108- Articulação e cooperação interfederativa em gestão de saúde 0,02%</c:v>
                </c:pt>
              </c:strCache>
            </c:strRef>
          </c:cat>
          <c:val>
            <c:numRef>
              <c:f>Plan1!$B$2:$B$8</c:f>
              <c:numCache>
                <c:formatCode>#,##0.00</c:formatCode>
                <c:ptCount val="7"/>
                <c:pt idx="0">
                  <c:v>17579120</c:v>
                </c:pt>
                <c:pt idx="1">
                  <c:v>1570362697.8099999</c:v>
                </c:pt>
                <c:pt idx="2">
                  <c:v>5454569</c:v>
                </c:pt>
                <c:pt idx="3">
                  <c:v>4886502</c:v>
                </c:pt>
                <c:pt idx="4">
                  <c:v>15319208</c:v>
                </c:pt>
                <c:pt idx="5">
                  <c:v>41848762</c:v>
                </c:pt>
                <c:pt idx="6">
                  <c:v>282700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78C-416D-954D-2A80BD4BAEF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70"/>
      </c:pieChart>
    </c:plotArea>
    <c:legend>
      <c:legendPos val="t"/>
      <c:layout>
        <c:manualLayout>
          <c:xMode val="edge"/>
          <c:yMode val="edge"/>
          <c:x val="7.1078963007637575E-3"/>
          <c:y val="2.7570340911880539E-2"/>
          <c:w val="0.94462420842128636"/>
          <c:h val="0.30100565869633267"/>
        </c:manualLayout>
      </c:layout>
      <c:overlay val="0"/>
      <c:txPr>
        <a:bodyPr/>
        <a:lstStyle/>
        <a:p>
          <a:pPr>
            <a:defRPr sz="1400">
              <a:latin typeface="Humanst521 Lt BT" panose="020B04020202040203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'Base Graf Obj-simples-'!$B$82</c:f>
              <c:strCache>
                <c:ptCount val="1"/>
                <c:pt idx="0">
                  <c:v>Valor (R$)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25400"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E0B-4D25-A22C-AB7F37873536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E0B-4D25-A22C-AB7F37873536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E0B-4D25-A22C-AB7F37873536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E0B-4D25-A22C-AB7F37873536}"/>
              </c:ext>
            </c:extLst>
          </c:dPt>
          <c:cat>
            <c:strRef>
              <c:f>'Base Graf Obj-simples-'!$A$83:$A$87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Obj-simples-'!$B$83:$B$87</c:f>
              <c:numCache>
                <c:formatCode>_(* #,##0.00_);_(* \(#,##0.00\);_(* "-"??_);_(@_)</c:formatCode>
                <c:ptCount val="5"/>
                <c:pt idx="0">
                  <c:v>1887000</c:v>
                </c:pt>
                <c:pt idx="1">
                  <c:v>2854183</c:v>
                </c:pt>
                <c:pt idx="2">
                  <c:v>1158584.77</c:v>
                </c:pt>
                <c:pt idx="3">
                  <c:v>965210.54</c:v>
                </c:pt>
                <c:pt idx="4">
                  <c:v>965210.54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E0B-4D25-A22C-AB7F37873536}"/>
            </c:ext>
          </c:extLst>
        </c:ser>
        <c:ser>
          <c:idx val="1"/>
          <c:order val="1"/>
          <c:tx>
            <c:strRef>
              <c:f>'Base Graf Obj-simples-'!$C$82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Obj-simples-'!$A$83:$A$87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Obj-simples-'!$C$83:$C$87</c:f>
              <c:numCache>
                <c:formatCode>0.00%</c:formatCode>
                <c:ptCount val="5"/>
                <c:pt idx="0">
                  <c:v>1</c:v>
                </c:pt>
                <c:pt idx="1">
                  <c:v>1.5125506094329624</c:v>
                </c:pt>
                <c:pt idx="2">
                  <c:v>0.40592518769819597</c:v>
                </c:pt>
                <c:pt idx="3">
                  <c:v>0.83309444849685022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E0B-4D25-A22C-AB7F378735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233225728"/>
        <c:axId val="233079936"/>
      </c:barChart>
      <c:catAx>
        <c:axId val="233225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3079936"/>
        <c:crosses val="autoZero"/>
        <c:auto val="1"/>
        <c:lblAlgn val="ctr"/>
        <c:lblOffset val="100"/>
        <c:noMultiLvlLbl val="0"/>
      </c:catAx>
      <c:valAx>
        <c:axId val="233079936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322572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Objet-ação'!$D$46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Objet-ação'!$B$47</c:f>
              <c:strCache>
                <c:ptCount val="1"/>
                <c:pt idx="0">
                  <c:v>4307 - Formação dos trabalhadores do SUS</c:v>
                </c:pt>
              </c:strCache>
            </c:strRef>
          </c:cat>
          <c:val>
            <c:numRef>
              <c:f>'BASE graf Objet-ação'!$D$47</c:f>
              <c:numCache>
                <c:formatCode>#,##0.00</c:formatCode>
                <c:ptCount val="1"/>
                <c:pt idx="0">
                  <c:v>2854183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3E-4BBE-8E5B-C759AEAD6FBD}"/>
            </c:ext>
          </c:extLst>
        </c:ser>
        <c:ser>
          <c:idx val="1"/>
          <c:order val="1"/>
          <c:tx>
            <c:strRef>
              <c:f>'BASE graf Objet-ação'!$E$46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Objet-ação'!$B$47</c:f>
              <c:strCache>
                <c:ptCount val="1"/>
                <c:pt idx="0">
                  <c:v>4307 - Formação dos trabalhadores do SUS</c:v>
                </c:pt>
              </c:strCache>
            </c:strRef>
          </c:cat>
          <c:val>
            <c:numRef>
              <c:f>'BASE graf Objet-ação'!$E$47</c:f>
              <c:numCache>
                <c:formatCode>#,##0.00</c:formatCode>
                <c:ptCount val="1"/>
                <c:pt idx="0">
                  <c:v>1158584.77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13E-4BBE-8E5B-C759AEAD6FBD}"/>
            </c:ext>
          </c:extLst>
        </c:ser>
        <c:ser>
          <c:idx val="2"/>
          <c:order val="2"/>
          <c:tx>
            <c:strRef>
              <c:f>'BASE graf Objet-ação'!$F$46</c:f>
              <c:strCache>
                <c:ptCount val="1"/>
                <c:pt idx="0">
                  <c:v>LIQUIDADO (R$)</c:v>
                </c:pt>
              </c:strCache>
            </c:strRef>
          </c:tx>
          <c:invertIfNegative val="0"/>
          <c:cat>
            <c:strRef>
              <c:f>'BASE graf Objet-ação'!$B$47</c:f>
              <c:strCache>
                <c:ptCount val="1"/>
                <c:pt idx="0">
                  <c:v>4307 - Formação dos trabalhadores do SUS</c:v>
                </c:pt>
              </c:strCache>
            </c:strRef>
          </c:cat>
          <c:val>
            <c:numRef>
              <c:f>'BASE graf Objet-ação'!$F$47</c:f>
              <c:numCache>
                <c:formatCode>#,##0.00</c:formatCode>
                <c:ptCount val="1"/>
                <c:pt idx="0">
                  <c:v>965210.54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13E-4BBE-8E5B-C759AEAD6FBD}"/>
            </c:ext>
          </c:extLst>
        </c:ser>
        <c:ser>
          <c:idx val="3"/>
          <c:order val="3"/>
          <c:tx>
            <c:strRef>
              <c:f>'BASE graf Objet-ação'!$H$46</c:f>
              <c:strCache>
                <c:ptCount val="1"/>
                <c:pt idx="0">
                  <c:v>% EMPENHO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6317875380715526E-2"/>
                  <c:y val="-1.4783716227149055E-2"/>
                </c:manualLayout>
              </c:layout>
              <c:spPr/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3E-4BBE-8E5B-C759AEAD6FBD}"/>
                </c:ext>
              </c:extLst>
            </c:dLbl>
            <c:dLbl>
              <c:idx val="1"/>
              <c:layout>
                <c:manualLayout>
                  <c:x val="2.6317875380715526E-2"/>
                  <c:y val="-1.0559797305106431E-2"/>
                </c:manualLayout>
              </c:layout>
              <c:spPr/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13E-4BBE-8E5B-C759AEAD6FBD}"/>
                </c:ext>
              </c:extLst>
            </c:dLbl>
            <c:dLbl>
              <c:idx val="2"/>
              <c:layout>
                <c:manualLayout>
                  <c:x val="2.6317875380715526E-2"/>
                  <c:y val="-1.0559797305106469E-2"/>
                </c:manualLayout>
              </c:layout>
              <c:spPr/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3E-4BBE-8E5B-C759AEAD6FBD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'BASE graf Objet-ação'!$B$47</c:f>
              <c:strCache>
                <c:ptCount val="1"/>
                <c:pt idx="0">
                  <c:v>4307 - Formação dos trabalhadores do SUS</c:v>
                </c:pt>
              </c:strCache>
            </c:strRef>
          </c:cat>
          <c:val>
            <c:numRef>
              <c:f>'BASE graf Objet-ação'!$H$47</c:f>
              <c:numCache>
                <c:formatCode>0.00%</c:formatCode>
                <c:ptCount val="1"/>
                <c:pt idx="0">
                  <c:v>0.40592518769819597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13E-4BBE-8E5B-C759AEAD6F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3263104"/>
        <c:axId val="233082240"/>
        <c:axId val="0"/>
      </c:bar3DChart>
      <c:catAx>
        <c:axId val="233263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3082240"/>
        <c:crosses val="autoZero"/>
        <c:auto val="1"/>
        <c:lblAlgn val="ctr"/>
        <c:lblOffset val="100"/>
        <c:noMultiLvlLbl val="0"/>
      </c:catAx>
      <c:valAx>
        <c:axId val="233082240"/>
        <c:scaling>
          <c:orientation val="minMax"/>
        </c:scaling>
        <c:delete val="0"/>
        <c:axPos val="b"/>
        <c:numFmt formatCode="#,##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326310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'Base Graf Obj-simples-'!$B$34</c:f>
              <c:strCache>
                <c:ptCount val="1"/>
                <c:pt idx="0">
                  <c:v>Valor (R$)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25400"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49A-4951-9835-7105682C2275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49A-4951-9835-7105682C2275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49A-4951-9835-7105682C2275}"/>
              </c:ext>
            </c:extLst>
          </c:dPt>
          <c:cat>
            <c:strRef>
              <c:f>'Base Graf Obj-simples-'!$A$35:$A$39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Obj-simples-'!$B$35:$B$39</c:f>
              <c:numCache>
                <c:formatCode>_(* #,##0.00_);_(* \(#,##0.00\);_(* "-"??_);_(@_)</c:formatCode>
                <c:ptCount val="5"/>
                <c:pt idx="0">
                  <c:v>1830000</c:v>
                </c:pt>
                <c:pt idx="1">
                  <c:v>1279105</c:v>
                </c:pt>
                <c:pt idx="2">
                  <c:v>1123493.8600000001</c:v>
                </c:pt>
                <c:pt idx="3">
                  <c:v>1120680.53</c:v>
                </c:pt>
                <c:pt idx="4">
                  <c:v>1120680.53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49A-4951-9835-7105682C2275}"/>
            </c:ext>
          </c:extLst>
        </c:ser>
        <c:ser>
          <c:idx val="1"/>
          <c:order val="1"/>
          <c:tx>
            <c:strRef>
              <c:f>'Base Graf Obj-simples-'!$C$34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Obj-simples-'!$A$35:$A$39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Obj-simples-'!$C$35:$C$39</c:f>
              <c:numCache>
                <c:formatCode>0.00%</c:formatCode>
                <c:ptCount val="5"/>
                <c:pt idx="0">
                  <c:v>1</c:v>
                </c:pt>
                <c:pt idx="1">
                  <c:v>0.69896448087431695</c:v>
                </c:pt>
                <c:pt idx="2">
                  <c:v>0.87834373253173126</c:v>
                </c:pt>
                <c:pt idx="3">
                  <c:v>0.99749590976847879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49A-4951-9835-7105682C22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233411072"/>
        <c:axId val="233084544"/>
      </c:barChart>
      <c:catAx>
        <c:axId val="23341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3084544"/>
        <c:crosses val="autoZero"/>
        <c:auto val="1"/>
        <c:lblAlgn val="ctr"/>
        <c:lblOffset val="100"/>
        <c:noMultiLvlLbl val="0"/>
      </c:catAx>
      <c:valAx>
        <c:axId val="233084544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341107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Objet-ação'!$D$27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Objet-ação'!$B$28:$B$29</c:f>
              <c:strCache>
                <c:ptCount val="2"/>
                <c:pt idx="0">
                  <c:v>4139 - Promoção do controle social no SUS</c:v>
                </c:pt>
                <c:pt idx="1">
                  <c:v>4134 - Promoção da ouvidoria do SUS</c:v>
                </c:pt>
              </c:strCache>
            </c:strRef>
          </c:cat>
          <c:val>
            <c:numRef>
              <c:f>'BASE graf Objet-ação'!$D$28:$D$29</c:f>
              <c:numCache>
                <c:formatCode>#,##0.00</c:formatCode>
                <c:ptCount val="2"/>
                <c:pt idx="0">
                  <c:v>1153105</c:v>
                </c:pt>
                <c:pt idx="1">
                  <c:v>126000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8A-4ECE-9F44-3C55165903FB}"/>
            </c:ext>
          </c:extLst>
        </c:ser>
        <c:ser>
          <c:idx val="1"/>
          <c:order val="1"/>
          <c:tx>
            <c:strRef>
              <c:f>'BASE graf Objet-ação'!$E$27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Objet-ação'!$B$28:$B$29</c:f>
              <c:strCache>
                <c:ptCount val="2"/>
                <c:pt idx="0">
                  <c:v>4139 - Promoção do controle social no SUS</c:v>
                </c:pt>
                <c:pt idx="1">
                  <c:v>4134 - Promoção da ouvidoria do SUS</c:v>
                </c:pt>
              </c:strCache>
            </c:strRef>
          </c:cat>
          <c:val>
            <c:numRef>
              <c:f>'BASE graf Objet-ação'!$E$28:$E$29</c:f>
              <c:numCache>
                <c:formatCode>#,##0.00</c:formatCode>
                <c:ptCount val="2"/>
                <c:pt idx="0">
                  <c:v>1123493.8600000001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C8A-4ECE-9F44-3C55165903FB}"/>
            </c:ext>
          </c:extLst>
        </c:ser>
        <c:ser>
          <c:idx val="2"/>
          <c:order val="2"/>
          <c:tx>
            <c:strRef>
              <c:f>'BASE graf Objet-ação'!$F$27</c:f>
              <c:strCache>
                <c:ptCount val="1"/>
                <c:pt idx="0">
                  <c:v>LIQUIDADO (R$)</c:v>
                </c:pt>
              </c:strCache>
            </c:strRef>
          </c:tx>
          <c:invertIfNegative val="0"/>
          <c:cat>
            <c:strRef>
              <c:f>'BASE graf Objet-ação'!$B$28:$B$29</c:f>
              <c:strCache>
                <c:ptCount val="2"/>
                <c:pt idx="0">
                  <c:v>4139 - Promoção do controle social no SUS</c:v>
                </c:pt>
                <c:pt idx="1">
                  <c:v>4134 - Promoção da ouvidoria do SUS</c:v>
                </c:pt>
              </c:strCache>
            </c:strRef>
          </c:cat>
          <c:val>
            <c:numRef>
              <c:f>'BASE graf Objet-ação'!$F$28:$F$29</c:f>
              <c:numCache>
                <c:formatCode>#,##0.00</c:formatCode>
                <c:ptCount val="2"/>
                <c:pt idx="0">
                  <c:v>1120680.53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C8A-4ECE-9F44-3C55165903FB}"/>
            </c:ext>
          </c:extLst>
        </c:ser>
        <c:ser>
          <c:idx val="3"/>
          <c:order val="3"/>
          <c:tx>
            <c:strRef>
              <c:f>'BASE graf Objet-ação'!$H$27</c:f>
              <c:strCache>
                <c:ptCount val="1"/>
                <c:pt idx="0">
                  <c:v>% EMPENHO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6317875380715526E-2"/>
                  <c:y val="-1.0559797305106469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8A-4ECE-9F44-3C55165903FB}"/>
                </c:ext>
              </c:extLst>
            </c:dLbl>
            <c:dLbl>
              <c:idx val="1"/>
              <c:layout>
                <c:manualLayout>
                  <c:x val="2.6317875380715526E-2"/>
                  <c:y val="-1.2671756766127763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C8A-4ECE-9F44-3C55165903FB}"/>
                </c:ext>
              </c:extLst>
            </c:dLbl>
            <c:dLbl>
              <c:idx val="2"/>
              <c:layout>
                <c:manualLayout>
                  <c:x val="2.7633769149751301E-2"/>
                  <c:y val="-1.2671756766127763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8A-4ECE-9F44-3C55165903FB}"/>
                </c:ext>
              </c:extLst>
            </c:dLbl>
            <c:dLbl>
              <c:idx val="3"/>
              <c:layout>
                <c:manualLayout>
                  <c:x val="2.1069957755356798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C8A-4ECE-9F44-3C55165903FB}"/>
                </c:ext>
              </c:extLst>
            </c:dLbl>
            <c:dLbl>
              <c:idx val="4"/>
              <c:layout>
                <c:manualLayout>
                  <c:x val="1.8436109345200253E-2"/>
                  <c:y val="-1.6886543535620052E-2"/>
                </c:manualLayout>
              </c:layout>
              <c:spPr/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C8A-4ECE-9F44-3C55165903FB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'BASE graf Objet-ação'!$B$28:$B$29</c:f>
              <c:strCache>
                <c:ptCount val="2"/>
                <c:pt idx="0">
                  <c:v>4139 - Promoção do controle social no SUS</c:v>
                </c:pt>
                <c:pt idx="1">
                  <c:v>4134 - Promoção da ouvidoria do SUS</c:v>
                </c:pt>
              </c:strCache>
            </c:strRef>
          </c:cat>
          <c:val>
            <c:numRef>
              <c:f>'BASE graf Objet-ação'!$H$28:$H$29</c:f>
              <c:numCache>
                <c:formatCode>0.00%</c:formatCode>
                <c:ptCount val="2"/>
                <c:pt idx="0">
                  <c:v>0.97432051721222279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C8A-4ECE-9F44-3C55165903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3608704"/>
        <c:axId val="233463808"/>
        <c:axId val="0"/>
      </c:bar3DChart>
      <c:catAx>
        <c:axId val="233608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3463808"/>
        <c:crosses val="autoZero"/>
        <c:auto val="1"/>
        <c:lblAlgn val="ctr"/>
        <c:lblOffset val="100"/>
        <c:noMultiLvlLbl val="0"/>
      </c:catAx>
      <c:valAx>
        <c:axId val="233463808"/>
        <c:scaling>
          <c:orientation val="minMax"/>
        </c:scaling>
        <c:delete val="0"/>
        <c:axPos val="b"/>
        <c:numFmt formatCode="#,##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360870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'Base Graf Obj-simples-'!$B$106</c:f>
              <c:strCache>
                <c:ptCount val="1"/>
                <c:pt idx="0">
                  <c:v>Valor (R$)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25400"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763-4134-BF9C-0F4EDB41AD58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763-4134-BF9C-0F4EDB41AD58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763-4134-BF9C-0F4EDB41AD58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190500" h="2540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763-4134-BF9C-0F4EDB41AD58}"/>
              </c:ext>
            </c:extLst>
          </c:dPt>
          <c:cat>
            <c:strRef>
              <c:f>'Base Graf Obj-simples-'!$A$107:$A$111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Obj-simples-'!$B$107:$B$111</c:f>
              <c:numCache>
                <c:formatCode>_(* #,##0.00_);_(* \(#,##0.00\);_(* "-"??_);_(@_)</c:formatCode>
                <c:ptCount val="5"/>
                <c:pt idx="0">
                  <c:v>240000</c:v>
                </c:pt>
                <c:pt idx="1">
                  <c:v>580600</c:v>
                </c:pt>
                <c:pt idx="2">
                  <c:v>286696.01</c:v>
                </c:pt>
                <c:pt idx="3">
                  <c:v>270696.01</c:v>
                </c:pt>
                <c:pt idx="4">
                  <c:v>270696.01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763-4134-BF9C-0F4EDB41AD58}"/>
            </c:ext>
          </c:extLst>
        </c:ser>
        <c:ser>
          <c:idx val="1"/>
          <c:order val="1"/>
          <c:tx>
            <c:strRef>
              <c:f>'Base Graf Obj-simples-'!$C$106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'Base Graf Obj-simples-'!$A$107:$A$111</c:f>
              <c:strCache>
                <c:ptCount val="5"/>
                <c:pt idx="0">
                  <c:v>Orçamento Inicial</c:v>
                </c:pt>
                <c:pt idx="1">
                  <c:v>Autorizado</c:v>
                </c:pt>
                <c:pt idx="2">
                  <c:v>Empenhado</c:v>
                </c:pt>
                <c:pt idx="3">
                  <c:v>Liquidado</c:v>
                </c:pt>
                <c:pt idx="4">
                  <c:v>Pago</c:v>
                </c:pt>
              </c:strCache>
            </c:strRef>
          </c:cat>
          <c:val>
            <c:numRef>
              <c:f>'Base Graf Obj-simples-'!$C$107:$C$111</c:f>
              <c:numCache>
                <c:formatCode>0.00%</c:formatCode>
                <c:ptCount val="5"/>
                <c:pt idx="0">
                  <c:v>1</c:v>
                </c:pt>
                <c:pt idx="1">
                  <c:v>2.4191666666666665</c:v>
                </c:pt>
                <c:pt idx="2">
                  <c:v>0.49379264553909752</c:v>
                </c:pt>
                <c:pt idx="3">
                  <c:v>0.94419175906912689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763-4134-BF9C-0F4EDB41AD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233990144"/>
        <c:axId val="233466112"/>
      </c:barChart>
      <c:catAx>
        <c:axId val="23399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3466112"/>
        <c:crosses val="autoZero"/>
        <c:auto val="1"/>
        <c:lblAlgn val="ctr"/>
        <c:lblOffset val="100"/>
        <c:noMultiLvlLbl val="0"/>
      </c:catAx>
      <c:valAx>
        <c:axId val="233466112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399014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</c:plotArea>
    <c:plotVisOnly val="1"/>
    <c:dispBlanksAs val="gap"/>
    <c:showDLblsOverMax val="0"/>
  </c:chart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'BASE graf Objet-ação'!$D$54</c:f>
              <c:strCache>
                <c:ptCount val="1"/>
                <c:pt idx="0">
                  <c:v>AUTORIZADO (R$)</c:v>
                </c:pt>
              </c:strCache>
            </c:strRef>
          </c:tx>
          <c:invertIfNegative val="0"/>
          <c:cat>
            <c:strRef>
              <c:f>'BASE graf Objet-ação'!$B$55</c:f>
              <c:strCache>
                <c:ptCount val="1"/>
                <c:pt idx="0">
                  <c:v>4343 - Coordenação da Rede de Atenção Materna e Infantil</c:v>
                </c:pt>
              </c:strCache>
            </c:strRef>
          </c:cat>
          <c:val>
            <c:numRef>
              <c:f>'BASE graf Objet-ação'!$D$55</c:f>
              <c:numCache>
                <c:formatCode>#,##0.00</c:formatCode>
                <c:ptCount val="1"/>
                <c:pt idx="0">
                  <c:v>580600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D3-4EE1-95C8-E6E77906064C}"/>
            </c:ext>
          </c:extLst>
        </c:ser>
        <c:ser>
          <c:idx val="1"/>
          <c:order val="1"/>
          <c:tx>
            <c:strRef>
              <c:f>'BASE graf Objet-ação'!$E$54</c:f>
              <c:strCache>
                <c:ptCount val="1"/>
                <c:pt idx="0">
                  <c:v>EMPENHADO (R$)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'BASE graf Objet-ação'!$B$55</c:f>
              <c:strCache>
                <c:ptCount val="1"/>
                <c:pt idx="0">
                  <c:v>4343 - Coordenação da Rede de Atenção Materna e Infantil</c:v>
                </c:pt>
              </c:strCache>
            </c:strRef>
          </c:cat>
          <c:val>
            <c:numRef>
              <c:f>'BASE graf Objet-ação'!$E$55</c:f>
              <c:numCache>
                <c:formatCode>#,##0.00</c:formatCode>
                <c:ptCount val="1"/>
                <c:pt idx="0">
                  <c:v>286696.01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2D3-4EE1-95C8-E6E77906064C}"/>
            </c:ext>
          </c:extLst>
        </c:ser>
        <c:ser>
          <c:idx val="2"/>
          <c:order val="2"/>
          <c:tx>
            <c:strRef>
              <c:f>'BASE graf Objet-ação'!$F$54</c:f>
              <c:strCache>
                <c:ptCount val="1"/>
                <c:pt idx="0">
                  <c:v>LIQUIDADO (R$)</c:v>
                </c:pt>
              </c:strCache>
            </c:strRef>
          </c:tx>
          <c:invertIfNegative val="0"/>
          <c:cat>
            <c:strRef>
              <c:f>'BASE graf Objet-ação'!$B$55</c:f>
              <c:strCache>
                <c:ptCount val="1"/>
                <c:pt idx="0">
                  <c:v>4343 - Coordenação da Rede de Atenção Materna e Infantil</c:v>
                </c:pt>
              </c:strCache>
            </c:strRef>
          </c:cat>
          <c:val>
            <c:numRef>
              <c:f>'BASE graf Objet-ação'!$F$55</c:f>
              <c:numCache>
                <c:formatCode>#,##0.00</c:formatCode>
                <c:ptCount val="1"/>
                <c:pt idx="0">
                  <c:v>270696.01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2D3-4EE1-95C8-E6E77906064C}"/>
            </c:ext>
          </c:extLst>
        </c:ser>
        <c:ser>
          <c:idx val="3"/>
          <c:order val="3"/>
          <c:tx>
            <c:strRef>
              <c:f>'BASE graf Objet-ação'!$H$54</c:f>
              <c:strCache>
                <c:ptCount val="1"/>
                <c:pt idx="0">
                  <c:v>% EMPENHO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A2D3-4EE1-95C8-E6E77906064C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'BASE graf Objet-ação'!$B$55</c:f>
              <c:strCache>
                <c:ptCount val="1"/>
                <c:pt idx="0">
                  <c:v>4343 - Coordenação da Rede de Atenção Materna e Infantil</c:v>
                </c:pt>
              </c:strCache>
            </c:strRef>
          </c:cat>
          <c:val>
            <c:numRef>
              <c:f>'BASE graf Objet-ação'!$H$55</c:f>
              <c:numCache>
                <c:formatCode>0.00%</c:formatCode>
                <c:ptCount val="1"/>
                <c:pt idx="0">
                  <c:v>0.49379264553909752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2D3-4EE1-95C8-E6E7790606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3729536"/>
        <c:axId val="233468416"/>
        <c:axId val="0"/>
      </c:bar3DChart>
      <c:catAx>
        <c:axId val="233729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3468416"/>
        <c:crosses val="autoZero"/>
        <c:auto val="1"/>
        <c:lblAlgn val="ctr"/>
        <c:lblOffset val="100"/>
        <c:noMultiLvlLbl val="0"/>
      </c:catAx>
      <c:valAx>
        <c:axId val="233468416"/>
        <c:scaling>
          <c:orientation val="minMax"/>
        </c:scaling>
        <c:delete val="0"/>
        <c:axPos val="b"/>
        <c:numFmt formatCode="#,##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372953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15397829584801"/>
          <c:y val="3.1023002064426906E-2"/>
          <c:w val="0.88884602170415195"/>
          <c:h val="0.7393716141455777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'Impby geral-graf azul e rosa'!$A$5</c:f>
              <c:strCache>
                <c:ptCount val="1"/>
                <c:pt idx="0">
                  <c:v>Pessoal e Encargos Sociais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143492441236321E-2"/>
                  <c:y val="-1.014541765302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79-496D-8B5A-CB679C82C6CC}"/>
                </c:ext>
              </c:extLst>
            </c:dLbl>
            <c:dLbl>
              <c:idx val="1"/>
              <c:layout>
                <c:manualLayout>
                  <c:x val="1.14349773765937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79-496D-8B5A-CB679C82C6CC}"/>
                </c:ext>
              </c:extLst>
            </c:dLbl>
            <c:dLbl>
              <c:idx val="2"/>
              <c:layout>
                <c:manualLayout>
                  <c:x val="1.008968592052388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79-496D-8B5A-CB679C82C6CC}"/>
                </c:ext>
              </c:extLst>
            </c:dLbl>
            <c:dLbl>
              <c:idx val="3"/>
              <c:layout>
                <c:manualLayout>
                  <c:x val="1.0089632956293334E-2"/>
                  <c:y val="1.69090294217111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679-496D-8B5A-CB679C82C6CC}"/>
                </c:ext>
              </c:extLst>
            </c:dLbl>
            <c:dLbl>
              <c:idx val="4"/>
              <c:layout>
                <c:manualLayout>
                  <c:x val="7.399103008384085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679-496D-8B5A-CB679C82C6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anchor="ctr" anchorCtr="0"/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('Impby geral-graf azul e rosa'!$B$4:$C$4;'Impby geral-graf azul e rosa'!$E$4;'Impby geral-graf azul e rosa'!$G$4;'Impby geral-graf azul e rosa'!$I$4)</c:f>
              <c:strCache>
                <c:ptCount val="5"/>
                <c:pt idx="0">
                  <c:v>APROVADO (R$2.024.296.030,00)</c:v>
                </c:pt>
                <c:pt idx="1">
                  <c:v>AUTORIZADO (R$3.023.771.304,01)
49% acima do Aprovado</c:v>
                </c:pt>
                <c:pt idx="2">
                  <c:v>EMPENHADO (R$2.839.735.178,28)
94% do Autorizado
76% Tesouro Estadual 
24% Outras Fontes</c:v>
                </c:pt>
                <c:pt idx="3">
                  <c:v>LIQUIDADO (R$2.734.578.829,95)
96% do  Empenhado
</c:v>
                </c:pt>
                <c:pt idx="4">
                  <c:v>PAGO
 (R$2.718.761.609,26)
96% do Empenhado
99% do Liquidado</c:v>
                </c:pt>
              </c:strCache>
            </c:strRef>
          </c:cat>
          <c:val>
            <c:numRef>
              <c:f>('Impby geral-graf azul e rosa'!$B$5:$C$5;'Impby geral-graf azul e rosa'!$E$5;'Impby geral-graf azul e rosa'!$G$5;'Impby geral-graf azul e rosa'!$I$5)</c:f>
              <c:numCache>
                <c:formatCode>_(* #,##0.00_);_(* \(#,##0.00\);_(* "-"??_);_(@_)</c:formatCode>
                <c:ptCount val="5"/>
                <c:pt idx="0">
                  <c:v>1153999999</c:v>
                </c:pt>
                <c:pt idx="1">
                  <c:v>1604158223.8099999</c:v>
                </c:pt>
                <c:pt idx="2">
                  <c:v>1598382078.76</c:v>
                </c:pt>
                <c:pt idx="3">
                  <c:v>1598382078.76</c:v>
                </c:pt>
                <c:pt idx="4">
                  <c:v>1586709735.49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4B-45EE-871C-71B5D5DD022C}"/>
            </c:ext>
          </c:extLst>
        </c:ser>
        <c:ser>
          <c:idx val="1"/>
          <c:order val="1"/>
          <c:tx>
            <c:strRef>
              <c:f>'Impby geral-graf azul e rosa'!$A$6</c:f>
              <c:strCache>
                <c:ptCount val="1"/>
                <c:pt idx="0">
                  <c:v>Outras Despesas Correntes (Custeio)</c:v>
                </c:pt>
              </c:strCache>
            </c:strRef>
          </c:tx>
          <c:spPr>
            <a:solidFill>
              <a:srgbClr val="FF66FF"/>
            </a:solidFill>
          </c:spPr>
          <c:invertIfNegative val="0"/>
          <c:dLbls>
            <c:dLbl>
              <c:idx val="0"/>
              <c:layout>
                <c:manualLayout>
                  <c:x val="1.3117460057034113E-2"/>
                  <c:y val="-3.85525838477452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>
                    <a:defRPr sz="1350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679-496D-8B5A-CB679C82C6CC}"/>
                </c:ext>
              </c:extLst>
            </c:dLbl>
            <c:dLbl>
              <c:idx val="1"/>
              <c:layout>
                <c:manualLayout>
                  <c:x val="1.0762325646750753E-2"/>
                  <c:y val="5.03883322733940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679-496D-8B5A-CB679C82C6CC}"/>
                </c:ext>
              </c:extLst>
            </c:dLbl>
            <c:dLbl>
              <c:idx val="2"/>
              <c:layout>
                <c:manualLayout>
                  <c:x val="1.0985889295991773E-2"/>
                  <c:y val="3.85524320665166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679-496D-8B5A-CB679C82C6CC}"/>
                </c:ext>
              </c:extLst>
            </c:dLbl>
            <c:dLbl>
              <c:idx val="3"/>
              <c:layout>
                <c:manualLayout>
                  <c:x val="1.00896859205237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679-496D-8B5A-CB679C82C6CC}"/>
                </c:ext>
              </c:extLst>
            </c:dLbl>
            <c:dLbl>
              <c:idx val="4"/>
              <c:layout>
                <c:manualLayout>
                  <c:x val="1.47982060167682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679-496D-8B5A-CB679C82C6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5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('Impby geral-graf azul e rosa'!$B$4:$C$4;'Impby geral-graf azul e rosa'!$E$4;'Impby geral-graf azul e rosa'!$G$4;'Impby geral-graf azul e rosa'!$I$4)</c:f>
              <c:strCache>
                <c:ptCount val="5"/>
                <c:pt idx="0">
                  <c:v>APROVADO (R$2.024.296.030,00)</c:v>
                </c:pt>
                <c:pt idx="1">
                  <c:v>AUTORIZADO (R$3.023.771.304,01)
49% acima do Aprovado</c:v>
                </c:pt>
                <c:pt idx="2">
                  <c:v>EMPENHADO (R$2.839.735.178,28)
94% do Autorizado
76% Tesouro Estadual 
24% Outras Fontes</c:v>
                </c:pt>
                <c:pt idx="3">
                  <c:v>LIQUIDADO (R$2.734.578.829,95)
96% do  Empenhado
</c:v>
                </c:pt>
                <c:pt idx="4">
                  <c:v>PAGO
 (R$2.718.761.609,26)
96% do Empenhado
99% do Liquidado</c:v>
                </c:pt>
              </c:strCache>
            </c:strRef>
          </c:cat>
          <c:val>
            <c:numRef>
              <c:f>('Impby geral-graf azul e rosa'!$B$6:$C$6;'Impby geral-graf azul e rosa'!$E$6;'Impby geral-graf azul e rosa'!$G$6;'Impby geral-graf azul e rosa'!$I$6)</c:f>
              <c:numCache>
                <c:formatCode>_(* #,##0.00_);_(* \(#,##0.00\);_(* "-"??_);_(@_)</c:formatCode>
                <c:ptCount val="5"/>
                <c:pt idx="0">
                  <c:v>777951393</c:v>
                </c:pt>
                <c:pt idx="1">
                  <c:v>1251062987.2</c:v>
                </c:pt>
                <c:pt idx="2">
                  <c:v>1131237504.5799999</c:v>
                </c:pt>
                <c:pt idx="3">
                  <c:v>1046270224.41</c:v>
                </c:pt>
                <c:pt idx="4">
                  <c:v>1043345004.22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B4B-45EE-871C-71B5D5DD022C}"/>
            </c:ext>
          </c:extLst>
        </c:ser>
        <c:ser>
          <c:idx val="2"/>
          <c:order val="2"/>
          <c:tx>
            <c:strRef>
              <c:f>'Impby geral-graf azul e rosa'!$A$7</c:f>
              <c:strCache>
                <c:ptCount val="1"/>
                <c:pt idx="0">
                  <c:v>Investimentos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dLbls>
            <c:dLbl>
              <c:idx val="0"/>
              <c:layout>
                <c:manualLayout>
                  <c:x val="1.0271033867151617E-2"/>
                  <c:y val="-6.4122104962790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4B-45EE-871C-71B5D5DD022C}"/>
                </c:ext>
              </c:extLst>
            </c:dLbl>
            <c:dLbl>
              <c:idx val="1"/>
              <c:layout>
                <c:manualLayout>
                  <c:x val="8.9742580254391271E-3"/>
                  <c:y val="-7.7356688688059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4B-45EE-871C-71B5D5DD022C}"/>
                </c:ext>
              </c:extLst>
            </c:dLbl>
            <c:dLbl>
              <c:idx val="2"/>
              <c:layout>
                <c:manualLayout>
                  <c:x val="-4.7008003968073819E-17"/>
                  <c:y val="-5.0407182171215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4B-45EE-871C-71B5D5DD022C}"/>
                </c:ext>
              </c:extLst>
            </c:dLbl>
            <c:dLbl>
              <c:idx val="3"/>
              <c:layout>
                <c:manualLayout>
                  <c:x val="1.2820512820512821E-3"/>
                  <c:y val="-6.1345530539179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4B-45EE-871C-71B5D5DD022C}"/>
                </c:ext>
              </c:extLst>
            </c:dLbl>
            <c:dLbl>
              <c:idx val="4"/>
              <c:layout>
                <c:manualLayout>
                  <c:x val="2.3076923076923172E-2"/>
                  <c:y val="-5.7529166632215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B4B-45EE-871C-71B5D5DD02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('Impby geral-graf azul e rosa'!$B$4:$C$4;'Impby geral-graf azul e rosa'!$E$4;'Impby geral-graf azul e rosa'!$G$4;'Impby geral-graf azul e rosa'!$I$4)</c:f>
              <c:strCache>
                <c:ptCount val="5"/>
                <c:pt idx="0">
                  <c:v>APROVADO (R$2.024.296.030,00)</c:v>
                </c:pt>
                <c:pt idx="1">
                  <c:v>AUTORIZADO (R$3.023.771.304,01)
49% acima do Aprovado</c:v>
                </c:pt>
                <c:pt idx="2">
                  <c:v>EMPENHADO (R$2.839.735.178,28)
94% do Autorizado
76% Tesouro Estadual 
24% Outras Fontes</c:v>
                </c:pt>
                <c:pt idx="3">
                  <c:v>LIQUIDADO (R$2.734.578.829,95)
96% do  Empenhado
</c:v>
                </c:pt>
                <c:pt idx="4">
                  <c:v>PAGO
 (R$2.718.761.609,26)
96% do Empenhado
99% do Liquidado</c:v>
                </c:pt>
              </c:strCache>
            </c:strRef>
          </c:cat>
          <c:val>
            <c:numRef>
              <c:f>('Impby geral-graf azul e rosa'!$B$7:$C$7;'Impby geral-graf azul e rosa'!$E$7;'Impby geral-graf azul e rosa'!$G$7;'Impby geral-graf azul e rosa'!$I$7)</c:f>
              <c:numCache>
                <c:formatCode>_(* #,##0.00_);_(* \(#,##0.00\);_(* "-"??_);_(@_)</c:formatCode>
                <c:ptCount val="5"/>
                <c:pt idx="0">
                  <c:v>92344638</c:v>
                </c:pt>
                <c:pt idx="1">
                  <c:v>168550093</c:v>
                </c:pt>
                <c:pt idx="2">
                  <c:v>110115594.94</c:v>
                </c:pt>
                <c:pt idx="3">
                  <c:v>89926526.780000001</c:v>
                </c:pt>
                <c:pt idx="4">
                  <c:v>88706869.549999997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B4B-45EE-871C-71B5D5DD02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8964864"/>
        <c:axId val="200411392"/>
        <c:axId val="0"/>
      </c:bar3DChart>
      <c:catAx>
        <c:axId val="228964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80975" cap="rnd" cmpd="sng">
            <a:solidFill>
              <a:sysClr val="windowText" lastClr="000000"/>
            </a:solidFill>
          </a:ln>
          <a:effectLst/>
        </c:spPr>
        <c:txPr>
          <a:bodyPr anchor="ctr" anchorCtr="0"/>
          <a:lstStyle/>
          <a:p>
            <a:pPr>
              <a:defRPr sz="1200" b="0"/>
            </a:pPr>
            <a:endParaRPr lang="pt-BR"/>
          </a:p>
        </c:txPr>
        <c:crossAx val="200411392"/>
        <c:crosses val="autoZero"/>
        <c:auto val="1"/>
        <c:lblAlgn val="ctr"/>
        <c:lblOffset val="100"/>
        <c:noMultiLvlLbl val="0"/>
      </c:catAx>
      <c:valAx>
        <c:axId val="200411392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out"/>
        <c:minorTickMark val="none"/>
        <c:tickLblPos val="nextTo"/>
        <c:crossAx val="22896486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"/>
          <c:y val="0.79542604537426442"/>
          <c:w val="0.23260517962074664"/>
          <c:h val="0.20456824199738299"/>
        </c:manualLayout>
      </c:layout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991550957104807"/>
          <c:y val="6.4815583078673397E-2"/>
          <c:w val="0.78648308313269555"/>
          <c:h val="0.681182927635326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'RELORC Gráf Exec Empenhado'!$F$35</c:f>
              <c:strCache>
                <c:ptCount val="1"/>
                <c:pt idx="0">
                  <c:v>Pessoal e Encargos  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'RELORC Gráf Exec Empenhado'!$E$36:$E$43</c:f>
              <c:strCache>
                <c:ptCount val="7"/>
                <c:pt idx="0">
                  <c:v>Rec. Próprio em Saúde (76%)</c:v>
                </c:pt>
                <c:pt idx="1">
                  <c:v>Rec Transferência SUS (17%)</c:v>
                </c:pt>
                <c:pt idx="2">
                  <c:v>Outras Fontes (4%)</c:v>
                </c:pt>
                <c:pt idx="3">
                  <c:v>Covid-19 (0,4%)</c:v>
                </c:pt>
                <c:pt idx="4">
                  <c:v>Rec Conv MS (0,1%)</c:v>
                </c:pt>
                <c:pt idx="5">
                  <c:v>Operação Crédito Int (2,4%)</c:v>
                </c:pt>
                <c:pt idx="6">
                  <c:v>TOTAL</c:v>
                </c:pt>
              </c:strCache>
            </c:strRef>
          </c:cat>
          <c:val>
            <c:numRef>
              <c:f>'RELORC Gráf Exec Empenhado'!$F$36:$F$43</c:f>
              <c:numCache>
                <c:formatCode>_(* #,##0.00_);_(* \(#,##0.00\);_(* "-"??_);_(@_)</c:formatCode>
                <c:ptCount val="8"/>
                <c:pt idx="0">
                  <c:v>1469538963.1700001</c:v>
                </c:pt>
                <c:pt idx="1">
                  <c:v>28150671.34</c:v>
                </c:pt>
                <c:pt idx="2">
                  <c:v>100692444.25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1598382078.76</c:v>
                </c:pt>
                <c:pt idx="7" formatCode="0%">
                  <c:v>0.56286307645353195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DB-48BE-8A1E-DA4AEA061C7E}"/>
            </c:ext>
          </c:extLst>
        </c:ser>
        <c:ser>
          <c:idx val="1"/>
          <c:order val="1"/>
          <c:tx>
            <c:strRef>
              <c:f>'RELORC Gráf Exec Empenhado'!$G$35</c:f>
              <c:strCache>
                <c:ptCount val="1"/>
                <c:pt idx="0">
                  <c:v>Outras Despesas Correntes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'RELORC Gráf Exec Empenhado'!$E$36:$E$43</c:f>
              <c:strCache>
                <c:ptCount val="7"/>
                <c:pt idx="0">
                  <c:v>Rec. Próprio em Saúde (76%)</c:v>
                </c:pt>
                <c:pt idx="1">
                  <c:v>Rec Transferência SUS (17%)</c:v>
                </c:pt>
                <c:pt idx="2">
                  <c:v>Outras Fontes (4%)</c:v>
                </c:pt>
                <c:pt idx="3">
                  <c:v>Covid-19 (0,4%)</c:v>
                </c:pt>
                <c:pt idx="4">
                  <c:v>Rec Conv MS (0,1%)</c:v>
                </c:pt>
                <c:pt idx="5">
                  <c:v>Operação Crédito Int (2,4%)</c:v>
                </c:pt>
                <c:pt idx="6">
                  <c:v>TOTAL</c:v>
                </c:pt>
              </c:strCache>
            </c:strRef>
          </c:cat>
          <c:val>
            <c:numRef>
              <c:f>'RELORC Gráf Exec Empenhado'!$G$36:$G$43</c:f>
              <c:numCache>
                <c:formatCode>_(* #,##0.00_);_(* \(#,##0.00\);_(* "-"??_);_(@_)</c:formatCode>
                <c:ptCount val="8"/>
                <c:pt idx="0">
                  <c:v>651253632.26999998</c:v>
                </c:pt>
                <c:pt idx="1">
                  <c:v>449236998.67000002</c:v>
                </c:pt>
                <c:pt idx="2">
                  <c:v>24408408.340000004</c:v>
                </c:pt>
                <c:pt idx="3">
                  <c:v>6338465.2999999998</c:v>
                </c:pt>
                <c:pt idx="4">
                  <c:v>0</c:v>
                </c:pt>
                <c:pt idx="5">
                  <c:v>0</c:v>
                </c:pt>
                <c:pt idx="6">
                  <c:v>1131237504.5799999</c:v>
                </c:pt>
                <c:pt idx="7" formatCode="0%">
                  <c:v>0.39836021092120971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CDB-48BE-8A1E-DA4AEA061C7E}"/>
            </c:ext>
          </c:extLst>
        </c:ser>
        <c:ser>
          <c:idx val="2"/>
          <c:order val="2"/>
          <c:tx>
            <c:strRef>
              <c:f>'RELORC Gráf Exec Empenhado'!$H$35</c:f>
              <c:strCache>
                <c:ptCount val="1"/>
                <c:pt idx="0">
                  <c:v>Investimentos 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'RELORC Gráf Exec Empenhado'!$E$36:$E$43</c:f>
              <c:strCache>
                <c:ptCount val="7"/>
                <c:pt idx="0">
                  <c:v>Rec. Próprio em Saúde (76%)</c:v>
                </c:pt>
                <c:pt idx="1">
                  <c:v>Rec Transferência SUS (17%)</c:v>
                </c:pt>
                <c:pt idx="2">
                  <c:v>Outras Fontes (4%)</c:v>
                </c:pt>
                <c:pt idx="3">
                  <c:v>Covid-19 (0,4%)</c:v>
                </c:pt>
                <c:pt idx="4">
                  <c:v>Rec Conv MS (0,1%)</c:v>
                </c:pt>
                <c:pt idx="5">
                  <c:v>Operação Crédito Int (2,4%)</c:v>
                </c:pt>
                <c:pt idx="6">
                  <c:v>TOTAL</c:v>
                </c:pt>
              </c:strCache>
            </c:strRef>
          </c:cat>
          <c:val>
            <c:numRef>
              <c:f>'RELORC Gráf Exec Empenhado'!$H$36:$H$43</c:f>
              <c:numCache>
                <c:formatCode>_(* #,##0.00_);_(* \(#,##0.00\);_(* "-"??_);_(@_)</c:formatCode>
                <c:ptCount val="8"/>
                <c:pt idx="0">
                  <c:v>31481550.41</c:v>
                </c:pt>
                <c:pt idx="1">
                  <c:v>1537034.03</c:v>
                </c:pt>
                <c:pt idx="2">
                  <c:v>623543.94999999995</c:v>
                </c:pt>
                <c:pt idx="3">
                  <c:v>5211727.21</c:v>
                </c:pt>
                <c:pt idx="4">
                  <c:v>3399566.03</c:v>
                </c:pt>
                <c:pt idx="5">
                  <c:v>67862173.310000002</c:v>
                </c:pt>
                <c:pt idx="6">
                  <c:v>110115594.94</c:v>
                </c:pt>
                <c:pt idx="7" formatCode="0%">
                  <c:v>3.8776712625258225E-2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CDB-48BE-8A1E-DA4AEA061C7E}"/>
            </c:ext>
          </c:extLst>
        </c:ser>
        <c:ser>
          <c:idx val="3"/>
          <c:order val="3"/>
          <c:tx>
            <c:strRef>
              <c:f>'RELORC Gráf Exec Empenhado'!$I$35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cat>
            <c:strRef>
              <c:f>'RELORC Gráf Exec Empenhado'!$E$36:$E$43</c:f>
              <c:strCache>
                <c:ptCount val="7"/>
                <c:pt idx="0">
                  <c:v>Rec. Próprio em Saúde (76%)</c:v>
                </c:pt>
                <c:pt idx="1">
                  <c:v>Rec Transferência SUS (17%)</c:v>
                </c:pt>
                <c:pt idx="2">
                  <c:v>Outras Fontes (4%)</c:v>
                </c:pt>
                <c:pt idx="3">
                  <c:v>Covid-19 (0,4%)</c:v>
                </c:pt>
                <c:pt idx="4">
                  <c:v>Rec Conv MS (0,1%)</c:v>
                </c:pt>
                <c:pt idx="5">
                  <c:v>Operação Crédito Int (2,4%)</c:v>
                </c:pt>
                <c:pt idx="6">
                  <c:v>TOTAL</c:v>
                </c:pt>
              </c:strCache>
            </c:strRef>
          </c:cat>
          <c:val>
            <c:numRef>
              <c:f>'RELORC Gráf Exec Empenhado'!$I$36:$I$43</c:f>
              <c:numCache>
                <c:formatCode>_(* #,##0.00_);_(* \(#,##0.00\);_(* "-"??_);_(@_)</c:formatCode>
                <c:ptCount val="8"/>
                <c:pt idx="0">
                  <c:v>2152274145.8499999</c:v>
                </c:pt>
                <c:pt idx="1">
                  <c:v>478924704.03999996</c:v>
                </c:pt>
                <c:pt idx="2">
                  <c:v>125724396.54000001</c:v>
                </c:pt>
                <c:pt idx="3">
                  <c:v>11550192.51</c:v>
                </c:pt>
                <c:pt idx="4">
                  <c:v>3399566.03</c:v>
                </c:pt>
                <c:pt idx="5">
                  <c:v>67862173.310000002</c:v>
                </c:pt>
                <c:pt idx="6">
                  <c:v>2839735178.2800002</c:v>
                </c:pt>
                <c:pt idx="7" formatCode="0%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CDB-48BE-8A1E-DA4AEA061C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0144000"/>
        <c:axId val="200413120"/>
        <c:axId val="0"/>
      </c:bar3DChart>
      <c:catAx>
        <c:axId val="2301440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00413120"/>
        <c:crosses val="autoZero"/>
        <c:auto val="1"/>
        <c:lblAlgn val="ctr"/>
        <c:lblOffset val="100"/>
        <c:noMultiLvlLbl val="0"/>
      </c:catAx>
      <c:valAx>
        <c:axId val="200413120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crossAx val="23014400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900"/>
            </a:pPr>
            <a:endParaRPr lang="pt-BR"/>
          </a:p>
        </c:txPr>
      </c:dTable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45390630121261766"/>
          <c:y val="0.1246614300239495"/>
          <c:w val="0.31322274280880769"/>
          <c:h val="0.19257441859483967"/>
        </c:manualLayout>
      </c:layout>
      <c:overlay val="0"/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scene3d>
      <a:camera prst="orthographicFront"/>
      <a:lightRig rig="threePt" dir="t"/>
    </a:scene3d>
    <a:sp3d>
      <a:bevelT prst="angle"/>
      <a:bevelB prst="relaxedInset"/>
    </a:sp3d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177353911493684E-2"/>
          <c:y val="0"/>
          <c:w val="0.74857881175003582"/>
          <c:h val="0.98218725470068957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gradFill flip="none" rotWithShape="1">
                <a:gsLst>
                  <a:gs pos="0">
                    <a:srgbClr val="FF822D">
                      <a:shade val="30000"/>
                      <a:satMod val="115000"/>
                    </a:srgbClr>
                  </a:gs>
                  <a:gs pos="50000">
                    <a:srgbClr val="FF822D">
                      <a:shade val="67500"/>
                      <a:satMod val="115000"/>
                    </a:srgbClr>
                  </a:gs>
                  <a:gs pos="100000">
                    <a:srgbClr val="FF822D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CB8-434A-B087-5D7E80335C78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rgbClr val="00E200">
                      <a:shade val="30000"/>
                      <a:satMod val="115000"/>
                    </a:srgbClr>
                  </a:gs>
                  <a:gs pos="50000">
                    <a:srgbClr val="00E200">
                      <a:shade val="67500"/>
                      <a:satMod val="115000"/>
                    </a:srgbClr>
                  </a:gs>
                  <a:gs pos="100000">
                    <a:srgbClr val="00E200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CB8-434A-B087-5D7E80335C78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0">
                    <a:srgbClr val="0000FF">
                      <a:shade val="30000"/>
                      <a:satMod val="115000"/>
                    </a:srgbClr>
                  </a:gs>
                  <a:gs pos="50000">
                    <a:srgbClr val="0000FF">
                      <a:shade val="67500"/>
                      <a:satMod val="115000"/>
                    </a:srgbClr>
                  </a:gs>
                  <a:gs pos="100000">
                    <a:srgbClr val="0000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CB8-434A-B087-5D7E80335C78}"/>
              </c:ext>
            </c:extLst>
          </c:dPt>
          <c:dLbls>
            <c:dLbl>
              <c:idx val="0"/>
              <c:layout>
                <c:manualLayout>
                  <c:x val="-0.30626969323950726"/>
                  <c:y val="-0.2101011247528191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5439203255441004"/>
                      <c:h val="0.188950224543791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CB8-434A-B087-5D7E80335C78}"/>
                </c:ext>
              </c:extLst>
            </c:dLbl>
            <c:dLbl>
              <c:idx val="1"/>
              <c:layout>
                <c:manualLayout>
                  <c:x val="0.11336988299518481"/>
                  <c:y val="0.1580006521187822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1786093358657802"/>
                      <c:h val="0.1889502095233494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CB8-434A-B087-5D7E80335C78}"/>
                </c:ext>
              </c:extLst>
            </c:dLbl>
            <c:dLbl>
              <c:idx val="2"/>
              <c:layout>
                <c:manualLayout>
                  <c:x val="-3.5118469339806217E-2"/>
                  <c:y val="3.207703349115124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CB8-434A-B087-5D7E80335C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'RELORC Gráf Exec Empenhado'!$M$36:$M$38</c:f>
              <c:strCache>
                <c:ptCount val="3"/>
                <c:pt idx="0">
                  <c:v>Pessoal e Encargos  </c:v>
                </c:pt>
                <c:pt idx="1">
                  <c:v>Outras Despesas Correntes </c:v>
                </c:pt>
                <c:pt idx="2">
                  <c:v>Investimentos </c:v>
                </c:pt>
              </c:strCache>
            </c:strRef>
          </c:cat>
          <c:val>
            <c:numRef>
              <c:f>'RELORC Gráf Exec Empenhado'!$N$36:$N$38</c:f>
              <c:numCache>
                <c:formatCode>_(* #,##0.00_);_(* \(#,##0.00\);_(* "-"??_);_(@_)</c:formatCode>
                <c:ptCount val="3"/>
                <c:pt idx="0">
                  <c:v>1598382078.76</c:v>
                </c:pt>
                <c:pt idx="1">
                  <c:v>1131237504.5799999</c:v>
                </c:pt>
                <c:pt idx="2">
                  <c:v>110115594.94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CB8-434A-B087-5D7E80335C7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51"/>
      </c:pieChart>
    </c:plotArea>
    <c:legend>
      <c:legendPos val="r"/>
      <c:layout>
        <c:manualLayout>
          <c:xMode val="edge"/>
          <c:yMode val="edge"/>
          <c:x val="0.4802008169901667"/>
          <c:y val="0.83548468338352799"/>
          <c:w val="0.48580254107910409"/>
          <c:h val="0.13176670309905505"/>
        </c:manualLayout>
      </c:layout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spPr>
    <a:ln>
      <a:solidFill>
        <a:srgbClr val="4F81BD"/>
      </a:solidFill>
    </a:ln>
    <a:scene3d>
      <a:camera prst="orthographicFront"/>
      <a:lightRig rig="threePt" dir="t"/>
    </a:scene3d>
    <a:sp3d prstMaterial="matte">
      <a:bevelT/>
    </a:sp3d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0951477516959409E-2"/>
          <c:y val="0.28970394976198188"/>
          <c:w val="0.70164328569128309"/>
          <c:h val="0.53286824976761771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1"/>
          <c:dPt>
            <c:idx val="0"/>
            <c:bubble3D val="0"/>
            <c:explosion val="0"/>
            <c:spPr>
              <a:gradFill flip="none" rotWithShape="1">
                <a:gsLst>
                  <a:gs pos="0">
                    <a:srgbClr val="FF822D">
                      <a:shade val="30000"/>
                      <a:satMod val="115000"/>
                    </a:srgbClr>
                  </a:gs>
                  <a:gs pos="50000">
                    <a:srgbClr val="FF822D">
                      <a:shade val="67500"/>
                      <a:satMod val="115000"/>
                    </a:srgbClr>
                  </a:gs>
                  <a:gs pos="100000">
                    <a:srgbClr val="FF822D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104-4816-BC4E-AEEF67A67BE8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rgbClr val="00E200">
                      <a:shade val="30000"/>
                      <a:satMod val="115000"/>
                    </a:srgbClr>
                  </a:gs>
                  <a:gs pos="50000">
                    <a:srgbClr val="00E200">
                      <a:shade val="67500"/>
                      <a:satMod val="115000"/>
                    </a:srgbClr>
                  </a:gs>
                  <a:gs pos="100000">
                    <a:srgbClr val="00E200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104-4816-BC4E-AEEF67A67BE8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0">
                    <a:srgbClr val="0000FF">
                      <a:shade val="30000"/>
                      <a:satMod val="115000"/>
                    </a:srgbClr>
                  </a:gs>
                  <a:gs pos="50000">
                    <a:srgbClr val="0000FF">
                      <a:shade val="67500"/>
                      <a:satMod val="115000"/>
                    </a:srgbClr>
                  </a:gs>
                  <a:gs pos="100000">
                    <a:srgbClr val="0000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104-4816-BC4E-AEEF67A67BE8}"/>
              </c:ext>
            </c:extLst>
          </c:dPt>
          <c:dLbls>
            <c:dLbl>
              <c:idx val="0"/>
              <c:layout>
                <c:manualLayout>
                  <c:x val="-5.288317579886527E-2"/>
                  <c:y val="-0.200215467249023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50"/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04-4816-BC4E-AEEF67A67BE8}"/>
                </c:ext>
              </c:extLst>
            </c:dLbl>
            <c:dLbl>
              <c:idx val="2"/>
              <c:layout>
                <c:manualLayout>
                  <c:x val="-1.3932435180886028E-2"/>
                  <c:y val="1.80848353340850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>
                    <a:defRPr sz="1100"/>
                  </a:pPr>
                  <a:endParaRPr lang="pt-B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9688794833816223"/>
                      <c:h val="0.105981054255242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104-4816-BC4E-AEEF67A67B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'RELORC Gráf Exec Empenhado'!$M$43:$M$45</c:f>
              <c:strCache>
                <c:ptCount val="3"/>
                <c:pt idx="0">
                  <c:v>Pessoal e Encargos  </c:v>
                </c:pt>
                <c:pt idx="1">
                  <c:v>Outras Despesas Correntes </c:v>
                </c:pt>
                <c:pt idx="2">
                  <c:v>Investimentos </c:v>
                </c:pt>
              </c:strCache>
            </c:strRef>
          </c:cat>
          <c:val>
            <c:numRef>
              <c:f>'RELORC Gráf Exec Empenhado'!$N$43:$N$45</c:f>
              <c:numCache>
                <c:formatCode>_(* #,##0.00_);_(* \(#,##0.00\);_(* "-"??_);_(@_)</c:formatCode>
                <c:ptCount val="3"/>
                <c:pt idx="0">
                  <c:v>1469538963.1700001</c:v>
                </c:pt>
                <c:pt idx="1">
                  <c:v>651253632.26999998</c:v>
                </c:pt>
                <c:pt idx="2">
                  <c:v>31481550.41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104-4816-BC4E-AEEF67A67BE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51"/>
      </c:pieChart>
    </c:plotArea>
    <c:legend>
      <c:legendPos val="r"/>
      <c:layout>
        <c:manualLayout>
          <c:xMode val="edge"/>
          <c:yMode val="edge"/>
          <c:x val="0.61535964525454456"/>
          <c:y val="0.78938358624082694"/>
          <c:w val="0.36924008750776355"/>
          <c:h val="0.2106164137591732"/>
        </c:manualLayout>
      </c:layout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spPr>
    <a:ln>
      <a:solidFill>
        <a:srgbClr val="4F81BD"/>
      </a:solidFill>
    </a:ln>
    <a:scene3d>
      <a:camera prst="orthographicFront"/>
      <a:lightRig rig="threePt" dir="t"/>
    </a:scene3d>
    <a:sp3d prstMaterial="matte">
      <a:bevelT/>
    </a:sp3d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100"/>
      <c:rAngAx val="0"/>
      <c:perspective val="1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562884657452845"/>
          <c:y val="3.3683572911230697E-2"/>
          <c:w val="0.92429669061161213"/>
          <c:h val="0.837502907073324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'% EC 29 (ano a ano)'!$B$16:$H$16</c:f>
              <c:strCache>
                <c:ptCount val="1"/>
                <c:pt idx="0">
                  <c:v>3º Quad.</c:v>
                </c:pt>
              </c:strCache>
            </c:strRef>
          </c:tx>
          <c:spPr>
            <a:solidFill>
              <a:srgbClr val="00B050"/>
            </a:solidFill>
            <a:ln w="28575">
              <a:noFill/>
            </a:ln>
            <a:scene3d>
              <a:camera prst="orthographicFront"/>
              <a:lightRig rig="soft" dir="t"/>
            </a:scene3d>
            <a:sp3d prstMaterial="matte">
              <a:bevelT prst="angle"/>
            </a:sp3d>
          </c:spPr>
          <c:invertIfNegative val="0"/>
          <c:dLbls>
            <c:dLbl>
              <c:idx val="5"/>
              <c:layout>
                <c:manualLayout>
                  <c:x val="-1.0855081175252088E-2"/>
                  <c:y val="-1.1023080768803512E-2"/>
                </c:manualLayout>
              </c:layout>
              <c:spPr>
                <a:solidFill>
                  <a:srgbClr val="FFFF00"/>
                </a:solidFill>
                <a:ln w="6350">
                  <a:solidFill>
                    <a:srgbClr val="92D05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/>
                <a:lstStyle/>
                <a:p>
                  <a:pPr>
                    <a:defRPr sz="1200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8.1766301345801623E-2"/>
                      <c:h val="5.87286212025824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BFB-4384-99E9-D97AA5E2ADD5}"/>
                </c:ext>
              </c:extLst>
            </c:dLbl>
            <c:dLbl>
              <c:idx val="7"/>
              <c:spPr>
                <a:solidFill>
                  <a:srgbClr val="FFFF00"/>
                </a:solidFill>
                <a:ln w="9525">
                  <a:solidFill>
                    <a:srgbClr val="00B050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c:spPr>
              <c:txPr>
                <a:bodyPr/>
                <a:lstStyle/>
                <a:p>
                  <a:pPr>
                    <a:defRPr sz="1200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9525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'% EC 29 (ano a ano)'!$B$12:$I$12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'% EC 29 (ano a ano)'!$B$18:$I$18</c:f>
              <c:numCache>
                <c:formatCode>0.00%</c:formatCode>
                <c:ptCount val="8"/>
                <c:pt idx="0">
                  <c:v>0.1794</c:v>
                </c:pt>
                <c:pt idx="1">
                  <c:v>0.1802</c:v>
                </c:pt>
                <c:pt idx="2">
                  <c:v>0.1646</c:v>
                </c:pt>
                <c:pt idx="3">
                  <c:v>0.16789999999999999</c:v>
                </c:pt>
                <c:pt idx="4">
                  <c:v>0.16009999999999999</c:v>
                </c:pt>
                <c:pt idx="5">
                  <c:v>0.1651</c:v>
                </c:pt>
                <c:pt idx="6">
                  <c:v>0.17399999999999999</c:v>
                </c:pt>
                <c:pt idx="7">
                  <c:v>0.182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BFB-4384-99E9-D97AA5E2AD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shape val="cylinder"/>
        <c:axId val="230581760"/>
        <c:axId val="230893824"/>
        <c:axId val="0"/>
      </c:bar3DChart>
      <c:catAx>
        <c:axId val="230581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0893824"/>
        <c:crosses val="autoZero"/>
        <c:auto val="1"/>
        <c:lblAlgn val="ctr"/>
        <c:lblOffset val="100"/>
        <c:noMultiLvlLbl val="0"/>
      </c:catAx>
      <c:valAx>
        <c:axId val="230893824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2305817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100"/>
      </a:pPr>
      <a:endParaRPr lang="pt-B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% R.Próprios em Saúde-EC 29,</a:t>
            </a:r>
            <a:r>
              <a:rPr lang="en-US" baseline="0"/>
              <a:t> por UF, 2023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7497643728960591"/>
          <c:y val="7.7650490525207339E-2"/>
          <c:w val="0.79241804888266332"/>
          <c:h val="0.860089971887181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'EC 29 2023'!$B$66</c:f>
              <c:strCache>
                <c:ptCount val="1"/>
                <c:pt idx="0">
                  <c:v>% R.Próprios em Saúde-EC 29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23"/>
              <c:spPr/>
              <c:txPr>
                <a:bodyPr/>
                <a:lstStyle/>
                <a:p>
                  <a:pPr>
                    <a:defRPr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'EC 29 2023'!$A$67:$A$92</c:f>
              <c:strCache>
                <c:ptCount val="26"/>
                <c:pt idx="0">
                  <c:v>Minas Gerais</c:v>
                </c:pt>
                <c:pt idx="1">
                  <c:v>Rio Grande do Sul</c:v>
                </c:pt>
                <c:pt idx="2">
                  <c:v>Paraná</c:v>
                </c:pt>
                <c:pt idx="3">
                  <c:v>Mato Grosso do Sul</c:v>
                </c:pt>
                <c:pt idx="4">
                  <c:v>Rio de Janeiro</c:v>
                </c:pt>
                <c:pt idx="5">
                  <c:v>Rio Grande do Norte</c:v>
                </c:pt>
                <c:pt idx="6">
                  <c:v>São Paulo</c:v>
                </c:pt>
                <c:pt idx="7">
                  <c:v>Alagoas</c:v>
                </c:pt>
                <c:pt idx="8">
                  <c:v>Pará</c:v>
                </c:pt>
                <c:pt idx="9">
                  <c:v>Goiás</c:v>
                </c:pt>
                <c:pt idx="10">
                  <c:v>Piauí</c:v>
                </c:pt>
                <c:pt idx="11">
                  <c:v>Paraíba</c:v>
                </c:pt>
                <c:pt idx="12">
                  <c:v>Mato Grosso</c:v>
                </c:pt>
                <c:pt idx="13">
                  <c:v>Santa Catarina</c:v>
                </c:pt>
                <c:pt idx="14">
                  <c:v>Bahia</c:v>
                </c:pt>
                <c:pt idx="15">
                  <c:v>Maranhão</c:v>
                </c:pt>
                <c:pt idx="16">
                  <c:v>Acre</c:v>
                </c:pt>
                <c:pt idx="17">
                  <c:v>Rondônia</c:v>
                </c:pt>
                <c:pt idx="18">
                  <c:v>Sergipe</c:v>
                </c:pt>
                <c:pt idx="19">
                  <c:v>Ceará</c:v>
                </c:pt>
                <c:pt idx="20">
                  <c:v>Espírito Santo</c:v>
                </c:pt>
                <c:pt idx="21">
                  <c:v>Pernambuco</c:v>
                </c:pt>
                <c:pt idx="22">
                  <c:v>Roraima</c:v>
                </c:pt>
                <c:pt idx="23">
                  <c:v>Tocantins</c:v>
                </c:pt>
                <c:pt idx="24">
                  <c:v>Amazonas</c:v>
                </c:pt>
                <c:pt idx="25">
                  <c:v>Amapá</c:v>
                </c:pt>
              </c:strCache>
            </c:strRef>
          </c:cat>
          <c:val>
            <c:numRef>
              <c:f>'EC 29 2023'!$B$67:$B$92</c:f>
              <c:numCache>
                <c:formatCode>_(* #,##0.00_);_(* \(#,##0.00\);_(* "-"??_);_(@_)</c:formatCode>
                <c:ptCount val="26"/>
                <c:pt idx="0">
                  <c:v>12.15</c:v>
                </c:pt>
                <c:pt idx="1">
                  <c:v>12.18</c:v>
                </c:pt>
                <c:pt idx="2">
                  <c:v>12.29</c:v>
                </c:pt>
                <c:pt idx="3">
                  <c:v>12.31</c:v>
                </c:pt>
                <c:pt idx="4">
                  <c:v>12.34</c:v>
                </c:pt>
                <c:pt idx="5">
                  <c:v>12.63</c:v>
                </c:pt>
                <c:pt idx="6">
                  <c:v>12.71</c:v>
                </c:pt>
                <c:pt idx="7">
                  <c:v>13.74</c:v>
                </c:pt>
                <c:pt idx="8">
                  <c:v>13.92</c:v>
                </c:pt>
                <c:pt idx="9">
                  <c:v>14</c:v>
                </c:pt>
                <c:pt idx="10">
                  <c:v>14.05</c:v>
                </c:pt>
                <c:pt idx="11">
                  <c:v>14.45</c:v>
                </c:pt>
                <c:pt idx="12">
                  <c:v>14.49</c:v>
                </c:pt>
                <c:pt idx="13">
                  <c:v>14.79</c:v>
                </c:pt>
                <c:pt idx="14">
                  <c:v>15.06</c:v>
                </c:pt>
                <c:pt idx="15">
                  <c:v>15.1</c:v>
                </c:pt>
                <c:pt idx="16">
                  <c:v>15.59</c:v>
                </c:pt>
                <c:pt idx="17">
                  <c:v>15.66</c:v>
                </c:pt>
                <c:pt idx="18">
                  <c:v>15.84</c:v>
                </c:pt>
                <c:pt idx="19">
                  <c:v>16.63</c:v>
                </c:pt>
                <c:pt idx="20">
                  <c:v>17.190000000000001</c:v>
                </c:pt>
                <c:pt idx="21">
                  <c:v>17.600000000000001</c:v>
                </c:pt>
                <c:pt idx="22">
                  <c:v>17.73</c:v>
                </c:pt>
                <c:pt idx="23">
                  <c:v>18.2</c:v>
                </c:pt>
                <c:pt idx="24">
                  <c:v>19.3</c:v>
                </c:pt>
                <c:pt idx="25">
                  <c:v>19.39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2CF-462D-A6BC-DC1A8B7FE6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230746112"/>
        <c:axId val="230896128"/>
      </c:barChart>
      <c:catAx>
        <c:axId val="2307461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30896128"/>
        <c:crosses val="autoZero"/>
        <c:auto val="1"/>
        <c:lblAlgn val="ctr"/>
        <c:lblOffset val="100"/>
        <c:noMultiLvlLbl val="0"/>
      </c:catAx>
      <c:valAx>
        <c:axId val="230896128"/>
        <c:scaling>
          <c:orientation val="minMax"/>
        </c:scaling>
        <c:delete val="0"/>
        <c:axPos val="b"/>
        <c:numFmt formatCode="_(* #,##0.00_);_(* \(#,##0.00\);_(* &quot;-&quot;??_);_(@_)" sourceLinked="1"/>
        <c:majorTickMark val="out"/>
        <c:minorTickMark val="none"/>
        <c:tickLblPos val="nextTo"/>
        <c:crossAx val="230746112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prst="angle"/>
        </a:sp3d>
      </c:spPr>
    </c:plotArea>
    <c:plotVisOnly val="1"/>
    <c:dispBlanksAs val="gap"/>
    <c:showDLblsOverMax val="0"/>
  </c:chart>
  <c:txPr>
    <a:bodyPr/>
    <a:lstStyle/>
    <a:p>
      <a:pPr>
        <a:defRPr sz="1400"/>
      </a:pPr>
      <a:endParaRPr lang="pt-BR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3914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5085" tIns="47542" rIns="95085" bIns="475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5085" tIns="47542" rIns="95085" bIns="475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C3F5F3C-1FA4-4FD8-A31D-4A9D2689E1E9}" type="datetimeFigureOut">
              <a:rPr lang="pt-BR"/>
              <a:pPr>
                <a:defRPr/>
              </a:pPr>
              <a:t>26/07/2024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742950"/>
            <a:ext cx="538162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85" tIns="47542" rIns="95085" bIns="47542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5085" tIns="47542" rIns="95085" bIns="47542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5085" tIns="47542" rIns="95085" bIns="475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5085" tIns="47542" rIns="95085" bIns="475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C0E060D-B7DB-4EC3-9FEA-E50E4D26A97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74659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8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7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6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5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38" algn="l" defTabSz="9139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26" algn="l" defTabSz="9139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914" algn="l" defTabSz="9139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902" algn="l" defTabSz="91397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08025" y="742950"/>
            <a:ext cx="5381625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1842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88508-01BE-421F-BF1A-8E93905A1B0A}" type="datetime1">
              <a:rPr lang="pt-BR"/>
              <a:pPr>
                <a:defRPr/>
              </a:pPr>
              <a:t>26/07/2024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C7305-1A34-4330-B696-F8BD99CC355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941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04" y="0"/>
            <a:ext cx="8915400" cy="1143000"/>
          </a:xfrm>
          <a:prstGeom prst="rect">
            <a:avLst/>
          </a:prstGeom>
        </p:spPr>
        <p:txBody>
          <a:bodyPr lIns="91414" tIns="45708" rIns="91414" bIns="45708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9"/>
            <a:ext cx="8915400" cy="4525963"/>
          </a:xfrm>
          <a:prstGeom prst="rect">
            <a:avLst/>
          </a:prstGeom>
        </p:spPr>
        <p:txBody>
          <a:bodyPr vert="eaVert" lIns="91414" tIns="45708" rIns="91414" bIns="45708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84419-D555-4F5D-820F-824BF26939C0}" type="datetime1">
              <a:rPr lang="pt-BR"/>
              <a:pPr>
                <a:defRPr/>
              </a:pPr>
              <a:t>26/07/2024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80DE2-D263-46E4-A67E-522A8F8C0CF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52233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535EFC-67A8-EC28-163E-79ACA77C8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345F1F8-A397-8F6F-0BB2-42155265BA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6"/>
            <a:ext cx="421005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196CF640-7BA7-8AD3-81B5-D10FAA5162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6"/>
            <a:ext cx="421005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A6E7A8EA-2A59-FCF4-277D-A67CCBC2C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086ADFEB-678F-FB01-B542-E90994CE5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B907B6F6-B1B4-12DD-AD4B-62FF25F50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8688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3ECAA41-FDB8-6285-400E-739695539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9" y="365129"/>
            <a:ext cx="8543925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9A3B60BC-A27B-A7B5-F078-211326BF9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2" indent="0">
              <a:buNone/>
              <a:defRPr sz="2000" b="1"/>
            </a:lvl2pPr>
            <a:lvl3pPr marL="914144" indent="0">
              <a:buNone/>
              <a:defRPr sz="1800" b="1"/>
            </a:lvl3pPr>
            <a:lvl4pPr marL="1371214" indent="0">
              <a:buNone/>
              <a:defRPr sz="1600" b="1"/>
            </a:lvl4pPr>
            <a:lvl5pPr marL="1828287" indent="0">
              <a:buNone/>
              <a:defRPr sz="1600" b="1"/>
            </a:lvl5pPr>
            <a:lvl6pPr marL="2285358" indent="0">
              <a:buNone/>
              <a:defRPr sz="1600" b="1"/>
            </a:lvl6pPr>
            <a:lvl7pPr marL="2742430" indent="0">
              <a:buNone/>
              <a:defRPr sz="1600" b="1"/>
            </a:lvl7pPr>
            <a:lvl8pPr marL="3199502" indent="0">
              <a:buNone/>
              <a:defRPr sz="1600" b="1"/>
            </a:lvl8pPr>
            <a:lvl9pPr marL="3656574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DD685E0F-DCAB-7AA8-5BD4-4CCF99235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BACD11D7-4E19-A584-1225-C6B130B141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2" indent="0">
              <a:buNone/>
              <a:defRPr sz="2000" b="1"/>
            </a:lvl2pPr>
            <a:lvl3pPr marL="914144" indent="0">
              <a:buNone/>
              <a:defRPr sz="1800" b="1"/>
            </a:lvl3pPr>
            <a:lvl4pPr marL="1371214" indent="0">
              <a:buNone/>
              <a:defRPr sz="1600" b="1"/>
            </a:lvl4pPr>
            <a:lvl5pPr marL="1828287" indent="0">
              <a:buNone/>
              <a:defRPr sz="1600" b="1"/>
            </a:lvl5pPr>
            <a:lvl6pPr marL="2285358" indent="0">
              <a:buNone/>
              <a:defRPr sz="1600" b="1"/>
            </a:lvl6pPr>
            <a:lvl7pPr marL="2742430" indent="0">
              <a:buNone/>
              <a:defRPr sz="1600" b="1"/>
            </a:lvl7pPr>
            <a:lvl8pPr marL="3199502" indent="0">
              <a:buNone/>
              <a:defRPr sz="1600" b="1"/>
            </a:lvl8pPr>
            <a:lvl9pPr marL="3656574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B532ADF2-4B3B-47BC-A3FC-E6738B02D6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03E09B5B-17B4-BC51-DD6E-81A999328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A604DF46-D54A-2465-194B-6E57A662A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E42F753C-04B4-0674-15B3-B7DD86AF7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42949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1B4E45-9409-3AC8-C969-ED46D5FB4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DB0D3F24-BE44-2D50-365E-21B2A7479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C040073D-F290-6C73-236C-75EA147AD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1049B575-B301-CAA7-E0CC-C2126C953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34506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6545CD7B-CA0A-F098-6FA9-597354DE6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3536CF3A-CC0F-AEDA-9196-7FFCB3E40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9CEFE9BC-7297-62A0-C206-97055129D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33832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6989A9-6D6F-AA3A-2098-6DC712C39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83535CE-EDF0-BC46-F365-2904F9096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29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66F85C94-880C-B176-7FAB-A0C4E52FE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0" y="2057401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72" indent="0">
              <a:buNone/>
              <a:defRPr sz="1400"/>
            </a:lvl2pPr>
            <a:lvl3pPr marL="914144" indent="0">
              <a:buNone/>
              <a:defRPr sz="1200"/>
            </a:lvl3pPr>
            <a:lvl4pPr marL="1371214" indent="0">
              <a:buNone/>
              <a:defRPr sz="1000"/>
            </a:lvl4pPr>
            <a:lvl5pPr marL="1828287" indent="0">
              <a:buNone/>
              <a:defRPr sz="1000"/>
            </a:lvl5pPr>
            <a:lvl6pPr marL="2285358" indent="0">
              <a:buNone/>
              <a:defRPr sz="1000"/>
            </a:lvl6pPr>
            <a:lvl7pPr marL="2742430" indent="0">
              <a:buNone/>
              <a:defRPr sz="1000"/>
            </a:lvl7pPr>
            <a:lvl8pPr marL="3199502" indent="0">
              <a:buNone/>
              <a:defRPr sz="1000"/>
            </a:lvl8pPr>
            <a:lvl9pPr marL="3656574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3EC162E5-7316-D884-15D1-DD8732F5A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2A7130D8-B67A-D8DC-E606-025F24016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AE0318F9-DCCD-C501-734F-7837C1A8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66716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9E86C4-1EE7-7B6B-9C0A-0036C859B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609D13CB-8574-4A3D-D795-A8D0C7FDF3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29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72" indent="0">
              <a:buNone/>
              <a:defRPr sz="2800"/>
            </a:lvl2pPr>
            <a:lvl3pPr marL="914144" indent="0">
              <a:buNone/>
              <a:defRPr sz="2400"/>
            </a:lvl3pPr>
            <a:lvl4pPr marL="1371214" indent="0">
              <a:buNone/>
              <a:defRPr sz="2000"/>
            </a:lvl4pPr>
            <a:lvl5pPr marL="1828287" indent="0">
              <a:buNone/>
              <a:defRPr sz="2000"/>
            </a:lvl5pPr>
            <a:lvl6pPr marL="2285358" indent="0">
              <a:buNone/>
              <a:defRPr sz="2000"/>
            </a:lvl6pPr>
            <a:lvl7pPr marL="2742430" indent="0">
              <a:buNone/>
              <a:defRPr sz="2000"/>
            </a:lvl7pPr>
            <a:lvl8pPr marL="3199502" indent="0">
              <a:buNone/>
              <a:defRPr sz="2000"/>
            </a:lvl8pPr>
            <a:lvl9pPr marL="3656574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E8CE58C0-2C73-1FA3-6748-C082E0224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0" y="2057401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72" indent="0">
              <a:buNone/>
              <a:defRPr sz="1400"/>
            </a:lvl2pPr>
            <a:lvl3pPr marL="914144" indent="0">
              <a:buNone/>
              <a:defRPr sz="1200"/>
            </a:lvl3pPr>
            <a:lvl4pPr marL="1371214" indent="0">
              <a:buNone/>
              <a:defRPr sz="1000"/>
            </a:lvl4pPr>
            <a:lvl5pPr marL="1828287" indent="0">
              <a:buNone/>
              <a:defRPr sz="1000"/>
            </a:lvl5pPr>
            <a:lvl6pPr marL="2285358" indent="0">
              <a:buNone/>
              <a:defRPr sz="1000"/>
            </a:lvl6pPr>
            <a:lvl7pPr marL="2742430" indent="0">
              <a:buNone/>
              <a:defRPr sz="1000"/>
            </a:lvl7pPr>
            <a:lvl8pPr marL="3199502" indent="0">
              <a:buNone/>
              <a:defRPr sz="1000"/>
            </a:lvl8pPr>
            <a:lvl9pPr marL="3656574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5E37D1E8-06A7-9471-3167-CEC33DBE9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E897440A-DACA-8938-44A5-707D75E7F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6BD3CCAF-4CE1-5BCB-0EF7-F871F6E44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46179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01E9991-C65F-5A31-4DA2-CD4E3D6F6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ED4D12C2-7041-1299-D13F-25D306F351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AE4B950-6FC1-DE6C-A722-1DF357992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D412191-25C9-DCCE-2ED5-CBEA12250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90727DD-A466-6133-33B6-9995158C8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5999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B18A9396-D2C2-F321-1D21-F1338C4A84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6"/>
            <a:ext cx="2135981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96E0FCFB-303E-0B0E-7793-528E318D7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6"/>
            <a:ext cx="6284119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4FD846F-F6EB-1CEA-EAA3-D8F8CC89E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BC36649-BB42-8222-45B0-1FED5F781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4EEDBCB-DB59-4956-3FF3-F305E3FEC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64166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1" y="6351"/>
            <a:ext cx="185565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553"/>
            <a:ext cx="84201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765D0-A080-48AF-98D4-7D69350D5E4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0C008-08CB-49F1-9E0C-DB41D8DE7E6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658270"/>
      </p:ext>
    </p:extLst>
  </p:cSld>
  <p:clrMapOvr>
    <a:masterClrMapping/>
  </p:clrMapOvr>
  <p:transition spd="slow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4C3C8-341B-420E-BBEC-E596775D8F6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37BA5-5146-4B80-A1C6-0ABC172DF71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328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96"/>
            <a:ext cx="2228850" cy="5851525"/>
          </a:xfrm>
          <a:prstGeom prst="rect">
            <a:avLst/>
          </a:prstGeom>
        </p:spPr>
        <p:txBody>
          <a:bodyPr vert="eaVert" lIns="91414" tIns="45708" rIns="91414" bIns="45708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96"/>
            <a:ext cx="6521450" cy="5851525"/>
          </a:xfrm>
          <a:prstGeom prst="rect">
            <a:avLst/>
          </a:prstGeom>
        </p:spPr>
        <p:txBody>
          <a:bodyPr vert="eaVert" lIns="91414" tIns="45708" rIns="91414" bIns="45708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C547D-060E-46A1-9045-7B6C91EF180B}" type="datetime1">
              <a:rPr lang="pt-BR"/>
              <a:pPr>
                <a:defRPr/>
              </a:pPr>
              <a:t>26/07/2024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49784-1B6C-4C53-966F-A35197A5042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373617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702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6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5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5A0C9-3D8D-4551-BAFC-89D822FF91A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6D846-DE55-4B1E-B144-2805CC4FC0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90136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09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0" y="1600209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75A41-F8C7-496F-BB54-D6C0D2978AB9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6C858-059B-4ECE-A14D-760434F080B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2965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4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2" indent="0">
              <a:buNone/>
              <a:defRPr sz="2000" b="1"/>
            </a:lvl2pPr>
            <a:lvl3pPr marL="914144" indent="0">
              <a:buNone/>
              <a:defRPr sz="1800" b="1"/>
            </a:lvl3pPr>
            <a:lvl4pPr marL="1371214" indent="0">
              <a:buNone/>
              <a:defRPr sz="1600" b="1"/>
            </a:lvl4pPr>
            <a:lvl5pPr marL="1828287" indent="0">
              <a:buNone/>
              <a:defRPr sz="1600" b="1"/>
            </a:lvl5pPr>
            <a:lvl6pPr marL="2285358" indent="0">
              <a:buNone/>
              <a:defRPr sz="1600" b="1"/>
            </a:lvl6pPr>
            <a:lvl7pPr marL="2742430" indent="0">
              <a:buNone/>
              <a:defRPr sz="1600" b="1"/>
            </a:lvl7pPr>
            <a:lvl8pPr marL="3199502" indent="0">
              <a:buNone/>
              <a:defRPr sz="1600" b="1"/>
            </a:lvl8pPr>
            <a:lvl9pPr marL="3656574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5" y="1535114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2" indent="0">
              <a:buNone/>
              <a:defRPr sz="2000" b="1"/>
            </a:lvl2pPr>
            <a:lvl3pPr marL="914144" indent="0">
              <a:buNone/>
              <a:defRPr sz="1800" b="1"/>
            </a:lvl3pPr>
            <a:lvl4pPr marL="1371214" indent="0">
              <a:buNone/>
              <a:defRPr sz="1600" b="1"/>
            </a:lvl4pPr>
            <a:lvl5pPr marL="1828287" indent="0">
              <a:buNone/>
              <a:defRPr sz="1600" b="1"/>
            </a:lvl5pPr>
            <a:lvl6pPr marL="2285358" indent="0">
              <a:buNone/>
              <a:defRPr sz="1600" b="1"/>
            </a:lvl6pPr>
            <a:lvl7pPr marL="2742430" indent="0">
              <a:buNone/>
              <a:defRPr sz="1600" b="1"/>
            </a:lvl7pPr>
            <a:lvl8pPr marL="3199502" indent="0">
              <a:buNone/>
              <a:defRPr sz="1600" b="1"/>
            </a:lvl8pPr>
            <a:lvl9pPr marL="3656574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BB25-6C7A-4CD6-B7A1-8E4406EC8E5A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FB78F-2415-4F23-897B-373FC98F340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26775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0E23F-75DB-4918-B24D-6F2BE4F70EB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B0EC9-47CB-46C3-9C45-DD691D12468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1710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E02CB-7A6F-48FB-96B9-2865E1287B0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A3BDB-B489-48A9-AE68-23E796E38048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8895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144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9" y="1435105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44" indent="0">
              <a:buNone/>
              <a:defRPr sz="1000"/>
            </a:lvl3pPr>
            <a:lvl4pPr marL="1371214" indent="0">
              <a:buNone/>
              <a:defRPr sz="900"/>
            </a:lvl4pPr>
            <a:lvl5pPr marL="1828287" indent="0">
              <a:buNone/>
              <a:defRPr sz="900"/>
            </a:lvl5pPr>
            <a:lvl6pPr marL="2285358" indent="0">
              <a:buNone/>
              <a:defRPr sz="900"/>
            </a:lvl6pPr>
            <a:lvl7pPr marL="2742430" indent="0">
              <a:buNone/>
              <a:defRPr sz="900"/>
            </a:lvl7pPr>
            <a:lvl8pPr marL="3199502" indent="0">
              <a:buNone/>
              <a:defRPr sz="900"/>
            </a:lvl8pPr>
            <a:lvl9pPr marL="3656574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975C6-D5AC-4E8A-ADC3-A0EF2D77A06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C9A79-3A42-440B-833A-ECE9522A23A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12058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6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72" indent="0">
              <a:buNone/>
              <a:defRPr sz="2800"/>
            </a:lvl2pPr>
            <a:lvl3pPr marL="914144" indent="0">
              <a:buNone/>
              <a:defRPr sz="2400"/>
            </a:lvl3pPr>
            <a:lvl4pPr marL="1371214" indent="0">
              <a:buNone/>
              <a:defRPr sz="2000"/>
            </a:lvl4pPr>
            <a:lvl5pPr marL="1828287" indent="0">
              <a:buNone/>
              <a:defRPr sz="2000"/>
            </a:lvl5pPr>
            <a:lvl6pPr marL="2285358" indent="0">
              <a:buNone/>
              <a:defRPr sz="2000"/>
            </a:lvl6pPr>
            <a:lvl7pPr marL="2742430" indent="0">
              <a:buNone/>
              <a:defRPr sz="2000"/>
            </a:lvl7pPr>
            <a:lvl8pPr marL="3199502" indent="0">
              <a:buNone/>
              <a:defRPr sz="2000"/>
            </a:lvl8pPr>
            <a:lvl9pPr marL="3656574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44" indent="0">
              <a:buNone/>
              <a:defRPr sz="1000"/>
            </a:lvl3pPr>
            <a:lvl4pPr marL="1371214" indent="0">
              <a:buNone/>
              <a:defRPr sz="900"/>
            </a:lvl4pPr>
            <a:lvl5pPr marL="1828287" indent="0">
              <a:buNone/>
              <a:defRPr sz="900"/>
            </a:lvl5pPr>
            <a:lvl6pPr marL="2285358" indent="0">
              <a:buNone/>
              <a:defRPr sz="900"/>
            </a:lvl6pPr>
            <a:lvl7pPr marL="2742430" indent="0">
              <a:buNone/>
              <a:defRPr sz="900"/>
            </a:lvl7pPr>
            <a:lvl8pPr marL="3199502" indent="0">
              <a:buNone/>
              <a:defRPr sz="900"/>
            </a:lvl8pPr>
            <a:lvl9pPr marL="3656574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35296-7962-4BEE-BA79-E25B1C353F8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DF829-61B6-470E-A211-15C04DD2D28A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51452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C053F-29F6-4EDC-88BA-C5DDD1EE3B2F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AB56F-96B2-4634-A364-A042E3F438D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00412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730"/>
            <a:ext cx="222885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730"/>
            <a:ext cx="652145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E04D8-BE76-4844-A656-196844538498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34073-1269-4AC5-ACC3-B053BD8BA8E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01089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88508-01BE-421F-BF1A-8E93905A1B0A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C7305-1A34-4330-B696-F8BD99CC355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974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88508-01BE-421F-BF1A-8E93905A1B0A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C7305-1A34-4330-B696-F8BD99CC355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605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1"/>
          <p:cNvGrpSpPr>
            <a:grpSpLocks/>
          </p:cNvGrpSpPr>
          <p:nvPr userDrawn="1"/>
        </p:nvGrpSpPr>
        <p:grpSpPr bwMode="auto">
          <a:xfrm>
            <a:off x="34396" y="19050"/>
            <a:ext cx="9859566" cy="661988"/>
            <a:chOff x="31651" y="18455"/>
            <a:chExt cx="9101237" cy="662583"/>
          </a:xfrm>
        </p:grpSpPr>
        <p:pic>
          <p:nvPicPr>
            <p:cNvPr id="5" name="Imagem 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8925" y="19050"/>
              <a:ext cx="1223963" cy="661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m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51" y="18455"/>
              <a:ext cx="25050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300" y="1600209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95300" y="6356470"/>
            <a:ext cx="2311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746DB0D-7A20-42CE-BE71-895D7F5B5E4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384551" y="6356470"/>
            <a:ext cx="31369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099300" y="6356470"/>
            <a:ext cx="2311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5E57DC5-EE11-4674-98F6-9BE19466171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2476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300" y="1600209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95300" y="6356445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617DF-8D94-4A41-89FD-50918EF9F12A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384551" y="6356445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099300" y="6356445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6A55C-B99A-4325-AEBC-E50F0041D42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43868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475" y="1420283"/>
            <a:ext cx="421005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0" y="2590800"/>
            <a:ext cx="34671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68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3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04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72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40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08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7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45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97917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83139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253" y="2937934"/>
            <a:ext cx="4210050" cy="908050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1253" y="1937811"/>
            <a:ext cx="4210050" cy="1000125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6815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363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80446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726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34078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6089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87709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14524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237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652" y="1066802"/>
            <a:ext cx="2187575" cy="3017309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7777" y="1066802"/>
            <a:ext cx="2187575" cy="3017309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52153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2" y="1023410"/>
            <a:ext cx="2188435" cy="426508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8157" indent="0">
              <a:buNone/>
              <a:defRPr sz="1200" b="1"/>
            </a:lvl2pPr>
            <a:lvl3pPr marL="536312" indent="0">
              <a:buNone/>
              <a:defRPr sz="1100" b="1"/>
            </a:lvl3pPr>
            <a:lvl4pPr marL="804468" indent="0">
              <a:buNone/>
              <a:defRPr sz="900" b="1"/>
            </a:lvl4pPr>
            <a:lvl5pPr marL="1072623" indent="0">
              <a:buNone/>
              <a:defRPr sz="900" b="1"/>
            </a:lvl5pPr>
            <a:lvl6pPr marL="1340780" indent="0">
              <a:buNone/>
              <a:defRPr sz="900" b="1"/>
            </a:lvl6pPr>
            <a:lvl7pPr marL="1608935" indent="0">
              <a:buNone/>
              <a:defRPr sz="900" b="1"/>
            </a:lvl7pPr>
            <a:lvl8pPr marL="1877092" indent="0">
              <a:buNone/>
              <a:defRPr sz="900" b="1"/>
            </a:lvl8pPr>
            <a:lvl9pPr marL="2145247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652" y="1449917"/>
            <a:ext cx="2188435" cy="263419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16057" y="1023410"/>
            <a:ext cx="2189295" cy="426508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8157" indent="0">
              <a:buNone/>
              <a:defRPr sz="1200" b="1"/>
            </a:lvl2pPr>
            <a:lvl3pPr marL="536312" indent="0">
              <a:buNone/>
              <a:defRPr sz="1100" b="1"/>
            </a:lvl3pPr>
            <a:lvl4pPr marL="804468" indent="0">
              <a:buNone/>
              <a:defRPr sz="900" b="1"/>
            </a:lvl4pPr>
            <a:lvl5pPr marL="1072623" indent="0">
              <a:buNone/>
              <a:defRPr sz="900" b="1"/>
            </a:lvl5pPr>
            <a:lvl6pPr marL="1340780" indent="0">
              <a:buNone/>
              <a:defRPr sz="900" b="1"/>
            </a:lvl6pPr>
            <a:lvl7pPr marL="1608935" indent="0">
              <a:buNone/>
              <a:defRPr sz="900" b="1"/>
            </a:lvl7pPr>
            <a:lvl8pPr marL="1877092" indent="0">
              <a:buNone/>
              <a:defRPr sz="900" b="1"/>
            </a:lvl8pPr>
            <a:lvl9pPr marL="2145247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16057" y="1449917"/>
            <a:ext cx="2189295" cy="263419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35024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96242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21505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2" y="182033"/>
            <a:ext cx="1629503" cy="774700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6487" y="182036"/>
            <a:ext cx="2768865" cy="390207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652" y="956735"/>
            <a:ext cx="1629503" cy="3127375"/>
          </a:xfrm>
        </p:spPr>
        <p:txBody>
          <a:bodyPr/>
          <a:lstStyle>
            <a:lvl1pPr marL="0" indent="0">
              <a:buNone/>
              <a:defRPr sz="800"/>
            </a:lvl1pPr>
            <a:lvl2pPr marL="268157" indent="0">
              <a:buNone/>
              <a:defRPr sz="700"/>
            </a:lvl2pPr>
            <a:lvl3pPr marL="536312" indent="0">
              <a:buNone/>
              <a:defRPr sz="600"/>
            </a:lvl3pPr>
            <a:lvl4pPr marL="804468" indent="0">
              <a:buNone/>
              <a:defRPr sz="500"/>
            </a:lvl4pPr>
            <a:lvl5pPr marL="1072623" indent="0">
              <a:buNone/>
              <a:defRPr sz="500"/>
            </a:lvl5pPr>
            <a:lvl6pPr marL="1340780" indent="0">
              <a:buNone/>
              <a:defRPr sz="500"/>
            </a:lvl6pPr>
            <a:lvl7pPr marL="1608935" indent="0">
              <a:buNone/>
              <a:defRPr sz="500"/>
            </a:lvl7pPr>
            <a:lvl8pPr marL="1877092" indent="0">
              <a:buNone/>
              <a:defRPr sz="500"/>
            </a:lvl8pPr>
            <a:lvl9pPr marL="2145247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3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300" y="1600209"/>
            <a:ext cx="8915400" cy="4525963"/>
          </a:xfrm>
          <a:prstGeom prst="rect">
            <a:avLst/>
          </a:prstGeom>
        </p:spPr>
        <p:txBody>
          <a:bodyPr lIns="91414" tIns="45708" rIns="91414" bIns="45708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617DF-8D94-4A41-89FD-50918EF9F12A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6A55C-B99A-4325-AEBC-E50F0041D42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10121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823" y="3200402"/>
            <a:ext cx="2971800" cy="377825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70823" y="408517"/>
            <a:ext cx="2971800" cy="2743200"/>
          </a:xfrm>
        </p:spPr>
        <p:txBody>
          <a:bodyPr/>
          <a:lstStyle>
            <a:lvl1pPr marL="0" indent="0">
              <a:buNone/>
              <a:defRPr sz="1900"/>
            </a:lvl1pPr>
            <a:lvl2pPr marL="268157" indent="0">
              <a:buNone/>
              <a:defRPr sz="1600"/>
            </a:lvl2pPr>
            <a:lvl3pPr marL="536312" indent="0">
              <a:buNone/>
              <a:defRPr sz="1400"/>
            </a:lvl3pPr>
            <a:lvl4pPr marL="804468" indent="0">
              <a:buNone/>
              <a:defRPr sz="1200"/>
            </a:lvl4pPr>
            <a:lvl5pPr marL="1072623" indent="0">
              <a:buNone/>
              <a:defRPr sz="1200"/>
            </a:lvl5pPr>
            <a:lvl6pPr marL="1340780" indent="0">
              <a:buNone/>
              <a:defRPr sz="1200"/>
            </a:lvl6pPr>
            <a:lvl7pPr marL="1608935" indent="0">
              <a:buNone/>
              <a:defRPr sz="1200"/>
            </a:lvl7pPr>
            <a:lvl8pPr marL="1877092" indent="0">
              <a:buNone/>
              <a:defRPr sz="1200"/>
            </a:lvl8pPr>
            <a:lvl9pPr marL="2145247" indent="0">
              <a:buNone/>
              <a:defRPr sz="12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823" y="3578226"/>
            <a:ext cx="29718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68157" indent="0">
              <a:buNone/>
              <a:defRPr sz="700"/>
            </a:lvl2pPr>
            <a:lvl3pPr marL="536312" indent="0">
              <a:buNone/>
              <a:defRPr sz="600"/>
            </a:lvl3pPr>
            <a:lvl4pPr marL="804468" indent="0">
              <a:buNone/>
              <a:defRPr sz="500"/>
            </a:lvl4pPr>
            <a:lvl5pPr marL="1072623" indent="0">
              <a:buNone/>
              <a:defRPr sz="500"/>
            </a:lvl5pPr>
            <a:lvl6pPr marL="1340780" indent="0">
              <a:buNone/>
              <a:defRPr sz="500"/>
            </a:lvl6pPr>
            <a:lvl7pPr marL="1608935" indent="0">
              <a:buNone/>
              <a:defRPr sz="500"/>
            </a:lvl7pPr>
            <a:lvl8pPr marL="1877092" indent="0">
              <a:buNone/>
              <a:defRPr sz="500"/>
            </a:lvl8pPr>
            <a:lvl9pPr marL="2145247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3314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75687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90927" y="183093"/>
            <a:ext cx="1114425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652" y="183093"/>
            <a:ext cx="3260725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47640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88508-01BE-421F-BF1A-8E93905A1B0A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C7305-1A34-4330-B696-F8BD99CC355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50478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475" y="1420283"/>
            <a:ext cx="421005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0" y="2590800"/>
            <a:ext cx="34671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68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36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04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72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40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09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77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45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85029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3838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253" y="2937934"/>
            <a:ext cx="4210050" cy="908050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1253" y="1937810"/>
            <a:ext cx="4210050" cy="1000125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6819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3638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80458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7277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34096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60916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87735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14554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23464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651" y="1066801"/>
            <a:ext cx="2187575" cy="3017309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7776" y="1066801"/>
            <a:ext cx="2187575" cy="3017309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94146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1" y="1023410"/>
            <a:ext cx="2188435" cy="426508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8194" indent="0">
              <a:buNone/>
              <a:defRPr sz="1200" b="1"/>
            </a:lvl2pPr>
            <a:lvl3pPr marL="536387" indent="0">
              <a:buNone/>
              <a:defRPr sz="1100" b="1"/>
            </a:lvl3pPr>
            <a:lvl4pPr marL="804581" indent="0">
              <a:buNone/>
              <a:defRPr sz="900" b="1"/>
            </a:lvl4pPr>
            <a:lvl5pPr marL="1072774" indent="0">
              <a:buNone/>
              <a:defRPr sz="900" b="1"/>
            </a:lvl5pPr>
            <a:lvl6pPr marL="1340968" indent="0">
              <a:buNone/>
              <a:defRPr sz="900" b="1"/>
            </a:lvl6pPr>
            <a:lvl7pPr marL="1609161" indent="0">
              <a:buNone/>
              <a:defRPr sz="900" b="1"/>
            </a:lvl7pPr>
            <a:lvl8pPr marL="1877355" indent="0">
              <a:buNone/>
              <a:defRPr sz="900" b="1"/>
            </a:lvl8pPr>
            <a:lvl9pPr marL="2145548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651" y="1449917"/>
            <a:ext cx="2188435" cy="263419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16056" y="1023410"/>
            <a:ext cx="2189295" cy="426508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8194" indent="0">
              <a:buNone/>
              <a:defRPr sz="1200" b="1"/>
            </a:lvl2pPr>
            <a:lvl3pPr marL="536387" indent="0">
              <a:buNone/>
              <a:defRPr sz="1100" b="1"/>
            </a:lvl3pPr>
            <a:lvl4pPr marL="804581" indent="0">
              <a:buNone/>
              <a:defRPr sz="900" b="1"/>
            </a:lvl4pPr>
            <a:lvl5pPr marL="1072774" indent="0">
              <a:buNone/>
              <a:defRPr sz="900" b="1"/>
            </a:lvl5pPr>
            <a:lvl6pPr marL="1340968" indent="0">
              <a:buNone/>
              <a:defRPr sz="900" b="1"/>
            </a:lvl6pPr>
            <a:lvl7pPr marL="1609161" indent="0">
              <a:buNone/>
              <a:defRPr sz="900" b="1"/>
            </a:lvl7pPr>
            <a:lvl8pPr marL="1877355" indent="0">
              <a:buNone/>
              <a:defRPr sz="900" b="1"/>
            </a:lvl8pPr>
            <a:lvl9pPr marL="2145548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16056" y="1449917"/>
            <a:ext cx="2189295" cy="263419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18469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144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91"/>
            <a:ext cx="84201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60355-B8D9-4B6C-B98C-97706B005CBB}" type="datetime1">
              <a:rPr lang="pt-BR"/>
              <a:pPr>
                <a:defRPr/>
              </a:pPr>
              <a:t>26/07/2024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99440-F077-4FCE-B374-1B0FB6B36B4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14077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508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1" y="182033"/>
            <a:ext cx="1629503" cy="774700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6486" y="182035"/>
            <a:ext cx="2768865" cy="390207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651" y="956735"/>
            <a:ext cx="1629503" cy="3127375"/>
          </a:xfrm>
        </p:spPr>
        <p:txBody>
          <a:bodyPr/>
          <a:lstStyle>
            <a:lvl1pPr marL="0" indent="0">
              <a:buNone/>
              <a:defRPr sz="800"/>
            </a:lvl1pPr>
            <a:lvl2pPr marL="268194" indent="0">
              <a:buNone/>
              <a:defRPr sz="700"/>
            </a:lvl2pPr>
            <a:lvl3pPr marL="536387" indent="0">
              <a:buNone/>
              <a:defRPr sz="600"/>
            </a:lvl3pPr>
            <a:lvl4pPr marL="804581" indent="0">
              <a:buNone/>
              <a:defRPr sz="500"/>
            </a:lvl4pPr>
            <a:lvl5pPr marL="1072774" indent="0">
              <a:buNone/>
              <a:defRPr sz="500"/>
            </a:lvl5pPr>
            <a:lvl6pPr marL="1340968" indent="0">
              <a:buNone/>
              <a:defRPr sz="500"/>
            </a:lvl6pPr>
            <a:lvl7pPr marL="1609161" indent="0">
              <a:buNone/>
              <a:defRPr sz="500"/>
            </a:lvl7pPr>
            <a:lvl8pPr marL="1877355" indent="0">
              <a:buNone/>
              <a:defRPr sz="500"/>
            </a:lvl8pPr>
            <a:lvl9pPr marL="2145548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23961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823" y="3200400"/>
            <a:ext cx="2971800" cy="377825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70823" y="408517"/>
            <a:ext cx="2971800" cy="2743200"/>
          </a:xfrm>
        </p:spPr>
        <p:txBody>
          <a:bodyPr/>
          <a:lstStyle>
            <a:lvl1pPr marL="0" indent="0">
              <a:buNone/>
              <a:defRPr sz="1900"/>
            </a:lvl1pPr>
            <a:lvl2pPr marL="268194" indent="0">
              <a:buNone/>
              <a:defRPr sz="1600"/>
            </a:lvl2pPr>
            <a:lvl3pPr marL="536387" indent="0">
              <a:buNone/>
              <a:defRPr sz="1400"/>
            </a:lvl3pPr>
            <a:lvl4pPr marL="804581" indent="0">
              <a:buNone/>
              <a:defRPr sz="1200"/>
            </a:lvl4pPr>
            <a:lvl5pPr marL="1072774" indent="0">
              <a:buNone/>
              <a:defRPr sz="1200"/>
            </a:lvl5pPr>
            <a:lvl6pPr marL="1340968" indent="0">
              <a:buNone/>
              <a:defRPr sz="1200"/>
            </a:lvl6pPr>
            <a:lvl7pPr marL="1609161" indent="0">
              <a:buNone/>
              <a:defRPr sz="1200"/>
            </a:lvl7pPr>
            <a:lvl8pPr marL="1877355" indent="0">
              <a:buNone/>
              <a:defRPr sz="1200"/>
            </a:lvl8pPr>
            <a:lvl9pPr marL="2145548" indent="0">
              <a:buNone/>
              <a:defRPr sz="1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823" y="3578226"/>
            <a:ext cx="29718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68194" indent="0">
              <a:buNone/>
              <a:defRPr sz="700"/>
            </a:lvl2pPr>
            <a:lvl3pPr marL="536387" indent="0">
              <a:buNone/>
              <a:defRPr sz="600"/>
            </a:lvl3pPr>
            <a:lvl4pPr marL="804581" indent="0">
              <a:buNone/>
              <a:defRPr sz="500"/>
            </a:lvl4pPr>
            <a:lvl5pPr marL="1072774" indent="0">
              <a:buNone/>
              <a:defRPr sz="500"/>
            </a:lvl5pPr>
            <a:lvl6pPr marL="1340968" indent="0">
              <a:buNone/>
              <a:defRPr sz="500"/>
            </a:lvl6pPr>
            <a:lvl7pPr marL="1609161" indent="0">
              <a:buNone/>
              <a:defRPr sz="500"/>
            </a:lvl7pPr>
            <a:lvl8pPr marL="1877355" indent="0">
              <a:buNone/>
              <a:defRPr sz="500"/>
            </a:lvl8pPr>
            <a:lvl9pPr marL="2145548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13599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6406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90926" y="183093"/>
            <a:ext cx="1114425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651" y="183093"/>
            <a:ext cx="3260725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50309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7352" y="23178"/>
            <a:ext cx="1950220" cy="673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789733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58788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97"/>
            <a:ext cx="8420100" cy="1362075"/>
          </a:xfr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38"/>
            <a:ext cx="8420100" cy="1500187"/>
          </a:xfrm>
        </p:spPr>
        <p:txBody>
          <a:bodyPr anchor="b"/>
          <a:lstStyle>
            <a:lvl1pPr marL="0" indent="0">
              <a:buNone/>
              <a:defRPr sz="1679">
                <a:solidFill>
                  <a:schemeClr val="tx1">
                    <a:tint val="75000"/>
                  </a:schemeClr>
                </a:solidFill>
              </a:defRPr>
            </a:lvl1pPr>
            <a:lvl2pPr marL="371081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16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3243" indent="0">
              <a:buNone/>
              <a:defRPr sz="1083">
                <a:solidFill>
                  <a:schemeClr val="tx1">
                    <a:tint val="75000"/>
                  </a:schemeClr>
                </a:solidFill>
              </a:defRPr>
            </a:lvl4pPr>
            <a:lvl5pPr marL="1484330" indent="0">
              <a:buNone/>
              <a:defRPr sz="1083">
                <a:solidFill>
                  <a:schemeClr val="tx1">
                    <a:tint val="75000"/>
                  </a:schemeClr>
                </a:solidFill>
              </a:defRPr>
            </a:lvl5pPr>
            <a:lvl6pPr marL="1855409" indent="0">
              <a:buNone/>
              <a:defRPr sz="1083">
                <a:solidFill>
                  <a:schemeClr val="tx1">
                    <a:tint val="75000"/>
                  </a:schemeClr>
                </a:solidFill>
              </a:defRPr>
            </a:lvl6pPr>
            <a:lvl7pPr marL="2226490" indent="0">
              <a:buNone/>
              <a:defRPr sz="1083">
                <a:solidFill>
                  <a:schemeClr val="tx1">
                    <a:tint val="75000"/>
                  </a:schemeClr>
                </a:solidFill>
              </a:defRPr>
            </a:lvl7pPr>
            <a:lvl8pPr marL="2597573" indent="0">
              <a:buNone/>
              <a:defRPr sz="1083">
                <a:solidFill>
                  <a:schemeClr val="tx1">
                    <a:tint val="75000"/>
                  </a:schemeClr>
                </a:solidFill>
              </a:defRPr>
            </a:lvl8pPr>
            <a:lvl9pPr marL="2968656" indent="0">
              <a:buNone/>
              <a:defRPr sz="10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6316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23"/>
            <a:ext cx="4375150" cy="4525963"/>
          </a:xfrm>
        </p:spPr>
        <p:txBody>
          <a:bodyPr/>
          <a:lstStyle>
            <a:lvl1pPr>
              <a:defRPr sz="2329"/>
            </a:lvl1pPr>
            <a:lvl2pPr>
              <a:defRPr sz="1950"/>
            </a:lvl2pPr>
            <a:lvl3pPr>
              <a:defRPr sz="1679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0" y="1600223"/>
            <a:ext cx="4375150" cy="4525963"/>
          </a:xfrm>
        </p:spPr>
        <p:txBody>
          <a:bodyPr/>
          <a:lstStyle>
            <a:lvl1pPr>
              <a:defRPr sz="2329"/>
            </a:lvl1pPr>
            <a:lvl2pPr>
              <a:defRPr sz="1950"/>
            </a:lvl2pPr>
            <a:lvl3pPr>
              <a:defRPr sz="1679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91314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29"/>
            <a:ext cx="4376870" cy="639763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081" indent="0">
              <a:buNone/>
              <a:defRPr sz="1679" b="1"/>
            </a:lvl2pPr>
            <a:lvl3pPr marL="742166" indent="0">
              <a:buNone/>
              <a:defRPr sz="1463" b="1"/>
            </a:lvl3pPr>
            <a:lvl4pPr marL="1113243" indent="0">
              <a:buNone/>
              <a:defRPr sz="1300" b="1"/>
            </a:lvl4pPr>
            <a:lvl5pPr marL="1484330" indent="0">
              <a:buNone/>
              <a:defRPr sz="1300" b="1"/>
            </a:lvl5pPr>
            <a:lvl6pPr marL="1855409" indent="0">
              <a:buNone/>
              <a:defRPr sz="1300" b="1"/>
            </a:lvl6pPr>
            <a:lvl7pPr marL="2226490" indent="0">
              <a:buNone/>
              <a:defRPr sz="1300" b="1"/>
            </a:lvl7pPr>
            <a:lvl8pPr marL="2597573" indent="0">
              <a:buNone/>
              <a:defRPr sz="1300" b="1"/>
            </a:lvl8pPr>
            <a:lvl9pPr marL="2968656" indent="0">
              <a:buNone/>
              <a:defRPr sz="13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9"/>
            <a:ext cx="4376870" cy="3951288"/>
          </a:xfrm>
        </p:spPr>
        <p:txBody>
          <a:bodyPr/>
          <a:lstStyle>
            <a:lvl1pPr>
              <a:defRPr sz="1950"/>
            </a:lvl1pPr>
            <a:lvl2pPr>
              <a:defRPr sz="1679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39" y="1535129"/>
            <a:ext cx="4378590" cy="639763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081" indent="0">
              <a:buNone/>
              <a:defRPr sz="1679" b="1"/>
            </a:lvl2pPr>
            <a:lvl3pPr marL="742166" indent="0">
              <a:buNone/>
              <a:defRPr sz="1463" b="1"/>
            </a:lvl3pPr>
            <a:lvl4pPr marL="1113243" indent="0">
              <a:buNone/>
              <a:defRPr sz="1300" b="1"/>
            </a:lvl4pPr>
            <a:lvl5pPr marL="1484330" indent="0">
              <a:buNone/>
              <a:defRPr sz="1300" b="1"/>
            </a:lvl5pPr>
            <a:lvl6pPr marL="1855409" indent="0">
              <a:buNone/>
              <a:defRPr sz="1300" b="1"/>
            </a:lvl6pPr>
            <a:lvl7pPr marL="2226490" indent="0">
              <a:buNone/>
              <a:defRPr sz="1300" b="1"/>
            </a:lvl7pPr>
            <a:lvl8pPr marL="2597573" indent="0">
              <a:buNone/>
              <a:defRPr sz="1300" b="1"/>
            </a:lvl8pPr>
            <a:lvl9pPr marL="2968656" indent="0">
              <a:buNone/>
              <a:defRPr sz="13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39" y="2174879"/>
            <a:ext cx="4378590" cy="3951288"/>
          </a:xfrm>
        </p:spPr>
        <p:txBody>
          <a:bodyPr/>
          <a:lstStyle>
            <a:lvl1pPr>
              <a:defRPr sz="1950"/>
            </a:lvl1pPr>
            <a:lvl2pPr>
              <a:defRPr sz="1679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638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C6E3E-7E89-4C73-8173-AB1456442966}" type="datetime1">
              <a:rPr lang="pt-BR"/>
              <a:pPr>
                <a:defRPr/>
              </a:pPr>
              <a:t>26/07/2024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A8FE3-38F7-4566-8053-1C8363FD28B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813679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99887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85893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9" y="273112"/>
            <a:ext cx="3259006" cy="1162051"/>
          </a:xfrm>
        </p:spPr>
        <p:txBody>
          <a:bodyPr anchor="b"/>
          <a:lstStyle>
            <a:lvl1pPr algn="l">
              <a:defRPr sz="1679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123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329"/>
            </a:lvl2pPr>
            <a:lvl3pPr>
              <a:defRPr sz="1950"/>
            </a:lvl3pPr>
            <a:lvl4pPr>
              <a:defRPr sz="1679"/>
            </a:lvl4pPr>
            <a:lvl5pPr>
              <a:defRPr sz="1679"/>
            </a:lvl5pPr>
            <a:lvl6pPr>
              <a:defRPr sz="1679"/>
            </a:lvl6pPr>
            <a:lvl7pPr>
              <a:defRPr sz="1679"/>
            </a:lvl7pPr>
            <a:lvl8pPr>
              <a:defRPr sz="1679"/>
            </a:lvl8pPr>
            <a:lvl9pPr>
              <a:defRPr sz="1679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9" y="1435105"/>
            <a:ext cx="3259006" cy="4691063"/>
          </a:xfrm>
        </p:spPr>
        <p:txBody>
          <a:bodyPr/>
          <a:lstStyle>
            <a:lvl1pPr marL="0" indent="0">
              <a:buNone/>
              <a:defRPr sz="1083"/>
            </a:lvl1pPr>
            <a:lvl2pPr marL="371081" indent="0">
              <a:buNone/>
              <a:defRPr sz="1029"/>
            </a:lvl2pPr>
            <a:lvl3pPr marL="742166" indent="0">
              <a:buNone/>
              <a:defRPr sz="813"/>
            </a:lvl3pPr>
            <a:lvl4pPr marL="1113243" indent="0">
              <a:buNone/>
              <a:defRPr sz="758"/>
            </a:lvl4pPr>
            <a:lvl5pPr marL="1484330" indent="0">
              <a:buNone/>
              <a:defRPr sz="758"/>
            </a:lvl5pPr>
            <a:lvl6pPr marL="1855409" indent="0">
              <a:buNone/>
              <a:defRPr sz="758"/>
            </a:lvl6pPr>
            <a:lvl7pPr marL="2226490" indent="0">
              <a:buNone/>
              <a:defRPr sz="758"/>
            </a:lvl7pPr>
            <a:lvl8pPr marL="2597573" indent="0">
              <a:buNone/>
              <a:defRPr sz="758"/>
            </a:lvl8pPr>
            <a:lvl9pPr marL="2968656" indent="0">
              <a:buNone/>
              <a:defRPr sz="758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47292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81"/>
            <a:ext cx="5943600" cy="566739"/>
          </a:xfrm>
        </p:spPr>
        <p:txBody>
          <a:bodyPr anchor="b"/>
          <a:lstStyle>
            <a:lvl1pPr algn="l">
              <a:defRPr sz="1679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6"/>
            <a:ext cx="59436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1081" indent="0">
              <a:buNone/>
              <a:defRPr sz="2329"/>
            </a:lvl2pPr>
            <a:lvl3pPr marL="742166" indent="0">
              <a:buNone/>
              <a:defRPr sz="1950"/>
            </a:lvl3pPr>
            <a:lvl4pPr marL="1113243" indent="0">
              <a:buNone/>
              <a:defRPr sz="1679"/>
            </a:lvl4pPr>
            <a:lvl5pPr marL="1484330" indent="0">
              <a:buNone/>
              <a:defRPr sz="1679"/>
            </a:lvl5pPr>
            <a:lvl6pPr marL="1855409" indent="0">
              <a:buNone/>
              <a:defRPr sz="1679"/>
            </a:lvl6pPr>
            <a:lvl7pPr marL="2226490" indent="0">
              <a:buNone/>
              <a:defRPr sz="1679"/>
            </a:lvl7pPr>
            <a:lvl8pPr marL="2597573" indent="0">
              <a:buNone/>
              <a:defRPr sz="1679"/>
            </a:lvl8pPr>
            <a:lvl9pPr marL="2968656" indent="0">
              <a:buNone/>
              <a:defRPr sz="1679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420"/>
            <a:ext cx="5943600" cy="804863"/>
          </a:xfrm>
        </p:spPr>
        <p:txBody>
          <a:bodyPr/>
          <a:lstStyle>
            <a:lvl1pPr marL="0" indent="0">
              <a:buNone/>
              <a:defRPr sz="1083"/>
            </a:lvl1pPr>
            <a:lvl2pPr marL="371081" indent="0">
              <a:buNone/>
              <a:defRPr sz="1029"/>
            </a:lvl2pPr>
            <a:lvl3pPr marL="742166" indent="0">
              <a:buNone/>
              <a:defRPr sz="813"/>
            </a:lvl3pPr>
            <a:lvl4pPr marL="1113243" indent="0">
              <a:buNone/>
              <a:defRPr sz="758"/>
            </a:lvl4pPr>
            <a:lvl5pPr marL="1484330" indent="0">
              <a:buNone/>
              <a:defRPr sz="758"/>
            </a:lvl5pPr>
            <a:lvl6pPr marL="1855409" indent="0">
              <a:buNone/>
              <a:defRPr sz="758"/>
            </a:lvl6pPr>
            <a:lvl7pPr marL="2226490" indent="0">
              <a:buNone/>
              <a:defRPr sz="758"/>
            </a:lvl7pPr>
            <a:lvl8pPr marL="2597573" indent="0">
              <a:buNone/>
              <a:defRPr sz="758"/>
            </a:lvl8pPr>
            <a:lvl9pPr marL="2968656" indent="0">
              <a:buNone/>
              <a:defRPr sz="758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91153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77857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710"/>
            <a:ext cx="222885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710"/>
            <a:ext cx="652145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44919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88508-01BE-421F-BF1A-8E93905A1B0A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C7305-1A34-4330-B696-F8BD99CC355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83399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300" y="1600210"/>
            <a:ext cx="8915400" cy="4525963"/>
          </a:xfrm>
          <a:prstGeom prst="rect">
            <a:avLst/>
          </a:prstGeom>
        </p:spPr>
        <p:txBody>
          <a:bodyPr lIns="155815" tIns="77909" rIns="155815" bIns="77909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617DF-8D94-4A41-89FD-50918EF9F12A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6A55C-B99A-4325-AEBC-E50F0041D42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17485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67"/>
            <a:ext cx="8420100" cy="1362075"/>
          </a:xfrm>
          <a:prstGeom prst="rect">
            <a:avLst/>
          </a:prstGeom>
        </p:spPr>
        <p:txBody>
          <a:bodyPr lIns="155815" tIns="77909" rIns="155815" bIns="77909" anchor="t"/>
          <a:lstStyle>
            <a:lvl1pPr algn="l">
              <a:defRPr sz="3684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6"/>
            <a:ext cx="8420100" cy="1500187"/>
          </a:xfrm>
          <a:prstGeom prst="rect">
            <a:avLst/>
          </a:prstGeom>
        </p:spPr>
        <p:txBody>
          <a:bodyPr lIns="155815" tIns="77909" rIns="155815" bIns="77909" anchor="b"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422027" indent="0">
              <a:buNone/>
              <a:defRPr sz="1679">
                <a:solidFill>
                  <a:schemeClr val="tx1">
                    <a:tint val="75000"/>
                  </a:schemeClr>
                </a:solidFill>
              </a:defRPr>
            </a:lvl2pPr>
            <a:lvl3pPr marL="844054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26608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881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1013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3216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5418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7621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F1FE1-561D-43B8-8C47-8BBABF66E106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4DA2C-DC78-4F4D-B636-CB6F352C599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08285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04" y="0"/>
            <a:ext cx="8915400" cy="1143000"/>
          </a:xfrm>
          <a:prstGeom prst="rect">
            <a:avLst/>
          </a:prstGeom>
        </p:spPr>
        <p:txBody>
          <a:bodyPr lIns="155815" tIns="77909" rIns="155815" bIns="77909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10"/>
            <a:ext cx="4375150" cy="4525963"/>
          </a:xfrm>
          <a:prstGeom prst="rect">
            <a:avLst/>
          </a:prstGeom>
        </p:spPr>
        <p:txBody>
          <a:bodyPr lIns="155815" tIns="77909" rIns="155815" bIns="77909"/>
          <a:lstStyle>
            <a:lvl1pPr>
              <a:defRPr sz="2600"/>
            </a:lvl1pPr>
            <a:lvl2pPr>
              <a:defRPr sz="2221"/>
            </a:lvl2pPr>
            <a:lvl3pPr>
              <a:defRPr sz="1842"/>
            </a:lvl3pPr>
            <a:lvl4pPr>
              <a:defRPr sz="1679"/>
            </a:lvl4pPr>
            <a:lvl5pPr>
              <a:defRPr sz="1679"/>
            </a:lvl5pPr>
            <a:lvl6pPr>
              <a:defRPr sz="1679"/>
            </a:lvl6pPr>
            <a:lvl7pPr>
              <a:defRPr sz="1679"/>
            </a:lvl7pPr>
            <a:lvl8pPr>
              <a:defRPr sz="1679"/>
            </a:lvl8pPr>
            <a:lvl9pPr>
              <a:defRPr sz="1679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0" y="1600210"/>
            <a:ext cx="4375150" cy="4525963"/>
          </a:xfrm>
          <a:prstGeom prst="rect">
            <a:avLst/>
          </a:prstGeom>
        </p:spPr>
        <p:txBody>
          <a:bodyPr lIns="155815" tIns="77909" rIns="155815" bIns="77909"/>
          <a:lstStyle>
            <a:lvl1pPr>
              <a:defRPr sz="2600"/>
            </a:lvl1pPr>
            <a:lvl2pPr>
              <a:defRPr sz="2221"/>
            </a:lvl2pPr>
            <a:lvl3pPr>
              <a:defRPr sz="1842"/>
            </a:lvl3pPr>
            <a:lvl4pPr>
              <a:defRPr sz="1679"/>
            </a:lvl4pPr>
            <a:lvl5pPr>
              <a:defRPr sz="1679"/>
            </a:lvl5pPr>
            <a:lvl6pPr>
              <a:defRPr sz="1679"/>
            </a:lvl6pPr>
            <a:lvl7pPr>
              <a:defRPr sz="1679"/>
            </a:lvl7pPr>
            <a:lvl8pPr>
              <a:defRPr sz="1679"/>
            </a:lvl8pPr>
            <a:lvl9pPr>
              <a:defRPr sz="1679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BC307-7E36-41FF-B5E1-FD9924F0D2B4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D9131-5A39-460F-89F8-A83F9DA61BA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032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6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6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5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B9EE6-CCDA-4962-8EF3-43B88C536386}" type="datetime1">
              <a:rPr lang="pt-BR"/>
              <a:pPr>
                <a:defRPr/>
              </a:pPr>
              <a:t>26/07/2024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B3F7C-B045-40AE-AAEE-6FCD7CA4E0D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506037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04" y="0"/>
            <a:ext cx="8915400" cy="1143000"/>
          </a:xfrm>
          <a:prstGeom prst="rect">
            <a:avLst/>
          </a:prstGeom>
        </p:spPr>
        <p:txBody>
          <a:bodyPr lIns="155815" tIns="77909" rIns="155815" bIns="77909"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4"/>
            <a:ext cx="4376870" cy="639762"/>
          </a:xfrm>
          <a:prstGeom prst="rect">
            <a:avLst/>
          </a:prstGeom>
        </p:spPr>
        <p:txBody>
          <a:bodyPr lIns="155815" tIns="77909" rIns="155815" bIns="77909" anchor="b"/>
          <a:lstStyle>
            <a:lvl1pPr marL="0" indent="0">
              <a:buNone/>
              <a:defRPr sz="2221" b="1"/>
            </a:lvl1pPr>
            <a:lvl2pPr marL="422027" indent="0">
              <a:buNone/>
              <a:defRPr sz="1842" b="1"/>
            </a:lvl2pPr>
            <a:lvl3pPr marL="844054" indent="0">
              <a:buNone/>
              <a:defRPr sz="1679" b="1"/>
            </a:lvl3pPr>
            <a:lvl4pPr marL="1266080" indent="0">
              <a:buNone/>
              <a:defRPr sz="1463" b="1"/>
            </a:lvl4pPr>
            <a:lvl5pPr marL="1688108" indent="0">
              <a:buNone/>
              <a:defRPr sz="1463" b="1"/>
            </a:lvl5pPr>
            <a:lvl6pPr marL="2110134" indent="0">
              <a:buNone/>
              <a:defRPr sz="1463" b="1"/>
            </a:lvl6pPr>
            <a:lvl7pPr marL="2532161" indent="0">
              <a:buNone/>
              <a:defRPr sz="1463" b="1"/>
            </a:lvl7pPr>
            <a:lvl8pPr marL="2954189" indent="0">
              <a:buNone/>
              <a:defRPr sz="1463" b="1"/>
            </a:lvl8pPr>
            <a:lvl9pPr marL="3376216" indent="0">
              <a:buNone/>
              <a:defRPr sz="1463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 lIns="155815" tIns="77909" rIns="155815" bIns="77909"/>
          <a:lstStyle>
            <a:lvl1pPr>
              <a:defRPr sz="2221"/>
            </a:lvl1pPr>
            <a:lvl2pPr>
              <a:defRPr sz="1842"/>
            </a:lvl2pPr>
            <a:lvl3pPr>
              <a:defRPr sz="1679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5" y="1535114"/>
            <a:ext cx="4378590" cy="639762"/>
          </a:xfrm>
          <a:prstGeom prst="rect">
            <a:avLst/>
          </a:prstGeom>
        </p:spPr>
        <p:txBody>
          <a:bodyPr lIns="155815" tIns="77909" rIns="155815" bIns="77909" anchor="b"/>
          <a:lstStyle>
            <a:lvl1pPr marL="0" indent="0">
              <a:buNone/>
              <a:defRPr sz="2221" b="1"/>
            </a:lvl1pPr>
            <a:lvl2pPr marL="422027" indent="0">
              <a:buNone/>
              <a:defRPr sz="1842" b="1"/>
            </a:lvl2pPr>
            <a:lvl3pPr marL="844054" indent="0">
              <a:buNone/>
              <a:defRPr sz="1679" b="1"/>
            </a:lvl3pPr>
            <a:lvl4pPr marL="1266080" indent="0">
              <a:buNone/>
              <a:defRPr sz="1463" b="1"/>
            </a:lvl4pPr>
            <a:lvl5pPr marL="1688108" indent="0">
              <a:buNone/>
              <a:defRPr sz="1463" b="1"/>
            </a:lvl5pPr>
            <a:lvl6pPr marL="2110134" indent="0">
              <a:buNone/>
              <a:defRPr sz="1463" b="1"/>
            </a:lvl6pPr>
            <a:lvl7pPr marL="2532161" indent="0">
              <a:buNone/>
              <a:defRPr sz="1463" b="1"/>
            </a:lvl7pPr>
            <a:lvl8pPr marL="2954189" indent="0">
              <a:buNone/>
              <a:defRPr sz="1463" b="1"/>
            </a:lvl8pPr>
            <a:lvl9pPr marL="3376216" indent="0">
              <a:buNone/>
              <a:defRPr sz="1463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  <a:prstGeom prst="rect">
            <a:avLst/>
          </a:prstGeom>
        </p:spPr>
        <p:txBody>
          <a:bodyPr lIns="155815" tIns="77909" rIns="155815" bIns="77909"/>
          <a:lstStyle>
            <a:lvl1pPr>
              <a:defRPr sz="2221"/>
            </a:lvl1pPr>
            <a:lvl2pPr>
              <a:defRPr sz="1842"/>
            </a:lvl2pPr>
            <a:lvl3pPr>
              <a:defRPr sz="1679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A72B9-62E5-4DA6-9C9C-34B6D7FA2301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07333-79CB-44A4-8AD2-DA288F0A735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75161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04" y="0"/>
            <a:ext cx="8915400" cy="1143000"/>
          </a:xfrm>
          <a:prstGeom prst="rect">
            <a:avLst/>
          </a:prstGeom>
        </p:spPr>
        <p:txBody>
          <a:bodyPr lIns="155815" tIns="77909" rIns="155815" bIns="77909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F68C1-EB07-42EC-986A-C6BC7BD3EC58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1DA5D-E8C3-474A-BE40-139CB95E06A0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43095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A121C-8BE8-4A2A-B627-0B3A8D809A85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4DADD-F990-4597-90B2-4D710976A59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68372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7" y="273050"/>
            <a:ext cx="3259006" cy="1162050"/>
          </a:xfrm>
          <a:prstGeom prst="rect">
            <a:avLst/>
          </a:prstGeom>
        </p:spPr>
        <p:txBody>
          <a:bodyPr lIns="155815" tIns="77909" rIns="155815" bIns="77909" anchor="b"/>
          <a:lstStyle>
            <a:lvl1pPr algn="l">
              <a:defRPr sz="1842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106"/>
            <a:ext cx="5537729" cy="5853113"/>
          </a:xfrm>
          <a:prstGeom prst="rect">
            <a:avLst/>
          </a:prstGeom>
        </p:spPr>
        <p:txBody>
          <a:bodyPr lIns="155815" tIns="77909" rIns="155815" bIns="77909"/>
          <a:lstStyle>
            <a:lvl1pPr>
              <a:defRPr sz="2979"/>
            </a:lvl1pPr>
            <a:lvl2pPr>
              <a:defRPr sz="2600"/>
            </a:lvl2pPr>
            <a:lvl3pPr>
              <a:defRPr sz="2221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7" y="1435105"/>
            <a:ext cx="3259006" cy="4691063"/>
          </a:xfrm>
          <a:prstGeom prst="rect">
            <a:avLst/>
          </a:prstGeom>
        </p:spPr>
        <p:txBody>
          <a:bodyPr lIns="155815" tIns="77909" rIns="155815" bIns="77909"/>
          <a:lstStyle>
            <a:lvl1pPr marL="0" indent="0">
              <a:buNone/>
              <a:defRPr sz="1300"/>
            </a:lvl1pPr>
            <a:lvl2pPr marL="422027" indent="0">
              <a:buNone/>
              <a:defRPr sz="1083"/>
            </a:lvl2pPr>
            <a:lvl3pPr marL="844054" indent="0">
              <a:buNone/>
              <a:defRPr sz="921"/>
            </a:lvl3pPr>
            <a:lvl4pPr marL="1266080" indent="0">
              <a:buNone/>
              <a:defRPr sz="813"/>
            </a:lvl4pPr>
            <a:lvl5pPr marL="1688108" indent="0">
              <a:buNone/>
              <a:defRPr sz="813"/>
            </a:lvl5pPr>
            <a:lvl6pPr marL="2110134" indent="0">
              <a:buNone/>
              <a:defRPr sz="813"/>
            </a:lvl6pPr>
            <a:lvl7pPr marL="2532161" indent="0">
              <a:buNone/>
              <a:defRPr sz="813"/>
            </a:lvl7pPr>
            <a:lvl8pPr marL="2954189" indent="0">
              <a:buNone/>
              <a:defRPr sz="813"/>
            </a:lvl8pPr>
            <a:lvl9pPr marL="3376216" indent="0">
              <a:buNone/>
              <a:defRPr sz="813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58C0B-4E83-492A-BD9C-C3B3BF18B0D1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18EB4-6C41-4036-B942-E45BE74C0BB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24727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lIns="155815" tIns="77909" rIns="155815" bIns="77909" anchor="b"/>
          <a:lstStyle>
            <a:lvl1pPr algn="l">
              <a:defRPr sz="1842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6"/>
            <a:ext cx="5943600" cy="4114800"/>
          </a:xfrm>
          <a:prstGeom prst="rect">
            <a:avLst/>
          </a:prstGeom>
        </p:spPr>
        <p:txBody>
          <a:bodyPr lIns="155815" tIns="77909" rIns="155815" bIns="77909"/>
          <a:lstStyle>
            <a:lvl1pPr marL="0" indent="0">
              <a:buNone/>
              <a:defRPr sz="2979"/>
            </a:lvl1pPr>
            <a:lvl2pPr marL="422027" indent="0">
              <a:buNone/>
              <a:defRPr sz="2600"/>
            </a:lvl2pPr>
            <a:lvl3pPr marL="844054" indent="0">
              <a:buNone/>
              <a:defRPr sz="2221"/>
            </a:lvl3pPr>
            <a:lvl4pPr marL="1266080" indent="0">
              <a:buNone/>
              <a:defRPr sz="1842"/>
            </a:lvl4pPr>
            <a:lvl5pPr marL="1688108" indent="0">
              <a:buNone/>
              <a:defRPr sz="1842"/>
            </a:lvl5pPr>
            <a:lvl6pPr marL="2110134" indent="0">
              <a:buNone/>
              <a:defRPr sz="1842"/>
            </a:lvl6pPr>
            <a:lvl7pPr marL="2532161" indent="0">
              <a:buNone/>
              <a:defRPr sz="1842"/>
            </a:lvl7pPr>
            <a:lvl8pPr marL="2954189" indent="0">
              <a:buNone/>
              <a:defRPr sz="1842"/>
            </a:lvl8pPr>
            <a:lvl9pPr marL="3376216" indent="0">
              <a:buNone/>
              <a:defRPr sz="1842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  <a:prstGeom prst="rect">
            <a:avLst/>
          </a:prstGeom>
        </p:spPr>
        <p:txBody>
          <a:bodyPr lIns="155815" tIns="77909" rIns="155815" bIns="77909"/>
          <a:lstStyle>
            <a:lvl1pPr marL="0" indent="0">
              <a:buNone/>
              <a:defRPr sz="1300"/>
            </a:lvl1pPr>
            <a:lvl2pPr marL="422027" indent="0">
              <a:buNone/>
              <a:defRPr sz="1083"/>
            </a:lvl2pPr>
            <a:lvl3pPr marL="844054" indent="0">
              <a:buNone/>
              <a:defRPr sz="921"/>
            </a:lvl3pPr>
            <a:lvl4pPr marL="1266080" indent="0">
              <a:buNone/>
              <a:defRPr sz="813"/>
            </a:lvl4pPr>
            <a:lvl5pPr marL="1688108" indent="0">
              <a:buNone/>
              <a:defRPr sz="813"/>
            </a:lvl5pPr>
            <a:lvl6pPr marL="2110134" indent="0">
              <a:buNone/>
              <a:defRPr sz="813"/>
            </a:lvl6pPr>
            <a:lvl7pPr marL="2532161" indent="0">
              <a:buNone/>
              <a:defRPr sz="813"/>
            </a:lvl7pPr>
            <a:lvl8pPr marL="2954189" indent="0">
              <a:buNone/>
              <a:defRPr sz="813"/>
            </a:lvl8pPr>
            <a:lvl9pPr marL="3376216" indent="0">
              <a:buNone/>
              <a:defRPr sz="813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8E1E4-FFE6-454D-A00C-F2D3FCA5D0C2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C9090-41B9-4526-82FD-D4115D0329B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58459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04" y="0"/>
            <a:ext cx="8915400" cy="1143000"/>
          </a:xfrm>
          <a:prstGeom prst="rect">
            <a:avLst/>
          </a:prstGeom>
        </p:spPr>
        <p:txBody>
          <a:bodyPr lIns="155815" tIns="77909" rIns="155815" bIns="77909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10"/>
            <a:ext cx="8915400" cy="4525963"/>
          </a:xfrm>
          <a:prstGeom prst="rect">
            <a:avLst/>
          </a:prstGeom>
        </p:spPr>
        <p:txBody>
          <a:bodyPr vert="eaVert" lIns="155815" tIns="77909" rIns="155815" bIns="77909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84419-D555-4F5D-820F-824BF26939C0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80DE2-D263-46E4-A67E-522A8F8C0C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81894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96"/>
            <a:ext cx="2228850" cy="5851525"/>
          </a:xfrm>
          <a:prstGeom prst="rect">
            <a:avLst/>
          </a:prstGeom>
        </p:spPr>
        <p:txBody>
          <a:bodyPr vert="eaVert" lIns="155815" tIns="77909" rIns="155815" bIns="77909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96"/>
            <a:ext cx="6521450" cy="5851525"/>
          </a:xfrm>
          <a:prstGeom prst="rect">
            <a:avLst/>
          </a:prstGeom>
        </p:spPr>
        <p:txBody>
          <a:bodyPr vert="eaVert" lIns="155815" tIns="77909" rIns="155815" bIns="77909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C547D-060E-46A1-9045-7B6C91EF180B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49784-1B6C-4C53-966F-A35197A5042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3728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38250" y="1122364"/>
            <a:ext cx="7429500" cy="2387600"/>
          </a:xfrm>
        </p:spPr>
        <p:txBody>
          <a:bodyPr anchor="b"/>
          <a:lstStyle>
            <a:lvl1pPr algn="ctr">
              <a:defRPr sz="5526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194"/>
            </a:lvl1pPr>
            <a:lvl2pPr marL="422159" indent="0" algn="ctr">
              <a:buNone/>
              <a:defRPr sz="1869"/>
            </a:lvl2pPr>
            <a:lvl3pPr marL="844318" indent="0" algn="ctr">
              <a:buNone/>
              <a:defRPr sz="1625"/>
            </a:lvl3pPr>
            <a:lvl4pPr marL="1266477" indent="0" algn="ctr">
              <a:buNone/>
              <a:defRPr sz="1463"/>
            </a:lvl4pPr>
            <a:lvl5pPr marL="1688636" indent="0" algn="ctr">
              <a:buNone/>
              <a:defRPr sz="1463"/>
            </a:lvl5pPr>
            <a:lvl6pPr marL="2110795" indent="0" algn="ctr">
              <a:buNone/>
              <a:defRPr sz="1463"/>
            </a:lvl6pPr>
            <a:lvl7pPr marL="2532954" indent="0" algn="ctr">
              <a:buNone/>
              <a:defRPr sz="1463"/>
            </a:lvl7pPr>
            <a:lvl8pPr marL="2955113" indent="0" algn="ctr">
              <a:buNone/>
              <a:defRPr sz="1463"/>
            </a:lvl8pPr>
            <a:lvl9pPr marL="3377272" indent="0" algn="ctr">
              <a:buNone/>
              <a:defRPr sz="1463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EDB3-ACFC-4C18-B778-3C9B6AB5124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AD1-93BC-454F-B4DF-535DC05491B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28825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EDB3-ACFC-4C18-B778-3C9B6AB5124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AD1-93BC-454F-B4DF-535DC05491B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40617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5880" y="1709742"/>
            <a:ext cx="8543925" cy="2852737"/>
          </a:xfrm>
        </p:spPr>
        <p:txBody>
          <a:bodyPr anchor="b"/>
          <a:lstStyle>
            <a:lvl1pPr>
              <a:defRPr sz="5526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75880" y="4589467"/>
            <a:ext cx="8543925" cy="1500187"/>
          </a:xfrm>
        </p:spPr>
        <p:txBody>
          <a:bodyPr/>
          <a:lstStyle>
            <a:lvl1pPr marL="0" indent="0">
              <a:buNone/>
              <a:defRPr sz="2194">
                <a:solidFill>
                  <a:schemeClr val="tx1">
                    <a:tint val="75000"/>
                  </a:schemeClr>
                </a:solidFill>
              </a:defRPr>
            </a:lvl1pPr>
            <a:lvl2pPr marL="422159" indent="0">
              <a:buNone/>
              <a:defRPr sz="1869">
                <a:solidFill>
                  <a:schemeClr val="tx1">
                    <a:tint val="75000"/>
                  </a:schemeClr>
                </a:solidFill>
              </a:defRPr>
            </a:lvl2pPr>
            <a:lvl3pPr marL="844318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3pPr>
            <a:lvl4pPr marL="126647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4pPr>
            <a:lvl5pPr marL="1688636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5pPr>
            <a:lvl6pPr marL="211079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6pPr>
            <a:lvl7pPr marL="2532954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7pPr>
            <a:lvl8pPr marL="2955113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8pPr>
            <a:lvl9pPr marL="3377272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EDB3-ACFC-4C18-B778-3C9B6AB5124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AD1-93BC-454F-B4DF-535DC05491B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979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09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0" y="1600209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671FC-B6CC-4E47-9E3E-0B7C013CB247}" type="datetime1">
              <a:rPr lang="pt-BR"/>
              <a:pPr>
                <a:defRPr/>
              </a:pPr>
              <a:t>26/07/2024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E121D-6911-4AFC-8309-4ADCC1C3E4A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021456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1039" y="1825625"/>
            <a:ext cx="421005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14914" y="1825625"/>
            <a:ext cx="421005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EDB3-ACFC-4C18-B778-3C9B6AB5124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AD1-93BC-454F-B4DF-535DC05491B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18887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194" b="1"/>
            </a:lvl1pPr>
            <a:lvl2pPr marL="422159" indent="0">
              <a:buNone/>
              <a:defRPr sz="1869" b="1"/>
            </a:lvl2pPr>
            <a:lvl3pPr marL="844318" indent="0">
              <a:buNone/>
              <a:defRPr sz="1625" b="1"/>
            </a:lvl3pPr>
            <a:lvl4pPr marL="1266477" indent="0">
              <a:buNone/>
              <a:defRPr sz="1463" b="1"/>
            </a:lvl4pPr>
            <a:lvl5pPr marL="1688636" indent="0">
              <a:buNone/>
              <a:defRPr sz="1463" b="1"/>
            </a:lvl5pPr>
            <a:lvl6pPr marL="2110795" indent="0">
              <a:buNone/>
              <a:defRPr sz="1463" b="1"/>
            </a:lvl6pPr>
            <a:lvl7pPr marL="2532954" indent="0">
              <a:buNone/>
              <a:defRPr sz="1463" b="1"/>
            </a:lvl7pPr>
            <a:lvl8pPr marL="2955113" indent="0">
              <a:buNone/>
              <a:defRPr sz="1463" b="1"/>
            </a:lvl8pPr>
            <a:lvl9pPr marL="3377272" indent="0">
              <a:buNone/>
              <a:defRPr sz="1463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194" b="1"/>
            </a:lvl1pPr>
            <a:lvl2pPr marL="422159" indent="0">
              <a:buNone/>
              <a:defRPr sz="1869" b="1"/>
            </a:lvl2pPr>
            <a:lvl3pPr marL="844318" indent="0">
              <a:buNone/>
              <a:defRPr sz="1625" b="1"/>
            </a:lvl3pPr>
            <a:lvl4pPr marL="1266477" indent="0">
              <a:buNone/>
              <a:defRPr sz="1463" b="1"/>
            </a:lvl4pPr>
            <a:lvl5pPr marL="1688636" indent="0">
              <a:buNone/>
              <a:defRPr sz="1463" b="1"/>
            </a:lvl5pPr>
            <a:lvl6pPr marL="2110795" indent="0">
              <a:buNone/>
              <a:defRPr sz="1463" b="1"/>
            </a:lvl6pPr>
            <a:lvl7pPr marL="2532954" indent="0">
              <a:buNone/>
              <a:defRPr sz="1463" b="1"/>
            </a:lvl7pPr>
            <a:lvl8pPr marL="2955113" indent="0">
              <a:buNone/>
              <a:defRPr sz="1463" b="1"/>
            </a:lvl8pPr>
            <a:lvl9pPr marL="3377272" indent="0">
              <a:buNone/>
              <a:defRPr sz="1463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EDB3-ACFC-4C18-B778-3C9B6AB5124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AD1-93BC-454F-B4DF-535DC05491B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09971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EDB3-ACFC-4C18-B778-3C9B6AB5124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AD1-93BC-454F-B4DF-535DC05491B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34412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EDB3-ACFC-4C18-B778-3C9B6AB5124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AD1-93BC-454F-B4DF-535DC05491B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61992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329" y="457201"/>
            <a:ext cx="3194944" cy="1600200"/>
          </a:xfrm>
        </p:spPr>
        <p:txBody>
          <a:bodyPr anchor="b"/>
          <a:lstStyle>
            <a:lvl1pPr>
              <a:defRPr sz="292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11341" y="987430"/>
            <a:ext cx="5014914" cy="4873625"/>
          </a:xfrm>
        </p:spPr>
        <p:txBody>
          <a:bodyPr/>
          <a:lstStyle>
            <a:lvl1pPr>
              <a:defRPr sz="2925"/>
            </a:lvl1pPr>
            <a:lvl2pPr>
              <a:defRPr sz="2600"/>
            </a:lvl2pPr>
            <a:lvl3pPr>
              <a:defRPr sz="2194"/>
            </a:lvl3pPr>
            <a:lvl4pPr>
              <a:defRPr sz="1869"/>
            </a:lvl4pPr>
            <a:lvl5pPr>
              <a:defRPr sz="1869"/>
            </a:lvl5pPr>
            <a:lvl6pPr>
              <a:defRPr sz="1869"/>
            </a:lvl6pPr>
            <a:lvl7pPr>
              <a:defRPr sz="1869"/>
            </a:lvl7pPr>
            <a:lvl8pPr>
              <a:defRPr sz="1869"/>
            </a:lvl8pPr>
            <a:lvl9pPr>
              <a:defRPr sz="1869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4" cy="3811588"/>
          </a:xfrm>
        </p:spPr>
        <p:txBody>
          <a:bodyPr/>
          <a:lstStyle>
            <a:lvl1pPr marL="0" indent="0">
              <a:buNone/>
              <a:defRPr sz="1463"/>
            </a:lvl1pPr>
            <a:lvl2pPr marL="422159" indent="0">
              <a:buNone/>
              <a:defRPr sz="1300"/>
            </a:lvl2pPr>
            <a:lvl3pPr marL="844318" indent="0">
              <a:buNone/>
              <a:defRPr sz="1138"/>
            </a:lvl3pPr>
            <a:lvl4pPr marL="1266477" indent="0">
              <a:buNone/>
              <a:defRPr sz="894"/>
            </a:lvl4pPr>
            <a:lvl5pPr marL="1688636" indent="0">
              <a:buNone/>
              <a:defRPr sz="894"/>
            </a:lvl5pPr>
            <a:lvl6pPr marL="2110795" indent="0">
              <a:buNone/>
              <a:defRPr sz="894"/>
            </a:lvl6pPr>
            <a:lvl7pPr marL="2532954" indent="0">
              <a:buNone/>
              <a:defRPr sz="894"/>
            </a:lvl7pPr>
            <a:lvl8pPr marL="2955113" indent="0">
              <a:buNone/>
              <a:defRPr sz="894"/>
            </a:lvl8pPr>
            <a:lvl9pPr marL="3377272" indent="0">
              <a:buNone/>
              <a:defRPr sz="894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EDB3-ACFC-4C18-B778-3C9B6AB5124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AD1-93BC-454F-B4DF-535DC05491B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7847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329" y="457201"/>
            <a:ext cx="3194944" cy="1600200"/>
          </a:xfrm>
        </p:spPr>
        <p:txBody>
          <a:bodyPr anchor="b"/>
          <a:lstStyle>
            <a:lvl1pPr>
              <a:defRPr sz="292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11341" y="987430"/>
            <a:ext cx="5014914" cy="4873625"/>
          </a:xfrm>
        </p:spPr>
        <p:txBody>
          <a:bodyPr/>
          <a:lstStyle>
            <a:lvl1pPr marL="0" indent="0">
              <a:buNone/>
              <a:defRPr sz="2925"/>
            </a:lvl1pPr>
            <a:lvl2pPr marL="422159" indent="0">
              <a:buNone/>
              <a:defRPr sz="2600"/>
            </a:lvl2pPr>
            <a:lvl3pPr marL="844318" indent="0">
              <a:buNone/>
              <a:defRPr sz="2194"/>
            </a:lvl3pPr>
            <a:lvl4pPr marL="1266477" indent="0">
              <a:buNone/>
              <a:defRPr sz="1869"/>
            </a:lvl4pPr>
            <a:lvl5pPr marL="1688636" indent="0">
              <a:buNone/>
              <a:defRPr sz="1869"/>
            </a:lvl5pPr>
            <a:lvl6pPr marL="2110795" indent="0">
              <a:buNone/>
              <a:defRPr sz="1869"/>
            </a:lvl6pPr>
            <a:lvl7pPr marL="2532954" indent="0">
              <a:buNone/>
              <a:defRPr sz="1869"/>
            </a:lvl7pPr>
            <a:lvl8pPr marL="2955113" indent="0">
              <a:buNone/>
              <a:defRPr sz="1869"/>
            </a:lvl8pPr>
            <a:lvl9pPr marL="3377272" indent="0">
              <a:buNone/>
              <a:defRPr sz="1869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82329" y="2057400"/>
            <a:ext cx="3194944" cy="3811588"/>
          </a:xfrm>
        </p:spPr>
        <p:txBody>
          <a:bodyPr/>
          <a:lstStyle>
            <a:lvl1pPr marL="0" indent="0">
              <a:buNone/>
              <a:defRPr sz="1463"/>
            </a:lvl1pPr>
            <a:lvl2pPr marL="422159" indent="0">
              <a:buNone/>
              <a:defRPr sz="1300"/>
            </a:lvl2pPr>
            <a:lvl3pPr marL="844318" indent="0">
              <a:buNone/>
              <a:defRPr sz="1138"/>
            </a:lvl3pPr>
            <a:lvl4pPr marL="1266477" indent="0">
              <a:buNone/>
              <a:defRPr sz="894"/>
            </a:lvl4pPr>
            <a:lvl5pPr marL="1688636" indent="0">
              <a:buNone/>
              <a:defRPr sz="894"/>
            </a:lvl5pPr>
            <a:lvl6pPr marL="2110795" indent="0">
              <a:buNone/>
              <a:defRPr sz="894"/>
            </a:lvl6pPr>
            <a:lvl7pPr marL="2532954" indent="0">
              <a:buNone/>
              <a:defRPr sz="894"/>
            </a:lvl7pPr>
            <a:lvl8pPr marL="2955113" indent="0">
              <a:buNone/>
              <a:defRPr sz="894"/>
            </a:lvl8pPr>
            <a:lvl9pPr marL="3377272" indent="0">
              <a:buNone/>
              <a:defRPr sz="894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EDB3-ACFC-4C18-B778-3C9B6AB5124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AD1-93BC-454F-B4DF-535DC05491B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17764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EDB3-ACFC-4C18-B778-3C9B6AB5124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AD1-93BC-454F-B4DF-535DC05491B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25004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88983" y="365125"/>
            <a:ext cx="2135981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1039" y="365125"/>
            <a:ext cx="6284119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EDB3-ACFC-4C18-B778-3C9B6AB5124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83AD1-93BC-454F-B4DF-535DC05491B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4698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88508-01BE-421F-BF1A-8E93905A1B0A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C7305-1A34-4330-B696-F8BD99CC355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041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4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2" indent="0">
              <a:buNone/>
              <a:defRPr sz="2000" b="1"/>
            </a:lvl2pPr>
            <a:lvl3pPr marL="914144" indent="0">
              <a:buNone/>
              <a:defRPr sz="1800" b="1"/>
            </a:lvl3pPr>
            <a:lvl4pPr marL="1371214" indent="0">
              <a:buNone/>
              <a:defRPr sz="1600" b="1"/>
            </a:lvl4pPr>
            <a:lvl5pPr marL="1828287" indent="0">
              <a:buNone/>
              <a:defRPr sz="1600" b="1"/>
            </a:lvl5pPr>
            <a:lvl6pPr marL="2285358" indent="0">
              <a:buNone/>
              <a:defRPr sz="1600" b="1"/>
            </a:lvl6pPr>
            <a:lvl7pPr marL="2742430" indent="0">
              <a:buNone/>
              <a:defRPr sz="1600" b="1"/>
            </a:lvl7pPr>
            <a:lvl8pPr marL="3199502" indent="0">
              <a:buNone/>
              <a:defRPr sz="1600" b="1"/>
            </a:lvl8pPr>
            <a:lvl9pPr marL="3656574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5" y="1535114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2" indent="0">
              <a:buNone/>
              <a:defRPr sz="2000" b="1"/>
            </a:lvl2pPr>
            <a:lvl3pPr marL="914144" indent="0">
              <a:buNone/>
              <a:defRPr sz="1800" b="1"/>
            </a:lvl3pPr>
            <a:lvl4pPr marL="1371214" indent="0">
              <a:buNone/>
              <a:defRPr sz="1600" b="1"/>
            </a:lvl4pPr>
            <a:lvl5pPr marL="1828287" indent="0">
              <a:buNone/>
              <a:defRPr sz="1600" b="1"/>
            </a:lvl5pPr>
            <a:lvl6pPr marL="2285358" indent="0">
              <a:buNone/>
              <a:defRPr sz="1600" b="1"/>
            </a:lvl6pPr>
            <a:lvl7pPr marL="2742430" indent="0">
              <a:buNone/>
              <a:defRPr sz="1600" b="1"/>
            </a:lvl7pPr>
            <a:lvl8pPr marL="3199502" indent="0">
              <a:buNone/>
              <a:defRPr sz="1600" b="1"/>
            </a:lvl8pPr>
            <a:lvl9pPr marL="3656574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8FFAA-42BD-4342-ABB1-7AD721E34B2C}" type="datetime1">
              <a:rPr lang="pt-BR"/>
              <a:pPr>
                <a:defRPr/>
              </a:pPr>
              <a:t>26/07/2024</a:t>
            </a:fld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0748F-8FF0-482A-8DF2-6BEDF91387C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49667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77989-A6CE-47F2-97E9-150A8253E510}" type="datetime1">
              <a:rPr lang="pt-BR"/>
              <a:pPr>
                <a:defRPr/>
              </a:pPr>
              <a:t>26/07/2024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EB0BE-EB68-4784-B680-29FB20BAC20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5939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300" y="1600209"/>
            <a:ext cx="8915400" cy="4525963"/>
          </a:xfrm>
          <a:prstGeom prst="rect">
            <a:avLst/>
          </a:prstGeom>
        </p:spPr>
        <p:txBody>
          <a:bodyPr lIns="91414" tIns="45708" rIns="91414" bIns="45708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617DF-8D94-4A41-89FD-50918EF9F12A}" type="datetime1">
              <a:rPr lang="pt-BR"/>
              <a:pPr>
                <a:defRPr/>
              </a:pPr>
              <a:t>26/07/2024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6A55C-B99A-4325-AEBC-E50F0041D42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8684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A1662-4187-47C8-80F5-C8E48AA750BC}" type="datetime1">
              <a:rPr lang="pt-BR"/>
              <a:pPr>
                <a:defRPr/>
              </a:pPr>
              <a:t>26/07/2024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E758D-552F-4751-B903-1605F560F49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8052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7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106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7" y="1435105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44" indent="0">
              <a:buNone/>
              <a:defRPr sz="1000"/>
            </a:lvl3pPr>
            <a:lvl4pPr marL="1371214" indent="0">
              <a:buNone/>
              <a:defRPr sz="900"/>
            </a:lvl4pPr>
            <a:lvl5pPr marL="1828287" indent="0">
              <a:buNone/>
              <a:defRPr sz="900"/>
            </a:lvl5pPr>
            <a:lvl6pPr marL="2285358" indent="0">
              <a:buNone/>
              <a:defRPr sz="900"/>
            </a:lvl6pPr>
            <a:lvl7pPr marL="2742430" indent="0">
              <a:buNone/>
              <a:defRPr sz="900"/>
            </a:lvl7pPr>
            <a:lvl8pPr marL="3199502" indent="0">
              <a:buNone/>
              <a:defRPr sz="900"/>
            </a:lvl8pPr>
            <a:lvl9pPr marL="3656574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33901-E119-4A5D-B5E8-16721DB51F03}" type="datetime1">
              <a:rPr lang="pt-BR"/>
              <a:pPr>
                <a:defRPr/>
              </a:pPr>
              <a:t>26/07/2024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C146F-6C29-4382-BB8C-93F32C707D5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9054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6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72" indent="0">
              <a:buNone/>
              <a:defRPr sz="2800"/>
            </a:lvl2pPr>
            <a:lvl3pPr marL="914144" indent="0">
              <a:buNone/>
              <a:defRPr sz="2400"/>
            </a:lvl3pPr>
            <a:lvl4pPr marL="1371214" indent="0">
              <a:buNone/>
              <a:defRPr sz="2000"/>
            </a:lvl4pPr>
            <a:lvl5pPr marL="1828287" indent="0">
              <a:buNone/>
              <a:defRPr sz="2000"/>
            </a:lvl5pPr>
            <a:lvl6pPr marL="2285358" indent="0">
              <a:buNone/>
              <a:defRPr sz="2000"/>
            </a:lvl6pPr>
            <a:lvl7pPr marL="2742430" indent="0">
              <a:buNone/>
              <a:defRPr sz="2000"/>
            </a:lvl7pPr>
            <a:lvl8pPr marL="3199502" indent="0">
              <a:buNone/>
              <a:defRPr sz="2000"/>
            </a:lvl8pPr>
            <a:lvl9pPr marL="3656574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44" indent="0">
              <a:buNone/>
              <a:defRPr sz="1000"/>
            </a:lvl3pPr>
            <a:lvl4pPr marL="1371214" indent="0">
              <a:buNone/>
              <a:defRPr sz="900"/>
            </a:lvl4pPr>
            <a:lvl5pPr marL="1828287" indent="0">
              <a:buNone/>
              <a:defRPr sz="900"/>
            </a:lvl5pPr>
            <a:lvl6pPr marL="2285358" indent="0">
              <a:buNone/>
              <a:defRPr sz="900"/>
            </a:lvl6pPr>
            <a:lvl7pPr marL="2742430" indent="0">
              <a:buNone/>
              <a:defRPr sz="900"/>
            </a:lvl7pPr>
            <a:lvl8pPr marL="3199502" indent="0">
              <a:buNone/>
              <a:defRPr sz="900"/>
            </a:lvl8pPr>
            <a:lvl9pPr marL="3656574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49287-DBD0-4BDA-81BA-98218ABC72B8}" type="datetime1">
              <a:rPr lang="pt-BR"/>
              <a:pPr>
                <a:defRPr/>
              </a:pPr>
              <a:t>26/07/2024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B6C80-4855-4851-9B23-A2F1DF21744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16479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B6182-4459-4FE2-8E4F-6533497CA1E7}" type="datetime1">
              <a:rPr lang="pt-BR"/>
              <a:pPr>
                <a:defRPr/>
              </a:pPr>
              <a:t>26/07/2024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4D4E2-1FA7-44DD-BA1E-52A7D2078D7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33277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96"/>
            <a:ext cx="222885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96"/>
            <a:ext cx="652145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81397-0CDF-4D0A-844A-64486DAA6EC3}" type="datetime1">
              <a:rPr lang="pt-BR"/>
              <a:pPr>
                <a:defRPr/>
              </a:pPr>
              <a:t>26/07/2024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01757-49B1-4CF6-BD71-8B72FF0382D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75689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91"/>
            <a:ext cx="84201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9184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2254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6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6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5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2112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09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0" y="1600209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9203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4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2" indent="0">
              <a:buNone/>
              <a:defRPr sz="2000" b="1"/>
            </a:lvl2pPr>
            <a:lvl3pPr marL="914144" indent="0">
              <a:buNone/>
              <a:defRPr sz="1800" b="1"/>
            </a:lvl3pPr>
            <a:lvl4pPr marL="1371214" indent="0">
              <a:buNone/>
              <a:defRPr sz="1600" b="1"/>
            </a:lvl4pPr>
            <a:lvl5pPr marL="1828287" indent="0">
              <a:buNone/>
              <a:defRPr sz="1600" b="1"/>
            </a:lvl5pPr>
            <a:lvl6pPr marL="2285358" indent="0">
              <a:buNone/>
              <a:defRPr sz="1600" b="1"/>
            </a:lvl6pPr>
            <a:lvl7pPr marL="2742430" indent="0">
              <a:buNone/>
              <a:defRPr sz="1600" b="1"/>
            </a:lvl7pPr>
            <a:lvl8pPr marL="3199502" indent="0">
              <a:buNone/>
              <a:defRPr sz="1600" b="1"/>
            </a:lvl8pPr>
            <a:lvl9pPr marL="3656574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5" y="1535114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2" indent="0">
              <a:buNone/>
              <a:defRPr sz="2000" b="1"/>
            </a:lvl2pPr>
            <a:lvl3pPr marL="914144" indent="0">
              <a:buNone/>
              <a:defRPr sz="1800" b="1"/>
            </a:lvl3pPr>
            <a:lvl4pPr marL="1371214" indent="0">
              <a:buNone/>
              <a:defRPr sz="1600" b="1"/>
            </a:lvl4pPr>
            <a:lvl5pPr marL="1828287" indent="0">
              <a:buNone/>
              <a:defRPr sz="1600" b="1"/>
            </a:lvl5pPr>
            <a:lvl6pPr marL="2285358" indent="0">
              <a:buNone/>
              <a:defRPr sz="1600" b="1"/>
            </a:lvl6pPr>
            <a:lvl7pPr marL="2742430" indent="0">
              <a:buNone/>
              <a:defRPr sz="1600" b="1"/>
            </a:lvl7pPr>
            <a:lvl8pPr marL="3199502" indent="0">
              <a:buNone/>
              <a:defRPr sz="1600" b="1"/>
            </a:lvl8pPr>
            <a:lvl9pPr marL="3656574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466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65"/>
            <a:ext cx="8420100" cy="1362075"/>
          </a:xfrm>
          <a:prstGeom prst="rect">
            <a:avLst/>
          </a:prstGeom>
        </p:spPr>
        <p:txBody>
          <a:bodyPr lIns="91414" tIns="45708" rIns="91414" bIns="45708"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6"/>
            <a:ext cx="8420100" cy="1500187"/>
          </a:xfrm>
          <a:prstGeom prst="rect">
            <a:avLst/>
          </a:prstGeom>
        </p:spPr>
        <p:txBody>
          <a:bodyPr lIns="91414" tIns="45708" rIns="91414" bIns="45708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5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F1FE1-561D-43B8-8C47-8BBABF66E106}" type="datetime1">
              <a:rPr lang="pt-BR"/>
              <a:pPr>
                <a:defRPr/>
              </a:pPr>
              <a:t>26/07/2024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4DA2C-DC78-4F4D-B636-CB6F352C599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54041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3123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2262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7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106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7" y="1435105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44" indent="0">
              <a:buNone/>
              <a:defRPr sz="1000"/>
            </a:lvl3pPr>
            <a:lvl4pPr marL="1371214" indent="0">
              <a:buNone/>
              <a:defRPr sz="900"/>
            </a:lvl4pPr>
            <a:lvl5pPr marL="1828287" indent="0">
              <a:buNone/>
              <a:defRPr sz="900"/>
            </a:lvl5pPr>
            <a:lvl6pPr marL="2285358" indent="0">
              <a:buNone/>
              <a:defRPr sz="900"/>
            </a:lvl6pPr>
            <a:lvl7pPr marL="2742430" indent="0">
              <a:buNone/>
              <a:defRPr sz="900"/>
            </a:lvl7pPr>
            <a:lvl8pPr marL="3199502" indent="0">
              <a:buNone/>
              <a:defRPr sz="900"/>
            </a:lvl8pPr>
            <a:lvl9pPr marL="3656574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5933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6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72" indent="0">
              <a:buNone/>
              <a:defRPr sz="2800"/>
            </a:lvl2pPr>
            <a:lvl3pPr marL="914144" indent="0">
              <a:buNone/>
              <a:defRPr sz="2400"/>
            </a:lvl3pPr>
            <a:lvl4pPr marL="1371214" indent="0">
              <a:buNone/>
              <a:defRPr sz="2000"/>
            </a:lvl4pPr>
            <a:lvl5pPr marL="1828287" indent="0">
              <a:buNone/>
              <a:defRPr sz="2000"/>
            </a:lvl5pPr>
            <a:lvl6pPr marL="2285358" indent="0">
              <a:buNone/>
              <a:defRPr sz="2000"/>
            </a:lvl6pPr>
            <a:lvl7pPr marL="2742430" indent="0">
              <a:buNone/>
              <a:defRPr sz="2000"/>
            </a:lvl7pPr>
            <a:lvl8pPr marL="3199502" indent="0">
              <a:buNone/>
              <a:defRPr sz="2000"/>
            </a:lvl8pPr>
            <a:lvl9pPr marL="3656574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44" indent="0">
              <a:buNone/>
              <a:defRPr sz="1000"/>
            </a:lvl3pPr>
            <a:lvl4pPr marL="1371214" indent="0">
              <a:buNone/>
              <a:defRPr sz="900"/>
            </a:lvl4pPr>
            <a:lvl5pPr marL="1828287" indent="0">
              <a:buNone/>
              <a:defRPr sz="900"/>
            </a:lvl5pPr>
            <a:lvl6pPr marL="2285358" indent="0">
              <a:buNone/>
              <a:defRPr sz="900"/>
            </a:lvl6pPr>
            <a:lvl7pPr marL="2742430" indent="0">
              <a:buNone/>
              <a:defRPr sz="900"/>
            </a:lvl7pPr>
            <a:lvl8pPr marL="3199502" indent="0">
              <a:buNone/>
              <a:defRPr sz="900"/>
            </a:lvl8pPr>
            <a:lvl9pPr marL="3656574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5250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1597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96"/>
            <a:ext cx="222885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96"/>
            <a:ext cx="652145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39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7352" y="23174"/>
            <a:ext cx="1950220" cy="673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33904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013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9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35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5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1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0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1076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19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0" y="1600219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354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04" y="0"/>
            <a:ext cx="8915400" cy="1143000"/>
          </a:xfrm>
          <a:prstGeom prst="rect">
            <a:avLst/>
          </a:prstGeom>
        </p:spPr>
        <p:txBody>
          <a:bodyPr lIns="91414" tIns="45708" rIns="91414" bIns="45708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09"/>
            <a:ext cx="4375150" cy="4525963"/>
          </a:xfrm>
          <a:prstGeom prst="rect">
            <a:avLst/>
          </a:prstGeom>
        </p:spPr>
        <p:txBody>
          <a:bodyPr lIns="91414" tIns="45708" rIns="91414" bIns="4570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0" y="1600209"/>
            <a:ext cx="4375150" cy="4525963"/>
          </a:xfrm>
          <a:prstGeom prst="rect">
            <a:avLst/>
          </a:prstGeom>
        </p:spPr>
        <p:txBody>
          <a:bodyPr lIns="91414" tIns="45708" rIns="91414" bIns="4570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BC307-7E36-41FF-B5E1-FD9924F0D2B4}" type="datetime1">
              <a:rPr lang="pt-BR"/>
              <a:pPr>
                <a:defRPr/>
              </a:pPr>
              <a:t>26/07/2024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D9131-5A39-460F-89F8-A83F9DA61BA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94712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24"/>
            <a:ext cx="437687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64" indent="0">
              <a:buNone/>
              <a:defRPr sz="1800" b="1"/>
            </a:lvl3pPr>
            <a:lvl4pPr marL="1370638" indent="0">
              <a:buNone/>
              <a:defRPr sz="1600" b="1"/>
            </a:lvl4pPr>
            <a:lvl5pPr marL="1827524" indent="0">
              <a:buNone/>
              <a:defRPr sz="1600" b="1"/>
            </a:lvl5pPr>
            <a:lvl6pPr marL="2284400" indent="0">
              <a:buNone/>
              <a:defRPr sz="1600" b="1"/>
            </a:lvl6pPr>
            <a:lvl7pPr marL="2741280" indent="0">
              <a:buNone/>
              <a:defRPr sz="1600" b="1"/>
            </a:lvl7pPr>
            <a:lvl8pPr marL="3198162" indent="0">
              <a:buNone/>
              <a:defRPr sz="1600" b="1"/>
            </a:lvl8pPr>
            <a:lvl9pPr marL="3655043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9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39" y="1535124"/>
            <a:ext cx="437859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64" indent="0">
              <a:buNone/>
              <a:defRPr sz="1800" b="1"/>
            </a:lvl3pPr>
            <a:lvl4pPr marL="1370638" indent="0">
              <a:buNone/>
              <a:defRPr sz="1600" b="1"/>
            </a:lvl4pPr>
            <a:lvl5pPr marL="1827524" indent="0">
              <a:buNone/>
              <a:defRPr sz="1600" b="1"/>
            </a:lvl5pPr>
            <a:lvl6pPr marL="2284400" indent="0">
              <a:buNone/>
              <a:defRPr sz="1600" b="1"/>
            </a:lvl6pPr>
            <a:lvl7pPr marL="2741280" indent="0">
              <a:buNone/>
              <a:defRPr sz="1600" b="1"/>
            </a:lvl7pPr>
            <a:lvl8pPr marL="3198162" indent="0">
              <a:buNone/>
              <a:defRPr sz="1600" b="1"/>
            </a:lvl8pPr>
            <a:lvl9pPr marL="3655043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39" y="2174879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516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3427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5843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9" y="273108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119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9" y="1435105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64" indent="0">
              <a:buNone/>
              <a:defRPr sz="1000"/>
            </a:lvl3pPr>
            <a:lvl4pPr marL="1370638" indent="0">
              <a:buNone/>
              <a:defRPr sz="900"/>
            </a:lvl4pPr>
            <a:lvl5pPr marL="1827524" indent="0">
              <a:buNone/>
              <a:defRPr sz="900"/>
            </a:lvl5pPr>
            <a:lvl6pPr marL="2284400" indent="0">
              <a:buNone/>
              <a:defRPr sz="900"/>
            </a:lvl6pPr>
            <a:lvl7pPr marL="2741280" indent="0">
              <a:buNone/>
              <a:defRPr sz="900"/>
            </a:lvl7pPr>
            <a:lvl8pPr marL="3198162" indent="0">
              <a:buNone/>
              <a:defRPr sz="900"/>
            </a:lvl8pPr>
            <a:lvl9pPr marL="3655043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3680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77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6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80" indent="0">
              <a:buNone/>
              <a:defRPr sz="2800"/>
            </a:lvl2pPr>
            <a:lvl3pPr marL="913764" indent="0">
              <a:buNone/>
              <a:defRPr sz="2400"/>
            </a:lvl3pPr>
            <a:lvl4pPr marL="1370638" indent="0">
              <a:buNone/>
              <a:defRPr sz="2000"/>
            </a:lvl4pPr>
            <a:lvl5pPr marL="1827524" indent="0">
              <a:buNone/>
              <a:defRPr sz="2000"/>
            </a:lvl5pPr>
            <a:lvl6pPr marL="2284400" indent="0">
              <a:buNone/>
              <a:defRPr sz="2000"/>
            </a:lvl6pPr>
            <a:lvl7pPr marL="2741280" indent="0">
              <a:buNone/>
              <a:defRPr sz="2000"/>
            </a:lvl7pPr>
            <a:lvl8pPr marL="3198162" indent="0">
              <a:buNone/>
              <a:defRPr sz="2000"/>
            </a:lvl8pPr>
            <a:lvl9pPr marL="3655043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416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64" indent="0">
              <a:buNone/>
              <a:defRPr sz="1000"/>
            </a:lvl3pPr>
            <a:lvl4pPr marL="1370638" indent="0">
              <a:buNone/>
              <a:defRPr sz="900"/>
            </a:lvl4pPr>
            <a:lvl5pPr marL="1827524" indent="0">
              <a:buNone/>
              <a:defRPr sz="900"/>
            </a:lvl5pPr>
            <a:lvl6pPr marL="2284400" indent="0">
              <a:buNone/>
              <a:defRPr sz="900"/>
            </a:lvl6pPr>
            <a:lvl7pPr marL="2741280" indent="0">
              <a:buNone/>
              <a:defRPr sz="900"/>
            </a:lvl7pPr>
            <a:lvl8pPr marL="3198162" indent="0">
              <a:buNone/>
              <a:defRPr sz="900"/>
            </a:lvl8pPr>
            <a:lvl9pPr marL="3655043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7668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298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706"/>
            <a:ext cx="222885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706"/>
            <a:ext cx="652145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9953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99"/>
            <a:ext cx="84201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60355-B8D9-4B6C-B98C-97706B005CBB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99440-F077-4FCE-B374-1B0FB6B36B4A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1054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C6E3E-7E89-4C73-8173-AB1456442966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A8FE3-38F7-4566-8053-1C8363FD28B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6754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7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25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B9EE6-CCDA-4962-8EF3-43B88C536386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B3F7C-B045-40AE-AAEE-6FCD7CA4E0D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45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04" y="0"/>
            <a:ext cx="8915400" cy="1143000"/>
          </a:xfrm>
          <a:prstGeom prst="rect">
            <a:avLst/>
          </a:prstGeom>
        </p:spPr>
        <p:txBody>
          <a:bodyPr lIns="91414" tIns="45708" rIns="91414" bIns="45708"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4"/>
            <a:ext cx="4376870" cy="639762"/>
          </a:xfrm>
          <a:prstGeom prst="rect">
            <a:avLst/>
          </a:prstGeom>
        </p:spPr>
        <p:txBody>
          <a:bodyPr lIns="91414" tIns="45708" rIns="91414" bIns="45708" anchor="b"/>
          <a:lstStyle>
            <a:lvl1pPr marL="0" indent="0">
              <a:buNone/>
              <a:defRPr sz="2400" b="1"/>
            </a:lvl1pPr>
            <a:lvl2pPr marL="457072" indent="0">
              <a:buNone/>
              <a:defRPr sz="2000" b="1"/>
            </a:lvl2pPr>
            <a:lvl3pPr marL="914144" indent="0">
              <a:buNone/>
              <a:defRPr sz="1800" b="1"/>
            </a:lvl3pPr>
            <a:lvl4pPr marL="1371214" indent="0">
              <a:buNone/>
              <a:defRPr sz="1600" b="1"/>
            </a:lvl4pPr>
            <a:lvl5pPr marL="1828287" indent="0">
              <a:buNone/>
              <a:defRPr sz="1600" b="1"/>
            </a:lvl5pPr>
            <a:lvl6pPr marL="2285358" indent="0">
              <a:buNone/>
              <a:defRPr sz="1600" b="1"/>
            </a:lvl6pPr>
            <a:lvl7pPr marL="2742430" indent="0">
              <a:buNone/>
              <a:defRPr sz="1600" b="1"/>
            </a:lvl7pPr>
            <a:lvl8pPr marL="3199502" indent="0">
              <a:buNone/>
              <a:defRPr sz="1600" b="1"/>
            </a:lvl8pPr>
            <a:lvl9pPr marL="3656574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 lIns="91414" tIns="45708" rIns="91414" bIns="4570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5" y="1535114"/>
            <a:ext cx="4378590" cy="639762"/>
          </a:xfrm>
          <a:prstGeom prst="rect">
            <a:avLst/>
          </a:prstGeom>
        </p:spPr>
        <p:txBody>
          <a:bodyPr lIns="91414" tIns="45708" rIns="91414" bIns="45708" anchor="b"/>
          <a:lstStyle>
            <a:lvl1pPr marL="0" indent="0">
              <a:buNone/>
              <a:defRPr sz="2400" b="1"/>
            </a:lvl1pPr>
            <a:lvl2pPr marL="457072" indent="0">
              <a:buNone/>
              <a:defRPr sz="2000" b="1"/>
            </a:lvl2pPr>
            <a:lvl3pPr marL="914144" indent="0">
              <a:buNone/>
              <a:defRPr sz="1800" b="1"/>
            </a:lvl3pPr>
            <a:lvl4pPr marL="1371214" indent="0">
              <a:buNone/>
              <a:defRPr sz="1600" b="1"/>
            </a:lvl4pPr>
            <a:lvl5pPr marL="1828287" indent="0">
              <a:buNone/>
              <a:defRPr sz="1600" b="1"/>
            </a:lvl5pPr>
            <a:lvl6pPr marL="2285358" indent="0">
              <a:buNone/>
              <a:defRPr sz="1600" b="1"/>
            </a:lvl6pPr>
            <a:lvl7pPr marL="2742430" indent="0">
              <a:buNone/>
              <a:defRPr sz="1600" b="1"/>
            </a:lvl7pPr>
            <a:lvl8pPr marL="3199502" indent="0">
              <a:buNone/>
              <a:defRPr sz="1600" b="1"/>
            </a:lvl8pPr>
            <a:lvl9pPr marL="3656574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  <a:prstGeom prst="rect">
            <a:avLst/>
          </a:prstGeom>
        </p:spPr>
        <p:txBody>
          <a:bodyPr lIns="91414" tIns="45708" rIns="91414" bIns="4570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A72B9-62E5-4DA6-9C9C-34B6D7FA2301}" type="datetime1">
              <a:rPr lang="pt-BR"/>
              <a:pPr>
                <a:defRPr/>
              </a:pPr>
              <a:t>26/07/2024</a:t>
            </a:fld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07333-79CB-44A4-8AD2-DA288F0A735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07859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09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0" y="1600209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671FC-B6CC-4E47-9E3E-0B7C013CB247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E121D-6911-4AFC-8309-4ADCC1C3E4A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872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4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1" indent="0">
              <a:buNone/>
              <a:defRPr sz="2000" b="1"/>
            </a:lvl2pPr>
            <a:lvl3pPr marL="914088" indent="0">
              <a:buNone/>
              <a:defRPr sz="1800" b="1"/>
            </a:lvl3pPr>
            <a:lvl4pPr marL="1371126" indent="0">
              <a:buNone/>
              <a:defRPr sz="1600" b="1"/>
            </a:lvl4pPr>
            <a:lvl5pPr marL="1828172" indent="0">
              <a:buNone/>
              <a:defRPr sz="1600" b="1"/>
            </a:lvl5pPr>
            <a:lvl6pPr marL="2285212" indent="0">
              <a:buNone/>
              <a:defRPr sz="1600" b="1"/>
            </a:lvl6pPr>
            <a:lvl7pPr marL="2742254" indent="0">
              <a:buNone/>
              <a:defRPr sz="1600" b="1"/>
            </a:lvl7pPr>
            <a:lvl8pPr marL="3199295" indent="0">
              <a:buNone/>
              <a:defRPr sz="1600" b="1"/>
            </a:lvl8pPr>
            <a:lvl9pPr marL="3656342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6" y="1535114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41" indent="0">
              <a:buNone/>
              <a:defRPr sz="2000" b="1"/>
            </a:lvl2pPr>
            <a:lvl3pPr marL="914088" indent="0">
              <a:buNone/>
              <a:defRPr sz="1800" b="1"/>
            </a:lvl3pPr>
            <a:lvl4pPr marL="1371126" indent="0">
              <a:buNone/>
              <a:defRPr sz="1600" b="1"/>
            </a:lvl4pPr>
            <a:lvl5pPr marL="1828172" indent="0">
              <a:buNone/>
              <a:defRPr sz="1600" b="1"/>
            </a:lvl5pPr>
            <a:lvl6pPr marL="2285212" indent="0">
              <a:buNone/>
              <a:defRPr sz="1600" b="1"/>
            </a:lvl6pPr>
            <a:lvl7pPr marL="2742254" indent="0">
              <a:buNone/>
              <a:defRPr sz="1600" b="1"/>
            </a:lvl7pPr>
            <a:lvl8pPr marL="3199295" indent="0">
              <a:buNone/>
              <a:defRPr sz="1600" b="1"/>
            </a:lvl8pPr>
            <a:lvl9pPr marL="3656342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6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8FFAA-42BD-4342-ABB1-7AD721E34B2C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0748F-8FF0-482A-8DF2-6BEDF91387C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9613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77989-A6CE-47F2-97E9-150A8253E510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EB0BE-EB68-4784-B680-29FB20BAC20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1892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A1662-4187-47C8-80F5-C8E48AA750BC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E758D-552F-4751-B903-1605F560F49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278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110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8" y="1435105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41" indent="0">
              <a:buNone/>
              <a:defRPr sz="1200"/>
            </a:lvl2pPr>
            <a:lvl3pPr marL="914088" indent="0">
              <a:buNone/>
              <a:defRPr sz="1000"/>
            </a:lvl3pPr>
            <a:lvl4pPr marL="1371126" indent="0">
              <a:buNone/>
              <a:defRPr sz="900"/>
            </a:lvl4pPr>
            <a:lvl5pPr marL="1828172" indent="0">
              <a:buNone/>
              <a:defRPr sz="900"/>
            </a:lvl5pPr>
            <a:lvl6pPr marL="2285212" indent="0">
              <a:buNone/>
              <a:defRPr sz="900"/>
            </a:lvl6pPr>
            <a:lvl7pPr marL="2742254" indent="0">
              <a:buNone/>
              <a:defRPr sz="900"/>
            </a:lvl7pPr>
            <a:lvl8pPr marL="3199295" indent="0">
              <a:buNone/>
              <a:defRPr sz="900"/>
            </a:lvl8pPr>
            <a:lvl9pPr marL="3656342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33901-E119-4A5D-B5E8-16721DB51F03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C146F-6C29-4382-BB8C-93F32C707D5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6486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6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41" indent="0">
              <a:buNone/>
              <a:defRPr sz="2800"/>
            </a:lvl2pPr>
            <a:lvl3pPr marL="914088" indent="0">
              <a:buNone/>
              <a:defRPr sz="2400"/>
            </a:lvl3pPr>
            <a:lvl4pPr marL="1371126" indent="0">
              <a:buNone/>
              <a:defRPr sz="2000"/>
            </a:lvl4pPr>
            <a:lvl5pPr marL="1828172" indent="0">
              <a:buNone/>
              <a:defRPr sz="2000"/>
            </a:lvl5pPr>
            <a:lvl6pPr marL="2285212" indent="0">
              <a:buNone/>
              <a:defRPr sz="2000"/>
            </a:lvl6pPr>
            <a:lvl7pPr marL="2742254" indent="0">
              <a:buNone/>
              <a:defRPr sz="2000"/>
            </a:lvl7pPr>
            <a:lvl8pPr marL="3199295" indent="0">
              <a:buNone/>
              <a:defRPr sz="2000"/>
            </a:lvl8pPr>
            <a:lvl9pPr marL="3656342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41" indent="0">
              <a:buNone/>
              <a:defRPr sz="1200"/>
            </a:lvl2pPr>
            <a:lvl3pPr marL="914088" indent="0">
              <a:buNone/>
              <a:defRPr sz="1000"/>
            </a:lvl3pPr>
            <a:lvl4pPr marL="1371126" indent="0">
              <a:buNone/>
              <a:defRPr sz="900"/>
            </a:lvl4pPr>
            <a:lvl5pPr marL="1828172" indent="0">
              <a:buNone/>
              <a:defRPr sz="900"/>
            </a:lvl5pPr>
            <a:lvl6pPr marL="2285212" indent="0">
              <a:buNone/>
              <a:defRPr sz="900"/>
            </a:lvl6pPr>
            <a:lvl7pPr marL="2742254" indent="0">
              <a:buNone/>
              <a:defRPr sz="900"/>
            </a:lvl7pPr>
            <a:lvl8pPr marL="3199295" indent="0">
              <a:buNone/>
              <a:defRPr sz="900"/>
            </a:lvl8pPr>
            <a:lvl9pPr marL="3656342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49287-DBD0-4BDA-81BA-98218ABC72B8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B6C80-4855-4851-9B23-A2F1DF21744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7939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B6182-4459-4FE2-8E4F-6533497CA1E7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4D4E2-1FA7-44DD-BA1E-52A7D2078D7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7351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96"/>
            <a:ext cx="222885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96"/>
            <a:ext cx="652145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81397-0CDF-4D0A-844A-64486DAA6EC3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01757-49B1-4CF6-BD71-8B72FF0382D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1348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91"/>
            <a:ext cx="84201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6985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056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04" y="0"/>
            <a:ext cx="8915400" cy="1143000"/>
          </a:xfrm>
          <a:prstGeom prst="rect">
            <a:avLst/>
          </a:prstGeom>
        </p:spPr>
        <p:txBody>
          <a:bodyPr lIns="91414" tIns="45708" rIns="91414" bIns="45708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F68C1-EB07-42EC-986A-C6BC7BD3EC58}" type="datetime1">
              <a:rPr lang="pt-BR"/>
              <a:pPr>
                <a:defRPr/>
              </a:pPr>
              <a:t>26/07/2024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1DA5D-E8C3-474A-BE40-139CB95E06A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32641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6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6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5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8459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09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0" y="1600209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6766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4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2" indent="0">
              <a:buNone/>
              <a:defRPr sz="2000" b="1"/>
            </a:lvl2pPr>
            <a:lvl3pPr marL="914144" indent="0">
              <a:buNone/>
              <a:defRPr sz="1800" b="1"/>
            </a:lvl3pPr>
            <a:lvl4pPr marL="1371214" indent="0">
              <a:buNone/>
              <a:defRPr sz="1600" b="1"/>
            </a:lvl4pPr>
            <a:lvl5pPr marL="1828287" indent="0">
              <a:buNone/>
              <a:defRPr sz="1600" b="1"/>
            </a:lvl5pPr>
            <a:lvl6pPr marL="2285358" indent="0">
              <a:buNone/>
              <a:defRPr sz="1600" b="1"/>
            </a:lvl6pPr>
            <a:lvl7pPr marL="2742430" indent="0">
              <a:buNone/>
              <a:defRPr sz="1600" b="1"/>
            </a:lvl7pPr>
            <a:lvl8pPr marL="3199502" indent="0">
              <a:buNone/>
              <a:defRPr sz="1600" b="1"/>
            </a:lvl8pPr>
            <a:lvl9pPr marL="3656574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5" y="1535114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2" indent="0">
              <a:buNone/>
              <a:defRPr sz="2000" b="1"/>
            </a:lvl2pPr>
            <a:lvl3pPr marL="914144" indent="0">
              <a:buNone/>
              <a:defRPr sz="1800" b="1"/>
            </a:lvl3pPr>
            <a:lvl4pPr marL="1371214" indent="0">
              <a:buNone/>
              <a:defRPr sz="1600" b="1"/>
            </a:lvl4pPr>
            <a:lvl5pPr marL="1828287" indent="0">
              <a:buNone/>
              <a:defRPr sz="1600" b="1"/>
            </a:lvl5pPr>
            <a:lvl6pPr marL="2285358" indent="0">
              <a:buNone/>
              <a:defRPr sz="1600" b="1"/>
            </a:lvl6pPr>
            <a:lvl7pPr marL="2742430" indent="0">
              <a:buNone/>
              <a:defRPr sz="1600" b="1"/>
            </a:lvl7pPr>
            <a:lvl8pPr marL="3199502" indent="0">
              <a:buNone/>
              <a:defRPr sz="1600" b="1"/>
            </a:lvl8pPr>
            <a:lvl9pPr marL="3656574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0062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5821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9815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7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106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7" y="1435105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44" indent="0">
              <a:buNone/>
              <a:defRPr sz="1000"/>
            </a:lvl3pPr>
            <a:lvl4pPr marL="1371214" indent="0">
              <a:buNone/>
              <a:defRPr sz="900"/>
            </a:lvl4pPr>
            <a:lvl5pPr marL="1828287" indent="0">
              <a:buNone/>
              <a:defRPr sz="900"/>
            </a:lvl5pPr>
            <a:lvl6pPr marL="2285358" indent="0">
              <a:buNone/>
              <a:defRPr sz="900"/>
            </a:lvl6pPr>
            <a:lvl7pPr marL="2742430" indent="0">
              <a:buNone/>
              <a:defRPr sz="900"/>
            </a:lvl7pPr>
            <a:lvl8pPr marL="3199502" indent="0">
              <a:buNone/>
              <a:defRPr sz="900"/>
            </a:lvl8pPr>
            <a:lvl9pPr marL="3656574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94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6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72" indent="0">
              <a:buNone/>
              <a:defRPr sz="2800"/>
            </a:lvl2pPr>
            <a:lvl3pPr marL="914144" indent="0">
              <a:buNone/>
              <a:defRPr sz="2400"/>
            </a:lvl3pPr>
            <a:lvl4pPr marL="1371214" indent="0">
              <a:buNone/>
              <a:defRPr sz="2000"/>
            </a:lvl4pPr>
            <a:lvl5pPr marL="1828287" indent="0">
              <a:buNone/>
              <a:defRPr sz="2000"/>
            </a:lvl5pPr>
            <a:lvl6pPr marL="2285358" indent="0">
              <a:buNone/>
              <a:defRPr sz="2000"/>
            </a:lvl6pPr>
            <a:lvl7pPr marL="2742430" indent="0">
              <a:buNone/>
              <a:defRPr sz="2000"/>
            </a:lvl7pPr>
            <a:lvl8pPr marL="3199502" indent="0">
              <a:buNone/>
              <a:defRPr sz="2000"/>
            </a:lvl8pPr>
            <a:lvl9pPr marL="3656574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44" indent="0">
              <a:buNone/>
              <a:defRPr sz="1000"/>
            </a:lvl3pPr>
            <a:lvl4pPr marL="1371214" indent="0">
              <a:buNone/>
              <a:defRPr sz="900"/>
            </a:lvl4pPr>
            <a:lvl5pPr marL="1828287" indent="0">
              <a:buNone/>
              <a:defRPr sz="900"/>
            </a:lvl5pPr>
            <a:lvl6pPr marL="2285358" indent="0">
              <a:buNone/>
              <a:defRPr sz="900"/>
            </a:lvl6pPr>
            <a:lvl7pPr marL="2742430" indent="0">
              <a:buNone/>
              <a:defRPr sz="900"/>
            </a:lvl7pPr>
            <a:lvl8pPr marL="3199502" indent="0">
              <a:buNone/>
              <a:defRPr sz="900"/>
            </a:lvl8pPr>
            <a:lvl9pPr marL="3656574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6365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114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96"/>
            <a:ext cx="222885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96"/>
            <a:ext cx="652145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250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7352" y="23174"/>
            <a:ext cx="1950220" cy="673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9343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A121C-8BE8-4A2A-B627-0B3A8D809A85}" type="datetime1">
              <a:rPr lang="pt-BR"/>
              <a:pPr>
                <a:defRPr/>
              </a:pPr>
              <a:t>26/07/2024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4DADD-F990-4597-90B2-4D710976A59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80245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300" y="1600209"/>
            <a:ext cx="8915400" cy="4525963"/>
          </a:xfrm>
          <a:prstGeom prst="rect">
            <a:avLst/>
          </a:prstGeom>
        </p:spPr>
        <p:txBody>
          <a:bodyPr lIns="91376" tIns="45691" rIns="91376" bIns="45691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617DF-8D94-4A41-89FD-50918EF9F12A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6A55C-B99A-4325-AEBC-E50F0041D42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130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300" y="1600209"/>
            <a:ext cx="8915400" cy="4525963"/>
          </a:xfrm>
          <a:prstGeom prst="rect">
            <a:avLst/>
          </a:prstGeom>
        </p:spPr>
        <p:txBody>
          <a:bodyPr lIns="91376" tIns="45691" rIns="91376" bIns="45691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95300" y="274641"/>
            <a:ext cx="8915400" cy="1143000"/>
          </a:xfrm>
          <a:prstGeom prst="rect">
            <a:avLst/>
          </a:prstGeom>
        </p:spPr>
        <p:txBody>
          <a:bodyPr lIns="91376" tIns="45691" rIns="91376" bIns="45691"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7752996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89"/>
            <a:ext cx="84201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8317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481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6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6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5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3676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09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0" y="1600209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572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4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2" indent="0">
              <a:buNone/>
              <a:defRPr sz="2000" b="1"/>
            </a:lvl2pPr>
            <a:lvl3pPr marL="914144" indent="0">
              <a:buNone/>
              <a:defRPr sz="1800" b="1"/>
            </a:lvl3pPr>
            <a:lvl4pPr marL="1371214" indent="0">
              <a:buNone/>
              <a:defRPr sz="1600" b="1"/>
            </a:lvl4pPr>
            <a:lvl5pPr marL="1828287" indent="0">
              <a:buNone/>
              <a:defRPr sz="1600" b="1"/>
            </a:lvl5pPr>
            <a:lvl6pPr marL="2285358" indent="0">
              <a:buNone/>
              <a:defRPr sz="1600" b="1"/>
            </a:lvl6pPr>
            <a:lvl7pPr marL="2742430" indent="0">
              <a:buNone/>
              <a:defRPr sz="1600" b="1"/>
            </a:lvl7pPr>
            <a:lvl8pPr marL="3199502" indent="0">
              <a:buNone/>
              <a:defRPr sz="1600" b="1"/>
            </a:lvl8pPr>
            <a:lvl9pPr marL="3656574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5" y="1535114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2" indent="0">
              <a:buNone/>
              <a:defRPr sz="2000" b="1"/>
            </a:lvl2pPr>
            <a:lvl3pPr marL="914144" indent="0">
              <a:buNone/>
              <a:defRPr sz="1800" b="1"/>
            </a:lvl3pPr>
            <a:lvl4pPr marL="1371214" indent="0">
              <a:buNone/>
              <a:defRPr sz="1600" b="1"/>
            </a:lvl4pPr>
            <a:lvl5pPr marL="1828287" indent="0">
              <a:buNone/>
              <a:defRPr sz="1600" b="1"/>
            </a:lvl5pPr>
            <a:lvl6pPr marL="2285358" indent="0">
              <a:buNone/>
              <a:defRPr sz="1600" b="1"/>
            </a:lvl6pPr>
            <a:lvl7pPr marL="2742430" indent="0">
              <a:buNone/>
              <a:defRPr sz="1600" b="1"/>
            </a:lvl7pPr>
            <a:lvl8pPr marL="3199502" indent="0">
              <a:buNone/>
              <a:defRPr sz="1600" b="1"/>
            </a:lvl8pPr>
            <a:lvl9pPr marL="3656574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1802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0562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0388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104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5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44" indent="0">
              <a:buNone/>
              <a:defRPr sz="1000"/>
            </a:lvl3pPr>
            <a:lvl4pPr marL="1371214" indent="0">
              <a:buNone/>
              <a:defRPr sz="900"/>
            </a:lvl4pPr>
            <a:lvl5pPr marL="1828287" indent="0">
              <a:buNone/>
              <a:defRPr sz="900"/>
            </a:lvl5pPr>
            <a:lvl6pPr marL="2285358" indent="0">
              <a:buNone/>
              <a:defRPr sz="900"/>
            </a:lvl6pPr>
            <a:lvl7pPr marL="2742430" indent="0">
              <a:buNone/>
              <a:defRPr sz="900"/>
            </a:lvl7pPr>
            <a:lvl8pPr marL="3199502" indent="0">
              <a:buNone/>
              <a:defRPr sz="900"/>
            </a:lvl8pPr>
            <a:lvl9pPr marL="3656574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097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7" y="273050"/>
            <a:ext cx="3259006" cy="1162050"/>
          </a:xfrm>
          <a:prstGeom prst="rect">
            <a:avLst/>
          </a:prstGeom>
        </p:spPr>
        <p:txBody>
          <a:bodyPr lIns="91414" tIns="45708" rIns="91414" bIns="45708"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106"/>
            <a:ext cx="5537729" cy="5853113"/>
          </a:xfrm>
          <a:prstGeom prst="rect">
            <a:avLst/>
          </a:prstGeom>
        </p:spPr>
        <p:txBody>
          <a:bodyPr lIns="91414" tIns="45708" rIns="91414" bIns="4570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7" y="1435105"/>
            <a:ext cx="3259006" cy="4691063"/>
          </a:xfrm>
          <a:prstGeom prst="rect">
            <a:avLst/>
          </a:prstGeom>
        </p:spPr>
        <p:txBody>
          <a:bodyPr lIns="91414" tIns="45708" rIns="91414" bIns="45708"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44" indent="0">
              <a:buNone/>
              <a:defRPr sz="1000"/>
            </a:lvl3pPr>
            <a:lvl4pPr marL="1371214" indent="0">
              <a:buNone/>
              <a:defRPr sz="900"/>
            </a:lvl4pPr>
            <a:lvl5pPr marL="1828287" indent="0">
              <a:buNone/>
              <a:defRPr sz="900"/>
            </a:lvl5pPr>
            <a:lvl6pPr marL="2285358" indent="0">
              <a:buNone/>
              <a:defRPr sz="900"/>
            </a:lvl6pPr>
            <a:lvl7pPr marL="2742430" indent="0">
              <a:buNone/>
              <a:defRPr sz="900"/>
            </a:lvl7pPr>
            <a:lvl8pPr marL="3199502" indent="0">
              <a:buNone/>
              <a:defRPr sz="900"/>
            </a:lvl8pPr>
            <a:lvl9pPr marL="3656574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58C0B-4E83-492A-BD9C-C3B3BF18B0D1}" type="datetime1">
              <a:rPr lang="pt-BR"/>
              <a:pPr>
                <a:defRPr/>
              </a:pPr>
              <a:t>26/07/2024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18EB4-6C41-4036-B942-E45BE74C0BB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09932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6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72" indent="0">
              <a:buNone/>
              <a:defRPr sz="2800"/>
            </a:lvl2pPr>
            <a:lvl3pPr marL="914144" indent="0">
              <a:buNone/>
              <a:defRPr sz="2400"/>
            </a:lvl3pPr>
            <a:lvl4pPr marL="1371214" indent="0">
              <a:buNone/>
              <a:defRPr sz="2000"/>
            </a:lvl4pPr>
            <a:lvl5pPr marL="1828287" indent="0">
              <a:buNone/>
              <a:defRPr sz="2000"/>
            </a:lvl5pPr>
            <a:lvl6pPr marL="2285358" indent="0">
              <a:buNone/>
              <a:defRPr sz="2000"/>
            </a:lvl6pPr>
            <a:lvl7pPr marL="2742430" indent="0">
              <a:buNone/>
              <a:defRPr sz="2000"/>
            </a:lvl7pPr>
            <a:lvl8pPr marL="3199502" indent="0">
              <a:buNone/>
              <a:defRPr sz="2000"/>
            </a:lvl8pPr>
            <a:lvl9pPr marL="3656574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44" indent="0">
              <a:buNone/>
              <a:defRPr sz="1000"/>
            </a:lvl3pPr>
            <a:lvl4pPr marL="1371214" indent="0">
              <a:buNone/>
              <a:defRPr sz="900"/>
            </a:lvl4pPr>
            <a:lvl5pPr marL="1828287" indent="0">
              <a:buNone/>
              <a:defRPr sz="900"/>
            </a:lvl5pPr>
            <a:lvl6pPr marL="2285358" indent="0">
              <a:buNone/>
              <a:defRPr sz="900"/>
            </a:lvl6pPr>
            <a:lvl7pPr marL="2742430" indent="0">
              <a:buNone/>
              <a:defRPr sz="900"/>
            </a:lvl7pPr>
            <a:lvl8pPr marL="3199502" indent="0">
              <a:buNone/>
              <a:defRPr sz="900"/>
            </a:lvl8pPr>
            <a:lvl9pPr marL="3656574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95354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189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0" y="274691"/>
            <a:ext cx="222885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91"/>
            <a:ext cx="652145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120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7349" y="23169"/>
            <a:ext cx="1950220" cy="673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75845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300" y="1600209"/>
            <a:ext cx="8915400" cy="4525963"/>
          </a:xfrm>
          <a:prstGeom prst="rect">
            <a:avLst/>
          </a:prstGeom>
        </p:spPr>
        <p:txBody>
          <a:bodyPr lIns="91376" tIns="45691" rIns="91376" bIns="45691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617DF-8D94-4A41-89FD-50918EF9F12A}" type="datetime1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6A55C-B99A-4325-AEBC-E50F0041D42C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6836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300" y="1600209"/>
            <a:ext cx="8915400" cy="4525963"/>
          </a:xfrm>
          <a:prstGeom prst="rect">
            <a:avLst/>
          </a:prstGeom>
        </p:spPr>
        <p:txBody>
          <a:bodyPr lIns="91376" tIns="45691" rIns="91376" bIns="45691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95300" y="274641"/>
            <a:ext cx="8915400" cy="1143000"/>
          </a:xfrm>
          <a:prstGeom prst="rect">
            <a:avLst/>
          </a:prstGeom>
        </p:spPr>
        <p:txBody>
          <a:bodyPr lIns="91376" tIns="45691" rIns="91376" bIns="45691"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1058673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12DB462-C539-FD86-0499-881DFBEAE8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1" y="1122364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0182376-F5C4-25A2-75C0-C012EA2A5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1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72" indent="0" algn="ctr">
              <a:buNone/>
              <a:defRPr sz="2000"/>
            </a:lvl2pPr>
            <a:lvl3pPr marL="914144" indent="0" algn="ctr">
              <a:buNone/>
              <a:defRPr sz="1800"/>
            </a:lvl3pPr>
            <a:lvl4pPr marL="1371214" indent="0" algn="ctr">
              <a:buNone/>
              <a:defRPr sz="1600"/>
            </a:lvl4pPr>
            <a:lvl5pPr marL="1828287" indent="0" algn="ctr">
              <a:buNone/>
              <a:defRPr sz="1600"/>
            </a:lvl5pPr>
            <a:lvl6pPr marL="2285358" indent="0" algn="ctr">
              <a:buNone/>
              <a:defRPr sz="1600"/>
            </a:lvl6pPr>
            <a:lvl7pPr marL="2742430" indent="0" algn="ctr">
              <a:buNone/>
              <a:defRPr sz="1600"/>
            </a:lvl7pPr>
            <a:lvl8pPr marL="3199502" indent="0" algn="ctr">
              <a:buNone/>
              <a:defRPr sz="1600"/>
            </a:lvl8pPr>
            <a:lvl9pPr marL="3656574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D8509EE-AD6E-BEC7-8DC1-FE4EADF03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A5881AE-1758-BC4D-F45D-2526F0CC8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E15A016-92F1-64F3-FACF-1C6C9E4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20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0E8331C-B3DC-DBA1-A5B3-97E83F96B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45C2AC3-CC81-42B7-07AC-ADC4B5CED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F4BCE7C-3330-25A8-AFE3-EFC05FDBA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9256427-044F-1379-C56C-3A0CF1414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C49EA0C-220F-4CA0-B971-6C8DC9962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012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3E15006-85B2-F915-BC18-4DBD1B44A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2" y="170975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242E6E69-B66B-188A-03E2-96FB81954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2" y="4589482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5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83AD054-A2D4-05B4-E26C-C72E64964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74A8181-7B20-42A6-42B6-191F28D7D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CBAA70C-A632-5F3E-0522-7B1DD11A7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49333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F535EFC-67A8-EC28-163E-79ACA77C8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345F1F8-A397-8F6F-0BB2-42155265BA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6"/>
            <a:ext cx="421005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196CF640-7BA7-8AD3-81B5-D10FAA5162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6"/>
            <a:ext cx="421005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A6E7A8EA-2A59-FCF4-277D-A67CCBC2C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086ADFEB-678F-FB01-B542-E90994CE5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B907B6F6-B1B4-12DD-AD4B-62FF25F50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11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lIns="91414" tIns="45708" rIns="91414" bIns="45708"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6"/>
            <a:ext cx="5943600" cy="4114800"/>
          </a:xfrm>
          <a:prstGeom prst="rect">
            <a:avLst/>
          </a:prstGeom>
        </p:spPr>
        <p:txBody>
          <a:bodyPr lIns="91414" tIns="45708" rIns="91414" bIns="45708"/>
          <a:lstStyle>
            <a:lvl1pPr marL="0" indent="0">
              <a:buNone/>
              <a:defRPr sz="3200"/>
            </a:lvl1pPr>
            <a:lvl2pPr marL="457072" indent="0">
              <a:buNone/>
              <a:defRPr sz="2800"/>
            </a:lvl2pPr>
            <a:lvl3pPr marL="914144" indent="0">
              <a:buNone/>
              <a:defRPr sz="2400"/>
            </a:lvl3pPr>
            <a:lvl4pPr marL="1371214" indent="0">
              <a:buNone/>
              <a:defRPr sz="2000"/>
            </a:lvl4pPr>
            <a:lvl5pPr marL="1828287" indent="0">
              <a:buNone/>
              <a:defRPr sz="2000"/>
            </a:lvl5pPr>
            <a:lvl6pPr marL="2285358" indent="0">
              <a:buNone/>
              <a:defRPr sz="2000"/>
            </a:lvl6pPr>
            <a:lvl7pPr marL="2742430" indent="0">
              <a:buNone/>
              <a:defRPr sz="2000"/>
            </a:lvl7pPr>
            <a:lvl8pPr marL="3199502" indent="0">
              <a:buNone/>
              <a:defRPr sz="2000"/>
            </a:lvl8pPr>
            <a:lvl9pPr marL="3656574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  <a:prstGeom prst="rect">
            <a:avLst/>
          </a:prstGeom>
        </p:spPr>
        <p:txBody>
          <a:bodyPr lIns="91414" tIns="45708" rIns="91414" bIns="45708"/>
          <a:lstStyle>
            <a:lvl1pPr marL="0" indent="0">
              <a:buNone/>
              <a:defRPr sz="1400"/>
            </a:lvl1pPr>
            <a:lvl2pPr marL="457072" indent="0">
              <a:buNone/>
              <a:defRPr sz="1200"/>
            </a:lvl2pPr>
            <a:lvl3pPr marL="914144" indent="0">
              <a:buNone/>
              <a:defRPr sz="1000"/>
            </a:lvl3pPr>
            <a:lvl4pPr marL="1371214" indent="0">
              <a:buNone/>
              <a:defRPr sz="900"/>
            </a:lvl4pPr>
            <a:lvl5pPr marL="1828287" indent="0">
              <a:buNone/>
              <a:defRPr sz="900"/>
            </a:lvl5pPr>
            <a:lvl6pPr marL="2285358" indent="0">
              <a:buNone/>
              <a:defRPr sz="900"/>
            </a:lvl6pPr>
            <a:lvl7pPr marL="2742430" indent="0">
              <a:buNone/>
              <a:defRPr sz="900"/>
            </a:lvl7pPr>
            <a:lvl8pPr marL="3199502" indent="0">
              <a:buNone/>
              <a:defRPr sz="900"/>
            </a:lvl8pPr>
            <a:lvl9pPr marL="3656574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8E1E4-FFE6-454D-A00C-F2D3FCA5D0C2}" type="datetime1">
              <a:rPr lang="pt-BR"/>
              <a:pPr>
                <a:defRPr/>
              </a:pPr>
              <a:t>26/07/2024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C9090-41B9-4526-82FD-D4115D0329B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518210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3ECAA41-FDB8-6285-400E-739695539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9" y="365132"/>
            <a:ext cx="8543925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9A3B60BC-A27B-A7B5-F078-211326BF9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1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2" indent="0">
              <a:buNone/>
              <a:defRPr sz="2000" b="1"/>
            </a:lvl2pPr>
            <a:lvl3pPr marL="914144" indent="0">
              <a:buNone/>
              <a:defRPr sz="1800" b="1"/>
            </a:lvl3pPr>
            <a:lvl4pPr marL="1371214" indent="0">
              <a:buNone/>
              <a:defRPr sz="1600" b="1"/>
            </a:lvl4pPr>
            <a:lvl5pPr marL="1828287" indent="0">
              <a:buNone/>
              <a:defRPr sz="1600" b="1"/>
            </a:lvl5pPr>
            <a:lvl6pPr marL="2285358" indent="0">
              <a:buNone/>
              <a:defRPr sz="1600" b="1"/>
            </a:lvl6pPr>
            <a:lvl7pPr marL="2742430" indent="0">
              <a:buNone/>
              <a:defRPr sz="1600" b="1"/>
            </a:lvl7pPr>
            <a:lvl8pPr marL="3199502" indent="0">
              <a:buNone/>
              <a:defRPr sz="1600" b="1"/>
            </a:lvl8pPr>
            <a:lvl9pPr marL="3656574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DD685E0F-DCAB-7AA8-5BD4-4CCF99235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1" y="2505075"/>
            <a:ext cx="4190702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BACD11D7-4E19-A584-1225-C6B130B141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2" indent="0">
              <a:buNone/>
              <a:defRPr sz="2000" b="1"/>
            </a:lvl2pPr>
            <a:lvl3pPr marL="914144" indent="0">
              <a:buNone/>
              <a:defRPr sz="1800" b="1"/>
            </a:lvl3pPr>
            <a:lvl4pPr marL="1371214" indent="0">
              <a:buNone/>
              <a:defRPr sz="1600" b="1"/>
            </a:lvl4pPr>
            <a:lvl5pPr marL="1828287" indent="0">
              <a:buNone/>
              <a:defRPr sz="1600" b="1"/>
            </a:lvl5pPr>
            <a:lvl6pPr marL="2285358" indent="0">
              <a:buNone/>
              <a:defRPr sz="1600" b="1"/>
            </a:lvl6pPr>
            <a:lvl7pPr marL="2742430" indent="0">
              <a:buNone/>
              <a:defRPr sz="1600" b="1"/>
            </a:lvl7pPr>
            <a:lvl8pPr marL="3199502" indent="0">
              <a:buNone/>
              <a:defRPr sz="1600" b="1"/>
            </a:lvl8pPr>
            <a:lvl9pPr marL="3656574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B532ADF2-4B3B-47BC-A3FC-E6738B02D6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03E09B5B-17B4-BC51-DD6E-81A999328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A604DF46-D54A-2465-194B-6E57A662A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E42F753C-04B4-0674-15B3-B7DD86AF7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3361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1B4E45-9409-3AC8-C969-ED46D5FB4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DB0D3F24-BE44-2D50-365E-21B2A7479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C040073D-F290-6C73-236C-75EA147AD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1049B575-B301-CAA7-E0CC-C2126C953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91250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6545CD7B-CA0A-F098-6FA9-597354DE6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3536CF3A-CC0F-AEDA-9196-7FFCB3E40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9CEFE9BC-7297-62A0-C206-97055129D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418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6989A9-6D6F-AA3A-2098-6DC712C39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1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83535CE-EDF0-BC46-F365-2904F9096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51" y="98744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66F85C94-880C-B176-7FAB-A0C4E52FE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1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72" indent="0">
              <a:buNone/>
              <a:defRPr sz="1400"/>
            </a:lvl2pPr>
            <a:lvl3pPr marL="914144" indent="0">
              <a:buNone/>
              <a:defRPr sz="1200"/>
            </a:lvl3pPr>
            <a:lvl4pPr marL="1371214" indent="0">
              <a:buNone/>
              <a:defRPr sz="1000"/>
            </a:lvl4pPr>
            <a:lvl5pPr marL="1828287" indent="0">
              <a:buNone/>
              <a:defRPr sz="1000"/>
            </a:lvl5pPr>
            <a:lvl6pPr marL="2285358" indent="0">
              <a:buNone/>
              <a:defRPr sz="1000"/>
            </a:lvl6pPr>
            <a:lvl7pPr marL="2742430" indent="0">
              <a:buNone/>
              <a:defRPr sz="1000"/>
            </a:lvl7pPr>
            <a:lvl8pPr marL="3199502" indent="0">
              <a:buNone/>
              <a:defRPr sz="1000"/>
            </a:lvl8pPr>
            <a:lvl9pPr marL="3656574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3EC162E5-7316-D884-15D1-DD8732F5A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2A7130D8-B67A-D8DC-E606-025F24016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AE0318F9-DCCD-C501-734F-7837C1A8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23292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9E86C4-1EE7-7B6B-9C0A-0036C859B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1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609D13CB-8574-4A3D-D795-A8D0C7FDF3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51" y="98744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72" indent="0">
              <a:buNone/>
              <a:defRPr sz="2800"/>
            </a:lvl2pPr>
            <a:lvl3pPr marL="914144" indent="0">
              <a:buNone/>
              <a:defRPr sz="2400"/>
            </a:lvl3pPr>
            <a:lvl4pPr marL="1371214" indent="0">
              <a:buNone/>
              <a:defRPr sz="2000"/>
            </a:lvl4pPr>
            <a:lvl5pPr marL="1828287" indent="0">
              <a:buNone/>
              <a:defRPr sz="2000"/>
            </a:lvl5pPr>
            <a:lvl6pPr marL="2285358" indent="0">
              <a:buNone/>
              <a:defRPr sz="2000"/>
            </a:lvl6pPr>
            <a:lvl7pPr marL="2742430" indent="0">
              <a:buNone/>
              <a:defRPr sz="2000"/>
            </a:lvl7pPr>
            <a:lvl8pPr marL="3199502" indent="0">
              <a:buNone/>
              <a:defRPr sz="2000"/>
            </a:lvl8pPr>
            <a:lvl9pPr marL="3656574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E8CE58C0-2C73-1FA3-6748-C082E0224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1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72" indent="0">
              <a:buNone/>
              <a:defRPr sz="1400"/>
            </a:lvl2pPr>
            <a:lvl3pPr marL="914144" indent="0">
              <a:buNone/>
              <a:defRPr sz="1200"/>
            </a:lvl3pPr>
            <a:lvl4pPr marL="1371214" indent="0">
              <a:buNone/>
              <a:defRPr sz="1000"/>
            </a:lvl4pPr>
            <a:lvl5pPr marL="1828287" indent="0">
              <a:buNone/>
              <a:defRPr sz="1000"/>
            </a:lvl5pPr>
            <a:lvl6pPr marL="2285358" indent="0">
              <a:buNone/>
              <a:defRPr sz="1000"/>
            </a:lvl6pPr>
            <a:lvl7pPr marL="2742430" indent="0">
              <a:buNone/>
              <a:defRPr sz="1000"/>
            </a:lvl7pPr>
            <a:lvl8pPr marL="3199502" indent="0">
              <a:buNone/>
              <a:defRPr sz="1000"/>
            </a:lvl8pPr>
            <a:lvl9pPr marL="3656574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5E37D1E8-06A7-9471-3167-CEC33DBE9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E897440A-DACA-8938-44A5-707D75E7F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6BD3CCAF-4CE1-5BCB-0EF7-F871F6E44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41569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01E9991-C65F-5A31-4DA2-CD4E3D6F6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ED4D12C2-7041-1299-D13F-25D306F351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AE4B950-6FC1-DE6C-A722-1DF357992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D412191-25C9-DCCE-2ED5-CBEA12250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90727DD-A466-6133-33B6-9995158C8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34616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B18A9396-D2C2-F321-1D21-F1338C4A84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6"/>
            <a:ext cx="2135981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96E0FCFB-303E-0B0E-7793-528E318D7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6"/>
            <a:ext cx="6284119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4FD846F-F6EB-1CEA-EAA3-D8F8CC89E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BC36649-BB42-8222-45B0-1FED5F781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4EEDBCB-DB59-4956-3FF3-F305E3FEC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49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12DB462-C539-FD86-0499-881DFBEAE8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1" y="1122364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0182376-F5C4-25A2-75C0-C012EA2A5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1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72" indent="0" algn="ctr">
              <a:buNone/>
              <a:defRPr sz="2000"/>
            </a:lvl2pPr>
            <a:lvl3pPr marL="914144" indent="0" algn="ctr">
              <a:buNone/>
              <a:defRPr sz="1800"/>
            </a:lvl3pPr>
            <a:lvl4pPr marL="1371214" indent="0" algn="ctr">
              <a:buNone/>
              <a:defRPr sz="1600"/>
            </a:lvl4pPr>
            <a:lvl5pPr marL="1828287" indent="0" algn="ctr">
              <a:buNone/>
              <a:defRPr sz="1600"/>
            </a:lvl5pPr>
            <a:lvl6pPr marL="2285358" indent="0" algn="ctr">
              <a:buNone/>
              <a:defRPr sz="1600"/>
            </a:lvl6pPr>
            <a:lvl7pPr marL="2742430" indent="0" algn="ctr">
              <a:buNone/>
              <a:defRPr sz="1600"/>
            </a:lvl7pPr>
            <a:lvl8pPr marL="3199502" indent="0" algn="ctr">
              <a:buNone/>
              <a:defRPr sz="1600"/>
            </a:lvl8pPr>
            <a:lvl9pPr marL="3656574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D8509EE-AD6E-BEC7-8DC1-FE4EADF03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A5881AE-1758-BC4D-F45D-2526F0CC8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E15A016-92F1-64F3-FACF-1C6C9E4A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48071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0E8331C-B3DC-DBA1-A5B3-97E83F96B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45C2AC3-CC81-42B7-07AC-ADC4B5CED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F4BCE7C-3330-25A8-AFE3-EFC05FDBA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9256427-044F-1379-C56C-3A0CF1414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C49EA0C-220F-4CA0-B971-6C8DC9962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31364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3E15006-85B2-F915-BC18-4DBD1B44A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2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242E6E69-B66B-188A-03E2-96FB81954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67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5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83AD054-A2D4-05B4-E26C-C72E64964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274A8181-7B20-42A6-42B6-191F28D7D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CBAA70C-A632-5F3E-0522-7B1DD11A7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960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2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415"/>
            <a:ext cx="2311400" cy="365125"/>
          </a:xfrm>
          <a:prstGeom prst="rect">
            <a:avLst/>
          </a:prstGeom>
        </p:spPr>
        <p:txBody>
          <a:bodyPr vert="horz" lIns="91414" tIns="45708" rIns="91414" bIns="4570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DC06EF-70A4-4122-9343-47A554810021}" type="datetime1">
              <a:rPr lang="pt-BR"/>
              <a:pPr>
                <a:defRPr/>
              </a:pPr>
              <a:t>26/07/2024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1" y="6356415"/>
            <a:ext cx="3136900" cy="365125"/>
          </a:xfrm>
          <a:prstGeom prst="rect">
            <a:avLst/>
          </a:prstGeom>
        </p:spPr>
        <p:txBody>
          <a:bodyPr vert="horz" lIns="91414" tIns="45708" rIns="91414" bIns="4570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415"/>
            <a:ext cx="2311400" cy="365125"/>
          </a:xfrm>
          <a:prstGeom prst="rect">
            <a:avLst/>
          </a:prstGeom>
        </p:spPr>
        <p:txBody>
          <a:bodyPr vert="horz" lIns="91414" tIns="45708" rIns="91414" bIns="4570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0159B4-7A1F-4A55-894B-CC3CB3756F3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8" r:id="rId1"/>
    <p:sldLayoutId id="2147484839" r:id="rId2"/>
    <p:sldLayoutId id="2147484840" r:id="rId3"/>
    <p:sldLayoutId id="2147484841" r:id="rId4"/>
    <p:sldLayoutId id="2147484842" r:id="rId5"/>
    <p:sldLayoutId id="2147484843" r:id="rId6"/>
    <p:sldLayoutId id="2147484844" r:id="rId7"/>
    <p:sldLayoutId id="2147484845" r:id="rId8"/>
    <p:sldLayoutId id="2147484846" r:id="rId9"/>
    <p:sldLayoutId id="2147484847" r:id="rId10"/>
    <p:sldLayoutId id="2147484848" r:id="rId11"/>
    <p:sldLayoutId id="2147485362" r:id="rId12"/>
    <p:sldLayoutId id="2147485187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7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4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1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28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04" indent="-34280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42" indent="-28567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80" indent="-22853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51" indent="-22853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23" indent="-22853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94" indent="-228536" algn="l" defTabSz="9141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66" indent="-228536" algn="l" defTabSz="9141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38" indent="-228536" algn="l" defTabSz="9141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10" indent="-228536" algn="l" defTabSz="9141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2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44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14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87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58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30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02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74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8" rIns="91414" bIns="457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95300" y="1600209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8" rIns="91414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477"/>
            <a:ext cx="2311400" cy="365125"/>
          </a:xfrm>
          <a:prstGeom prst="rect">
            <a:avLst/>
          </a:prstGeom>
        </p:spPr>
        <p:txBody>
          <a:bodyPr vert="horz" lIns="91414" tIns="45708" rIns="91414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987C50A-555F-4835-9BF4-F0305DAD56A9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1" y="6356477"/>
            <a:ext cx="3136900" cy="365125"/>
          </a:xfrm>
          <a:prstGeom prst="rect">
            <a:avLst/>
          </a:prstGeom>
        </p:spPr>
        <p:txBody>
          <a:bodyPr vert="horz" lIns="91414" tIns="45708" rIns="91414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477"/>
            <a:ext cx="2311400" cy="365125"/>
          </a:xfrm>
          <a:prstGeom prst="rect">
            <a:avLst/>
          </a:prstGeom>
        </p:spPr>
        <p:txBody>
          <a:bodyPr vert="horz" lIns="91414" tIns="45708" rIns="91414" bIns="457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D266E94-AB7E-4FB3-A4EE-4CE4E2A5880B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51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13" r:id="rId1"/>
    <p:sldLayoutId id="2147485414" r:id="rId2"/>
    <p:sldLayoutId id="2147485415" r:id="rId3"/>
    <p:sldLayoutId id="2147485416" r:id="rId4"/>
    <p:sldLayoutId id="2147485417" r:id="rId5"/>
    <p:sldLayoutId id="2147485418" r:id="rId6"/>
    <p:sldLayoutId id="2147485419" r:id="rId7"/>
    <p:sldLayoutId id="2147485420" r:id="rId8"/>
    <p:sldLayoutId id="2147485421" r:id="rId9"/>
    <p:sldLayoutId id="2147485422" r:id="rId10"/>
    <p:sldLayoutId id="2147485423" r:id="rId11"/>
    <p:sldLayoutId id="2147485424" r:id="rId12"/>
    <p:sldLayoutId id="2147485425" r:id="rId13"/>
    <p:sldLayoutId id="214748542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7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4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1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28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04" indent="-34280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42" indent="-28567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80" indent="-22853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51" indent="-22853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23" indent="-22853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94" indent="-228536" algn="l" defTabSz="9141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66" indent="-228536" algn="l" defTabSz="9141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38" indent="-228536" algn="l" defTabSz="9141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10" indent="-228536" algn="l" defTabSz="9141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2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44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14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87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58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30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02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74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650" y="183093"/>
            <a:ext cx="4457700" cy="762000"/>
          </a:xfrm>
          <a:prstGeom prst="rect">
            <a:avLst/>
          </a:prstGeom>
        </p:spPr>
        <p:txBody>
          <a:bodyPr vert="horz" lIns="53632" tIns="26815" rIns="53632" bIns="2681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0" y="1066802"/>
            <a:ext cx="4457700" cy="3017309"/>
          </a:xfrm>
          <a:prstGeom prst="rect">
            <a:avLst/>
          </a:prstGeom>
        </p:spPr>
        <p:txBody>
          <a:bodyPr vert="horz" lIns="53632" tIns="26815" rIns="53632" bIns="268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650" y="4237569"/>
            <a:ext cx="1155700" cy="243417"/>
          </a:xfrm>
          <a:prstGeom prst="rect">
            <a:avLst/>
          </a:prstGeom>
        </p:spPr>
        <p:txBody>
          <a:bodyPr vert="horz" lIns="53632" tIns="26815" rIns="53632" bIns="26815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36312"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536312" fontAlgn="auto">
                <a:spcBef>
                  <a:spcPts val="0"/>
                </a:spcBef>
                <a:spcAft>
                  <a:spcPts val="0"/>
                </a:spcAft>
              </a:pPr>
              <a:t>7/26/2024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2275" y="4237569"/>
            <a:ext cx="1568450" cy="243417"/>
          </a:xfrm>
          <a:prstGeom prst="rect">
            <a:avLst/>
          </a:prstGeom>
        </p:spPr>
        <p:txBody>
          <a:bodyPr vert="horz" lIns="53632" tIns="26815" rIns="53632" bIns="26815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36312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9650" y="4237569"/>
            <a:ext cx="1155700" cy="243417"/>
          </a:xfrm>
          <a:prstGeom prst="rect">
            <a:avLst/>
          </a:prstGeom>
        </p:spPr>
        <p:txBody>
          <a:bodyPr vert="horz" lIns="53632" tIns="26815" rIns="53632" bIns="26815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36312"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536312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660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65" r:id="rId1"/>
    <p:sldLayoutId id="2147485466" r:id="rId2"/>
    <p:sldLayoutId id="2147485467" r:id="rId3"/>
    <p:sldLayoutId id="2147485468" r:id="rId4"/>
    <p:sldLayoutId id="2147485469" r:id="rId5"/>
    <p:sldLayoutId id="2147485470" r:id="rId6"/>
    <p:sldLayoutId id="2147485471" r:id="rId7"/>
    <p:sldLayoutId id="2147485472" r:id="rId8"/>
    <p:sldLayoutId id="2147485473" r:id="rId9"/>
    <p:sldLayoutId id="2147485474" r:id="rId10"/>
    <p:sldLayoutId id="2147485475" r:id="rId11"/>
    <p:sldLayoutId id="2147485476" r:id="rId12"/>
  </p:sldLayoutIdLst>
  <p:txStyles>
    <p:titleStyle>
      <a:lvl1pPr algn="ctr" defTabSz="536312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1117" indent="-201117" algn="l" defTabSz="53631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35753" indent="-167597" algn="l" defTabSz="53631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70390" indent="-134078" algn="l" defTabSz="536312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38545" indent="-134078" algn="l" defTabSz="536312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06702" indent="-134078" algn="l" defTabSz="536312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74857" indent="-134078" algn="l" defTabSz="536312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43013" indent="-134078" algn="l" defTabSz="536312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169" indent="-134078" algn="l" defTabSz="536312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79325" indent="-134078" algn="l" defTabSz="536312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631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68157" algn="l" defTabSz="53631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36312" algn="l" defTabSz="53631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04468" algn="l" defTabSz="53631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72623" algn="l" defTabSz="53631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40780" algn="l" defTabSz="53631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08935" algn="l" defTabSz="53631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877092" algn="l" defTabSz="53631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45247" algn="l" defTabSz="53631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650" y="183093"/>
            <a:ext cx="4457700" cy="762000"/>
          </a:xfrm>
          <a:prstGeom prst="rect">
            <a:avLst/>
          </a:prstGeom>
        </p:spPr>
        <p:txBody>
          <a:bodyPr vert="horz" lIns="53639" tIns="26819" rIns="53639" bIns="268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0" y="1066801"/>
            <a:ext cx="4457700" cy="3017309"/>
          </a:xfrm>
          <a:prstGeom prst="rect">
            <a:avLst/>
          </a:prstGeom>
        </p:spPr>
        <p:txBody>
          <a:bodyPr vert="horz" lIns="53639" tIns="26819" rIns="53639" bIns="268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650" y="4237567"/>
            <a:ext cx="1155700" cy="243417"/>
          </a:xfrm>
          <a:prstGeom prst="rect">
            <a:avLst/>
          </a:prstGeom>
        </p:spPr>
        <p:txBody>
          <a:bodyPr vert="horz" lIns="53639" tIns="26819" rIns="53639" bIns="26819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36387" fontAlgn="auto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536387" fontAlgn="auto">
                <a:spcBef>
                  <a:spcPts val="0"/>
                </a:spcBef>
                <a:spcAft>
                  <a:spcPts val="0"/>
                </a:spcAft>
              </a:pPr>
              <a:t>7/26/2024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2275" y="4237567"/>
            <a:ext cx="1568450" cy="243417"/>
          </a:xfrm>
          <a:prstGeom prst="rect">
            <a:avLst/>
          </a:prstGeom>
        </p:spPr>
        <p:txBody>
          <a:bodyPr vert="horz" lIns="53639" tIns="26819" rIns="53639" bIns="26819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36387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9650" y="4237567"/>
            <a:ext cx="1155700" cy="243417"/>
          </a:xfrm>
          <a:prstGeom prst="rect">
            <a:avLst/>
          </a:prstGeom>
        </p:spPr>
        <p:txBody>
          <a:bodyPr vert="horz" lIns="53639" tIns="26819" rIns="53639" bIns="26819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36387" fontAlgn="auto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536387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39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78" r:id="rId1"/>
    <p:sldLayoutId id="2147485479" r:id="rId2"/>
    <p:sldLayoutId id="2147485480" r:id="rId3"/>
    <p:sldLayoutId id="2147485481" r:id="rId4"/>
    <p:sldLayoutId id="2147485482" r:id="rId5"/>
    <p:sldLayoutId id="2147485483" r:id="rId6"/>
    <p:sldLayoutId id="2147485484" r:id="rId7"/>
    <p:sldLayoutId id="2147485485" r:id="rId8"/>
    <p:sldLayoutId id="2147485486" r:id="rId9"/>
    <p:sldLayoutId id="2147485487" r:id="rId10"/>
    <p:sldLayoutId id="2147485488" r:id="rId11"/>
  </p:sldLayoutIdLst>
  <p:txStyles>
    <p:titleStyle>
      <a:lvl1pPr algn="ctr" defTabSz="536387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1145" indent="-201145" algn="l" defTabSz="536387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35814" indent="-167621" algn="l" defTabSz="536387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70484" indent="-134097" algn="l" defTabSz="536387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38677" indent="-134097" algn="l" defTabSz="536387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06871" indent="-134097" algn="l" defTabSz="536387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475064" indent="-134097" algn="l" defTabSz="53638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43258" indent="-134097" algn="l" defTabSz="53638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451" indent="-134097" algn="l" defTabSz="53638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79645" indent="-134097" algn="l" defTabSz="53638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638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68194" algn="l" defTabSz="53638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36387" algn="l" defTabSz="53638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04581" algn="l" defTabSz="53638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72774" algn="l" defTabSz="53638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40968" algn="l" defTabSz="53638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09161" algn="l" defTabSz="53638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877355" algn="l" defTabSz="53638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45548" algn="l" defTabSz="536387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2" y="274641"/>
            <a:ext cx="8915400" cy="1143000"/>
          </a:xfrm>
          <a:prstGeom prst="rect">
            <a:avLst/>
          </a:prstGeom>
        </p:spPr>
        <p:txBody>
          <a:bodyPr vert="horz" lIns="91337" tIns="45670" rIns="91337" bIns="4567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2" y="1600223"/>
            <a:ext cx="8915400" cy="4525963"/>
          </a:xfrm>
          <a:prstGeom prst="rect">
            <a:avLst/>
          </a:prstGeom>
        </p:spPr>
        <p:txBody>
          <a:bodyPr vert="horz" lIns="91337" tIns="45670" rIns="91337" bIns="4567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441"/>
            <a:ext cx="2311400" cy="365125"/>
          </a:xfrm>
          <a:prstGeom prst="rect">
            <a:avLst/>
          </a:prstGeom>
        </p:spPr>
        <p:txBody>
          <a:bodyPr vert="horz" lIns="91337" tIns="45670" rIns="91337" bIns="45670" rtlCol="0" anchor="ctr"/>
          <a:lstStyle>
            <a:lvl1pPr algn="l">
              <a:defRPr sz="10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42166"/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742166"/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3" y="6356441"/>
            <a:ext cx="3136900" cy="365125"/>
          </a:xfrm>
          <a:prstGeom prst="rect">
            <a:avLst/>
          </a:prstGeom>
        </p:spPr>
        <p:txBody>
          <a:bodyPr vert="horz" lIns="91337" tIns="45670" rIns="91337" bIns="45670" rtlCol="0" anchor="ctr"/>
          <a:lstStyle>
            <a:lvl1pPr algn="ctr">
              <a:defRPr sz="10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42166"/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441"/>
            <a:ext cx="2311400" cy="365125"/>
          </a:xfrm>
          <a:prstGeom prst="rect">
            <a:avLst/>
          </a:prstGeom>
        </p:spPr>
        <p:txBody>
          <a:bodyPr vert="horz" lIns="91337" tIns="45670" rIns="91337" bIns="45670" rtlCol="0" anchor="ctr"/>
          <a:lstStyle>
            <a:lvl1pPr algn="r">
              <a:defRPr sz="10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42166"/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742166"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4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90" r:id="rId1"/>
    <p:sldLayoutId id="2147485491" r:id="rId2"/>
    <p:sldLayoutId id="2147485492" r:id="rId3"/>
    <p:sldLayoutId id="2147485493" r:id="rId4"/>
    <p:sldLayoutId id="2147485494" r:id="rId5"/>
    <p:sldLayoutId id="2147485495" r:id="rId6"/>
    <p:sldLayoutId id="2147485496" r:id="rId7"/>
    <p:sldLayoutId id="2147485497" r:id="rId8"/>
    <p:sldLayoutId id="2147485498" r:id="rId9"/>
    <p:sldLayoutId id="2147485499" r:id="rId10"/>
    <p:sldLayoutId id="2147485500" r:id="rId11"/>
  </p:sldLayoutIdLst>
  <p:txStyles>
    <p:titleStyle>
      <a:lvl1pPr algn="ctr" defTabSz="742166" rtl="0" eaLnBrk="1" latinLnBrk="0" hangingPunct="1"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8310" indent="-278310" algn="l" defTabSz="7421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03008" indent="-231928" algn="l" defTabSz="74216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29" kern="1200">
          <a:solidFill>
            <a:schemeClr val="tx1"/>
          </a:solidFill>
          <a:latin typeface="+mn-lt"/>
          <a:ea typeface="+mn-ea"/>
          <a:cs typeface="+mn-cs"/>
        </a:defRPr>
      </a:lvl2pPr>
      <a:lvl3pPr marL="927705" indent="-185540" algn="l" defTabSz="74216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298786" indent="-185540" algn="l" defTabSz="742166" rtl="0" eaLnBrk="1" latinLnBrk="0" hangingPunct="1">
        <a:spcBef>
          <a:spcPct val="20000"/>
        </a:spcBef>
        <a:buFont typeface="Arial" panose="020B0604020202020204" pitchFamily="34" charset="0"/>
        <a:buChar char="–"/>
        <a:defRPr sz="1679" kern="1200">
          <a:solidFill>
            <a:schemeClr val="tx1"/>
          </a:solidFill>
          <a:latin typeface="+mn-lt"/>
          <a:ea typeface="+mn-ea"/>
          <a:cs typeface="+mn-cs"/>
        </a:defRPr>
      </a:lvl4pPr>
      <a:lvl5pPr marL="1669867" indent="-185540" algn="l" defTabSz="742166" rtl="0" eaLnBrk="1" latinLnBrk="0" hangingPunct="1">
        <a:spcBef>
          <a:spcPct val="20000"/>
        </a:spcBef>
        <a:buFont typeface="Arial" panose="020B0604020202020204" pitchFamily="34" charset="0"/>
        <a:buChar char="»"/>
        <a:defRPr sz="1679" kern="1200">
          <a:solidFill>
            <a:schemeClr val="tx1"/>
          </a:solidFill>
          <a:latin typeface="+mn-lt"/>
          <a:ea typeface="+mn-ea"/>
          <a:cs typeface="+mn-cs"/>
        </a:defRPr>
      </a:lvl5pPr>
      <a:lvl6pPr marL="2040950" indent="-185540" algn="l" defTabSz="742166" rtl="0" eaLnBrk="1" latinLnBrk="0" hangingPunct="1">
        <a:spcBef>
          <a:spcPct val="20000"/>
        </a:spcBef>
        <a:buFont typeface="Arial" panose="020B0604020202020204" pitchFamily="34" charset="0"/>
        <a:buChar char="•"/>
        <a:defRPr sz="1679" kern="1200">
          <a:solidFill>
            <a:schemeClr val="tx1"/>
          </a:solidFill>
          <a:latin typeface="+mn-lt"/>
          <a:ea typeface="+mn-ea"/>
          <a:cs typeface="+mn-cs"/>
        </a:defRPr>
      </a:lvl6pPr>
      <a:lvl7pPr marL="2412029" indent="-185540" algn="l" defTabSz="742166" rtl="0" eaLnBrk="1" latinLnBrk="0" hangingPunct="1">
        <a:spcBef>
          <a:spcPct val="20000"/>
        </a:spcBef>
        <a:buFont typeface="Arial" panose="020B0604020202020204" pitchFamily="34" charset="0"/>
        <a:buChar char="•"/>
        <a:defRPr sz="1679" kern="1200">
          <a:solidFill>
            <a:schemeClr val="tx1"/>
          </a:solidFill>
          <a:latin typeface="+mn-lt"/>
          <a:ea typeface="+mn-ea"/>
          <a:cs typeface="+mn-cs"/>
        </a:defRPr>
      </a:lvl7pPr>
      <a:lvl8pPr marL="2783109" indent="-185540" algn="l" defTabSz="742166" rtl="0" eaLnBrk="1" latinLnBrk="0" hangingPunct="1">
        <a:spcBef>
          <a:spcPct val="20000"/>
        </a:spcBef>
        <a:buFont typeface="Arial" panose="020B0604020202020204" pitchFamily="34" charset="0"/>
        <a:buChar char="•"/>
        <a:defRPr sz="1679" kern="1200">
          <a:solidFill>
            <a:schemeClr val="tx1"/>
          </a:solidFill>
          <a:latin typeface="+mn-lt"/>
          <a:ea typeface="+mn-ea"/>
          <a:cs typeface="+mn-cs"/>
        </a:defRPr>
      </a:lvl8pPr>
      <a:lvl9pPr marL="3154196" indent="-185540" algn="l" defTabSz="742166" rtl="0" eaLnBrk="1" latinLnBrk="0" hangingPunct="1">
        <a:spcBef>
          <a:spcPct val="20000"/>
        </a:spcBef>
        <a:buFont typeface="Arial" panose="020B0604020202020204" pitchFamily="34" charset="0"/>
        <a:buChar char="•"/>
        <a:defRPr sz="16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74216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081" algn="l" defTabSz="74216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166" algn="l" defTabSz="74216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3243" algn="l" defTabSz="74216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4330" algn="l" defTabSz="74216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5409" algn="l" defTabSz="74216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6490" algn="l" defTabSz="74216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597573" algn="l" defTabSz="74216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68656" algn="l" defTabSz="742166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417"/>
            <a:ext cx="2311400" cy="365125"/>
          </a:xfrm>
          <a:prstGeom prst="rect">
            <a:avLst/>
          </a:prstGeom>
        </p:spPr>
        <p:txBody>
          <a:bodyPr vert="horz" lIns="155815" tIns="77909" rIns="155815" bIns="7790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8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95330">
              <a:defRPr/>
            </a:pPr>
            <a:fld id="{42DC06EF-70A4-4122-9343-47A554810021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495330"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1" y="6356417"/>
            <a:ext cx="3136900" cy="365125"/>
          </a:xfrm>
          <a:prstGeom prst="rect">
            <a:avLst/>
          </a:prstGeom>
        </p:spPr>
        <p:txBody>
          <a:bodyPr vert="horz" lIns="155815" tIns="77909" rIns="155815" bIns="7790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8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95330"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417"/>
            <a:ext cx="2311400" cy="365125"/>
          </a:xfrm>
          <a:prstGeom prst="rect">
            <a:avLst/>
          </a:prstGeom>
        </p:spPr>
        <p:txBody>
          <a:bodyPr vert="horz" lIns="155815" tIns="77909" rIns="155815" bIns="7790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8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95330">
              <a:defRPr/>
            </a:pPr>
            <a:fld id="{2C0159B4-7A1F-4A55-894B-CC3CB3756F30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495330"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696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02" r:id="rId1"/>
    <p:sldLayoutId id="2147485503" r:id="rId2"/>
    <p:sldLayoutId id="2147485504" r:id="rId3"/>
    <p:sldLayoutId id="2147485505" r:id="rId4"/>
    <p:sldLayoutId id="2147485506" r:id="rId5"/>
    <p:sldLayoutId id="2147485507" r:id="rId6"/>
    <p:sldLayoutId id="2147485508" r:id="rId7"/>
    <p:sldLayoutId id="2147485509" r:id="rId8"/>
    <p:sldLayoutId id="2147485510" r:id="rId9"/>
    <p:sldLayoutId id="2147485511" r:id="rId10"/>
    <p:sldLayoutId id="214748551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63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63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63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63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63">
          <a:solidFill>
            <a:schemeClr val="tx1"/>
          </a:solidFill>
          <a:latin typeface="Calibri" pitchFamily="34" charset="0"/>
        </a:defRPr>
      </a:lvl5pPr>
      <a:lvl6pPr marL="422027" algn="ctr" rtl="0" fontAlgn="base">
        <a:spcBef>
          <a:spcPct val="0"/>
        </a:spcBef>
        <a:spcAft>
          <a:spcPct val="0"/>
        </a:spcAft>
        <a:defRPr sz="4063">
          <a:solidFill>
            <a:schemeClr val="tx1"/>
          </a:solidFill>
          <a:latin typeface="Calibri" pitchFamily="34" charset="0"/>
        </a:defRPr>
      </a:lvl6pPr>
      <a:lvl7pPr marL="844054" algn="ctr" rtl="0" fontAlgn="base">
        <a:spcBef>
          <a:spcPct val="0"/>
        </a:spcBef>
        <a:spcAft>
          <a:spcPct val="0"/>
        </a:spcAft>
        <a:defRPr sz="4063">
          <a:solidFill>
            <a:schemeClr val="tx1"/>
          </a:solidFill>
          <a:latin typeface="Calibri" pitchFamily="34" charset="0"/>
        </a:defRPr>
      </a:lvl7pPr>
      <a:lvl8pPr marL="1266080" algn="ctr" rtl="0" fontAlgn="base">
        <a:spcBef>
          <a:spcPct val="0"/>
        </a:spcBef>
        <a:spcAft>
          <a:spcPct val="0"/>
        </a:spcAft>
        <a:defRPr sz="4063">
          <a:solidFill>
            <a:schemeClr val="tx1"/>
          </a:solidFill>
          <a:latin typeface="Calibri" pitchFamily="34" charset="0"/>
        </a:defRPr>
      </a:lvl8pPr>
      <a:lvl9pPr marL="1688108" algn="ctr" rtl="0" fontAlgn="base">
        <a:spcBef>
          <a:spcPct val="0"/>
        </a:spcBef>
        <a:spcAft>
          <a:spcPct val="0"/>
        </a:spcAft>
        <a:defRPr sz="4063">
          <a:solidFill>
            <a:schemeClr val="tx1"/>
          </a:solidFill>
          <a:latin typeface="Calibri" pitchFamily="34" charset="0"/>
        </a:defRPr>
      </a:lvl9pPr>
    </p:titleStyle>
    <p:bodyStyle>
      <a:lvl1pPr marL="316520" indent="-31652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79" kern="1200">
          <a:solidFill>
            <a:schemeClr val="tx1"/>
          </a:solidFill>
          <a:latin typeface="+mn-lt"/>
          <a:ea typeface="+mn-ea"/>
          <a:cs typeface="+mn-cs"/>
        </a:defRPr>
      </a:lvl1pPr>
      <a:lvl2pPr marL="685794" indent="-26376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55068" indent="-21101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21" kern="1200">
          <a:solidFill>
            <a:schemeClr val="tx1"/>
          </a:solidFill>
          <a:latin typeface="+mn-lt"/>
          <a:ea typeface="+mn-ea"/>
          <a:cs typeface="+mn-cs"/>
        </a:defRPr>
      </a:lvl3pPr>
      <a:lvl4pPr marL="1477095" indent="-21101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22" indent="-21101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21148" indent="-211014" algn="l" defTabSz="844054" rtl="0" eaLnBrk="1" latinLnBrk="0" hangingPunct="1">
        <a:spcBef>
          <a:spcPct val="20000"/>
        </a:spcBef>
        <a:buFont typeface="Arial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5" indent="-211014" algn="l" defTabSz="844054" rtl="0" eaLnBrk="1" latinLnBrk="0" hangingPunct="1">
        <a:spcBef>
          <a:spcPct val="20000"/>
        </a:spcBef>
        <a:buFont typeface="Arial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165202" indent="-211014" algn="l" defTabSz="844054" rtl="0" eaLnBrk="1" latinLnBrk="0" hangingPunct="1">
        <a:spcBef>
          <a:spcPct val="20000"/>
        </a:spcBef>
        <a:buFont typeface="Arial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587229" indent="-211014" algn="l" defTabSz="844054" rtl="0" eaLnBrk="1" latinLnBrk="0" hangingPunct="1">
        <a:spcBef>
          <a:spcPct val="20000"/>
        </a:spcBef>
        <a:buFont typeface="Arial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44054" rtl="0" eaLnBrk="1" latinLnBrk="0" hangingPunct="1">
        <a:defRPr sz="1679" kern="1200">
          <a:solidFill>
            <a:schemeClr val="tx1"/>
          </a:solidFill>
          <a:latin typeface="+mn-lt"/>
          <a:ea typeface="+mn-ea"/>
          <a:cs typeface="+mn-cs"/>
        </a:defRPr>
      </a:lvl1pPr>
      <a:lvl2pPr marL="422027" algn="l" defTabSz="844054" rtl="0" eaLnBrk="1" latinLnBrk="0" hangingPunct="1">
        <a:defRPr sz="1679" kern="1200">
          <a:solidFill>
            <a:schemeClr val="tx1"/>
          </a:solidFill>
          <a:latin typeface="+mn-lt"/>
          <a:ea typeface="+mn-ea"/>
          <a:cs typeface="+mn-cs"/>
        </a:defRPr>
      </a:lvl2pPr>
      <a:lvl3pPr marL="844054" algn="l" defTabSz="844054" rtl="0" eaLnBrk="1" latinLnBrk="0" hangingPunct="1">
        <a:defRPr sz="1679" kern="1200">
          <a:solidFill>
            <a:schemeClr val="tx1"/>
          </a:solidFill>
          <a:latin typeface="+mn-lt"/>
          <a:ea typeface="+mn-ea"/>
          <a:cs typeface="+mn-cs"/>
        </a:defRPr>
      </a:lvl3pPr>
      <a:lvl4pPr marL="1266080" algn="l" defTabSz="844054" rtl="0" eaLnBrk="1" latinLnBrk="0" hangingPunct="1">
        <a:defRPr sz="1679" kern="1200">
          <a:solidFill>
            <a:schemeClr val="tx1"/>
          </a:solidFill>
          <a:latin typeface="+mn-lt"/>
          <a:ea typeface="+mn-ea"/>
          <a:cs typeface="+mn-cs"/>
        </a:defRPr>
      </a:lvl4pPr>
      <a:lvl5pPr marL="1688108" algn="l" defTabSz="844054" rtl="0" eaLnBrk="1" latinLnBrk="0" hangingPunct="1">
        <a:defRPr sz="1679" kern="1200">
          <a:solidFill>
            <a:schemeClr val="tx1"/>
          </a:solidFill>
          <a:latin typeface="+mn-lt"/>
          <a:ea typeface="+mn-ea"/>
          <a:cs typeface="+mn-cs"/>
        </a:defRPr>
      </a:lvl5pPr>
      <a:lvl6pPr marL="2110134" algn="l" defTabSz="844054" rtl="0" eaLnBrk="1" latinLnBrk="0" hangingPunct="1">
        <a:defRPr sz="1679" kern="1200">
          <a:solidFill>
            <a:schemeClr val="tx1"/>
          </a:solidFill>
          <a:latin typeface="+mn-lt"/>
          <a:ea typeface="+mn-ea"/>
          <a:cs typeface="+mn-cs"/>
        </a:defRPr>
      </a:lvl6pPr>
      <a:lvl7pPr marL="2532161" algn="l" defTabSz="844054" rtl="0" eaLnBrk="1" latinLnBrk="0" hangingPunct="1">
        <a:defRPr sz="1679" kern="1200">
          <a:solidFill>
            <a:schemeClr val="tx1"/>
          </a:solidFill>
          <a:latin typeface="+mn-lt"/>
          <a:ea typeface="+mn-ea"/>
          <a:cs typeface="+mn-cs"/>
        </a:defRPr>
      </a:lvl7pPr>
      <a:lvl8pPr marL="2954189" algn="l" defTabSz="844054" rtl="0" eaLnBrk="1" latinLnBrk="0" hangingPunct="1">
        <a:defRPr sz="1679" kern="1200">
          <a:solidFill>
            <a:schemeClr val="tx1"/>
          </a:solidFill>
          <a:latin typeface="+mn-lt"/>
          <a:ea typeface="+mn-ea"/>
          <a:cs typeface="+mn-cs"/>
        </a:defRPr>
      </a:lvl8pPr>
      <a:lvl9pPr marL="3376216" algn="l" defTabSz="844054" rtl="0" eaLnBrk="1" latinLnBrk="0" hangingPunct="1">
        <a:defRPr sz="16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81040" y="365129"/>
            <a:ext cx="8543925" cy="1325563"/>
          </a:xfrm>
          <a:prstGeom prst="rect">
            <a:avLst/>
          </a:prstGeom>
        </p:spPr>
        <p:txBody>
          <a:bodyPr vert="horz" lIns="103903" tIns="51952" rIns="103903" bIns="51952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1040" y="1825625"/>
            <a:ext cx="8543925" cy="4351338"/>
          </a:xfrm>
          <a:prstGeom prst="rect">
            <a:avLst/>
          </a:prstGeom>
        </p:spPr>
        <p:txBody>
          <a:bodyPr vert="horz" lIns="103903" tIns="51952" rIns="103903" bIns="51952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81040" y="6356354"/>
            <a:ext cx="2228850" cy="365125"/>
          </a:xfrm>
          <a:prstGeom prst="rect">
            <a:avLst/>
          </a:prstGeom>
        </p:spPr>
        <p:txBody>
          <a:bodyPr vert="horz" lIns="103903" tIns="51952" rIns="103903" bIns="51952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8EDB3-ACFC-4C18-B778-3C9B6AB5124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26/07/2024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281365" y="6356354"/>
            <a:ext cx="3343275" cy="365125"/>
          </a:xfrm>
          <a:prstGeom prst="rect">
            <a:avLst/>
          </a:prstGeom>
        </p:spPr>
        <p:txBody>
          <a:bodyPr vert="horz" lIns="103903" tIns="51952" rIns="103903" bIns="51952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996114" y="6356354"/>
            <a:ext cx="2228850" cy="365125"/>
          </a:xfrm>
          <a:prstGeom prst="rect">
            <a:avLst/>
          </a:prstGeom>
        </p:spPr>
        <p:txBody>
          <a:bodyPr vert="horz" lIns="103903" tIns="51952" rIns="103903" bIns="51952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83AD1-93BC-454F-B4DF-535DC05491B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39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14" r:id="rId1"/>
    <p:sldLayoutId id="2147485515" r:id="rId2"/>
    <p:sldLayoutId id="2147485516" r:id="rId3"/>
    <p:sldLayoutId id="2147485517" r:id="rId4"/>
    <p:sldLayoutId id="2147485518" r:id="rId5"/>
    <p:sldLayoutId id="2147485519" r:id="rId6"/>
    <p:sldLayoutId id="2147485520" r:id="rId7"/>
    <p:sldLayoutId id="2147485521" r:id="rId8"/>
    <p:sldLayoutId id="2147485522" r:id="rId9"/>
    <p:sldLayoutId id="2147485523" r:id="rId10"/>
    <p:sldLayoutId id="2147485524" r:id="rId11"/>
    <p:sldLayoutId id="2147485525" r:id="rId12"/>
  </p:sldLayoutIdLst>
  <p:txStyles>
    <p:titleStyle>
      <a:lvl1pPr algn="l" defTabSz="844318" rtl="0" eaLnBrk="1" latinLnBrk="0" hangingPunct="1">
        <a:lnSpc>
          <a:spcPct val="90000"/>
        </a:lnSpc>
        <a:spcBef>
          <a:spcPct val="0"/>
        </a:spcBef>
        <a:buNone/>
        <a:defRPr sz="40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79" indent="-211079" algn="l" defTabSz="844318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3239" indent="-211079" algn="l" defTabSz="844318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194" kern="1200">
          <a:solidFill>
            <a:schemeClr val="tx1"/>
          </a:solidFill>
          <a:latin typeface="+mn-lt"/>
          <a:ea typeface="+mn-ea"/>
          <a:cs typeface="+mn-cs"/>
        </a:defRPr>
      </a:lvl2pPr>
      <a:lvl3pPr marL="1055398" indent="-211079" algn="l" defTabSz="844318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69" kern="1200">
          <a:solidFill>
            <a:schemeClr val="tx1"/>
          </a:solidFill>
          <a:latin typeface="+mn-lt"/>
          <a:ea typeface="+mn-ea"/>
          <a:cs typeface="+mn-cs"/>
        </a:defRPr>
      </a:lvl3pPr>
      <a:lvl4pPr marL="1477556" indent="-211079" algn="l" defTabSz="844318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899716" indent="-211079" algn="l" defTabSz="844318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2321874" indent="-211079" algn="l" defTabSz="844318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744033" indent="-211079" algn="l" defTabSz="844318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3166193" indent="-211079" algn="l" defTabSz="844318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588351" indent="-211079" algn="l" defTabSz="844318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4431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1pPr>
      <a:lvl2pPr marL="422159" algn="l" defTabSz="84431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2pPr>
      <a:lvl3pPr marL="844318" algn="l" defTabSz="84431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266477" algn="l" defTabSz="84431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688636" algn="l" defTabSz="84431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2110795" algn="l" defTabSz="84431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532954" algn="l" defTabSz="84431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955113" algn="l" defTabSz="84431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377272" algn="l" defTabSz="844318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8" rIns="91414" bIns="457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95300" y="1600209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8" rIns="91414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415"/>
            <a:ext cx="2311400" cy="365125"/>
          </a:xfrm>
          <a:prstGeom prst="rect">
            <a:avLst/>
          </a:prstGeom>
        </p:spPr>
        <p:txBody>
          <a:bodyPr vert="horz" lIns="91414" tIns="45708" rIns="91414" bIns="4570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AC6A901-766B-48F1-8546-9CDDD949A43F}" type="datetime1">
              <a:rPr lang="pt-BR"/>
              <a:pPr>
                <a:defRPr/>
              </a:pPr>
              <a:t>26/07/2024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1" y="6356415"/>
            <a:ext cx="3136900" cy="365125"/>
          </a:xfrm>
          <a:prstGeom prst="rect">
            <a:avLst/>
          </a:prstGeom>
        </p:spPr>
        <p:txBody>
          <a:bodyPr vert="horz" lIns="91414" tIns="45708" rIns="91414" bIns="4570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415"/>
            <a:ext cx="2311400" cy="365125"/>
          </a:xfrm>
          <a:prstGeom prst="rect">
            <a:avLst/>
          </a:prstGeom>
        </p:spPr>
        <p:txBody>
          <a:bodyPr vert="horz" lIns="91414" tIns="45708" rIns="91414" bIns="4570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AA9416-611B-447D-98B1-BD996B0AA8E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1" r:id="rId1"/>
    <p:sldLayoutId id="2147484852" r:id="rId2"/>
    <p:sldLayoutId id="2147484853" r:id="rId3"/>
    <p:sldLayoutId id="2147484854" r:id="rId4"/>
    <p:sldLayoutId id="2147484855" r:id="rId5"/>
    <p:sldLayoutId id="2147484856" r:id="rId6"/>
    <p:sldLayoutId id="2147484857" r:id="rId7"/>
    <p:sldLayoutId id="2147484858" r:id="rId8"/>
    <p:sldLayoutId id="2147484859" r:id="rId9"/>
    <p:sldLayoutId id="2147484860" r:id="rId10"/>
    <p:sldLayoutId id="214748486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7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4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1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28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04" indent="-34280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42" indent="-28567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80" indent="-22853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51" indent="-22853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23" indent="-22853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94" indent="-228536" algn="l" defTabSz="9141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66" indent="-228536" algn="l" defTabSz="9141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38" indent="-228536" algn="l" defTabSz="9141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10" indent="-228536" algn="l" defTabSz="9141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2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44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14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87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58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30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02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74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14" tIns="45708" rIns="91414" bIns="45708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9"/>
            <a:ext cx="8915400" cy="4525963"/>
          </a:xfrm>
          <a:prstGeom prst="rect">
            <a:avLst/>
          </a:prstGeom>
        </p:spPr>
        <p:txBody>
          <a:bodyPr vert="horz" lIns="91414" tIns="45708" rIns="91414" bIns="45708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415"/>
            <a:ext cx="2311400" cy="365125"/>
          </a:xfrm>
          <a:prstGeom prst="rect">
            <a:avLst/>
          </a:prstGeom>
        </p:spPr>
        <p:txBody>
          <a:bodyPr vert="horz" lIns="91414" tIns="45708" rIns="91414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BCCAA66-135D-4B10-8E5C-CF0891D13FE7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1" y="6356415"/>
            <a:ext cx="3136900" cy="365125"/>
          </a:xfrm>
          <a:prstGeom prst="rect">
            <a:avLst/>
          </a:prstGeom>
        </p:spPr>
        <p:txBody>
          <a:bodyPr vert="horz" lIns="91414" tIns="45708" rIns="91414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415"/>
            <a:ext cx="2311400" cy="365125"/>
          </a:xfrm>
          <a:prstGeom prst="rect">
            <a:avLst/>
          </a:prstGeom>
        </p:spPr>
        <p:txBody>
          <a:bodyPr vert="horz" lIns="91414" tIns="45708" rIns="91414" bIns="457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9BFD4C5-873E-4CB0-BE8C-1A4BEFD377A8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73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4" r:id="rId1"/>
    <p:sldLayoutId id="2147484865" r:id="rId2"/>
    <p:sldLayoutId id="2147484866" r:id="rId3"/>
    <p:sldLayoutId id="2147484867" r:id="rId4"/>
    <p:sldLayoutId id="2147484868" r:id="rId5"/>
    <p:sldLayoutId id="2147484869" r:id="rId6"/>
    <p:sldLayoutId id="2147484870" r:id="rId7"/>
    <p:sldLayoutId id="2147484871" r:id="rId8"/>
    <p:sldLayoutId id="2147484872" r:id="rId9"/>
    <p:sldLayoutId id="2147484873" r:id="rId10"/>
    <p:sldLayoutId id="2147484874" r:id="rId11"/>
  </p:sldLayoutIdLst>
  <p:txStyles>
    <p:titleStyle>
      <a:lvl1pPr algn="ctr" defTabSz="91414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4" indent="-342804" algn="l" defTabSz="9141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42" indent="-285670" algn="l" defTabSz="91414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80" indent="-228536" algn="l" defTabSz="91414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51" indent="-228536" algn="l" defTabSz="91414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23" indent="-228536" algn="l" defTabSz="91414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94" indent="-228536" algn="l" defTabSz="9141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66" indent="-228536" algn="l" defTabSz="9141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38" indent="-228536" algn="l" defTabSz="9141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10" indent="-228536" algn="l" defTabSz="9141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2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44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14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87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58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30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02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74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2" y="274641"/>
            <a:ext cx="8915400" cy="1143000"/>
          </a:xfrm>
          <a:prstGeom prst="rect">
            <a:avLst/>
          </a:prstGeom>
        </p:spPr>
        <p:txBody>
          <a:bodyPr vert="horz" lIns="91376" tIns="45691" rIns="91376" bIns="45691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2" y="1600219"/>
            <a:ext cx="8915400" cy="4525963"/>
          </a:xfrm>
          <a:prstGeom prst="rect">
            <a:avLst/>
          </a:prstGeom>
        </p:spPr>
        <p:txBody>
          <a:bodyPr vert="horz" lIns="91376" tIns="45691" rIns="91376" bIns="45691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438"/>
            <a:ext cx="2311400" cy="365125"/>
          </a:xfrm>
          <a:prstGeom prst="rect">
            <a:avLst/>
          </a:prstGeom>
        </p:spPr>
        <p:txBody>
          <a:bodyPr vert="horz" lIns="91376" tIns="45691" rIns="91376" bIns="4569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4" fontAlgn="auto">
              <a:spcBef>
                <a:spcPts val="0"/>
              </a:spcBef>
              <a:spcAft>
                <a:spcPts val="0"/>
              </a:spcAft>
            </a:pPr>
            <a:fld id="{D24D5B66-4D19-4E8E-A485-2A2E87402AA7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3764" fontAlgn="auto">
                <a:spcBef>
                  <a:spcPts val="0"/>
                </a:spcBef>
                <a:spcAft>
                  <a:spcPts val="0"/>
                </a:spcAft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3" y="6356438"/>
            <a:ext cx="3136900" cy="365125"/>
          </a:xfrm>
          <a:prstGeom prst="rect">
            <a:avLst/>
          </a:prstGeom>
        </p:spPr>
        <p:txBody>
          <a:bodyPr vert="horz" lIns="91376" tIns="45691" rIns="91376" bIns="4569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4" fontAlgn="auto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438"/>
            <a:ext cx="2311400" cy="365125"/>
          </a:xfrm>
          <a:prstGeom prst="rect">
            <a:avLst/>
          </a:prstGeom>
        </p:spPr>
        <p:txBody>
          <a:bodyPr vert="horz" lIns="91376" tIns="45691" rIns="91376" bIns="4569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4" fontAlgn="auto">
              <a:spcBef>
                <a:spcPts val="0"/>
              </a:spcBef>
              <a:spcAft>
                <a:spcPts val="0"/>
              </a:spcAft>
            </a:pPr>
            <a:fld id="{085AA163-9854-415E-80FD-937E262F43BB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3764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98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11" r:id="rId1"/>
    <p:sldLayoutId id="2147485212" r:id="rId2"/>
    <p:sldLayoutId id="2147485213" r:id="rId3"/>
    <p:sldLayoutId id="2147485214" r:id="rId4"/>
    <p:sldLayoutId id="2147485215" r:id="rId5"/>
    <p:sldLayoutId id="2147485216" r:id="rId6"/>
    <p:sldLayoutId id="2147485217" r:id="rId7"/>
    <p:sldLayoutId id="2147485218" r:id="rId8"/>
    <p:sldLayoutId id="2147485219" r:id="rId9"/>
    <p:sldLayoutId id="2147485220" r:id="rId10"/>
    <p:sldLayoutId id="2147485221" r:id="rId11"/>
  </p:sldLayoutIdLst>
  <p:txStyles>
    <p:titleStyle>
      <a:lvl1pPr algn="ctr" defTabSz="91376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59" indent="-342659" algn="l" defTabSz="91376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30" indent="-285552" algn="l" defTabSz="91376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01" indent="-228438" algn="l" defTabSz="9137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79" indent="-228438" algn="l" defTabSz="91376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60" indent="-228438" algn="l" defTabSz="91376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40" indent="-228438" algn="l" defTabSz="9137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718" indent="-228438" algn="l" defTabSz="9137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96" indent="-228438" algn="l" defTabSz="9137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82" indent="-228438" algn="l" defTabSz="9137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37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0" algn="l" defTabSz="9137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4" algn="l" defTabSz="9137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8" algn="l" defTabSz="9137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24" algn="l" defTabSz="9137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00" algn="l" defTabSz="9137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80" algn="l" defTabSz="9137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62" algn="l" defTabSz="9137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43" algn="l" defTabSz="9137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6" tIns="45708" rIns="91406" bIns="457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95300" y="1600209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6" tIns="45708" rIns="91406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424"/>
            <a:ext cx="2311400" cy="365125"/>
          </a:xfrm>
          <a:prstGeom prst="rect">
            <a:avLst/>
          </a:prstGeom>
        </p:spPr>
        <p:txBody>
          <a:bodyPr vert="horz" lIns="91406" tIns="45708" rIns="91406" bIns="4570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088">
              <a:defRPr/>
            </a:pPr>
            <a:fld id="{6AC6A901-766B-48F1-8546-9CDDD949A43F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088">
                <a:defRPr/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1" y="6356424"/>
            <a:ext cx="3136900" cy="365125"/>
          </a:xfrm>
          <a:prstGeom prst="rect">
            <a:avLst/>
          </a:prstGeom>
        </p:spPr>
        <p:txBody>
          <a:bodyPr vert="horz" lIns="91406" tIns="45708" rIns="91406" bIns="4570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088">
              <a:defRPr/>
            </a:pPr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424"/>
            <a:ext cx="2311400" cy="365125"/>
          </a:xfrm>
          <a:prstGeom prst="rect">
            <a:avLst/>
          </a:prstGeom>
        </p:spPr>
        <p:txBody>
          <a:bodyPr vert="horz" lIns="91406" tIns="45708" rIns="91406" bIns="4570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088">
              <a:defRPr/>
            </a:pPr>
            <a:fld id="{42AA9416-611B-447D-98B1-BD996B0AA8EE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088">
                <a:defRPr/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3" r:id="rId1"/>
    <p:sldLayoutId id="2147485224" r:id="rId2"/>
    <p:sldLayoutId id="2147485225" r:id="rId3"/>
    <p:sldLayoutId id="2147485226" r:id="rId4"/>
    <p:sldLayoutId id="2147485227" r:id="rId5"/>
    <p:sldLayoutId id="2147485228" r:id="rId6"/>
    <p:sldLayoutId id="2147485229" r:id="rId7"/>
    <p:sldLayoutId id="2147485230" r:id="rId8"/>
    <p:sldLayoutId id="2147485231" r:id="rId9"/>
    <p:sldLayoutId id="2147485232" r:id="rId10"/>
    <p:sldLayoutId id="214748523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4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12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17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782" indent="-3427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94" indent="-28565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08" indent="-22852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48" indent="-22852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91" indent="-22852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34" indent="-228520" algn="l" defTabSz="9140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74" indent="-228520" algn="l" defTabSz="9140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14" indent="-228520" algn="l" defTabSz="9140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62" indent="-228520" algn="l" defTabSz="9140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1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8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26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72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12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54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95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42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14" tIns="45708" rIns="91414" bIns="45708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9"/>
            <a:ext cx="8915400" cy="4525963"/>
          </a:xfrm>
          <a:prstGeom prst="rect">
            <a:avLst/>
          </a:prstGeom>
        </p:spPr>
        <p:txBody>
          <a:bodyPr vert="horz" lIns="91414" tIns="45708" rIns="91414" bIns="45708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415"/>
            <a:ext cx="2311400" cy="365125"/>
          </a:xfrm>
          <a:prstGeom prst="rect">
            <a:avLst/>
          </a:prstGeom>
        </p:spPr>
        <p:txBody>
          <a:bodyPr vert="horz" lIns="91414" tIns="45708" rIns="91414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4" fontAlgn="auto">
              <a:spcBef>
                <a:spcPts val="0"/>
              </a:spcBef>
              <a:spcAft>
                <a:spcPts val="0"/>
              </a:spcAft>
            </a:pPr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3764" fontAlgn="auto">
                <a:spcBef>
                  <a:spcPts val="0"/>
                </a:spcBef>
                <a:spcAft>
                  <a:spcPts val="0"/>
                </a:spcAft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1" y="6356415"/>
            <a:ext cx="3136900" cy="365125"/>
          </a:xfrm>
          <a:prstGeom prst="rect">
            <a:avLst/>
          </a:prstGeom>
        </p:spPr>
        <p:txBody>
          <a:bodyPr vert="horz" lIns="91414" tIns="45708" rIns="91414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4" fontAlgn="auto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415"/>
            <a:ext cx="2311400" cy="365125"/>
          </a:xfrm>
          <a:prstGeom prst="rect">
            <a:avLst/>
          </a:prstGeom>
        </p:spPr>
        <p:txBody>
          <a:bodyPr vert="horz" lIns="91414" tIns="45708" rIns="91414" bIns="457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4" fontAlgn="auto">
              <a:spcBef>
                <a:spcPts val="0"/>
              </a:spcBef>
              <a:spcAft>
                <a:spcPts val="0"/>
              </a:spcAft>
            </a:pPr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3764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9249" y="0"/>
            <a:ext cx="391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7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7" r:id="rId1"/>
    <p:sldLayoutId id="2147485268" r:id="rId2"/>
    <p:sldLayoutId id="2147485269" r:id="rId3"/>
    <p:sldLayoutId id="2147485270" r:id="rId4"/>
    <p:sldLayoutId id="2147485271" r:id="rId5"/>
    <p:sldLayoutId id="2147485272" r:id="rId6"/>
    <p:sldLayoutId id="2147485273" r:id="rId7"/>
    <p:sldLayoutId id="2147485274" r:id="rId8"/>
    <p:sldLayoutId id="2147485275" r:id="rId9"/>
    <p:sldLayoutId id="2147485276" r:id="rId10"/>
    <p:sldLayoutId id="2147485277" r:id="rId11"/>
    <p:sldLayoutId id="2147485278" r:id="rId12"/>
    <p:sldLayoutId id="2147485282" r:id="rId13"/>
    <p:sldLayoutId id="2147485283" r:id="rId14"/>
  </p:sldLayoutIdLst>
  <p:txStyles>
    <p:titleStyle>
      <a:lvl1pPr algn="ctr" defTabSz="91414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4" indent="-342804" algn="l" defTabSz="9141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42" indent="-285670" algn="l" defTabSz="91414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80" indent="-228536" algn="l" defTabSz="91414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51" indent="-228536" algn="l" defTabSz="91414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23" indent="-228536" algn="l" defTabSz="91414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94" indent="-228536" algn="l" defTabSz="9141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66" indent="-228536" algn="l" defTabSz="9141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38" indent="-228536" algn="l" defTabSz="9141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10" indent="-228536" algn="l" defTabSz="9141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2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44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14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87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58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30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02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74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14" tIns="45708" rIns="91414" bIns="45708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9"/>
            <a:ext cx="8915400" cy="4525963"/>
          </a:xfrm>
          <a:prstGeom prst="rect">
            <a:avLst/>
          </a:prstGeom>
        </p:spPr>
        <p:txBody>
          <a:bodyPr vert="horz" lIns="91414" tIns="45708" rIns="91414" bIns="45708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413"/>
            <a:ext cx="2311400" cy="365125"/>
          </a:xfrm>
          <a:prstGeom prst="rect">
            <a:avLst/>
          </a:prstGeom>
        </p:spPr>
        <p:txBody>
          <a:bodyPr vert="horz" lIns="91414" tIns="45708" rIns="91414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4" fontAlgn="auto">
              <a:spcBef>
                <a:spcPts val="0"/>
              </a:spcBef>
              <a:spcAft>
                <a:spcPts val="0"/>
              </a:spcAft>
            </a:pPr>
            <a:fld id="{B49272F3-1B23-41DE-B7F0-24A784E1C4D6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3764" fontAlgn="auto">
                <a:spcBef>
                  <a:spcPts val="0"/>
                </a:spcBef>
                <a:spcAft>
                  <a:spcPts val="0"/>
                </a:spcAft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1" y="6356413"/>
            <a:ext cx="3136900" cy="365125"/>
          </a:xfrm>
          <a:prstGeom prst="rect">
            <a:avLst/>
          </a:prstGeom>
        </p:spPr>
        <p:txBody>
          <a:bodyPr vert="horz" lIns="91414" tIns="45708" rIns="91414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4" fontAlgn="auto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413"/>
            <a:ext cx="2311400" cy="365125"/>
          </a:xfrm>
          <a:prstGeom prst="rect">
            <a:avLst/>
          </a:prstGeom>
        </p:spPr>
        <p:txBody>
          <a:bodyPr vert="horz" lIns="91414" tIns="45708" rIns="91414" bIns="457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4" fontAlgn="auto">
              <a:spcBef>
                <a:spcPts val="0"/>
              </a:spcBef>
              <a:spcAft>
                <a:spcPts val="0"/>
              </a:spcAft>
            </a:pPr>
            <a:fld id="{0D22196D-5D65-4275-93BE-AB7D17C48FBE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3764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9249" y="0"/>
            <a:ext cx="391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5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16" r:id="rId1"/>
    <p:sldLayoutId id="2147485317" r:id="rId2"/>
    <p:sldLayoutId id="2147485318" r:id="rId3"/>
    <p:sldLayoutId id="2147485319" r:id="rId4"/>
    <p:sldLayoutId id="2147485320" r:id="rId5"/>
    <p:sldLayoutId id="2147485321" r:id="rId6"/>
    <p:sldLayoutId id="2147485322" r:id="rId7"/>
    <p:sldLayoutId id="2147485323" r:id="rId8"/>
    <p:sldLayoutId id="2147485324" r:id="rId9"/>
    <p:sldLayoutId id="2147485325" r:id="rId10"/>
    <p:sldLayoutId id="2147485326" r:id="rId11"/>
    <p:sldLayoutId id="2147485327" r:id="rId12"/>
    <p:sldLayoutId id="2147485330" r:id="rId13"/>
    <p:sldLayoutId id="2147485331" r:id="rId14"/>
  </p:sldLayoutIdLst>
  <p:txStyles>
    <p:titleStyle>
      <a:lvl1pPr algn="ctr" defTabSz="91414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4" indent="-342804" algn="l" defTabSz="9141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42" indent="-285670" algn="l" defTabSz="91414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80" indent="-228536" algn="l" defTabSz="91414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51" indent="-228536" algn="l" defTabSz="91414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23" indent="-228536" algn="l" defTabSz="91414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94" indent="-228536" algn="l" defTabSz="9141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66" indent="-228536" algn="l" defTabSz="9141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38" indent="-228536" algn="l" defTabSz="9141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10" indent="-228536" algn="l" defTabSz="91414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2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44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14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87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58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30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02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74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D5954526-1F47-9D23-CF41-050860A87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40" y="365132"/>
            <a:ext cx="8543925" cy="1325563"/>
          </a:xfrm>
          <a:prstGeom prst="rect">
            <a:avLst/>
          </a:prstGeom>
        </p:spPr>
        <p:txBody>
          <a:bodyPr vert="horz" lIns="91414" tIns="45708" rIns="91414" bIns="45708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FEB881AE-9D2A-60D4-B950-FA58A87EA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40" y="1825626"/>
            <a:ext cx="8543925" cy="4351338"/>
          </a:xfrm>
          <a:prstGeom prst="rect">
            <a:avLst/>
          </a:prstGeom>
        </p:spPr>
        <p:txBody>
          <a:bodyPr vert="horz" lIns="91414" tIns="45708" rIns="91414" bIns="45708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AA51617-C7EA-E5F1-266C-E3EE2C9FA0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70"/>
            <a:ext cx="2228850" cy="365125"/>
          </a:xfrm>
          <a:prstGeom prst="rect">
            <a:avLst/>
          </a:prstGeom>
        </p:spPr>
        <p:txBody>
          <a:bodyPr vert="horz" lIns="91414" tIns="45708" rIns="91414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6916B17-1B9F-12C8-122E-DFCBF4EEC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5" y="6356370"/>
            <a:ext cx="3343275" cy="365125"/>
          </a:xfrm>
          <a:prstGeom prst="rect">
            <a:avLst/>
          </a:prstGeom>
        </p:spPr>
        <p:txBody>
          <a:bodyPr vert="horz" lIns="91414" tIns="45708" rIns="91414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75801FD-9518-A9EA-A0F5-C6190DEC1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70"/>
            <a:ext cx="2228850" cy="365125"/>
          </a:xfrm>
          <a:prstGeom prst="rect">
            <a:avLst/>
          </a:prstGeom>
        </p:spPr>
        <p:txBody>
          <a:bodyPr vert="horz" lIns="91414" tIns="45708" rIns="91414" bIns="457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52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5" r:id="rId1"/>
    <p:sldLayoutId id="2147485366" r:id="rId2"/>
    <p:sldLayoutId id="2147485367" r:id="rId3"/>
    <p:sldLayoutId id="2147485368" r:id="rId4"/>
    <p:sldLayoutId id="2147485369" r:id="rId5"/>
    <p:sldLayoutId id="2147485370" r:id="rId6"/>
    <p:sldLayoutId id="2147485371" r:id="rId7"/>
    <p:sldLayoutId id="2147485372" r:id="rId8"/>
    <p:sldLayoutId id="2147485373" r:id="rId9"/>
    <p:sldLayoutId id="2147485374" r:id="rId10"/>
    <p:sldLayoutId id="2147485375" r:id="rId11"/>
  </p:sldLayoutIdLst>
  <p:txStyles>
    <p:titleStyle>
      <a:lvl1pPr algn="l" defTabSz="91414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4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8" indent="-228536" algn="l" defTabSz="9141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80" indent="-228536" algn="l" defTabSz="9141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51" indent="-228536" algn="l" defTabSz="9141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23" indent="-228536" algn="l" defTabSz="9141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94" indent="-228536" algn="l" defTabSz="9141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66" indent="-228536" algn="l" defTabSz="9141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38" indent="-228536" algn="l" defTabSz="9141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10" indent="-228536" algn="l" defTabSz="9141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2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44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14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87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58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30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02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74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D5954526-1F47-9D23-CF41-050860A87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40" y="365129"/>
            <a:ext cx="8543925" cy="1325563"/>
          </a:xfrm>
          <a:prstGeom prst="rect">
            <a:avLst/>
          </a:prstGeom>
        </p:spPr>
        <p:txBody>
          <a:bodyPr vert="horz" lIns="91414" tIns="45708" rIns="91414" bIns="45708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FEB881AE-9D2A-60D4-B950-FA58A87EA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40" y="1825626"/>
            <a:ext cx="8543925" cy="4351338"/>
          </a:xfrm>
          <a:prstGeom prst="rect">
            <a:avLst/>
          </a:prstGeom>
        </p:spPr>
        <p:txBody>
          <a:bodyPr vert="horz" lIns="91414" tIns="45708" rIns="91414" bIns="45708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AA51617-C7EA-E5F1-266C-E3EE2C9FA0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3"/>
            <a:ext cx="2228850" cy="365125"/>
          </a:xfrm>
          <a:prstGeom prst="rect">
            <a:avLst/>
          </a:prstGeom>
        </p:spPr>
        <p:txBody>
          <a:bodyPr vert="horz" lIns="91414" tIns="45708" rIns="91414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C2126C5-D74B-4996-83CA-19A120503E26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26/07/2024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6916B17-1B9F-12C8-122E-DFCBF4EEC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5" y="6356353"/>
            <a:ext cx="3343275" cy="365125"/>
          </a:xfrm>
          <a:prstGeom prst="rect">
            <a:avLst/>
          </a:prstGeom>
        </p:spPr>
        <p:txBody>
          <a:bodyPr vert="horz" lIns="91414" tIns="45708" rIns="91414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75801FD-9518-A9EA-A0F5-C6190DEC1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91414" tIns="45708" rIns="91414" bIns="457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00184F8-99C5-46AC-A104-D1862E498F0D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88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77" r:id="rId1"/>
    <p:sldLayoutId id="2147485378" r:id="rId2"/>
    <p:sldLayoutId id="2147485379" r:id="rId3"/>
    <p:sldLayoutId id="2147485380" r:id="rId4"/>
    <p:sldLayoutId id="2147485381" r:id="rId5"/>
    <p:sldLayoutId id="2147485382" r:id="rId6"/>
    <p:sldLayoutId id="2147485383" r:id="rId7"/>
    <p:sldLayoutId id="2147485384" r:id="rId8"/>
    <p:sldLayoutId id="2147485385" r:id="rId9"/>
    <p:sldLayoutId id="2147485386" r:id="rId10"/>
    <p:sldLayoutId id="2147485387" r:id="rId11"/>
  </p:sldLayoutIdLst>
  <p:txStyles>
    <p:titleStyle>
      <a:lvl1pPr algn="l" defTabSz="91414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4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8" indent="-228536" algn="l" defTabSz="9141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80" indent="-228536" algn="l" defTabSz="9141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51" indent="-228536" algn="l" defTabSz="9141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23" indent="-228536" algn="l" defTabSz="9141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94" indent="-228536" algn="l" defTabSz="9141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66" indent="-228536" algn="l" defTabSz="9141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38" indent="-228536" algn="l" defTabSz="9141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10" indent="-228536" algn="l" defTabSz="9141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2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44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14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87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58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30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02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74" algn="l" defTabSz="914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sv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0.xml"/><Relationship Id="rId6" Type="http://schemas.openxmlformats.org/officeDocument/2006/relationships/image" Target="../media/image8.jpeg"/><Relationship Id="rId5" Type="http://schemas.openxmlformats.org/officeDocument/2006/relationships/image" Target="../media/image9.sv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0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5.xlsx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gabsec@saude.to.gov.br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57212" y="5877230"/>
            <a:ext cx="369198" cy="294973"/>
          </a:xfrm>
          <a:custGeom>
            <a:avLst/>
            <a:gdLst/>
            <a:ahLst/>
            <a:cxnLst/>
            <a:rect l="l" t="t" r="r" b="b"/>
            <a:pathLst>
              <a:path w="681596" h="442460">
                <a:moveTo>
                  <a:pt x="0" y="0"/>
                </a:moveTo>
                <a:lnTo>
                  <a:pt x="681596" y="0"/>
                </a:lnTo>
                <a:lnTo>
                  <a:pt x="681596" y="442460"/>
                </a:lnTo>
                <a:lnTo>
                  <a:pt x="0" y="4424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860953" y="5847489"/>
            <a:ext cx="287989" cy="354448"/>
          </a:xfrm>
          <a:custGeom>
            <a:avLst/>
            <a:gdLst/>
            <a:ahLst/>
            <a:cxnLst/>
            <a:rect l="l" t="t" r="r" b="b"/>
            <a:pathLst>
              <a:path w="531672" h="531672">
                <a:moveTo>
                  <a:pt x="0" y="0"/>
                </a:moveTo>
                <a:lnTo>
                  <a:pt x="531672" y="0"/>
                </a:lnTo>
                <a:lnTo>
                  <a:pt x="531672" y="531672"/>
                </a:lnTo>
                <a:lnTo>
                  <a:pt x="0" y="5316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6081722" y="0"/>
            <a:ext cx="3824278" cy="6858000"/>
            <a:chOff x="0" y="0"/>
            <a:chExt cx="7095071" cy="10337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095109" cy="10337800"/>
            </a:xfrm>
            <a:custGeom>
              <a:avLst/>
              <a:gdLst/>
              <a:ahLst/>
              <a:cxnLst/>
              <a:rect l="l" t="t" r="r" b="b"/>
              <a:pathLst>
                <a:path w="7095109" h="10337800">
                  <a:moveTo>
                    <a:pt x="2370709" y="0"/>
                  </a:moveTo>
                  <a:lnTo>
                    <a:pt x="0" y="4292600"/>
                  </a:lnTo>
                  <a:lnTo>
                    <a:pt x="3776091" y="9084691"/>
                  </a:lnTo>
                  <a:lnTo>
                    <a:pt x="2590800" y="10337800"/>
                  </a:lnTo>
                  <a:lnTo>
                    <a:pt x="7095109" y="10337800"/>
                  </a:lnTo>
                  <a:lnTo>
                    <a:pt x="7095109" y="0"/>
                  </a:lnTo>
                  <a:close/>
                </a:path>
              </a:pathLst>
            </a:custGeom>
            <a:blipFill>
              <a:blip r:embed="rId6"/>
              <a:stretch>
                <a:fillRect l="-103167" r="-21134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 rot="-2292491">
            <a:off x="6484570" y="2239277"/>
            <a:ext cx="575514" cy="4489892"/>
            <a:chOff x="0" y="0"/>
            <a:chExt cx="279832" cy="177378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9832" cy="1773784"/>
            </a:xfrm>
            <a:custGeom>
              <a:avLst/>
              <a:gdLst/>
              <a:ahLst/>
              <a:cxnLst/>
              <a:rect l="l" t="t" r="r" b="b"/>
              <a:pathLst>
                <a:path w="279832" h="1773784">
                  <a:moveTo>
                    <a:pt x="0" y="0"/>
                  </a:moveTo>
                  <a:lnTo>
                    <a:pt x="279832" y="0"/>
                  </a:lnTo>
                  <a:lnTo>
                    <a:pt x="279832" y="1773784"/>
                  </a:lnTo>
                  <a:lnTo>
                    <a:pt x="0" y="1773784"/>
                  </a:lnTo>
                  <a:close/>
                </a:path>
              </a:pathLst>
            </a:custGeom>
            <a:solidFill>
              <a:srgbClr val="0153A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279832" cy="18404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36312" fontAlgn="auto">
                <a:lnSpc>
                  <a:spcPts val="1642"/>
                </a:lnSpc>
                <a:spcBef>
                  <a:spcPts val="0"/>
                </a:spcBef>
                <a:spcAft>
                  <a:spcPts val="0"/>
                </a:spcAft>
              </a:pPr>
              <a:endParaRPr sz="11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 rot="7221385">
            <a:off x="6938918" y="6326926"/>
            <a:ext cx="1682635" cy="516240"/>
            <a:chOff x="0" y="0"/>
            <a:chExt cx="1614384" cy="6096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14384" cy="609600"/>
            </a:xfrm>
            <a:custGeom>
              <a:avLst/>
              <a:gdLst/>
              <a:ahLst/>
              <a:cxnLst/>
              <a:rect l="l" t="t" r="r" b="b"/>
              <a:pathLst>
                <a:path w="1614384" h="609600">
                  <a:moveTo>
                    <a:pt x="203200" y="0"/>
                  </a:moveTo>
                  <a:lnTo>
                    <a:pt x="1614384" y="0"/>
                  </a:lnTo>
                  <a:lnTo>
                    <a:pt x="1411184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153A5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01600" y="-66675"/>
              <a:ext cx="1411184" cy="676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36312" fontAlgn="auto">
                <a:lnSpc>
                  <a:spcPts val="1642"/>
                </a:lnSpc>
                <a:spcBef>
                  <a:spcPts val="0"/>
                </a:spcBef>
                <a:spcAft>
                  <a:spcPts val="0"/>
                </a:spcAft>
              </a:pPr>
              <a:endParaRPr sz="11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 rot="7221385">
            <a:off x="5883304" y="6425313"/>
            <a:ext cx="2558444" cy="319473"/>
            <a:chOff x="0" y="0"/>
            <a:chExt cx="2454669" cy="37724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54669" cy="377249"/>
            </a:xfrm>
            <a:custGeom>
              <a:avLst/>
              <a:gdLst/>
              <a:ahLst/>
              <a:cxnLst/>
              <a:rect l="l" t="t" r="r" b="b"/>
              <a:pathLst>
                <a:path w="2454669" h="377249">
                  <a:moveTo>
                    <a:pt x="203200" y="0"/>
                  </a:moveTo>
                  <a:lnTo>
                    <a:pt x="2454669" y="0"/>
                  </a:lnTo>
                  <a:lnTo>
                    <a:pt x="2251469" y="377249"/>
                  </a:lnTo>
                  <a:lnTo>
                    <a:pt x="0" y="37724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153A5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01600" y="-66675"/>
              <a:ext cx="2251469" cy="4439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36312" fontAlgn="auto">
                <a:lnSpc>
                  <a:spcPts val="1642"/>
                </a:lnSpc>
                <a:spcBef>
                  <a:spcPts val="0"/>
                </a:spcBef>
                <a:spcAft>
                  <a:spcPts val="0"/>
                </a:spcAft>
              </a:pPr>
              <a:endParaRPr sz="11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 rot="7091654">
            <a:off x="4663329" y="674126"/>
            <a:ext cx="2758724" cy="319473"/>
            <a:chOff x="0" y="0"/>
            <a:chExt cx="2646825" cy="37724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646825" cy="377249"/>
            </a:xfrm>
            <a:custGeom>
              <a:avLst/>
              <a:gdLst/>
              <a:ahLst/>
              <a:cxnLst/>
              <a:rect l="l" t="t" r="r" b="b"/>
              <a:pathLst>
                <a:path w="2646825" h="377249">
                  <a:moveTo>
                    <a:pt x="203200" y="0"/>
                  </a:moveTo>
                  <a:lnTo>
                    <a:pt x="2646825" y="0"/>
                  </a:lnTo>
                  <a:lnTo>
                    <a:pt x="2443625" y="377249"/>
                  </a:lnTo>
                  <a:lnTo>
                    <a:pt x="0" y="37724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153A5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01600" y="-66675"/>
              <a:ext cx="2443625" cy="4439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36312" fontAlgn="auto">
                <a:lnSpc>
                  <a:spcPts val="1642"/>
                </a:lnSpc>
                <a:spcBef>
                  <a:spcPts val="0"/>
                </a:spcBef>
                <a:spcAft>
                  <a:spcPts val="0"/>
                </a:spcAft>
              </a:pPr>
              <a:endParaRPr sz="11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 rot="1710481">
            <a:off x="6247462" y="-1078178"/>
            <a:ext cx="575514" cy="4457700"/>
            <a:chOff x="0" y="0"/>
            <a:chExt cx="279832" cy="176106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79832" cy="1761067"/>
            </a:xfrm>
            <a:custGeom>
              <a:avLst/>
              <a:gdLst/>
              <a:ahLst/>
              <a:cxnLst/>
              <a:rect l="l" t="t" r="r" b="b"/>
              <a:pathLst>
                <a:path w="279832" h="1761067">
                  <a:moveTo>
                    <a:pt x="0" y="0"/>
                  </a:moveTo>
                  <a:lnTo>
                    <a:pt x="279832" y="0"/>
                  </a:lnTo>
                  <a:lnTo>
                    <a:pt x="279832" y="1761067"/>
                  </a:lnTo>
                  <a:lnTo>
                    <a:pt x="0" y="1761067"/>
                  </a:lnTo>
                  <a:close/>
                </a:path>
              </a:pathLst>
            </a:custGeom>
            <a:solidFill>
              <a:srgbClr val="0153A5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66675"/>
              <a:ext cx="279832" cy="18277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36312" fontAlgn="auto">
                <a:lnSpc>
                  <a:spcPts val="1642"/>
                </a:lnSpc>
                <a:spcBef>
                  <a:spcPts val="0"/>
                </a:spcBef>
                <a:spcAft>
                  <a:spcPts val="0"/>
                </a:spcAft>
              </a:pPr>
              <a:endParaRPr sz="11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 rot="1744249">
            <a:off x="9307811" y="1484494"/>
            <a:ext cx="1196385" cy="9725343"/>
            <a:chOff x="0" y="0"/>
            <a:chExt cx="581718" cy="384211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81718" cy="3842111"/>
            </a:xfrm>
            <a:custGeom>
              <a:avLst/>
              <a:gdLst/>
              <a:ahLst/>
              <a:cxnLst/>
              <a:rect l="l" t="t" r="r" b="b"/>
              <a:pathLst>
                <a:path w="581718" h="3842111">
                  <a:moveTo>
                    <a:pt x="0" y="0"/>
                  </a:moveTo>
                  <a:lnTo>
                    <a:pt x="581718" y="0"/>
                  </a:lnTo>
                  <a:lnTo>
                    <a:pt x="581718" y="3842111"/>
                  </a:lnTo>
                  <a:lnTo>
                    <a:pt x="0" y="3842111"/>
                  </a:lnTo>
                  <a:close/>
                </a:path>
              </a:pathLst>
            </a:custGeom>
            <a:solidFill>
              <a:srgbClr val="0153A5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66675"/>
              <a:ext cx="581718" cy="39087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36312" fontAlgn="auto">
                <a:lnSpc>
                  <a:spcPts val="1642"/>
                </a:lnSpc>
                <a:spcBef>
                  <a:spcPts val="0"/>
                </a:spcBef>
                <a:spcAft>
                  <a:spcPts val="0"/>
                </a:spcAft>
              </a:pPr>
              <a:endParaRPr sz="11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24" name="Freeform 24"/>
          <p:cNvSpPr/>
          <p:nvPr/>
        </p:nvSpPr>
        <p:spPr>
          <a:xfrm>
            <a:off x="2300584" y="5843152"/>
            <a:ext cx="287989" cy="354448"/>
          </a:xfrm>
          <a:custGeom>
            <a:avLst/>
            <a:gdLst/>
            <a:ahLst/>
            <a:cxnLst/>
            <a:rect l="l" t="t" r="r" b="b"/>
            <a:pathLst>
              <a:path w="531672" h="531672">
                <a:moveTo>
                  <a:pt x="0" y="0"/>
                </a:moveTo>
                <a:lnTo>
                  <a:pt x="531672" y="0"/>
                </a:lnTo>
                <a:lnTo>
                  <a:pt x="531672" y="531672"/>
                </a:lnTo>
                <a:lnTo>
                  <a:pt x="0" y="5316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395450" y="3125752"/>
            <a:ext cx="4084591" cy="6481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536312" fontAlgn="auto">
              <a:lnSpc>
                <a:spcPts val="2563"/>
              </a:lnSpc>
              <a:spcAft>
                <a:spcPts val="0"/>
              </a:spcAft>
            </a:pPr>
            <a:r>
              <a:rPr lang="en-US" spc="402" dirty="0">
                <a:solidFill>
                  <a:srgbClr val="2E2768"/>
                </a:solidFill>
                <a:latin typeface="Poppins Medium"/>
                <a:cs typeface="+mn-cs"/>
              </a:rPr>
              <a:t>3º Quadrimestre de 2023</a:t>
            </a:r>
          </a:p>
          <a:p>
            <a:pPr algn="ctr" defTabSz="536312" fontAlgn="auto">
              <a:lnSpc>
                <a:spcPts val="2563"/>
              </a:lnSpc>
              <a:spcAft>
                <a:spcPts val="0"/>
              </a:spcAft>
            </a:pPr>
            <a:r>
              <a:rPr lang="en-US" spc="402" dirty="0">
                <a:solidFill>
                  <a:srgbClr val="2E2768"/>
                </a:solidFill>
                <a:latin typeface="Poppins Medium"/>
                <a:cs typeface="+mn-cs"/>
              </a:rPr>
              <a:t>Dados acumulados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88290" y="5879724"/>
            <a:ext cx="1353411" cy="196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536312" fontAlgn="auto">
              <a:lnSpc>
                <a:spcPts val="1642"/>
              </a:lnSpc>
              <a:spcAft>
                <a:spcPts val="0"/>
              </a:spcAft>
            </a:pPr>
            <a:r>
              <a:rPr lang="en-US" sz="1200">
                <a:solidFill>
                  <a:srgbClr val="000000"/>
                </a:solidFill>
                <a:latin typeface="Poppins Medium"/>
                <a:cs typeface="+mn-cs"/>
              </a:rPr>
              <a:t>63 3218-1730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650487" y="5879724"/>
            <a:ext cx="1999851" cy="196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536312" fontAlgn="auto">
              <a:lnSpc>
                <a:spcPts val="1642"/>
              </a:lnSpc>
              <a:spcAft>
                <a:spcPts val="0"/>
              </a:spcAft>
            </a:pPr>
            <a:r>
              <a:rPr lang="en-US" sz="1200">
                <a:solidFill>
                  <a:srgbClr val="000000"/>
                </a:solidFill>
                <a:latin typeface="Poppins Medium"/>
                <a:cs typeface="+mn-cs"/>
              </a:rPr>
              <a:t>@saudeto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235499" y="5899044"/>
            <a:ext cx="1764219" cy="1969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536312" fontAlgn="auto">
              <a:lnSpc>
                <a:spcPts val="1642"/>
              </a:lnSpc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latin typeface="Poppins Medium"/>
                <a:cs typeface="+mn-cs"/>
              </a:rPr>
              <a:t>www.to.gov.br/saude</a:t>
            </a:r>
          </a:p>
        </p:txBody>
      </p:sp>
      <p:sp>
        <p:nvSpPr>
          <p:cNvPr id="30" name="Freeform 30"/>
          <p:cNvSpPr/>
          <p:nvPr/>
        </p:nvSpPr>
        <p:spPr>
          <a:xfrm>
            <a:off x="344488" y="116632"/>
            <a:ext cx="1609513" cy="671303"/>
          </a:xfrm>
          <a:custGeom>
            <a:avLst/>
            <a:gdLst/>
            <a:ahLst/>
            <a:cxnLst/>
            <a:rect l="l" t="t" r="r" b="b"/>
            <a:pathLst>
              <a:path w="2971408" h="1006955">
                <a:moveTo>
                  <a:pt x="0" y="0"/>
                </a:moveTo>
                <a:lnTo>
                  <a:pt x="2971408" y="0"/>
                </a:lnTo>
                <a:lnTo>
                  <a:pt x="2971408" y="1006955"/>
                </a:lnTo>
                <a:lnTo>
                  <a:pt x="0" y="100695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9319"/>
            </a:stretch>
          </a:blipFill>
        </p:spPr>
      </p:sp>
      <p:sp>
        <p:nvSpPr>
          <p:cNvPr id="31" name="TextBox 26"/>
          <p:cNvSpPr txBox="1"/>
          <p:nvPr/>
        </p:nvSpPr>
        <p:spPr>
          <a:xfrm>
            <a:off x="165100" y="1076519"/>
            <a:ext cx="5050920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536312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153A5"/>
                </a:solidFill>
                <a:latin typeface="Poppins Bold"/>
                <a:cs typeface="+mn-cs"/>
              </a:rPr>
              <a:t>Relatório da</a:t>
            </a:r>
          </a:p>
          <a:p>
            <a:pPr algn="ctr" defTabSz="536312" fontAlgn="auto">
              <a:spcBef>
                <a:spcPts val="0"/>
              </a:spcBef>
              <a:spcAft>
                <a:spcPts val="0"/>
              </a:spcAft>
            </a:pPr>
            <a:r>
              <a:rPr lang="pt-BR" sz="3200" dirty="0">
                <a:solidFill>
                  <a:srgbClr val="0153A5"/>
                </a:solidFill>
                <a:latin typeface="Poppins Bold"/>
                <a:cs typeface="+mn-cs"/>
              </a:rPr>
              <a:t>Execução Orçamentária e Financeira 2023</a:t>
            </a:r>
            <a:endParaRPr lang="en-US" sz="3200" dirty="0">
              <a:solidFill>
                <a:srgbClr val="0153A5"/>
              </a:solidFill>
              <a:latin typeface="Poppins Bol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199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59216BF9-F4B3-A139-32E3-74FF461E0F3E}"/>
              </a:ext>
            </a:extLst>
          </p:cNvPr>
          <p:cNvSpPr txBox="1"/>
          <p:nvPr/>
        </p:nvSpPr>
        <p:spPr>
          <a:xfrm>
            <a:off x="0" y="77826"/>
            <a:ext cx="990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4F81B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Tocantins supera o índice obrigatório de investimentos na Saúde</a:t>
            </a:r>
          </a:p>
          <a:p>
            <a:pPr algn="ctr"/>
            <a:r>
              <a:rPr lang="pt-BR" sz="2800" b="1" dirty="0">
                <a:solidFill>
                  <a:srgbClr val="4F81B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6,20% (R$732.855.894,50) &gt; obrigação constitucional  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F7298E48-D061-D036-BE0B-D0CC6A010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3670"/>
            <a:ext cx="9906000" cy="1671274"/>
          </a:xfrm>
          <a:prstGeom prst="rect">
            <a:avLst/>
          </a:prstGeom>
        </p:spPr>
      </p:pic>
      <p:sp>
        <p:nvSpPr>
          <p:cNvPr id="19" name="Retângulo 13">
            <a:extLst>
              <a:ext uri="{FF2B5EF4-FFF2-40B4-BE49-F238E27FC236}">
                <a16:creationId xmlns:a16="http://schemas.microsoft.com/office/drawing/2014/main" xmlns="" id="{C00BA8BB-A2FA-B42D-3FD5-905C7D287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7560" y="2915747"/>
            <a:ext cx="8290217" cy="36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062" tIns="68533" rIns="137062" bIns="68533">
            <a:spAutoFit/>
          </a:bodyPr>
          <a:lstStyle/>
          <a:p>
            <a:pPr marL="0" marR="0" lvl="0" indent="0" algn="l" defTabSz="1370152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Fonte: RREO – SEFAZ-TO.</a:t>
            </a:r>
            <a:endParaRPr kumimoji="0" lang="pt-B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xmlns="" id="{F4260507-7D96-D836-268C-D214CA4E23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143908"/>
              </p:ext>
            </p:extLst>
          </p:nvPr>
        </p:nvGraphicFramePr>
        <p:xfrm>
          <a:off x="56456" y="3710720"/>
          <a:ext cx="4736420" cy="2094544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528514">
                  <a:extLst>
                    <a:ext uri="{9D8B030D-6E8A-4147-A177-3AD203B41FA5}">
                      <a16:colId xmlns:a16="http://schemas.microsoft.com/office/drawing/2014/main" xmlns="" val="973838186"/>
                    </a:ext>
                  </a:extLst>
                </a:gridCol>
                <a:gridCol w="1507055">
                  <a:extLst>
                    <a:ext uri="{9D8B030D-6E8A-4147-A177-3AD203B41FA5}">
                      <a16:colId xmlns:a16="http://schemas.microsoft.com/office/drawing/2014/main" xmlns="" val="356508918"/>
                    </a:ext>
                  </a:extLst>
                </a:gridCol>
                <a:gridCol w="700851">
                  <a:extLst>
                    <a:ext uri="{9D8B030D-6E8A-4147-A177-3AD203B41FA5}">
                      <a16:colId xmlns:a16="http://schemas.microsoft.com/office/drawing/2014/main" xmlns="" val="3093334736"/>
                    </a:ext>
                  </a:extLst>
                </a:gridCol>
              </a:tblGrid>
              <a:tr h="26409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RECEITA PRÓPRIA 2023</a:t>
                      </a:r>
                      <a:endParaRPr lang="pt-BR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</a:rPr>
                        <a:t> VALOR (R$) </a:t>
                      </a:r>
                      <a:endParaRPr lang="pt-BR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effectLst/>
                        </a:rPr>
                        <a:t>%</a:t>
                      </a:r>
                      <a:endParaRPr lang="pt-BR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906041468"/>
                  </a:ext>
                </a:extLst>
              </a:tr>
              <a:tr h="26409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u="none" strike="noStrike" dirty="0">
                          <a:effectLst/>
                        </a:rPr>
                        <a:t>Previsão Anual</a:t>
                      </a:r>
                      <a:endParaRPr lang="pt-B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u="none" strike="noStrike" dirty="0">
                          <a:effectLst/>
                        </a:rPr>
                        <a:t>9.756.517.895,00 </a:t>
                      </a:r>
                      <a:endParaRPr lang="pt-B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>
                          <a:effectLst/>
                        </a:rPr>
                        <a:t> </a:t>
                      </a:r>
                      <a:endParaRPr lang="pt-BR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204888695"/>
                  </a:ext>
                </a:extLst>
              </a:tr>
              <a:tr h="26409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u="none" strike="noStrike" dirty="0">
                          <a:effectLst/>
                        </a:rPr>
                        <a:t>Previsão Atualizada</a:t>
                      </a:r>
                      <a:endParaRPr lang="pt-B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u="none" strike="noStrike" dirty="0">
                          <a:effectLst/>
                        </a:rPr>
                        <a:t>11.443.267.761,29 </a:t>
                      </a:r>
                      <a:endParaRPr lang="pt-B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 dirty="0">
                          <a:effectLst/>
                        </a:rPr>
                        <a:t> </a:t>
                      </a:r>
                      <a:endParaRPr lang="pt-BR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2825534269"/>
                  </a:ext>
                </a:extLst>
              </a:tr>
              <a:tr h="26409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u="none" strike="noStrike">
                          <a:effectLst/>
                        </a:rPr>
                        <a:t>Arrecadada</a:t>
                      </a:r>
                      <a:endParaRPr lang="pt-BR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u="none" strike="noStrike" dirty="0">
                          <a:effectLst/>
                        </a:rPr>
                        <a:t>11.828.636.174,20 </a:t>
                      </a:r>
                      <a:endParaRPr lang="pt-BR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u="none" strike="noStrike">
                          <a:effectLst/>
                        </a:rPr>
                        <a:t> </a:t>
                      </a:r>
                      <a:endParaRPr lang="pt-BR" sz="14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639147736"/>
                  </a:ext>
                </a:extLst>
              </a:tr>
              <a:tr h="519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u="none" strike="noStrike">
                          <a:effectLst/>
                        </a:rPr>
                        <a:t>Variação da Arrecadação/ Previsão Anual</a:t>
                      </a:r>
                      <a:endParaRPr lang="pt-BR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u="none" strike="noStrike" dirty="0">
                          <a:effectLst/>
                        </a:rPr>
                        <a:t>2.072.118.279,20 </a:t>
                      </a:r>
                      <a:endParaRPr lang="pt-B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21%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664379645"/>
                  </a:ext>
                </a:extLst>
              </a:tr>
              <a:tr h="519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u="none" strike="noStrike">
                          <a:effectLst/>
                        </a:rPr>
                        <a:t>Variação Previsão Atualizada/ Previsão Atualizada</a:t>
                      </a:r>
                      <a:endParaRPr lang="pt-BR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u="none" strike="noStrike" dirty="0">
                          <a:effectLst/>
                        </a:rPr>
                        <a:t>385.368.412,91 </a:t>
                      </a:r>
                      <a:endParaRPr lang="pt-BR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3%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4183409639"/>
                  </a:ext>
                </a:extLst>
              </a:tr>
            </a:tbl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xmlns="" id="{E84D9C49-4587-F763-B2F7-C24B8EA4E6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9033444"/>
              </p:ext>
            </p:extLst>
          </p:nvPr>
        </p:nvGraphicFramePr>
        <p:xfrm>
          <a:off x="4887872" y="3710720"/>
          <a:ext cx="5038277" cy="3021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92E69E7D-000D-8887-8988-DA3403DBF50E}"/>
              </a:ext>
            </a:extLst>
          </p:cNvPr>
          <p:cNvSpPr txBox="1"/>
          <p:nvPr/>
        </p:nvSpPr>
        <p:spPr>
          <a:xfrm>
            <a:off x="5089613" y="3125987"/>
            <a:ext cx="4741540" cy="584733"/>
          </a:xfrm>
          <a:prstGeom prst="rect">
            <a:avLst/>
          </a:prstGeom>
          <a:noFill/>
        </p:spPr>
        <p:txBody>
          <a:bodyPr wrap="square" lIns="91404" tIns="45699" rIns="91404" bIns="45699">
            <a:spAutoFit/>
          </a:bodyPr>
          <a:lstStyle/>
          <a:p>
            <a:pPr marL="0" marR="0" lvl="0" indent="0" algn="ctr" defTabSz="137102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153A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Aumento do percentual da Receita Própria em Saúde: 1,64% &gt; que o valor aplicado em 2021</a:t>
            </a:r>
          </a:p>
        </p:txBody>
      </p:sp>
    </p:spTree>
    <p:extLst>
      <p:ext uri="{BB962C8B-B14F-4D97-AF65-F5344CB8AC3E}">
        <p14:creationId xmlns:p14="http://schemas.microsoft.com/office/powerpoint/2010/main" val="956248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197954"/>
              </p:ext>
            </p:extLst>
          </p:nvPr>
        </p:nvGraphicFramePr>
        <p:xfrm>
          <a:off x="0" y="188641"/>
          <a:ext cx="9849544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DE8E497A-CD33-E56B-5942-4BEB70B41EC7}"/>
              </a:ext>
            </a:extLst>
          </p:cNvPr>
          <p:cNvSpPr txBox="1"/>
          <p:nvPr/>
        </p:nvSpPr>
        <p:spPr>
          <a:xfrm>
            <a:off x="144016" y="6474822"/>
            <a:ext cx="4953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/>
              <a:t>Fonte: SIOPS/MS. Acesso em 09/04/2024.</a:t>
            </a:r>
          </a:p>
        </p:txBody>
      </p:sp>
    </p:spTree>
    <p:extLst>
      <p:ext uri="{BB962C8B-B14F-4D97-AF65-F5344CB8AC3E}">
        <p14:creationId xmlns:p14="http://schemas.microsoft.com/office/powerpoint/2010/main" val="3628343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" y="44626"/>
            <a:ext cx="9880849" cy="9540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06" tIns="45708" rIns="91406" bIns="45708">
            <a:spAutoFit/>
          </a:bodyPr>
          <a:lstStyle/>
          <a:p>
            <a:pPr algn="ctr" defTabSz="913764">
              <a:spcAft>
                <a:spcPts val="0"/>
              </a:spcAft>
              <a:defRPr/>
            </a:pPr>
            <a:r>
              <a:rPr lang="pt-BR" sz="2800" b="1" dirty="0">
                <a:solidFill>
                  <a:srgbClr val="4F81BD"/>
                </a:solidFill>
                <a:ea typeface="Calibri"/>
                <a:cs typeface="Times New Roman"/>
              </a:rPr>
              <a:t>Aumento dos Recursos do </a:t>
            </a:r>
            <a:r>
              <a:rPr lang="pt-PT" sz="2800" b="1" dirty="0">
                <a:solidFill>
                  <a:srgbClr val="4F81B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Tesouro Executado</a:t>
            </a:r>
            <a:r>
              <a:rPr lang="pt-BR" sz="2800" b="1" dirty="0">
                <a:solidFill>
                  <a:srgbClr val="4F81BD"/>
                </a:solidFill>
                <a:ea typeface="Calibri"/>
                <a:cs typeface="Times New Roman"/>
              </a:rPr>
              <a:t> em Saúde em 2023</a:t>
            </a:r>
          </a:p>
          <a:p>
            <a:pPr algn="ctr" defTabSz="913764">
              <a:spcAft>
                <a:spcPts val="0"/>
              </a:spcAft>
              <a:defRPr/>
            </a:pPr>
            <a:r>
              <a:rPr lang="pt-BR" sz="2800" b="1" dirty="0">
                <a:solidFill>
                  <a:srgbClr val="4F81B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34% &gt; que o valor aplicado em 2021</a:t>
            </a:r>
          </a:p>
        </p:txBody>
      </p:sp>
      <p:sp>
        <p:nvSpPr>
          <p:cNvPr id="10" name="Retângulo 1"/>
          <p:cNvSpPr>
            <a:spLocks noChangeArrowheads="1"/>
          </p:cNvSpPr>
          <p:nvPr/>
        </p:nvSpPr>
        <p:spPr bwMode="auto">
          <a:xfrm>
            <a:off x="128464" y="6541884"/>
            <a:ext cx="8132614" cy="26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6" tIns="45708" rIns="91406" bIns="45708">
            <a:spAutoFit/>
          </a:bodyPr>
          <a:lstStyle/>
          <a:p>
            <a:pPr defTabSz="913764" fontAlgn="b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100" dirty="0">
                <a:solidFill>
                  <a:prstClr val="black"/>
                </a:solidFill>
                <a:latin typeface="Calibri"/>
              </a:rPr>
              <a:t>FONTE: Siafem e Siafe - 2017-2023 (3º </a:t>
            </a:r>
            <a:r>
              <a:rPr lang="pt-BR" sz="1100" dirty="0" err="1">
                <a:solidFill>
                  <a:prstClr val="black"/>
                </a:solidFill>
                <a:latin typeface="Calibri"/>
              </a:rPr>
              <a:t>quad</a:t>
            </a:r>
            <a:r>
              <a:rPr lang="pt-BR" sz="1100" dirty="0">
                <a:solidFill>
                  <a:prstClr val="black"/>
                </a:solidFill>
                <a:latin typeface="Calibri"/>
              </a:rPr>
              <a:t>. 2023 valores empenhados acesso em  20/01/2024).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5379105"/>
              </p:ext>
            </p:extLst>
          </p:nvPr>
        </p:nvGraphicFramePr>
        <p:xfrm>
          <a:off x="344488" y="670384"/>
          <a:ext cx="9361040" cy="5857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6263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-27384"/>
            <a:ext cx="990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764">
              <a:spcAft>
                <a:spcPts val="0"/>
              </a:spcAft>
              <a:defRPr/>
            </a:pPr>
            <a:r>
              <a:rPr lang="pt-BR" sz="2400" b="1" dirty="0">
                <a:solidFill>
                  <a:srgbClr val="4F81BD"/>
                </a:solidFill>
                <a:latin typeface="Calibri"/>
                <a:ea typeface="Calibri"/>
                <a:cs typeface="Times New Roman"/>
              </a:rPr>
              <a:t>Evolução da Programação e Execução Orçamentária da Saúde 2019 a 2023</a:t>
            </a:r>
          </a:p>
        </p:txBody>
      </p:sp>
      <p:sp>
        <p:nvSpPr>
          <p:cNvPr id="9" name="Retângulo 8"/>
          <p:cNvSpPr/>
          <p:nvPr/>
        </p:nvSpPr>
        <p:spPr>
          <a:xfrm>
            <a:off x="4016896" y="6536379"/>
            <a:ext cx="19191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Fonte: SIAFE-TO - Anexo 11.</a:t>
            </a: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779908277"/>
              </p:ext>
            </p:extLst>
          </p:nvPr>
        </p:nvGraphicFramePr>
        <p:xfrm>
          <a:off x="-15552" y="1052736"/>
          <a:ext cx="972108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04DC1EAB-16E4-3589-6082-0951E3F98116}"/>
              </a:ext>
            </a:extLst>
          </p:cNvPr>
          <p:cNvSpPr/>
          <p:nvPr/>
        </p:nvSpPr>
        <p:spPr>
          <a:xfrm>
            <a:off x="7483419" y="395349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061732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1105604"/>
            <a:ext cx="9921552" cy="5231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14" tIns="45708" rIns="91414" bIns="45708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800" b="1" dirty="0">
                <a:solidFill>
                  <a:srgbClr val="4F81BD"/>
                </a:solidFill>
                <a:latin typeface="Calibri"/>
                <a:ea typeface="Calibri"/>
                <a:cs typeface="Times New Roman"/>
              </a:rPr>
              <a:t>Execução Orçamentária por Categoria Econômica – 2023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914861"/>
              </p:ext>
            </p:extLst>
          </p:nvPr>
        </p:nvGraphicFramePr>
        <p:xfrm>
          <a:off x="128464" y="2001284"/>
          <a:ext cx="9577064" cy="1800200"/>
        </p:xfrm>
        <a:graphic>
          <a:graphicData uri="http://schemas.openxmlformats.org/drawingml/2006/table">
            <a:tbl>
              <a:tblPr firstRow="1" firstCol="1" bandRow="1"/>
              <a:tblGrid>
                <a:gridCol w="25685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158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158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444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324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50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CATEGORIA ECONÔMICA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AUTORIZADA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EXECUTADA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SALDO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% DE EXECUÇÃO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Despesas Correntes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2.855.221.211,01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2.729.619.583,34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125.601.627,67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95,60%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Despesas de Capital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168.550.093,00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110.115.594,94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58.434.498,06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65,33%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TOTAL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3.023.771.304,01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2.839.735.178,28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184.036.125,73</a:t>
                      </a:r>
                      <a:endParaRPr lang="pt-B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93,91%</a:t>
                      </a:r>
                      <a:endParaRPr lang="pt-B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325960" y="3873492"/>
            <a:ext cx="8928992" cy="275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64">
              <a:lnSpc>
                <a:spcPct val="115000"/>
              </a:lnSpc>
              <a:spcAft>
                <a:spcPts val="0"/>
              </a:spcAft>
            </a:pPr>
            <a:r>
              <a:rPr lang="pt-BR" sz="1100" dirty="0">
                <a:solidFill>
                  <a:srgbClr val="000000"/>
                </a:solidFill>
                <a:latin typeface="Calibri"/>
                <a:ea typeface="Times New Roman"/>
                <a:cs typeface="Calibri"/>
              </a:rPr>
              <a:t>Fonte: SIAFE-TO - Anexo 2 (executada=empenhada) – 6475.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4F9855F2-14F3-AD84-2AE5-7B3CCB2BE242}"/>
              </a:ext>
            </a:extLst>
          </p:cNvPr>
          <p:cNvSpPr/>
          <p:nvPr/>
        </p:nvSpPr>
        <p:spPr>
          <a:xfrm>
            <a:off x="7546162" y="140585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882296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59216BF9-F4B3-A139-32E3-74FF461E0F3E}"/>
              </a:ext>
            </a:extLst>
          </p:cNvPr>
          <p:cNvSpPr txBox="1"/>
          <p:nvPr/>
        </p:nvSpPr>
        <p:spPr>
          <a:xfrm>
            <a:off x="52599" y="764706"/>
            <a:ext cx="9905999" cy="788655"/>
          </a:xfrm>
          <a:prstGeom prst="rect">
            <a:avLst/>
          </a:prstGeom>
          <a:noFill/>
        </p:spPr>
        <p:txBody>
          <a:bodyPr wrap="square" lIns="49511" tIns="24754" rIns="49511" bIns="24754">
            <a:spAutoFit/>
          </a:bodyPr>
          <a:lstStyle/>
          <a:p>
            <a:pPr algn="ctr" defTabSz="742683">
              <a:defRPr/>
            </a:pPr>
            <a:r>
              <a:rPr lang="pt-BR" sz="2400" b="1" dirty="0">
                <a:solidFill>
                  <a:srgbClr val="0153A5"/>
                </a:solidFill>
                <a:latin typeface="Poppins Semi-Bold"/>
                <a:cs typeface="+mn-cs"/>
              </a:rPr>
              <a:t>Programação e Execução Orçamentária da Saúde em 2023</a:t>
            </a:r>
            <a:r>
              <a:rPr lang="pt-PT" sz="2400" b="1" dirty="0">
                <a:solidFill>
                  <a:srgbClr val="0153A5"/>
                </a:solidFill>
                <a:latin typeface="Poppins Semi-Bold"/>
                <a:cs typeface="+mn-cs"/>
              </a:rPr>
              <a:t>, por Objetivo</a:t>
            </a:r>
            <a:endParaRPr lang="pt-BR" sz="2400" b="1" dirty="0">
              <a:solidFill>
                <a:srgbClr val="0153A5"/>
              </a:solidFill>
              <a:latin typeface="Poppins Semi-Bold"/>
              <a:cs typeface="+mn-cs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xmlns="" id="{D9D30581-D50E-D8A1-E5D6-81A26279F0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702966"/>
              </p:ext>
            </p:extLst>
          </p:nvPr>
        </p:nvGraphicFramePr>
        <p:xfrm>
          <a:off x="82550" y="1646142"/>
          <a:ext cx="9738808" cy="4375146"/>
        </p:xfrm>
        <a:graphic>
          <a:graphicData uri="http://schemas.openxmlformats.org/drawingml/2006/table">
            <a:tbl>
              <a:tblPr/>
              <a:tblGrid>
                <a:gridCol w="4718558">
                  <a:extLst>
                    <a:ext uri="{9D8B030D-6E8A-4147-A177-3AD203B41FA5}">
                      <a16:colId xmlns:a16="http://schemas.microsoft.com/office/drawing/2014/main" xmlns="" val="1851945412"/>
                    </a:ext>
                  </a:extLst>
                </a:gridCol>
                <a:gridCol w="1568450">
                  <a:extLst>
                    <a:ext uri="{9D8B030D-6E8A-4147-A177-3AD203B41FA5}">
                      <a16:colId xmlns:a16="http://schemas.microsoft.com/office/drawing/2014/main" xmlns="" val="2592383724"/>
                    </a:ext>
                  </a:extLst>
                </a:gridCol>
                <a:gridCol w="1491581">
                  <a:extLst>
                    <a:ext uri="{9D8B030D-6E8A-4147-A177-3AD203B41FA5}">
                      <a16:colId xmlns:a16="http://schemas.microsoft.com/office/drawing/2014/main" xmlns="" val="1458634278"/>
                    </a:ext>
                  </a:extLst>
                </a:gridCol>
                <a:gridCol w="1093444">
                  <a:extLst>
                    <a:ext uri="{9D8B030D-6E8A-4147-A177-3AD203B41FA5}">
                      <a16:colId xmlns:a16="http://schemas.microsoft.com/office/drawing/2014/main" xmlns="" val="1974719954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xmlns="" val="2244691074"/>
                    </a:ext>
                  </a:extLst>
                </a:gridCol>
              </a:tblGrid>
              <a:tr h="53916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OBJETIVO DO PLANO ESTADUAL DE SAÚDE E DO  PPA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AUTORIZADO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EMPENHADO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SALDO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 EXECUÇÃO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8234102"/>
                  </a:ext>
                </a:extLst>
              </a:tr>
              <a:tr h="273999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Gestão e Manutenção do FES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1.655.733.558,81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1.647.684.955,80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8.048.603,01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99,51%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398641"/>
                  </a:ext>
                </a:extLst>
              </a:tr>
              <a:tr h="273999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Ofertar aos usuários do SUS ações e serviços de atenção especializada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1.156.951.937,20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1.024.113.635,39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132.838.301,81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88,52%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0782088"/>
                  </a:ext>
                </a:extLst>
              </a:tr>
              <a:tr h="273999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Organizar a rede de atenção à urgência e emergência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62.574.225,00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61.678.018,82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896.206,18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98,57%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383197"/>
                  </a:ext>
                </a:extLst>
              </a:tr>
              <a:tr h="273999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Hemorrede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29.912.976,00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21.118.669,19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8.794.306,81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70,60%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5307274"/>
                  </a:ext>
                </a:extLst>
              </a:tr>
              <a:tr h="273999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Promover o acesso da população aos medicamentos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22.780.920,00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19.816.516,24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2.964.403,76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86,99%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2338327"/>
                  </a:ext>
                </a:extLst>
              </a:tr>
              <a:tr h="273999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Vigilância em Saúde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40.129.998,00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18.926.347,00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21.203.651,00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47,16%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1366344"/>
                  </a:ext>
                </a:extLst>
              </a:tr>
              <a:tr h="273999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Ampliar o acesso e a resolutividade da atenção primária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18.749.943,00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17.104.992,71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1.644.950,29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91,23%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5103320"/>
                  </a:ext>
                </a:extLst>
              </a:tr>
              <a:tr h="273999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Viabilizar a regulação do acesso do usuário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15.913.474,00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15.400.596,78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512.877,22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96,78%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1514785"/>
                  </a:ext>
                </a:extLst>
              </a:tr>
              <a:tr h="273999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Atenção à pessoa com deficiência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16.310.384,00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11.322.671,71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4.987.712,29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69,42%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2053997"/>
                  </a:ext>
                </a:extLst>
              </a:tr>
              <a:tr h="273999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Educação Permanente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2.854.183,00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1.158.584,77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1.695.598,23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40,59%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5826990"/>
                  </a:ext>
                </a:extLst>
              </a:tr>
              <a:tr h="273999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Conselho e Ouvidoria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1.279.105,00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1.123.493,86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155.611,14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87,83%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7758172"/>
                  </a:ext>
                </a:extLst>
              </a:tr>
              <a:tr h="273999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Organizar a rede de atenção à saúde materno-infantil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580.600,00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286.696,01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293.903,99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49,38%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3433668"/>
                  </a:ext>
                </a:extLst>
              </a:tr>
              <a:tr h="273999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3.023.771.304,01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2.839.735.178,28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184.036.125,73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93,91%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645526"/>
                  </a:ext>
                </a:extLst>
              </a:tr>
              <a:tr h="273999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Fonte: SIAFE-TO - Anexo 11 (executada=empenhada).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98195990"/>
                  </a:ext>
                </a:extLst>
              </a:tr>
            </a:tbl>
          </a:graphicData>
        </a:graphic>
      </p:graphicFrame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C5E91A53-5013-7199-3847-658B55AD0D8A}"/>
              </a:ext>
            </a:extLst>
          </p:cNvPr>
          <p:cNvSpPr/>
          <p:nvPr/>
        </p:nvSpPr>
        <p:spPr>
          <a:xfrm>
            <a:off x="7473280" y="106173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314913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C7C986E5-6260-2C41-194C-899C323D31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416175"/>
              </p:ext>
            </p:extLst>
          </p:nvPr>
        </p:nvGraphicFramePr>
        <p:xfrm>
          <a:off x="165102" y="2087461"/>
          <a:ext cx="9575801" cy="3501781"/>
        </p:xfrm>
        <a:graphic>
          <a:graphicData uri="http://schemas.openxmlformats.org/drawingml/2006/table">
            <a:tbl>
              <a:tblPr firstRow="1" firstCol="1" bandRow="1"/>
              <a:tblGrid>
                <a:gridCol w="5291841">
                  <a:extLst>
                    <a:ext uri="{9D8B030D-6E8A-4147-A177-3AD203B41FA5}">
                      <a16:colId xmlns:a16="http://schemas.microsoft.com/office/drawing/2014/main" xmlns="" val="1031590952"/>
                    </a:ext>
                  </a:extLst>
                </a:gridCol>
                <a:gridCol w="1272408">
                  <a:extLst>
                    <a:ext uri="{9D8B030D-6E8A-4147-A177-3AD203B41FA5}">
                      <a16:colId xmlns:a16="http://schemas.microsoft.com/office/drawing/2014/main" xmlns="" val="3457612204"/>
                    </a:ext>
                  </a:extLst>
                </a:gridCol>
                <a:gridCol w="1272408">
                  <a:extLst>
                    <a:ext uri="{9D8B030D-6E8A-4147-A177-3AD203B41FA5}">
                      <a16:colId xmlns:a16="http://schemas.microsoft.com/office/drawing/2014/main" xmlns="" val="1922495900"/>
                    </a:ext>
                  </a:extLst>
                </a:gridCol>
                <a:gridCol w="965869">
                  <a:extLst>
                    <a:ext uri="{9D8B030D-6E8A-4147-A177-3AD203B41FA5}">
                      <a16:colId xmlns:a16="http://schemas.microsoft.com/office/drawing/2014/main" xmlns="" val="1628754276"/>
                    </a:ext>
                  </a:extLst>
                </a:gridCol>
                <a:gridCol w="773275">
                  <a:extLst>
                    <a:ext uri="{9D8B030D-6E8A-4147-A177-3AD203B41FA5}">
                      <a16:colId xmlns:a16="http://schemas.microsoft.com/office/drawing/2014/main" xmlns="" val="1923052441"/>
                    </a:ext>
                  </a:extLst>
                </a:gridCol>
              </a:tblGrid>
              <a:tr h="61333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AÇÃO ORÇAMENTÁRIA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75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AUTORIZADA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EXECUTADA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SALDO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% DE EXECUÇÃO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5783552"/>
                  </a:ext>
                </a:extLst>
              </a:tr>
              <a:tr h="31245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4152 - Manutenção de recursos humanos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1.570.362.697,81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1.564.586.552,52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5.776.145,29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99,63%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9560938"/>
                  </a:ext>
                </a:extLst>
              </a:tr>
              <a:tr h="31245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4518- Manutenção do plano de saúde dos servidores da Secretaria da saúde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41.848.762,00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41.848.760,94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1,06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99,99%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7223067"/>
                  </a:ext>
                </a:extLst>
              </a:tr>
              <a:tr h="31245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4200 - Coordenação e manutenção dos serviços administrativos gerais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17.579.120,00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17.093.150,54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485.969,46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97,23%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2110797"/>
                  </a:ext>
                </a:extLst>
              </a:tr>
              <a:tr h="40036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6036- Fornecimento de insumos e serviços de saúde por sentenças judiciais, ACP e requerimentos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15.319.208,00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13.751.862,08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1.567.345,92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89,76%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8001474"/>
                  </a:ext>
                </a:extLst>
              </a:tr>
              <a:tr h="31245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4253 - Manutenção de serviços de transporte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5.454.569,00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5.403.859,65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50.709,35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99,07%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0726220"/>
                  </a:ext>
                </a:extLst>
              </a:tr>
              <a:tr h="31245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4229 - Manutenção de serviços de informática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4.886.502,00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4.886.500,27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1,73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99,99%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0217725"/>
                  </a:ext>
                </a:extLst>
              </a:tr>
              <a:tr h="31245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3108- Articulação e cooperação interfederativa em gestão de saúde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282.700,00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114.269,80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168.430,20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40,42%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1442538"/>
                  </a:ext>
                </a:extLst>
              </a:tr>
              <a:tr h="312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1.655.733.558,81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1.647.684.955,80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8.048.603,01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99,51%</a:t>
                      </a:r>
                    </a:p>
                  </a:txBody>
                  <a:tcPr marL="4128" marR="4128" marT="4128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3169708"/>
                  </a:ext>
                </a:extLst>
              </a:tr>
              <a:tr h="30088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Fonte: SIAFE-TO - Anexo 11 (executada=empenhada).</a:t>
                      </a:r>
                    </a:p>
                  </a:txBody>
                  <a:tcPr marL="4128" marR="4128" marT="412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128" marR="4128" marT="4128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128" marR="4128" marT="4128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128" marR="4128" marT="4128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128" marR="4128" marT="4128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57397435"/>
                  </a:ext>
                </a:extLst>
              </a:tr>
            </a:tbl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93EF9D89-E87F-2971-5DDB-E56C5245A13E}"/>
              </a:ext>
            </a:extLst>
          </p:cNvPr>
          <p:cNvSpPr/>
          <p:nvPr/>
        </p:nvSpPr>
        <p:spPr>
          <a:xfrm>
            <a:off x="0" y="1085860"/>
            <a:ext cx="9921552" cy="8309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1414" tIns="45708" rIns="91414" bIns="45708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400" b="1" dirty="0">
                <a:solidFill>
                  <a:srgbClr val="4F81BD"/>
                </a:solidFill>
                <a:latin typeface="Calibri"/>
                <a:ea typeface="Calibri"/>
                <a:cs typeface="Times New Roman"/>
              </a:rPr>
              <a:t>Programação e Execução Orçamentária das da Saúde em 2023 - Ações Gestão e Manutenção da Saúde 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672F3C84-E3E3-03B5-BE73-6D3E89D219AC}"/>
              </a:ext>
            </a:extLst>
          </p:cNvPr>
          <p:cNvSpPr/>
          <p:nvPr/>
        </p:nvSpPr>
        <p:spPr>
          <a:xfrm>
            <a:off x="7542728" y="188640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854314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41844"/>
            <a:ext cx="9921552" cy="8309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1414" tIns="45708" rIns="91414" bIns="45708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400" b="1" dirty="0">
                <a:solidFill>
                  <a:srgbClr val="4F81BD"/>
                </a:solidFill>
                <a:latin typeface="Calibri"/>
                <a:ea typeface="Calibri"/>
                <a:cs typeface="Times New Roman"/>
              </a:rPr>
              <a:t>Programação e Execução Orçamentária das da Saúde em 2023 - Ações Temáticas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897051"/>
              </p:ext>
            </p:extLst>
          </p:nvPr>
        </p:nvGraphicFramePr>
        <p:xfrm>
          <a:off x="128464" y="2044884"/>
          <a:ext cx="9649072" cy="4319218"/>
        </p:xfrm>
        <a:graphic>
          <a:graphicData uri="http://schemas.openxmlformats.org/drawingml/2006/table">
            <a:tbl>
              <a:tblPr firstRow="1" firstCol="1" bandRow="1"/>
              <a:tblGrid>
                <a:gridCol w="540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88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07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82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05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9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AÇÃO ORÇAMENTÁRIA </a:t>
                      </a:r>
                      <a:r>
                        <a:rPr lang="pt-BR" sz="11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- AÇÕES TEMÁTICAS 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AUTORIZADA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EXECUTADA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SALDO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% DE EXECUÇÃO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98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4113 - Oferta de ações e serviços de MAC Ambulatorial e hospitalar nas unidades hospitalares próprias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738.966.020,00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667.864.238,46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71.101.781,54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90,38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99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4352 - Organização e viabilização dos serviços de saúde, e do apoio ao diagnóstico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270.621.463,20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233.406.238,68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37.215.224,52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86,25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99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3099 - Ampliação e modernização da rede de serviços de saúde no Estado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109.082.481,00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85.032.842,96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24.049.638,04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77,95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99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4345 - Implementação da rede de atenção às urgências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62.574.225,00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61.678.018,82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896.206,18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98,57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07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4354 - Apoio à manutenção dos serviços de MAC Ambulatorial e hospitalar na rede municipal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38.281.973,00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37.810.315,29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471.657,71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98,77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99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4127 - Produção hemoterápica e hematológica na hemorrede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29.912.976,00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21.118.669,19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8.794.306,81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70,60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99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4356 - Assistência farmacêutica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22.780.920,00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19.816.516,24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2.964.403,76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86,99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99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4353 - Fortalecimento do sistema estadual de vigilância em saúde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38.668.142,00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18.442.119,31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20.226.022,69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47,69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99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4362 - Viabilização do acesso aos serviços de saúde de forma regulada e oportuna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15.913.474,00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15.400.596,78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512.877,22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96,78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99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4156 - Qualificação do processo de trabalho da atenção primária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13.930.949,00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12.933.830,36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997.118,64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92,84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99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4355 - Implementação da rede de atenção à pessoa com deficiência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16.310.384,00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11.322.671,71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4.987.712,29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69,42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99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4361 - Implementação da rede de atenção psicossocial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4.818.994,00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4.171.162,35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647.831,65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86,56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99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4307 - Formação dos trabalhadores do SUS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2.854.183,00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1.158.584,77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1.695.598,23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40,59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99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4139 - Promoção do controle social no SUS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1.153.105,00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1.123.493,86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29.611,14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97,43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99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4078 - Gerenciamento do risco sanitário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1.461.856,00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484.227,69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977.628,31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33,12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99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4343 - Coordenação da Rede de Atenção Materna e Infantil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580.600,00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286.696,01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293.903,99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49,38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99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4134 - Promoção da ouvidoria do SUS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126.000,00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Calibri"/>
                          <a:ea typeface="Times New Roman"/>
                          <a:cs typeface="Calibri"/>
                        </a:rPr>
                        <a:t>0,00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126.000,00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0,00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99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TOTAL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1.368.037.745,20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1.192.050.222,48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175.987.522,72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87,14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99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Fonte: SIAFE-TO - Anexo 11 (executada=empenhada).</a:t>
                      </a:r>
                    </a:p>
                  </a:txBody>
                  <a:tcPr marL="43789" marR="437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sp>
        <p:nvSpPr>
          <p:cNvPr id="4" name="Freeform 5">
            <a:extLst>
              <a:ext uri="{FF2B5EF4-FFF2-40B4-BE49-F238E27FC236}">
                <a16:creationId xmlns:a16="http://schemas.microsoft.com/office/drawing/2014/main" xmlns="" id="{CBC1B7F3-01BB-F03E-0B73-865AE2BF03B3}"/>
              </a:ext>
            </a:extLst>
          </p:cNvPr>
          <p:cNvSpPr/>
          <p:nvPr/>
        </p:nvSpPr>
        <p:spPr>
          <a:xfrm>
            <a:off x="7546162" y="177981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945620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734647"/>
              </p:ext>
            </p:extLst>
          </p:nvPr>
        </p:nvGraphicFramePr>
        <p:xfrm>
          <a:off x="56456" y="2062470"/>
          <a:ext cx="9777536" cy="3399264"/>
        </p:xfrm>
        <a:graphic>
          <a:graphicData uri="http://schemas.openxmlformats.org/drawingml/2006/table">
            <a:tbl>
              <a:tblPr firstRow="1" firstCol="1" bandRow="1"/>
              <a:tblGrid>
                <a:gridCol w="31556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81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783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193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960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1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AÇÃO ORÇAMENTÁRIA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AUTORIZADA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EXECUTADA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SALDO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% DE EXECUÇÃO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7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Total</a:t>
                      </a:r>
                      <a:r>
                        <a:rPr lang="pt-BR" sz="1600" b="0" baseline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de </a:t>
                      </a:r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Ações do Programa de Gestão e Manutenção 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1.655.733.558,81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1.647.684.955,80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8.048.603,01</a:t>
                      </a:r>
                      <a:endParaRPr lang="pt-BR" sz="16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99,51%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15" marR="44415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7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Total</a:t>
                      </a:r>
                      <a:r>
                        <a:rPr lang="pt-BR" sz="1600" b="0" baseline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de </a:t>
                      </a:r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Ações  Temáticas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1.368.037.745,20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1.192.050.222,48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175.987.522,72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87,14%</a:t>
                      </a:r>
                      <a:endParaRPr lang="pt-BR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21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TOTAL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789" marR="43789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3.023.771.304,01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2.839.735.178,28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184.036.125,73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effectLst/>
                          <a:latin typeface="Arial"/>
                        </a:rPr>
                        <a:t>93,91%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1614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Fonte: SIAFE-TO - Anexo 11 (executada=empenhada).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15" marR="444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15" marR="444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15" marR="444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15" marR="444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BR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15" marR="4441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0" y="1151178"/>
            <a:ext cx="9921552" cy="5231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14" tIns="45708" rIns="91414" bIns="45708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800" b="1" dirty="0">
                <a:solidFill>
                  <a:srgbClr val="4F81BD"/>
                </a:solidFill>
                <a:latin typeface="Calibri"/>
                <a:ea typeface="Calibri"/>
                <a:cs typeface="Times New Roman"/>
              </a:rPr>
              <a:t>Programação e Execução Orçamentária Total da Saúde em 2023</a:t>
            </a:r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xmlns="" id="{9994167A-65E5-2F4E-F4DA-4375352103FC}"/>
              </a:ext>
            </a:extLst>
          </p:cNvPr>
          <p:cNvSpPr/>
          <p:nvPr/>
        </p:nvSpPr>
        <p:spPr>
          <a:xfrm>
            <a:off x="7545288" y="188640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913640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áfic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234935"/>
              </p:ext>
            </p:extLst>
          </p:nvPr>
        </p:nvGraphicFramePr>
        <p:xfrm>
          <a:off x="137161" y="426720"/>
          <a:ext cx="9631680" cy="600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aixaDeTexto 9"/>
          <p:cNvSpPr txBox="1"/>
          <p:nvPr/>
        </p:nvSpPr>
        <p:spPr>
          <a:xfrm>
            <a:off x="4808986" y="560898"/>
            <a:ext cx="1842977" cy="707862"/>
          </a:xfrm>
          <a:prstGeom prst="rect">
            <a:avLst/>
          </a:prstGeom>
          <a:noFill/>
        </p:spPr>
        <p:txBody>
          <a:bodyPr wrap="square" lIns="91414" tIns="45708" rIns="91414" bIns="45708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/>
              <a:t>58,02% do Empenho Total</a:t>
            </a:r>
          </a:p>
        </p:txBody>
      </p:sp>
      <p:sp>
        <p:nvSpPr>
          <p:cNvPr id="8" name="Retângulo 7"/>
          <p:cNvSpPr/>
          <p:nvPr/>
        </p:nvSpPr>
        <p:spPr>
          <a:xfrm>
            <a:off x="-39555" y="-27383"/>
            <a:ext cx="9938810" cy="4000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14" tIns="45708" rIns="91414" bIns="45708">
            <a:spAutoFit/>
          </a:bodyPr>
          <a:lstStyle/>
          <a:p>
            <a:r>
              <a:rPr lang="pt-B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Programa de Gestão e Manutenção 2023</a:t>
            </a:r>
            <a:endParaRPr lang="pt-B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6456" y="6525347"/>
            <a:ext cx="6126492" cy="276987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r>
              <a:rPr lang="pt-BR" sz="1200" dirty="0"/>
              <a:t>Fonte: SIAFE, </a:t>
            </a:r>
            <a:r>
              <a:rPr lang="pt-BR" sz="1200" dirty="0" err="1"/>
              <a:t>Progfonte</a:t>
            </a:r>
            <a:r>
              <a:rPr lang="pt-BR" sz="1200" dirty="0"/>
              <a:t> </a:t>
            </a:r>
            <a:r>
              <a:rPr lang="pt-BR" sz="1200" dirty="0" err="1"/>
              <a:t>jan</a:t>
            </a:r>
            <a:r>
              <a:rPr lang="pt-BR" sz="1200" dirty="0"/>
              <a:t>-dez/2023 - acesso em 19/01/2024.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xmlns="" id="{AB9998DB-E969-BF32-797E-F7D2E5AD22FF}"/>
              </a:ext>
            </a:extLst>
          </p:cNvPr>
          <p:cNvSpPr/>
          <p:nvPr/>
        </p:nvSpPr>
        <p:spPr>
          <a:xfrm>
            <a:off x="7618170" y="44624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712577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5552" y="6396349"/>
            <a:ext cx="9849543" cy="461653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pPr fontAlgn="t"/>
            <a:r>
              <a:rPr lang="pt-BR" sz="1200" dirty="0">
                <a:latin typeface="Calibri"/>
              </a:rPr>
              <a:t>Fonte: SIAFE - Anexo 10 e Anexo 11 FES 2023 - Acesso 16/01/2024 -  Nota: Nas Fontes 500, 501, 761, 718, 754 e 759 considera-se  Receita Arrecadada o valor Empenhado no período.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446258"/>
              </p:ext>
            </p:extLst>
          </p:nvPr>
        </p:nvGraphicFramePr>
        <p:xfrm>
          <a:off x="37111" y="-9538"/>
          <a:ext cx="9812435" cy="6390866"/>
        </p:xfrm>
        <a:graphic>
          <a:graphicData uri="http://schemas.openxmlformats.org/drawingml/2006/table">
            <a:tbl>
              <a:tblPr/>
              <a:tblGrid>
                <a:gridCol w="34757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42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701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56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399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8670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2806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Arrecadação de Recursos da Saúde no 3º Quad. 2023</a:t>
                      </a:r>
                    </a:p>
                  </a:txBody>
                  <a:tcPr marL="1646" marR="1646" marT="1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61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Fonte /Origem da Receita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Prevista</a:t>
                      </a:r>
                    </a:p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(Atualizada) 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Arrecadada </a:t>
                      </a:r>
                    </a:p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(Acumulada) 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018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ROYALTIESS DO PETROLEO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635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10.000.000,00 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7.538.347,65 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75%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67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BLOCO DE MANUTENÇÃO (CUSTEIO)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247 - Atenção Primária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100.000,00 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103.500,00 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104%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67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602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247 - Atenção Primária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80.000,00 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-   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018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BLOCO DE MANUTENÇÃO (CUSTEIO)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250 - Atenção Especializada - MAC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460.205.431,00 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427.913.458,80 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93%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067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602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250 - Atenção Especializada - MAC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18.293.000,00 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-   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067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BLOCO DE MANUTENÇÃO (CUSTEIO)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251 - Vigilância em Saúde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8.500.000,00 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9.825.472,60 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116%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067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BLOCO DE MANUTENÇÃO (CUSTEIO)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246 - Assistência Farmacêutica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1.098.000,00 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1.147.323,93 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104%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8067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BLOCO DE MANUTENÇÃO (CUSTEIO)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248 - Gestão do SUS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90.000,00 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500.000,00 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556%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8067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605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248 - Gestão do SUS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41.035.802,89 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41.040.795,28 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8067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CONVÊNIOS MS 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631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3.693.732,00 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-   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20187">
                <a:tc gridSpan="3">
                  <a:txBody>
                    <a:bodyPr/>
                    <a:lstStyle/>
                    <a:p>
                      <a:pPr algn="l" fontAlgn="t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TRANSFERENCIAS CORRENTES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543.095.965,89 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488.068.898,26 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90%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80673">
                <a:tc gridSpan="3">
                  <a:txBody>
                    <a:bodyPr/>
                    <a:lstStyle/>
                    <a:p>
                      <a:pPr algn="l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IMPOSTOS, TAXAS E CONTRIBUICOES DE MELHORIA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2.904.000,00 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169.864,76 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80673">
                <a:tc gridSpan="3">
                  <a:txBody>
                    <a:bodyPr/>
                    <a:lstStyle/>
                    <a:p>
                      <a:pPr algn="l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RECEITA PATRIMONIAL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19.852.829,11 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25.833.799,50 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130%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80673">
                <a:tc gridSpan="3">
                  <a:txBody>
                    <a:bodyPr/>
                    <a:lstStyle/>
                    <a:p>
                      <a:pPr algn="l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OUTRAS RECEITAS CORRENTES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-   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3.323.179,02 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20187">
                <a:tc gridSpan="3">
                  <a:txBody>
                    <a:bodyPr/>
                    <a:lstStyle/>
                    <a:p>
                      <a:pPr algn="l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RECEITAS CORRENTES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565.852.795,00 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517.395.741,54 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91%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80673">
                <a:tc gridSpan="3">
                  <a:txBody>
                    <a:bodyPr/>
                    <a:lstStyle/>
                    <a:p>
                      <a:pPr algn="l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TRANSFERENCIAS DE CAPITAL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23.900.000,00 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6.937.326,58 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29%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80673">
                <a:tc gridSpan="3">
                  <a:txBody>
                    <a:bodyPr/>
                    <a:lstStyle/>
                    <a:p>
                      <a:pPr algn="l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RECEITAS DE CAPITAL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23.900.000,00 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6.937.326,58 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29%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20187">
                <a:tc gridSpan="3">
                  <a:txBody>
                    <a:bodyPr/>
                    <a:lstStyle/>
                    <a:p>
                      <a:pPr algn="l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589.752.795,00 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524.333.068,12 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89%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2018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Tesouro Estadual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102 - Computa EC 29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-   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1" u="none" strike="noStrike" dirty="0">
                          <a:effectLst/>
                          <a:latin typeface="Calibri"/>
                        </a:rPr>
                        <a:t> 2.115.156.430,81 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8067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Tesouro Estadual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104 - Emenda Parlamentar Estadual 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-   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1" u="none" strike="noStrike" dirty="0">
                          <a:effectLst/>
                          <a:latin typeface="Calibri"/>
                        </a:rPr>
                        <a:t>      32.600.805,04 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8067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Tesouro Estadual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000 - Tesouro não computa saúde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-   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0" i="1" u="none" strike="noStrike">
                          <a:effectLst/>
                          <a:latin typeface="Calibri"/>
                        </a:rPr>
                        <a:t>      41.848.760,94 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2018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TESOURO ESTADUAL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-   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2.189.605.996,79 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284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Tesouro - Outros recursos não vinculados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effectLst/>
                          <a:latin typeface="Calibri"/>
                        </a:rPr>
                        <a:t>501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260 - Superávit Financeiro Recursos das Autarquias e Fundos Especiais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effectLst/>
                          <a:latin typeface="Calibri"/>
                        </a:rPr>
                        <a:t>       68.862.036,94 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85612">
                <a:tc>
                  <a:txBody>
                    <a:bodyPr/>
                    <a:lstStyle/>
                    <a:p>
                      <a:pPr marL="0" marR="0" indent="0" algn="l" defTabSz="53638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ICMS –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Combate e Erradicação da Pobreza 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761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 – ICMS - FECOEP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-   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effectLst/>
                          <a:latin typeface="Calibri"/>
                        </a:rPr>
                        <a:t>         4.516.910,00 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284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Auxílio Financeiro - Outorga credito tributário ICMS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effectLst/>
                          <a:latin typeface="Calibri"/>
                        </a:rPr>
                        <a:t>718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effectLst/>
                          <a:latin typeface="Calibri"/>
                        </a:rPr>
                        <a:t>         4.206.580,20 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8067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Recursos de Operações de Crédito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754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effectLst/>
                          <a:latin typeface="Calibri"/>
                        </a:rPr>
                        <a:t>       67.862.173,31 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8067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Recursos Próprios – Fundo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759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effectLst/>
                          <a:latin typeface="Calibri"/>
                        </a:rPr>
                        <a:t>         1.912.301,55 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2018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OUTRAS FONTES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-   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147.360.002,00 </a:t>
                      </a:r>
                    </a:p>
                  </a:txBody>
                  <a:tcPr marL="1646" marR="1646" marT="164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639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effectLst/>
                          <a:latin typeface="Calibri"/>
                        </a:rPr>
                        <a:t>TOTAL GERAL</a:t>
                      </a:r>
                    </a:p>
                  </a:txBody>
                  <a:tcPr marL="1646" marR="1646" marT="1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effectLst/>
                          <a:latin typeface="Calibri"/>
                        </a:rPr>
                        <a:t>     589.752.795,00 </a:t>
                      </a:r>
                    </a:p>
                  </a:txBody>
                  <a:tcPr marL="1646" marR="1646" marT="1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effectLst/>
                          <a:latin typeface="Calibri"/>
                        </a:rPr>
                        <a:t>  2.861.299.066,91 </a:t>
                      </a:r>
                    </a:p>
                  </a:txBody>
                  <a:tcPr marL="1646" marR="1646" marT="16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646" marR="1646" marT="16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6102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28464" y="6536380"/>
            <a:ext cx="6126492" cy="276987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r>
              <a:rPr lang="pt-BR" sz="1200" dirty="0"/>
              <a:t>Fonte: SIAFE, </a:t>
            </a:r>
            <a:r>
              <a:rPr lang="pt-BR" sz="1200" dirty="0" err="1"/>
              <a:t>Progfonte</a:t>
            </a:r>
            <a:r>
              <a:rPr lang="pt-BR" sz="1200" dirty="0"/>
              <a:t> </a:t>
            </a:r>
            <a:r>
              <a:rPr lang="pt-BR" sz="1200" dirty="0" err="1"/>
              <a:t>jan</a:t>
            </a:r>
            <a:r>
              <a:rPr lang="pt-BR" sz="1200" dirty="0"/>
              <a:t>-dez/2023 - acesso em 19/01/2024.</a:t>
            </a:r>
          </a:p>
        </p:txBody>
      </p:sp>
      <p:graphicFrame>
        <p:nvGraphicFramePr>
          <p:cNvPr id="10" name="Gráfic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337549"/>
              </p:ext>
            </p:extLst>
          </p:nvPr>
        </p:nvGraphicFramePr>
        <p:xfrm>
          <a:off x="133351" y="425450"/>
          <a:ext cx="9639300" cy="600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57622B7A-9CD1-9122-F05D-5B3E56C5FEF7}"/>
              </a:ext>
            </a:extLst>
          </p:cNvPr>
          <p:cNvSpPr/>
          <p:nvPr/>
        </p:nvSpPr>
        <p:spPr>
          <a:xfrm>
            <a:off x="56456" y="44624"/>
            <a:ext cx="4320480" cy="4616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14" tIns="45708" rIns="91414" bIns="45708">
            <a:spAutoFit/>
          </a:bodyPr>
          <a:lstStyle/>
          <a:p>
            <a:pPr>
              <a:spcAft>
                <a:spcPts val="0"/>
              </a:spcAft>
            </a:pPr>
            <a:r>
              <a:rPr lang="pt-BR" altLang="pt-BR" sz="2400" b="1" bmk="_Toc158282328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Ações </a:t>
            </a:r>
            <a:r>
              <a:rPr lang="pt-BR" altLang="pt-BR" sz="2400" b="1" smtClean="0" bmk="_Toc158282328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Orçamentárias</a:t>
            </a:r>
            <a:endParaRPr lang="pt-BR" altLang="pt-BR" sz="2400" b="1" dirty="0" bmk="_Toc158282328">
              <a:solidFill>
                <a:schemeClr val="tx2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3FCF37C6-4BBD-A800-0C77-B99E65DD22E1}"/>
              </a:ext>
            </a:extLst>
          </p:cNvPr>
          <p:cNvSpPr/>
          <p:nvPr/>
        </p:nvSpPr>
        <p:spPr>
          <a:xfrm>
            <a:off x="7483419" y="44624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709084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305194"/>
              </p:ext>
            </p:extLst>
          </p:nvPr>
        </p:nvGraphicFramePr>
        <p:xfrm>
          <a:off x="138115" y="433390"/>
          <a:ext cx="9629775" cy="599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4712570" y="764704"/>
            <a:ext cx="1716365" cy="1015638"/>
          </a:xfrm>
          <a:prstGeom prst="rect">
            <a:avLst/>
          </a:prstGeom>
          <a:noFill/>
        </p:spPr>
        <p:txBody>
          <a:bodyPr wrap="square" lIns="91414" tIns="45708" rIns="91414" bIns="45708" rtlCol="0">
            <a:spAutoFit/>
          </a:bodyPr>
          <a:lstStyle/>
          <a:p>
            <a:pPr algn="ctr"/>
            <a:r>
              <a:rPr lang="pt-BR" sz="2000" dirty="0"/>
              <a:t>36,06% do Empenho Total</a:t>
            </a:r>
          </a:p>
        </p:txBody>
      </p:sp>
      <p:sp>
        <p:nvSpPr>
          <p:cNvPr id="8" name="Retângulo 7"/>
          <p:cNvSpPr/>
          <p:nvPr/>
        </p:nvSpPr>
        <p:spPr>
          <a:xfrm>
            <a:off x="-39555" y="-27383"/>
            <a:ext cx="9938810" cy="4000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14" tIns="45708" rIns="91414" bIns="45708">
            <a:spAutoFit/>
          </a:bodyPr>
          <a:lstStyle/>
          <a:p>
            <a:pPr algn="ctr"/>
            <a:r>
              <a:rPr lang="pt-B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ATENÇÃO ESPECIALIZADA </a:t>
            </a:r>
            <a:endParaRPr lang="pt-B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6456" y="6525347"/>
            <a:ext cx="6126492" cy="276987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r>
              <a:rPr lang="pt-BR" sz="1200" dirty="0"/>
              <a:t>Fonte: SIAFE, </a:t>
            </a:r>
            <a:r>
              <a:rPr lang="pt-BR" sz="1200" dirty="0" err="1"/>
              <a:t>Progfonte</a:t>
            </a:r>
            <a:r>
              <a:rPr lang="pt-BR" sz="1200" dirty="0"/>
              <a:t> </a:t>
            </a:r>
            <a:r>
              <a:rPr lang="pt-BR" sz="1200" dirty="0" err="1"/>
              <a:t>jan</a:t>
            </a:r>
            <a:r>
              <a:rPr lang="pt-BR" sz="1200" dirty="0"/>
              <a:t>-dez/2023 - acesso em 19/01/2024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xmlns="" id="{97577B58-35C7-03ED-3C12-97684A99E0C9}"/>
              </a:ext>
            </a:extLst>
          </p:cNvPr>
          <p:cNvSpPr/>
          <p:nvPr/>
        </p:nvSpPr>
        <p:spPr>
          <a:xfrm>
            <a:off x="7546162" y="44624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6456" y="6525347"/>
            <a:ext cx="6126492" cy="276987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r>
              <a:rPr lang="pt-BR" sz="1200" dirty="0"/>
              <a:t>Fonte: SIAFE, </a:t>
            </a:r>
            <a:r>
              <a:rPr lang="pt-BR" sz="1200" dirty="0" err="1"/>
              <a:t>Progfonte</a:t>
            </a:r>
            <a:r>
              <a:rPr lang="pt-BR" sz="1200" dirty="0"/>
              <a:t> </a:t>
            </a:r>
            <a:r>
              <a:rPr lang="pt-BR" sz="1200" dirty="0" err="1"/>
              <a:t>jan</a:t>
            </a:r>
            <a:r>
              <a:rPr lang="pt-BR" sz="1200" dirty="0"/>
              <a:t>-dez/2023 - acesso em 19/01/2024</a:t>
            </a:r>
          </a:p>
        </p:txBody>
      </p:sp>
      <p:graphicFrame>
        <p:nvGraphicFramePr>
          <p:cNvPr id="5" name="Gráfic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106945"/>
              </p:ext>
            </p:extLst>
          </p:nvPr>
        </p:nvGraphicFramePr>
        <p:xfrm>
          <a:off x="133351" y="425450"/>
          <a:ext cx="9639300" cy="600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Freeform 5">
            <a:extLst>
              <a:ext uri="{FF2B5EF4-FFF2-40B4-BE49-F238E27FC236}">
                <a16:creationId xmlns:a16="http://schemas.microsoft.com/office/drawing/2014/main" xmlns="" id="{8BD5CF71-072B-0747-2A60-F39141BBAF9C}"/>
              </a:ext>
            </a:extLst>
          </p:cNvPr>
          <p:cNvSpPr/>
          <p:nvPr/>
        </p:nvSpPr>
        <p:spPr>
          <a:xfrm>
            <a:off x="7541275" y="17355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57622B7A-9CD1-9122-F05D-5B3E56C5FEF7}"/>
              </a:ext>
            </a:extLst>
          </p:cNvPr>
          <p:cNvSpPr/>
          <p:nvPr/>
        </p:nvSpPr>
        <p:spPr>
          <a:xfrm>
            <a:off x="56456" y="44624"/>
            <a:ext cx="4320480" cy="4616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14" tIns="45708" rIns="91414" bIns="45708">
            <a:spAutoFit/>
          </a:bodyPr>
          <a:lstStyle/>
          <a:p>
            <a:pPr>
              <a:spcAft>
                <a:spcPts val="0"/>
              </a:spcAft>
            </a:pPr>
            <a:r>
              <a:rPr lang="pt-BR" altLang="pt-BR" sz="2400" b="1" bmk="_Toc158282328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Ações </a:t>
            </a:r>
            <a:r>
              <a:rPr lang="pt-BR" altLang="pt-BR" sz="2400" b="1" smtClean="0" bmk="_Toc158282328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Orçamentárias</a:t>
            </a:r>
            <a:endParaRPr lang="pt-BR" altLang="pt-BR" sz="2400" b="1" dirty="0" bmk="_Toc158282328">
              <a:solidFill>
                <a:schemeClr val="tx2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803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áfic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514684"/>
              </p:ext>
            </p:extLst>
          </p:nvPr>
        </p:nvGraphicFramePr>
        <p:xfrm>
          <a:off x="137161" y="426720"/>
          <a:ext cx="9631680" cy="600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4670780" y="1340768"/>
            <a:ext cx="1512168" cy="1015638"/>
          </a:xfrm>
          <a:prstGeom prst="rect">
            <a:avLst/>
          </a:prstGeom>
          <a:noFill/>
        </p:spPr>
        <p:txBody>
          <a:bodyPr wrap="square" lIns="91414" tIns="45708" rIns="91414" bIns="45708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/>
              <a:t>2,17% do Empenho Total</a:t>
            </a:r>
          </a:p>
        </p:txBody>
      </p:sp>
      <p:sp>
        <p:nvSpPr>
          <p:cNvPr id="6" name="Retângulo 5"/>
          <p:cNvSpPr/>
          <p:nvPr/>
        </p:nvSpPr>
        <p:spPr>
          <a:xfrm>
            <a:off x="-39555" y="-27383"/>
            <a:ext cx="9938810" cy="4000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14" tIns="45708" rIns="91414" bIns="45708">
            <a:spAutoFit/>
          </a:bodyPr>
          <a:lstStyle/>
          <a:p>
            <a:r>
              <a:rPr lang="pt-B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ORGANIZAR A REDE DE ATENÇÃO À URGÊNCIA E EMERGÊNCIA 2023</a:t>
            </a:r>
            <a:endParaRPr lang="pt-B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6456" y="6525347"/>
            <a:ext cx="6126492" cy="276987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r>
              <a:rPr lang="pt-BR" sz="1200" dirty="0"/>
              <a:t>Fonte: SIAFE, </a:t>
            </a:r>
            <a:r>
              <a:rPr lang="pt-BR" sz="1200" dirty="0" err="1"/>
              <a:t>Progfonte</a:t>
            </a:r>
            <a:r>
              <a:rPr lang="pt-BR" sz="1200" dirty="0"/>
              <a:t> </a:t>
            </a:r>
            <a:r>
              <a:rPr lang="pt-BR" sz="1200" dirty="0" err="1"/>
              <a:t>jan</a:t>
            </a:r>
            <a:r>
              <a:rPr lang="pt-BR" sz="1200" dirty="0"/>
              <a:t>-dez/2023 - acesso em 19/01/2024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xmlns="" id="{2D3422CD-8BFF-3C80-1653-52ECED82162C}"/>
              </a:ext>
            </a:extLst>
          </p:cNvPr>
          <p:cNvSpPr/>
          <p:nvPr/>
        </p:nvSpPr>
        <p:spPr>
          <a:xfrm>
            <a:off x="7483419" y="395349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81207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6456" y="6525347"/>
            <a:ext cx="6126492" cy="276987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r>
              <a:rPr lang="pt-BR" sz="1200" dirty="0"/>
              <a:t>Fonte: SIAFE, </a:t>
            </a:r>
            <a:r>
              <a:rPr lang="pt-BR" sz="1200" dirty="0" err="1"/>
              <a:t>Progfonte</a:t>
            </a:r>
            <a:r>
              <a:rPr lang="pt-BR" sz="1200" dirty="0"/>
              <a:t> </a:t>
            </a:r>
            <a:r>
              <a:rPr lang="pt-BR" sz="1200" dirty="0" err="1"/>
              <a:t>jan</a:t>
            </a:r>
            <a:r>
              <a:rPr lang="pt-BR" sz="1200" dirty="0"/>
              <a:t>-dez/2023 - acesso em 19/01/2024</a:t>
            </a:r>
          </a:p>
        </p:txBody>
      </p:sp>
      <p:graphicFrame>
        <p:nvGraphicFramePr>
          <p:cNvPr id="7" name="Gráfic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026722"/>
              </p:ext>
            </p:extLst>
          </p:nvPr>
        </p:nvGraphicFramePr>
        <p:xfrm>
          <a:off x="133351" y="425450"/>
          <a:ext cx="9639300" cy="600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Freeform 5">
            <a:extLst>
              <a:ext uri="{FF2B5EF4-FFF2-40B4-BE49-F238E27FC236}">
                <a16:creationId xmlns:a16="http://schemas.microsoft.com/office/drawing/2014/main" xmlns="" id="{BEAE4A08-CCA6-1AE7-B1F0-E094836EC560}"/>
              </a:ext>
            </a:extLst>
          </p:cNvPr>
          <p:cNvSpPr/>
          <p:nvPr/>
        </p:nvSpPr>
        <p:spPr>
          <a:xfrm>
            <a:off x="7546162" y="44624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57622B7A-9CD1-9122-F05D-5B3E56C5FEF7}"/>
              </a:ext>
            </a:extLst>
          </p:cNvPr>
          <p:cNvSpPr/>
          <p:nvPr/>
        </p:nvSpPr>
        <p:spPr>
          <a:xfrm>
            <a:off x="56456" y="44624"/>
            <a:ext cx="4320480" cy="4616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14" tIns="45708" rIns="91414" bIns="45708">
            <a:spAutoFit/>
          </a:bodyPr>
          <a:lstStyle/>
          <a:p>
            <a:pPr>
              <a:spcAft>
                <a:spcPts val="0"/>
              </a:spcAft>
            </a:pPr>
            <a:r>
              <a:rPr lang="pt-BR" altLang="pt-BR" sz="2400" b="1" smtClean="0" bmk="_Toc158282328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Ação Orçamentária</a:t>
            </a:r>
            <a:endParaRPr lang="pt-BR" altLang="pt-BR" sz="2400" b="1" dirty="0" bmk="_Toc158282328">
              <a:solidFill>
                <a:schemeClr val="tx2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71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442645"/>
              </p:ext>
            </p:extLst>
          </p:nvPr>
        </p:nvGraphicFramePr>
        <p:xfrm>
          <a:off x="133351" y="425450"/>
          <a:ext cx="9639300" cy="600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9"/>
          <p:cNvSpPr txBox="1"/>
          <p:nvPr/>
        </p:nvSpPr>
        <p:spPr>
          <a:xfrm>
            <a:off x="4592963" y="1772816"/>
            <a:ext cx="1728193" cy="707862"/>
          </a:xfrm>
          <a:prstGeom prst="rect">
            <a:avLst/>
          </a:prstGeom>
          <a:noFill/>
        </p:spPr>
        <p:txBody>
          <a:bodyPr wrap="square" lIns="91414" tIns="45708" rIns="91414" bIns="45708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/>
              <a:t>0,74% do Empenho Total</a:t>
            </a:r>
          </a:p>
        </p:txBody>
      </p:sp>
      <p:sp>
        <p:nvSpPr>
          <p:cNvPr id="7" name="Retângulo 6"/>
          <p:cNvSpPr/>
          <p:nvPr/>
        </p:nvSpPr>
        <p:spPr>
          <a:xfrm>
            <a:off x="-39555" y="-27384"/>
            <a:ext cx="9938810" cy="36930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14" tIns="45708" rIns="91414" bIns="45708">
            <a:spAutoFit/>
          </a:bodyPr>
          <a:lstStyle/>
          <a:p>
            <a:r>
              <a:rPr lang="pt-B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ASSISTÊNCIA HEMOTERÁPICA E HEMATOLÓGICA, 2023</a:t>
            </a:r>
            <a:endParaRPr lang="pt-B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6456" y="6525347"/>
            <a:ext cx="6126492" cy="276987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r>
              <a:rPr lang="pt-BR" sz="1200" dirty="0"/>
              <a:t>Fonte: SIAFE, </a:t>
            </a:r>
            <a:r>
              <a:rPr lang="pt-BR" sz="1200" dirty="0" err="1"/>
              <a:t>Progfonte</a:t>
            </a:r>
            <a:r>
              <a:rPr lang="pt-BR" sz="1200" dirty="0"/>
              <a:t> </a:t>
            </a:r>
            <a:r>
              <a:rPr lang="pt-BR" sz="1200" dirty="0" err="1"/>
              <a:t>jan</a:t>
            </a:r>
            <a:r>
              <a:rPr lang="pt-BR" sz="1200" dirty="0"/>
              <a:t>-dez/2023 - acesso em 19/01/2024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xmlns="" id="{FB9F34DC-C49B-E893-8024-19C9AE9A8527}"/>
              </a:ext>
            </a:extLst>
          </p:cNvPr>
          <p:cNvSpPr/>
          <p:nvPr/>
        </p:nvSpPr>
        <p:spPr>
          <a:xfrm>
            <a:off x="7546162" y="44624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340899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6456" y="6525347"/>
            <a:ext cx="6126492" cy="276987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r>
              <a:rPr lang="pt-BR" sz="1200" dirty="0"/>
              <a:t>Fonte: SIAFE, </a:t>
            </a:r>
            <a:r>
              <a:rPr lang="pt-BR" sz="1200" dirty="0" err="1"/>
              <a:t>Progfonte</a:t>
            </a:r>
            <a:r>
              <a:rPr lang="pt-BR" sz="1200" dirty="0"/>
              <a:t> </a:t>
            </a:r>
            <a:r>
              <a:rPr lang="pt-BR" sz="1200" dirty="0" err="1"/>
              <a:t>jan</a:t>
            </a:r>
            <a:r>
              <a:rPr lang="pt-BR" sz="1200" dirty="0"/>
              <a:t>-dez/2023 - acesso em 19/01/2024</a:t>
            </a:r>
          </a:p>
        </p:txBody>
      </p:sp>
      <p:graphicFrame>
        <p:nvGraphicFramePr>
          <p:cNvPr id="5" name="Gráfic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908180"/>
              </p:ext>
            </p:extLst>
          </p:nvPr>
        </p:nvGraphicFramePr>
        <p:xfrm>
          <a:off x="56456" y="402489"/>
          <a:ext cx="9639300" cy="600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Freeform 5">
            <a:extLst>
              <a:ext uri="{FF2B5EF4-FFF2-40B4-BE49-F238E27FC236}">
                <a16:creationId xmlns:a16="http://schemas.microsoft.com/office/drawing/2014/main" xmlns="" id="{C9E9ADCC-F03E-42E4-8043-0BDF462D7088}"/>
              </a:ext>
            </a:extLst>
          </p:cNvPr>
          <p:cNvSpPr/>
          <p:nvPr/>
        </p:nvSpPr>
        <p:spPr>
          <a:xfrm>
            <a:off x="7546162" y="44624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57622B7A-9CD1-9122-F05D-5B3E56C5FEF7}"/>
              </a:ext>
            </a:extLst>
          </p:cNvPr>
          <p:cNvSpPr/>
          <p:nvPr/>
        </p:nvSpPr>
        <p:spPr>
          <a:xfrm>
            <a:off x="56456" y="44624"/>
            <a:ext cx="4320480" cy="4616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14" tIns="45708" rIns="91414" bIns="45708">
            <a:spAutoFit/>
          </a:bodyPr>
          <a:lstStyle/>
          <a:p>
            <a:pPr>
              <a:spcAft>
                <a:spcPts val="0"/>
              </a:spcAft>
            </a:pPr>
            <a:r>
              <a:rPr lang="pt-BR" altLang="pt-BR" sz="2400" b="1" smtClean="0" bmk="_Toc158282328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Ação Orçamentária</a:t>
            </a:r>
            <a:endParaRPr lang="pt-BR" altLang="pt-BR" sz="2400" b="1" dirty="0" bmk="_Toc158282328">
              <a:solidFill>
                <a:schemeClr val="tx2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336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703850"/>
              </p:ext>
            </p:extLst>
          </p:nvPr>
        </p:nvGraphicFramePr>
        <p:xfrm>
          <a:off x="137161" y="426720"/>
          <a:ext cx="9631680" cy="600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819" name="Retângulo 7"/>
          <p:cNvSpPr>
            <a:spLocks noChangeArrowheads="1"/>
          </p:cNvSpPr>
          <p:nvPr/>
        </p:nvSpPr>
        <p:spPr bwMode="auto">
          <a:xfrm flipH="1">
            <a:off x="5343395" y="3789367"/>
            <a:ext cx="1482460" cy="52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8" rIns="91414" bIns="45708">
            <a:spAutoFit/>
          </a:bodyPr>
          <a:lstStyle/>
          <a:p>
            <a:pPr algn="ctr"/>
            <a:endParaRPr lang="pt-BR" sz="1400" dirty="0"/>
          </a:p>
          <a:p>
            <a:pPr algn="ctr"/>
            <a:endParaRPr lang="pt-BR" sz="1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536707" y="836712"/>
            <a:ext cx="1728192" cy="707862"/>
          </a:xfrm>
          <a:prstGeom prst="rect">
            <a:avLst/>
          </a:prstGeom>
          <a:noFill/>
        </p:spPr>
        <p:txBody>
          <a:bodyPr wrap="square" lIns="91414" tIns="45708" rIns="91414" bIns="45708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/>
              <a:t>0,70% do </a:t>
            </a:r>
          </a:p>
          <a:p>
            <a:pPr algn="ctr"/>
            <a:r>
              <a:rPr lang="pt-BR" sz="2000" dirty="0"/>
              <a:t>Empenho Total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64D558A5-E355-CAC4-C64C-2E8A097FFFC3}"/>
              </a:ext>
            </a:extLst>
          </p:cNvPr>
          <p:cNvSpPr/>
          <p:nvPr/>
        </p:nvSpPr>
        <p:spPr>
          <a:xfrm>
            <a:off x="-39555" y="-27376"/>
            <a:ext cx="9938810" cy="4000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14" tIns="45708" rIns="91414" bIns="45708">
            <a:spAutoFit/>
          </a:bodyPr>
          <a:lstStyle/>
          <a:p>
            <a:r>
              <a:rPr lang="pt-B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ASSISTÊNCIA FARMACÊUTICA, 2023</a:t>
            </a:r>
            <a:endParaRPr lang="pt-B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6456" y="6525347"/>
            <a:ext cx="6126492" cy="276987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r>
              <a:rPr lang="pt-BR" sz="1200" dirty="0"/>
              <a:t>Fonte: SIAFE, </a:t>
            </a:r>
            <a:r>
              <a:rPr lang="pt-BR" sz="1200" dirty="0" err="1"/>
              <a:t>Progfonte</a:t>
            </a:r>
            <a:r>
              <a:rPr lang="pt-BR" sz="1200" dirty="0"/>
              <a:t> </a:t>
            </a:r>
            <a:r>
              <a:rPr lang="pt-BR" sz="1200" dirty="0" err="1"/>
              <a:t>jan</a:t>
            </a:r>
            <a:r>
              <a:rPr lang="pt-BR" sz="1200" dirty="0"/>
              <a:t>-dez/2023 - acesso em 19/01/2024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xmlns="" id="{7FBAC0B7-E2D8-3AD9-9965-EB776DD91BB5}"/>
              </a:ext>
            </a:extLst>
          </p:cNvPr>
          <p:cNvSpPr/>
          <p:nvPr/>
        </p:nvSpPr>
        <p:spPr>
          <a:xfrm>
            <a:off x="7546162" y="44624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7698751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6456" y="6525347"/>
            <a:ext cx="6126492" cy="276987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r>
              <a:rPr lang="pt-BR" sz="1200" dirty="0"/>
              <a:t>Fonte: SIAFE, </a:t>
            </a:r>
            <a:r>
              <a:rPr lang="pt-BR" sz="1200" dirty="0" err="1"/>
              <a:t>Progfonte</a:t>
            </a:r>
            <a:r>
              <a:rPr lang="pt-BR" sz="1200" dirty="0"/>
              <a:t> </a:t>
            </a:r>
            <a:r>
              <a:rPr lang="pt-BR" sz="1200" dirty="0" err="1"/>
              <a:t>jan</a:t>
            </a:r>
            <a:r>
              <a:rPr lang="pt-BR" sz="1200" dirty="0"/>
              <a:t>-dez/2023 - acesso em 19/01/2024.</a:t>
            </a:r>
          </a:p>
        </p:txBody>
      </p:sp>
      <p:graphicFrame>
        <p:nvGraphicFramePr>
          <p:cNvPr id="8" name="Gráfic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36564"/>
              </p:ext>
            </p:extLst>
          </p:nvPr>
        </p:nvGraphicFramePr>
        <p:xfrm>
          <a:off x="138115" y="433390"/>
          <a:ext cx="9629775" cy="599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reeform 5">
            <a:extLst>
              <a:ext uri="{FF2B5EF4-FFF2-40B4-BE49-F238E27FC236}">
                <a16:creationId xmlns:a16="http://schemas.microsoft.com/office/drawing/2014/main" xmlns="" id="{04912688-DA7B-52CA-E06E-1243FD8D2862}"/>
              </a:ext>
            </a:extLst>
          </p:cNvPr>
          <p:cNvSpPr/>
          <p:nvPr/>
        </p:nvSpPr>
        <p:spPr>
          <a:xfrm>
            <a:off x="7546162" y="44624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57622B7A-9CD1-9122-F05D-5B3E56C5FEF7}"/>
              </a:ext>
            </a:extLst>
          </p:cNvPr>
          <p:cNvSpPr/>
          <p:nvPr/>
        </p:nvSpPr>
        <p:spPr>
          <a:xfrm>
            <a:off x="56456" y="44624"/>
            <a:ext cx="4320480" cy="4616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14" tIns="45708" rIns="91414" bIns="45708">
            <a:spAutoFit/>
          </a:bodyPr>
          <a:lstStyle/>
          <a:p>
            <a:pPr>
              <a:spcAft>
                <a:spcPts val="0"/>
              </a:spcAft>
            </a:pPr>
            <a:r>
              <a:rPr lang="pt-BR" altLang="pt-BR" sz="2400" b="1" smtClean="0" bmk="_Toc158282328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Ação Orçamentária</a:t>
            </a:r>
            <a:endParaRPr lang="pt-BR" altLang="pt-BR" sz="2400" b="1" dirty="0" bmk="_Toc158282328">
              <a:solidFill>
                <a:schemeClr val="tx2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6520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60007"/>
              </p:ext>
            </p:extLst>
          </p:nvPr>
        </p:nvGraphicFramePr>
        <p:xfrm>
          <a:off x="138548" y="429492"/>
          <a:ext cx="9628909" cy="5999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9"/>
          <p:cNvSpPr txBox="1"/>
          <p:nvPr/>
        </p:nvSpPr>
        <p:spPr>
          <a:xfrm>
            <a:off x="4454756" y="2715023"/>
            <a:ext cx="1728192" cy="707862"/>
          </a:xfrm>
          <a:prstGeom prst="rect">
            <a:avLst/>
          </a:prstGeom>
          <a:noFill/>
        </p:spPr>
        <p:txBody>
          <a:bodyPr wrap="square" lIns="91414" tIns="45708" rIns="91414" bIns="45708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/>
              <a:t>0,67% do Empenho Total</a:t>
            </a:r>
          </a:p>
        </p:txBody>
      </p:sp>
      <p:sp>
        <p:nvSpPr>
          <p:cNvPr id="7" name="Retângulo 6"/>
          <p:cNvSpPr/>
          <p:nvPr/>
        </p:nvSpPr>
        <p:spPr>
          <a:xfrm>
            <a:off x="-39555" y="-27376"/>
            <a:ext cx="9938810" cy="4000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14" tIns="45708" rIns="91414" bIns="45708">
            <a:spAutoFit/>
          </a:bodyPr>
          <a:lstStyle/>
          <a:p>
            <a:r>
              <a:rPr lang="pt-B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VIGILÂNCIA EM SAÚDE, 2023</a:t>
            </a:r>
            <a:endParaRPr lang="pt-B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6456" y="6525347"/>
            <a:ext cx="6126492" cy="276987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r>
              <a:rPr lang="pt-BR" sz="1200" dirty="0"/>
              <a:t>Fonte: SIAFE, </a:t>
            </a:r>
            <a:r>
              <a:rPr lang="pt-BR" sz="1200" dirty="0" err="1"/>
              <a:t>Progfonte</a:t>
            </a:r>
            <a:r>
              <a:rPr lang="pt-BR" sz="1200" dirty="0"/>
              <a:t> </a:t>
            </a:r>
            <a:r>
              <a:rPr lang="pt-BR" sz="1200" dirty="0" err="1"/>
              <a:t>jan</a:t>
            </a:r>
            <a:r>
              <a:rPr lang="pt-BR" sz="1200" dirty="0"/>
              <a:t>-dez/2023 - acesso em 19/01/2024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xmlns="" id="{3517339B-C830-2FDE-B305-55C7ECC33CF3}"/>
              </a:ext>
            </a:extLst>
          </p:cNvPr>
          <p:cNvSpPr/>
          <p:nvPr/>
        </p:nvSpPr>
        <p:spPr>
          <a:xfrm>
            <a:off x="7546162" y="44624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83378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148595"/>
            <a:ext cx="9921552" cy="5231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14" tIns="45708" rIns="91414" bIns="45708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altLang="pt-BR" sz="2800" b="1" dirty="0" bmk="_Toc158282328">
                <a:solidFill>
                  <a:srgbClr val="4F81BD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Reduções e Suplementações ao Orçamento Inicial – 2023</a:t>
            </a:r>
            <a:endParaRPr lang="pt-BR" sz="2800" b="1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920821"/>
              </p:ext>
            </p:extLst>
          </p:nvPr>
        </p:nvGraphicFramePr>
        <p:xfrm>
          <a:off x="344488" y="1268760"/>
          <a:ext cx="9145016" cy="4032450"/>
        </p:xfrm>
        <a:graphic>
          <a:graphicData uri="http://schemas.openxmlformats.org/drawingml/2006/table">
            <a:tbl>
              <a:tblPr firstRow="1" firstCol="1" bandRow="1"/>
              <a:tblGrid>
                <a:gridCol w="40443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002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004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06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ESPECIFICAÇÕES</a:t>
                      </a:r>
                      <a:endParaRPr lang="pt-B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VALOR (R$)</a:t>
                      </a:r>
                      <a:endParaRPr lang="pt-BR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%</a:t>
                      </a:r>
                      <a:endParaRPr lang="pt-BR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36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6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Orçamento Inicial</a:t>
                      </a:r>
                      <a:endParaRPr lang="pt-BR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2.024.296.030,00 </a:t>
                      </a:r>
                      <a:endParaRPr lang="pt-BR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100,00%</a:t>
                      </a:r>
                      <a:endParaRPr lang="pt-BR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6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(-) Reduções</a:t>
                      </a:r>
                      <a:endParaRPr lang="pt-B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151.008.185,00 </a:t>
                      </a:r>
                      <a:endParaRPr lang="pt-BR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7,45%</a:t>
                      </a:r>
                      <a:endParaRPr lang="pt-BR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6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Suplementações</a:t>
                      </a:r>
                      <a:endParaRPr lang="pt-BR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1.150.483.459,01 </a:t>
                      </a:r>
                      <a:endParaRPr lang="pt-BR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56,83%</a:t>
                      </a:r>
                      <a:endParaRPr lang="pt-BR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6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Total Autorizado</a:t>
                      </a:r>
                      <a:endParaRPr lang="pt-BR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3.023.771.304,01 </a:t>
                      </a:r>
                      <a:endParaRPr lang="pt-BR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149,37%</a:t>
                      </a:r>
                      <a:endParaRPr lang="pt-BR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3512840" y="5343008"/>
            <a:ext cx="19191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Fonte: SIAFE-TO - Anexo 11.</a:t>
            </a:r>
          </a:p>
        </p:txBody>
      </p:sp>
    </p:spTree>
    <p:extLst>
      <p:ext uri="{BB962C8B-B14F-4D97-AF65-F5344CB8AC3E}">
        <p14:creationId xmlns:p14="http://schemas.microsoft.com/office/powerpoint/2010/main" val="20755456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6456" y="6525347"/>
            <a:ext cx="6126492" cy="276987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r>
              <a:rPr lang="pt-BR" sz="1200" dirty="0"/>
              <a:t>Fonte: SIAFE, </a:t>
            </a:r>
            <a:r>
              <a:rPr lang="pt-BR" sz="1200" dirty="0" err="1"/>
              <a:t>Progfonte</a:t>
            </a:r>
            <a:r>
              <a:rPr lang="pt-BR" sz="1200" dirty="0"/>
              <a:t> </a:t>
            </a:r>
            <a:r>
              <a:rPr lang="pt-BR" sz="1200" dirty="0" err="1"/>
              <a:t>jan</a:t>
            </a:r>
            <a:r>
              <a:rPr lang="pt-BR" sz="1200" dirty="0"/>
              <a:t>-dez/2023 - acesso em 19/01/2024</a:t>
            </a:r>
          </a:p>
        </p:txBody>
      </p:sp>
      <p:graphicFrame>
        <p:nvGraphicFramePr>
          <p:cNvPr id="5" name="Gráfic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731926"/>
              </p:ext>
            </p:extLst>
          </p:nvPr>
        </p:nvGraphicFramePr>
        <p:xfrm>
          <a:off x="138548" y="429492"/>
          <a:ext cx="9628909" cy="5999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reeform 5">
            <a:extLst>
              <a:ext uri="{FF2B5EF4-FFF2-40B4-BE49-F238E27FC236}">
                <a16:creationId xmlns:a16="http://schemas.microsoft.com/office/drawing/2014/main" xmlns="" id="{D0FF4DF2-1F92-4372-765F-079D69CEED6B}"/>
              </a:ext>
            </a:extLst>
          </p:cNvPr>
          <p:cNvSpPr/>
          <p:nvPr/>
        </p:nvSpPr>
        <p:spPr>
          <a:xfrm>
            <a:off x="7546162" y="44624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57622B7A-9CD1-9122-F05D-5B3E56C5FEF7}"/>
              </a:ext>
            </a:extLst>
          </p:cNvPr>
          <p:cNvSpPr/>
          <p:nvPr/>
        </p:nvSpPr>
        <p:spPr>
          <a:xfrm>
            <a:off x="56456" y="44624"/>
            <a:ext cx="4320480" cy="4616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14" tIns="45708" rIns="91414" bIns="45708">
            <a:spAutoFit/>
          </a:bodyPr>
          <a:lstStyle/>
          <a:p>
            <a:pPr>
              <a:spcAft>
                <a:spcPts val="0"/>
              </a:spcAft>
            </a:pPr>
            <a:r>
              <a:rPr lang="pt-BR" altLang="pt-BR" sz="2400" b="1" bmk="_Toc158282328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Ações </a:t>
            </a:r>
            <a:r>
              <a:rPr lang="pt-BR" altLang="pt-BR" sz="2400" b="1" smtClean="0" bmk="_Toc158282328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Orçamentárias</a:t>
            </a:r>
            <a:endParaRPr lang="pt-BR" altLang="pt-BR" sz="2400" b="1" dirty="0" bmk="_Toc158282328">
              <a:solidFill>
                <a:schemeClr val="tx2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720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áfic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266924"/>
              </p:ext>
            </p:extLst>
          </p:nvPr>
        </p:nvGraphicFramePr>
        <p:xfrm>
          <a:off x="138545" y="372702"/>
          <a:ext cx="9628909" cy="5999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386965" y="928747"/>
            <a:ext cx="9054703" cy="714375"/>
          </a:xfrm>
          <a:prstGeom prst="rect">
            <a:avLst/>
          </a:prstGeom>
        </p:spPr>
        <p:txBody>
          <a:bodyPr lIns="91414" tIns="45708" rIns="91414" bIns="45708" anchor="ctr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endParaRPr lang="pt-BR" sz="12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3796" name="Retângulo 8"/>
          <p:cNvSpPr>
            <a:spLocks noChangeArrowheads="1"/>
          </p:cNvSpPr>
          <p:nvPr/>
        </p:nvSpPr>
        <p:spPr bwMode="auto">
          <a:xfrm flipH="1">
            <a:off x="5420785" y="3213105"/>
            <a:ext cx="1482460" cy="52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8" rIns="91414" bIns="45708">
            <a:spAutoFit/>
          </a:bodyPr>
          <a:lstStyle/>
          <a:p>
            <a:pPr algn="ctr"/>
            <a:endParaRPr lang="pt-BR" sz="1400" dirty="0"/>
          </a:p>
          <a:p>
            <a:pPr algn="ctr"/>
            <a:endParaRPr lang="pt-BR" sz="1400" dirty="0"/>
          </a:p>
        </p:txBody>
      </p:sp>
      <p:sp>
        <p:nvSpPr>
          <p:cNvPr id="14" name="CaixaDeTexto 9"/>
          <p:cNvSpPr txBox="1"/>
          <p:nvPr/>
        </p:nvSpPr>
        <p:spPr>
          <a:xfrm>
            <a:off x="4411258" y="584766"/>
            <a:ext cx="1785079" cy="707862"/>
          </a:xfrm>
          <a:prstGeom prst="rect">
            <a:avLst/>
          </a:prstGeom>
          <a:noFill/>
        </p:spPr>
        <p:txBody>
          <a:bodyPr wrap="square" lIns="91414" tIns="45708" rIns="91414" bIns="45708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/>
              <a:t>0,60% do Empenho Total</a:t>
            </a:r>
          </a:p>
        </p:txBody>
      </p:sp>
      <p:sp>
        <p:nvSpPr>
          <p:cNvPr id="8" name="Retângulo 7"/>
          <p:cNvSpPr/>
          <p:nvPr/>
        </p:nvSpPr>
        <p:spPr>
          <a:xfrm>
            <a:off x="-39555" y="-27383"/>
            <a:ext cx="9938810" cy="4000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14" tIns="45708" rIns="91414" bIns="45708">
            <a:spAutoFit/>
          </a:bodyPr>
          <a:lstStyle/>
          <a:p>
            <a:r>
              <a:rPr lang="en-US" sz="2000" b="1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de-DE" sz="2000" b="1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tenção primária, 2023</a:t>
            </a:r>
            <a:endParaRPr lang="pt-BR" sz="2000" cap="al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6456" y="6525347"/>
            <a:ext cx="6126492" cy="276987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r>
              <a:rPr lang="pt-BR" sz="1200" dirty="0"/>
              <a:t>Fonte: SIAFE, </a:t>
            </a:r>
            <a:r>
              <a:rPr lang="pt-BR" sz="1200" dirty="0" err="1"/>
              <a:t>Progfonte</a:t>
            </a:r>
            <a:r>
              <a:rPr lang="pt-BR" sz="1200" dirty="0"/>
              <a:t> </a:t>
            </a:r>
            <a:r>
              <a:rPr lang="pt-BR" sz="1200" dirty="0" err="1"/>
              <a:t>jan</a:t>
            </a:r>
            <a:r>
              <a:rPr lang="pt-BR" sz="1200" dirty="0"/>
              <a:t>-dez/2023 - acesso em 19/01/2024</a:t>
            </a: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xmlns="" id="{F338E286-A49B-495F-1715-228065C01076}"/>
              </a:ext>
            </a:extLst>
          </p:cNvPr>
          <p:cNvSpPr/>
          <p:nvPr/>
        </p:nvSpPr>
        <p:spPr>
          <a:xfrm>
            <a:off x="7546162" y="44624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56456" y="6525347"/>
            <a:ext cx="6126492" cy="276987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r>
              <a:rPr lang="pt-BR" sz="1200" dirty="0"/>
              <a:t>Fonte: SIAFE, </a:t>
            </a:r>
            <a:r>
              <a:rPr lang="pt-BR" sz="1200" dirty="0" err="1"/>
              <a:t>Progfonte</a:t>
            </a:r>
            <a:r>
              <a:rPr lang="pt-BR" sz="1200" dirty="0"/>
              <a:t> </a:t>
            </a:r>
            <a:r>
              <a:rPr lang="pt-BR" sz="1200" dirty="0" err="1"/>
              <a:t>jan</a:t>
            </a:r>
            <a:r>
              <a:rPr lang="pt-BR" sz="1200" dirty="0"/>
              <a:t>-dez/2023 - acesso em 19/01/2024</a:t>
            </a:r>
          </a:p>
        </p:txBody>
      </p:sp>
      <p:graphicFrame>
        <p:nvGraphicFramePr>
          <p:cNvPr id="5" name="Gráfic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671678"/>
              </p:ext>
            </p:extLst>
          </p:nvPr>
        </p:nvGraphicFramePr>
        <p:xfrm>
          <a:off x="134818" y="427895"/>
          <a:ext cx="9636369" cy="6002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B259A02F-70FB-DF55-A5BC-202071AC109F}"/>
              </a:ext>
            </a:extLst>
          </p:cNvPr>
          <p:cNvSpPr/>
          <p:nvPr/>
        </p:nvSpPr>
        <p:spPr>
          <a:xfrm>
            <a:off x="7546162" y="44624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57622B7A-9CD1-9122-F05D-5B3E56C5FEF7}"/>
              </a:ext>
            </a:extLst>
          </p:cNvPr>
          <p:cNvSpPr/>
          <p:nvPr/>
        </p:nvSpPr>
        <p:spPr>
          <a:xfrm>
            <a:off x="56456" y="44624"/>
            <a:ext cx="4320480" cy="4616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14" tIns="45708" rIns="91414" bIns="45708">
            <a:spAutoFit/>
          </a:bodyPr>
          <a:lstStyle/>
          <a:p>
            <a:pPr>
              <a:spcAft>
                <a:spcPts val="0"/>
              </a:spcAft>
            </a:pPr>
            <a:r>
              <a:rPr lang="pt-BR" altLang="pt-BR" sz="2400" b="1" bmk="_Toc158282328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Ações </a:t>
            </a:r>
            <a:r>
              <a:rPr lang="pt-BR" altLang="pt-BR" sz="2400" b="1" smtClean="0" bmk="_Toc158282328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Orçamentárias</a:t>
            </a:r>
            <a:endParaRPr lang="pt-BR" altLang="pt-BR" sz="2400" b="1" dirty="0" bmk="_Toc158282328">
              <a:solidFill>
                <a:schemeClr val="tx2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7973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43052"/>
              </p:ext>
            </p:extLst>
          </p:nvPr>
        </p:nvGraphicFramePr>
        <p:xfrm>
          <a:off x="131236" y="423336"/>
          <a:ext cx="9643533" cy="601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4531702" y="476672"/>
            <a:ext cx="1728192" cy="707862"/>
          </a:xfrm>
          <a:prstGeom prst="rect">
            <a:avLst/>
          </a:prstGeom>
          <a:noFill/>
        </p:spPr>
        <p:txBody>
          <a:bodyPr wrap="square" lIns="91414" tIns="45708" rIns="91414" bIns="45708" rtlCol="0">
            <a:spAutoFit/>
          </a:bodyPr>
          <a:lstStyle/>
          <a:p>
            <a:pPr algn="ctr"/>
            <a:r>
              <a:rPr lang="pt-BR" sz="2000" dirty="0"/>
              <a:t>0,54% do Empenho Total</a:t>
            </a:r>
          </a:p>
        </p:txBody>
      </p:sp>
      <p:sp>
        <p:nvSpPr>
          <p:cNvPr id="6" name="Retângulo 5"/>
          <p:cNvSpPr/>
          <p:nvPr/>
        </p:nvSpPr>
        <p:spPr>
          <a:xfrm>
            <a:off x="-39555" y="-27383"/>
            <a:ext cx="9938810" cy="4000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14" tIns="45708" rIns="91414" bIns="45708">
            <a:spAutoFit/>
          </a:bodyPr>
          <a:lstStyle/>
          <a:p>
            <a:r>
              <a:rPr lang="pt-BR" sz="2000" b="1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REGULAÇÃO DO ACESSO </a:t>
            </a:r>
            <a:r>
              <a:rPr lang="pt-B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USUÁRIO, 2023</a:t>
            </a:r>
            <a:endParaRPr lang="pt-BR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6456" y="6525347"/>
            <a:ext cx="6126492" cy="276987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r>
              <a:rPr lang="pt-BR" sz="1200" dirty="0"/>
              <a:t>Fonte: SIAFE, </a:t>
            </a:r>
            <a:r>
              <a:rPr lang="pt-BR" sz="1200" dirty="0" err="1"/>
              <a:t>Progfonte</a:t>
            </a:r>
            <a:r>
              <a:rPr lang="pt-BR" sz="1200" dirty="0"/>
              <a:t> </a:t>
            </a:r>
            <a:r>
              <a:rPr lang="pt-BR" sz="1200" dirty="0" err="1"/>
              <a:t>jan</a:t>
            </a:r>
            <a:r>
              <a:rPr lang="pt-BR" sz="1200" dirty="0"/>
              <a:t>-dez/2023 - acesso em 19/01/2024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xmlns="" id="{462B1AED-1C22-7C34-E177-ACD5F321F69E}"/>
              </a:ext>
            </a:extLst>
          </p:cNvPr>
          <p:cNvSpPr/>
          <p:nvPr/>
        </p:nvSpPr>
        <p:spPr>
          <a:xfrm>
            <a:off x="7546162" y="44624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569525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1">
            <a:extLst>
              <a:ext uri="{FF2B5EF4-FFF2-40B4-BE49-F238E27FC236}">
                <a16:creationId xmlns:a16="http://schemas.microsoft.com/office/drawing/2014/main" xmlns="" id="{9200D584-A18D-4A06-B2DD-BFF6EA928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9554" y="6577620"/>
            <a:ext cx="7080787" cy="30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4" tIns="45708" rIns="91414" bIns="45708">
            <a:spAutoFit/>
          </a:bodyPr>
          <a:lstStyle/>
          <a:p>
            <a:pPr fontAlgn="b"/>
            <a:r>
              <a:rPr lang="pt-BR" sz="1400" dirty="0"/>
              <a:t>Fonte: SIAFE, </a:t>
            </a:r>
            <a:r>
              <a:rPr lang="pt-BR" sz="1400" dirty="0" err="1"/>
              <a:t>Progfonte</a:t>
            </a:r>
            <a:r>
              <a:rPr lang="pt-BR" sz="1400" dirty="0"/>
              <a:t> </a:t>
            </a:r>
            <a:r>
              <a:rPr lang="pt-BR" sz="1400" dirty="0" err="1"/>
              <a:t>jan</a:t>
            </a:r>
            <a:r>
              <a:rPr lang="pt-BR" sz="1400" dirty="0"/>
              <a:t>-dez/2023 - acesso em 19/01/2024.</a:t>
            </a:r>
            <a:endParaRPr lang="pt-BR" sz="1400" dirty="0">
              <a:solidFill>
                <a:prstClr val="black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Gráfic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798996"/>
              </p:ext>
            </p:extLst>
          </p:nvPr>
        </p:nvGraphicFramePr>
        <p:xfrm>
          <a:off x="138548" y="429492"/>
          <a:ext cx="9628909" cy="5999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reeform 5">
            <a:extLst>
              <a:ext uri="{FF2B5EF4-FFF2-40B4-BE49-F238E27FC236}">
                <a16:creationId xmlns:a16="http://schemas.microsoft.com/office/drawing/2014/main" xmlns="" id="{38954D31-E40C-509F-9638-1D22BAA8FA71}"/>
              </a:ext>
            </a:extLst>
          </p:cNvPr>
          <p:cNvSpPr/>
          <p:nvPr/>
        </p:nvSpPr>
        <p:spPr>
          <a:xfrm>
            <a:off x="7546162" y="44624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57622B7A-9CD1-9122-F05D-5B3E56C5FEF7}"/>
              </a:ext>
            </a:extLst>
          </p:cNvPr>
          <p:cNvSpPr/>
          <p:nvPr/>
        </p:nvSpPr>
        <p:spPr>
          <a:xfrm>
            <a:off x="56456" y="44624"/>
            <a:ext cx="4320480" cy="4616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14" tIns="45708" rIns="91414" bIns="45708">
            <a:spAutoFit/>
          </a:bodyPr>
          <a:lstStyle/>
          <a:p>
            <a:pPr>
              <a:spcAft>
                <a:spcPts val="0"/>
              </a:spcAft>
            </a:pPr>
            <a:r>
              <a:rPr lang="pt-BR" altLang="pt-BR" sz="2400" b="1" smtClean="0" bmk="_Toc158282328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Ação Orçamentária</a:t>
            </a:r>
            <a:endParaRPr lang="pt-BR" altLang="pt-BR" sz="2400" b="1" dirty="0" bmk="_Toc158282328">
              <a:solidFill>
                <a:schemeClr val="tx2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9103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948039"/>
              </p:ext>
            </p:extLst>
          </p:nvPr>
        </p:nvGraphicFramePr>
        <p:xfrm>
          <a:off x="137161" y="426720"/>
          <a:ext cx="9631680" cy="600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23" name="Retângulo 5"/>
          <p:cNvSpPr>
            <a:spLocks noChangeArrowheads="1"/>
          </p:cNvSpPr>
          <p:nvPr/>
        </p:nvSpPr>
        <p:spPr bwMode="auto">
          <a:xfrm flipH="1">
            <a:off x="5420785" y="2474977"/>
            <a:ext cx="1482460" cy="52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8" rIns="91414" bIns="45708">
            <a:spAutoFit/>
          </a:bodyPr>
          <a:lstStyle/>
          <a:p>
            <a:pPr algn="ctr"/>
            <a:endParaRPr lang="pt-BR" sz="1400" dirty="0"/>
          </a:p>
          <a:p>
            <a:pPr algn="ctr"/>
            <a:endParaRPr lang="pt-BR" sz="1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533101" y="1706102"/>
            <a:ext cx="1584176" cy="646307"/>
          </a:xfrm>
          <a:prstGeom prst="rect">
            <a:avLst/>
          </a:prstGeom>
          <a:noFill/>
        </p:spPr>
        <p:txBody>
          <a:bodyPr wrap="square" lIns="91414" tIns="45708" rIns="91414" bIns="45708" rtlCol="0">
            <a:spAutoFit/>
          </a:bodyPr>
          <a:lstStyle/>
          <a:p>
            <a:pPr algn="ctr"/>
            <a:r>
              <a:rPr lang="pt-BR" dirty="0"/>
              <a:t>0,40% do Empenho Total</a:t>
            </a:r>
          </a:p>
        </p:txBody>
      </p:sp>
      <p:sp>
        <p:nvSpPr>
          <p:cNvPr id="9" name="Retângulo 8"/>
          <p:cNvSpPr/>
          <p:nvPr/>
        </p:nvSpPr>
        <p:spPr>
          <a:xfrm>
            <a:off x="-39555" y="-27383"/>
            <a:ext cx="9938810" cy="4000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14" tIns="45708" rIns="91414" bIns="45708">
            <a:spAutoFit/>
          </a:bodyPr>
          <a:lstStyle/>
          <a:p>
            <a:r>
              <a:rPr lang="pt-B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ATENÇÃO À </a:t>
            </a:r>
            <a:r>
              <a:rPr lang="pt-BR" sz="2000" b="1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PESSOA COM DEFICIÊNCIA, 2023 </a:t>
            </a:r>
            <a:endParaRPr lang="pt-BR" sz="2000" cap="al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6456" y="6525347"/>
            <a:ext cx="6126492" cy="276987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r>
              <a:rPr lang="pt-BR" sz="1200" dirty="0"/>
              <a:t>Fonte: SIAFE, </a:t>
            </a:r>
            <a:r>
              <a:rPr lang="pt-BR" sz="1200" dirty="0" err="1"/>
              <a:t>Progfonte</a:t>
            </a:r>
            <a:r>
              <a:rPr lang="pt-BR" sz="1200" dirty="0"/>
              <a:t> </a:t>
            </a:r>
            <a:r>
              <a:rPr lang="pt-BR" sz="1200" dirty="0" err="1"/>
              <a:t>jan</a:t>
            </a:r>
            <a:r>
              <a:rPr lang="pt-BR" sz="1200" dirty="0"/>
              <a:t>-dez/2023 - acesso em 19/01/2024</a:t>
            </a: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xmlns="" id="{D8E9763E-DD83-95F2-F529-7F3ADBDBE0B8}"/>
              </a:ext>
            </a:extLst>
          </p:cNvPr>
          <p:cNvSpPr/>
          <p:nvPr/>
        </p:nvSpPr>
        <p:spPr>
          <a:xfrm>
            <a:off x="7546162" y="44624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5391370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6456" y="6525347"/>
            <a:ext cx="6126492" cy="276987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r>
              <a:rPr lang="pt-BR" sz="1200" dirty="0"/>
              <a:t>Fonte: SIAFE, </a:t>
            </a:r>
            <a:r>
              <a:rPr lang="pt-BR" sz="1200" dirty="0" err="1"/>
              <a:t>Progfonte</a:t>
            </a:r>
            <a:r>
              <a:rPr lang="pt-BR" sz="1200" dirty="0"/>
              <a:t> </a:t>
            </a:r>
            <a:r>
              <a:rPr lang="pt-BR" sz="1200" dirty="0" err="1"/>
              <a:t>jan</a:t>
            </a:r>
            <a:r>
              <a:rPr lang="pt-BR" sz="1200" dirty="0"/>
              <a:t>-dez/2023 - acesso em 19/01/2024</a:t>
            </a:r>
          </a:p>
        </p:txBody>
      </p:sp>
      <p:graphicFrame>
        <p:nvGraphicFramePr>
          <p:cNvPr id="7" name="Gráfic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250257"/>
              </p:ext>
            </p:extLst>
          </p:nvPr>
        </p:nvGraphicFramePr>
        <p:xfrm>
          <a:off x="133351" y="425450"/>
          <a:ext cx="9639300" cy="600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35B44425-F6B5-61EA-E874-DC2E7A1EAEAF}"/>
              </a:ext>
            </a:extLst>
          </p:cNvPr>
          <p:cNvSpPr/>
          <p:nvPr/>
        </p:nvSpPr>
        <p:spPr>
          <a:xfrm>
            <a:off x="7546162" y="44624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57622B7A-9CD1-9122-F05D-5B3E56C5FEF7}"/>
              </a:ext>
            </a:extLst>
          </p:cNvPr>
          <p:cNvSpPr/>
          <p:nvPr/>
        </p:nvSpPr>
        <p:spPr>
          <a:xfrm>
            <a:off x="56456" y="44624"/>
            <a:ext cx="4320480" cy="4616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14" tIns="45708" rIns="91414" bIns="45708">
            <a:spAutoFit/>
          </a:bodyPr>
          <a:lstStyle/>
          <a:p>
            <a:pPr>
              <a:spcAft>
                <a:spcPts val="0"/>
              </a:spcAft>
            </a:pPr>
            <a:r>
              <a:rPr lang="pt-BR" altLang="pt-BR" sz="2400" b="1" smtClean="0" bmk="_Toc158282328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Ação Orçamentária</a:t>
            </a:r>
            <a:endParaRPr lang="pt-BR" altLang="pt-BR" sz="2400" b="1" dirty="0" bmk="_Toc158282328">
              <a:solidFill>
                <a:schemeClr val="tx2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4737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366962"/>
              </p:ext>
            </p:extLst>
          </p:nvPr>
        </p:nvGraphicFramePr>
        <p:xfrm>
          <a:off x="137161" y="426720"/>
          <a:ext cx="9631680" cy="600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4448945" y="2626977"/>
            <a:ext cx="1728191" cy="707862"/>
          </a:xfrm>
          <a:prstGeom prst="rect">
            <a:avLst/>
          </a:prstGeom>
          <a:noFill/>
        </p:spPr>
        <p:txBody>
          <a:bodyPr wrap="square" lIns="91414" tIns="45708" rIns="91414" bIns="45708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/>
              <a:t>0,04% do Empenho Total</a:t>
            </a:r>
          </a:p>
        </p:txBody>
      </p:sp>
      <p:sp>
        <p:nvSpPr>
          <p:cNvPr id="6" name="Retângulo 5"/>
          <p:cNvSpPr/>
          <p:nvPr/>
        </p:nvSpPr>
        <p:spPr>
          <a:xfrm>
            <a:off x="-39555" y="-27383"/>
            <a:ext cx="9938810" cy="4000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14" tIns="45708" rIns="91414" bIns="45708">
            <a:spAutoFit/>
          </a:bodyPr>
          <a:lstStyle/>
          <a:p>
            <a:r>
              <a:rPr lang="pt-BR" sz="2000" b="1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educação permanente, 2023</a:t>
            </a:r>
            <a:endParaRPr lang="pt-BR" sz="2000" cap="al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6456" y="6525347"/>
            <a:ext cx="6126492" cy="276987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r>
              <a:rPr lang="pt-BR" sz="1200" dirty="0"/>
              <a:t>Fonte: SIAFE, </a:t>
            </a:r>
            <a:r>
              <a:rPr lang="pt-BR" sz="1200" dirty="0" err="1"/>
              <a:t>Progfonte</a:t>
            </a:r>
            <a:r>
              <a:rPr lang="pt-BR" sz="1200" dirty="0"/>
              <a:t> </a:t>
            </a:r>
            <a:r>
              <a:rPr lang="pt-BR" sz="1200" dirty="0" err="1"/>
              <a:t>jan</a:t>
            </a:r>
            <a:r>
              <a:rPr lang="pt-BR" sz="1200" dirty="0"/>
              <a:t>-dez/2023 - acesso em 19/01/2024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xmlns="" id="{D8F09085-4510-7158-AFB2-4E8B81D4F817}"/>
              </a:ext>
            </a:extLst>
          </p:cNvPr>
          <p:cNvSpPr/>
          <p:nvPr/>
        </p:nvSpPr>
        <p:spPr>
          <a:xfrm>
            <a:off x="7546162" y="44624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6456" y="6525347"/>
            <a:ext cx="6126492" cy="276987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r>
              <a:rPr lang="pt-BR" sz="1200" dirty="0"/>
              <a:t>Fonte: SIAFE, </a:t>
            </a:r>
            <a:r>
              <a:rPr lang="pt-BR" sz="1200" dirty="0" err="1"/>
              <a:t>Progfonte</a:t>
            </a:r>
            <a:r>
              <a:rPr lang="pt-BR" sz="1200" dirty="0"/>
              <a:t> </a:t>
            </a:r>
            <a:r>
              <a:rPr lang="pt-BR" sz="1200" dirty="0" err="1"/>
              <a:t>jan</a:t>
            </a:r>
            <a:r>
              <a:rPr lang="pt-BR" sz="1200" dirty="0"/>
              <a:t>-dez/2023 - acesso em 19/01/2024</a:t>
            </a:r>
          </a:p>
        </p:txBody>
      </p:sp>
      <p:graphicFrame>
        <p:nvGraphicFramePr>
          <p:cNvPr id="5" name="Gráfic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086503"/>
              </p:ext>
            </p:extLst>
          </p:nvPr>
        </p:nvGraphicFramePr>
        <p:xfrm>
          <a:off x="133351" y="425450"/>
          <a:ext cx="9639300" cy="600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Freeform 5">
            <a:extLst>
              <a:ext uri="{FF2B5EF4-FFF2-40B4-BE49-F238E27FC236}">
                <a16:creationId xmlns:a16="http://schemas.microsoft.com/office/drawing/2014/main" xmlns="" id="{D69709C1-B92A-007F-8513-DA9CEFB8DA02}"/>
              </a:ext>
            </a:extLst>
          </p:cNvPr>
          <p:cNvSpPr/>
          <p:nvPr/>
        </p:nvSpPr>
        <p:spPr>
          <a:xfrm>
            <a:off x="7546162" y="44624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57622B7A-9CD1-9122-F05D-5B3E56C5FEF7}"/>
              </a:ext>
            </a:extLst>
          </p:cNvPr>
          <p:cNvSpPr/>
          <p:nvPr/>
        </p:nvSpPr>
        <p:spPr>
          <a:xfrm>
            <a:off x="56456" y="44624"/>
            <a:ext cx="4320480" cy="4616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14" tIns="45708" rIns="91414" bIns="45708">
            <a:spAutoFit/>
          </a:bodyPr>
          <a:lstStyle/>
          <a:p>
            <a:pPr>
              <a:spcAft>
                <a:spcPts val="0"/>
              </a:spcAft>
            </a:pPr>
            <a:r>
              <a:rPr lang="pt-BR" altLang="pt-BR" sz="2400" b="1" smtClean="0" bmk="_Toc158282328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Ação Orçamentária</a:t>
            </a:r>
            <a:endParaRPr lang="pt-BR" altLang="pt-BR" sz="2400" b="1" dirty="0" bmk="_Toc158282328">
              <a:solidFill>
                <a:schemeClr val="tx2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7803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763972"/>
              </p:ext>
            </p:extLst>
          </p:nvPr>
        </p:nvGraphicFramePr>
        <p:xfrm>
          <a:off x="138548" y="429492"/>
          <a:ext cx="9628909" cy="5999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4560321" y="1916832"/>
            <a:ext cx="1728192" cy="707862"/>
          </a:xfrm>
          <a:prstGeom prst="rect">
            <a:avLst/>
          </a:prstGeom>
          <a:noFill/>
        </p:spPr>
        <p:txBody>
          <a:bodyPr wrap="square" lIns="91414" tIns="45708" rIns="91414" bIns="45708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/>
              <a:t>0,04% do Empenho Total</a:t>
            </a:r>
          </a:p>
        </p:txBody>
      </p:sp>
      <p:sp>
        <p:nvSpPr>
          <p:cNvPr id="6" name="Retângulo 5"/>
          <p:cNvSpPr/>
          <p:nvPr/>
        </p:nvSpPr>
        <p:spPr>
          <a:xfrm>
            <a:off x="-39555" y="-27383"/>
            <a:ext cx="9938810" cy="40008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14" tIns="45708" rIns="91414" bIns="45708">
            <a:spAutoFit/>
          </a:bodyPr>
          <a:lstStyle/>
          <a:p>
            <a:r>
              <a:rPr lang="pt-BR" sz="2000" b="1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controle social e a ouvidoria, 2023</a:t>
            </a:r>
          </a:p>
        </p:txBody>
      </p:sp>
      <p:sp>
        <p:nvSpPr>
          <p:cNvPr id="8" name="Retângulo 7"/>
          <p:cNvSpPr/>
          <p:nvPr/>
        </p:nvSpPr>
        <p:spPr>
          <a:xfrm>
            <a:off x="56456" y="6525347"/>
            <a:ext cx="6126492" cy="276987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r>
              <a:rPr lang="pt-BR" sz="1200" dirty="0"/>
              <a:t>Fonte: SIAFE, </a:t>
            </a:r>
            <a:r>
              <a:rPr lang="pt-BR" sz="1200" dirty="0" err="1"/>
              <a:t>Progfonte</a:t>
            </a:r>
            <a:r>
              <a:rPr lang="pt-BR" sz="1200" dirty="0"/>
              <a:t> </a:t>
            </a:r>
            <a:r>
              <a:rPr lang="pt-BR" sz="1200" dirty="0" err="1"/>
              <a:t>jan</a:t>
            </a:r>
            <a:r>
              <a:rPr lang="pt-BR" sz="1200" dirty="0"/>
              <a:t>-dez/2023 - acesso em 19/01/2024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xmlns="" id="{BDC8133C-78C6-C740-9F43-0AA0D257BAE4}"/>
              </a:ext>
            </a:extLst>
          </p:cNvPr>
          <p:cNvSpPr/>
          <p:nvPr/>
        </p:nvSpPr>
        <p:spPr>
          <a:xfrm>
            <a:off x="7546162" y="44624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408134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58930" y="6525346"/>
            <a:ext cx="20596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pt-BR" altLang="pt-BR" sz="1400" dirty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Fone: SIAFE-TO- Anexo 11</a:t>
            </a: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556366861"/>
              </p:ext>
            </p:extLst>
          </p:nvPr>
        </p:nvGraphicFramePr>
        <p:xfrm>
          <a:off x="0" y="505965"/>
          <a:ext cx="9906000" cy="3374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000532116"/>
              </p:ext>
            </p:extLst>
          </p:nvPr>
        </p:nvGraphicFramePr>
        <p:xfrm>
          <a:off x="107379" y="3726581"/>
          <a:ext cx="9742165" cy="3374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F5CBD8AA-43B9-31A7-8D2C-B176A1FB0D54}"/>
              </a:ext>
            </a:extLst>
          </p:cNvPr>
          <p:cNvSpPr/>
          <p:nvPr/>
        </p:nvSpPr>
        <p:spPr>
          <a:xfrm>
            <a:off x="96794" y="24877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7626007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6456" y="6525347"/>
            <a:ext cx="6126492" cy="276987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r>
              <a:rPr lang="pt-BR" sz="1200" dirty="0"/>
              <a:t>Fonte: SIAFE, </a:t>
            </a:r>
            <a:r>
              <a:rPr lang="pt-BR" sz="1200" dirty="0" err="1"/>
              <a:t>Progfonte</a:t>
            </a:r>
            <a:r>
              <a:rPr lang="pt-BR" sz="1200" dirty="0"/>
              <a:t> </a:t>
            </a:r>
            <a:r>
              <a:rPr lang="pt-BR" sz="1200" dirty="0" err="1"/>
              <a:t>jan</a:t>
            </a:r>
            <a:r>
              <a:rPr lang="pt-BR" sz="1200" dirty="0"/>
              <a:t>-dez/2023 - acesso em 19/01/2024</a:t>
            </a:r>
          </a:p>
        </p:txBody>
      </p:sp>
      <p:graphicFrame>
        <p:nvGraphicFramePr>
          <p:cNvPr id="5" name="Gráfic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18037"/>
              </p:ext>
            </p:extLst>
          </p:nvPr>
        </p:nvGraphicFramePr>
        <p:xfrm>
          <a:off x="133351" y="425450"/>
          <a:ext cx="9639300" cy="600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4096089C-E669-2E92-6D85-936FF7FCFAE8}"/>
              </a:ext>
            </a:extLst>
          </p:cNvPr>
          <p:cNvSpPr/>
          <p:nvPr/>
        </p:nvSpPr>
        <p:spPr>
          <a:xfrm>
            <a:off x="7546162" y="44624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57622B7A-9CD1-9122-F05D-5B3E56C5FEF7}"/>
              </a:ext>
            </a:extLst>
          </p:cNvPr>
          <p:cNvSpPr/>
          <p:nvPr/>
        </p:nvSpPr>
        <p:spPr>
          <a:xfrm>
            <a:off x="56456" y="44624"/>
            <a:ext cx="4320480" cy="4616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14" tIns="45708" rIns="91414" bIns="45708">
            <a:spAutoFit/>
          </a:bodyPr>
          <a:lstStyle/>
          <a:p>
            <a:pPr>
              <a:spcAft>
                <a:spcPts val="0"/>
              </a:spcAft>
            </a:pPr>
            <a:r>
              <a:rPr lang="pt-BR" altLang="pt-BR" sz="2400" b="1" bmk="_Toc158282328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Ações </a:t>
            </a:r>
            <a:r>
              <a:rPr lang="pt-BR" altLang="pt-BR" sz="2400" b="1" smtClean="0" bmk="_Toc158282328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Orçamentárias</a:t>
            </a:r>
            <a:endParaRPr lang="pt-BR" altLang="pt-BR" sz="2400" b="1" dirty="0" bmk="_Toc158282328">
              <a:solidFill>
                <a:schemeClr val="tx2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3038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216692"/>
              </p:ext>
            </p:extLst>
          </p:nvPr>
        </p:nvGraphicFramePr>
        <p:xfrm>
          <a:off x="137161" y="426720"/>
          <a:ext cx="9631680" cy="600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4428795" y="2564904"/>
            <a:ext cx="1728192" cy="707862"/>
          </a:xfrm>
          <a:prstGeom prst="rect">
            <a:avLst/>
          </a:prstGeom>
          <a:noFill/>
        </p:spPr>
        <p:txBody>
          <a:bodyPr wrap="square" lIns="91414" tIns="45708" rIns="91414" bIns="45708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dirty="0"/>
              <a:t>0,01 % do Empenho Total</a:t>
            </a:r>
          </a:p>
        </p:txBody>
      </p:sp>
      <p:sp>
        <p:nvSpPr>
          <p:cNvPr id="6" name="Retângulo 5"/>
          <p:cNvSpPr/>
          <p:nvPr/>
        </p:nvSpPr>
        <p:spPr>
          <a:xfrm>
            <a:off x="-39555" y="-27384"/>
            <a:ext cx="9938810" cy="51979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14" tIns="45708" rIns="91414" bIns="45708">
            <a:spAutoFit/>
          </a:bodyPr>
          <a:lstStyle/>
          <a:p>
            <a:pPr>
              <a:lnSpc>
                <a:spcPct val="125000"/>
              </a:lnSpc>
              <a:spcAft>
                <a:spcPts val="0"/>
              </a:spcAft>
            </a:pPr>
            <a:r>
              <a:rPr lang="pt-BR" sz="2400" b="1" dirty="0">
                <a:latin typeface="Calibri"/>
                <a:ea typeface="Calibri"/>
                <a:cs typeface="Times New Roman"/>
              </a:rPr>
              <a:t>ORGANIZAR A REDE DE ATENÇÃO À SAÚDE MATERNO-INFANTIL, 2023</a:t>
            </a:r>
          </a:p>
        </p:txBody>
      </p:sp>
      <p:sp>
        <p:nvSpPr>
          <p:cNvPr id="8" name="Retângulo 7"/>
          <p:cNvSpPr/>
          <p:nvPr/>
        </p:nvSpPr>
        <p:spPr>
          <a:xfrm>
            <a:off x="56456" y="6525347"/>
            <a:ext cx="6126492" cy="276987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r>
              <a:rPr lang="pt-BR" sz="1200" dirty="0"/>
              <a:t>Fonte: SIAFE, </a:t>
            </a:r>
            <a:r>
              <a:rPr lang="pt-BR" sz="1200" dirty="0" err="1"/>
              <a:t>Progfonte</a:t>
            </a:r>
            <a:r>
              <a:rPr lang="pt-BR" sz="1200" dirty="0"/>
              <a:t> </a:t>
            </a:r>
            <a:r>
              <a:rPr lang="pt-BR" sz="1200" dirty="0" err="1"/>
              <a:t>jan</a:t>
            </a:r>
            <a:r>
              <a:rPr lang="pt-BR" sz="1200" dirty="0"/>
              <a:t>-dez/2023 - acesso em 19/01/2024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xmlns="" id="{DAB611EC-8D46-642E-7D2C-5E5786122B5A}"/>
              </a:ext>
            </a:extLst>
          </p:cNvPr>
          <p:cNvSpPr/>
          <p:nvPr/>
        </p:nvSpPr>
        <p:spPr>
          <a:xfrm>
            <a:off x="7618170" y="572633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099811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6456" y="6525347"/>
            <a:ext cx="6126492" cy="276987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r>
              <a:rPr lang="pt-BR" sz="1200" dirty="0"/>
              <a:t>Fonte: SIAFE, </a:t>
            </a:r>
            <a:r>
              <a:rPr lang="pt-BR" sz="1200" dirty="0" err="1"/>
              <a:t>Progfonte</a:t>
            </a:r>
            <a:r>
              <a:rPr lang="pt-BR" sz="1200" dirty="0"/>
              <a:t> </a:t>
            </a:r>
            <a:r>
              <a:rPr lang="pt-BR" sz="1200" dirty="0" err="1"/>
              <a:t>jan</a:t>
            </a:r>
            <a:r>
              <a:rPr lang="pt-BR" sz="1200" dirty="0"/>
              <a:t>-dez/2023 - acesso em 19/01/2024.</a:t>
            </a:r>
          </a:p>
        </p:txBody>
      </p:sp>
      <p:graphicFrame>
        <p:nvGraphicFramePr>
          <p:cNvPr id="5" name="Gráfic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943546"/>
              </p:ext>
            </p:extLst>
          </p:nvPr>
        </p:nvGraphicFramePr>
        <p:xfrm>
          <a:off x="133351" y="425450"/>
          <a:ext cx="9639300" cy="600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BEAE1B27-2AD5-0D38-7B07-4A7F85F49FA1}"/>
              </a:ext>
            </a:extLst>
          </p:cNvPr>
          <p:cNvSpPr/>
          <p:nvPr/>
        </p:nvSpPr>
        <p:spPr>
          <a:xfrm>
            <a:off x="7546162" y="44624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57622B7A-9CD1-9122-F05D-5B3E56C5FEF7}"/>
              </a:ext>
            </a:extLst>
          </p:cNvPr>
          <p:cNvSpPr/>
          <p:nvPr/>
        </p:nvSpPr>
        <p:spPr>
          <a:xfrm>
            <a:off x="56456" y="44624"/>
            <a:ext cx="4320480" cy="4616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lIns="91414" tIns="45708" rIns="91414" bIns="45708">
            <a:spAutoFit/>
          </a:bodyPr>
          <a:lstStyle/>
          <a:p>
            <a:pPr>
              <a:spcAft>
                <a:spcPts val="0"/>
              </a:spcAft>
            </a:pPr>
            <a:r>
              <a:rPr lang="pt-BR" altLang="pt-BR" sz="2400" b="1" smtClean="0" bmk="_Toc158282328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Ação Orçamentária</a:t>
            </a:r>
            <a:endParaRPr lang="pt-BR" altLang="pt-BR" sz="2400" b="1" dirty="0" bmk="_Toc158282328">
              <a:solidFill>
                <a:schemeClr val="tx2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0528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vre 15"/>
          <p:cNvSpPr/>
          <p:nvPr/>
        </p:nvSpPr>
        <p:spPr>
          <a:xfrm>
            <a:off x="2720752" y="642938"/>
            <a:ext cx="4608512" cy="2259504"/>
          </a:xfrm>
          <a:custGeom>
            <a:avLst/>
            <a:gdLst>
              <a:gd name="connsiteX0" fmla="*/ 746300 w 1051417"/>
              <a:gd name="connsiteY0" fmla="*/ 174852 h 1148533"/>
              <a:gd name="connsiteX1" fmla="*/ 831682 w 1051417"/>
              <a:gd name="connsiteY1" fmla="*/ 110756 h 1148533"/>
              <a:gd name="connsiteX2" fmla="*/ 898351 w 1051417"/>
              <a:gd name="connsiteY2" fmla="*/ 173156 h 1148533"/>
              <a:gd name="connsiteX3" fmla="*/ 840035 w 1051417"/>
              <a:gd name="connsiteY3" fmla="*/ 262586 h 1148533"/>
              <a:gd name="connsiteX4" fmla="*/ 924856 w 1051417"/>
              <a:gd name="connsiteY4" fmla="*/ 426462 h 1148533"/>
              <a:gd name="connsiteX5" fmla="*/ 1031602 w 1051417"/>
              <a:gd name="connsiteY5" fmla="*/ 428355 h 1148533"/>
              <a:gd name="connsiteX6" fmla="*/ 1047062 w 1051417"/>
              <a:gd name="connsiteY6" fmla="*/ 526153 h 1148533"/>
              <a:gd name="connsiteX7" fmla="*/ 946104 w 1051417"/>
              <a:gd name="connsiteY7" fmla="*/ 560879 h 1148533"/>
              <a:gd name="connsiteX8" fmla="*/ 916646 w 1051417"/>
              <a:gd name="connsiteY8" fmla="*/ 747232 h 1148533"/>
              <a:gd name="connsiteX9" fmla="*/ 1001501 w 1051417"/>
              <a:gd name="connsiteY9" fmla="*/ 812024 h 1148533"/>
              <a:gd name="connsiteX10" fmla="*/ 957361 w 1051417"/>
              <a:gd name="connsiteY10" fmla="*/ 897304 h 1148533"/>
              <a:gd name="connsiteX11" fmla="*/ 855465 w 1051417"/>
              <a:gd name="connsiteY11" fmla="*/ 865436 h 1148533"/>
              <a:gd name="connsiteX12" fmla="*/ 725512 w 1051417"/>
              <a:gd name="connsiteY12" fmla="*/ 987069 h 1148533"/>
              <a:gd name="connsiteX13" fmla="*/ 747889 w 1051417"/>
              <a:gd name="connsiteY13" fmla="*/ 1091461 h 1148533"/>
              <a:gd name="connsiteX14" fmla="*/ 667256 w 1051417"/>
              <a:gd name="connsiteY14" fmla="*/ 1124197 h 1148533"/>
              <a:gd name="connsiteX15" fmla="*/ 610529 w 1051417"/>
              <a:gd name="connsiteY15" fmla="*/ 1033751 h 1148533"/>
              <a:gd name="connsiteX16" fmla="*/ 440888 w 1051417"/>
              <a:gd name="connsiteY16" fmla="*/ 1033751 h 1148533"/>
              <a:gd name="connsiteX17" fmla="*/ 384161 w 1051417"/>
              <a:gd name="connsiteY17" fmla="*/ 1124197 h 1148533"/>
              <a:gd name="connsiteX18" fmla="*/ 303528 w 1051417"/>
              <a:gd name="connsiteY18" fmla="*/ 1091461 h 1148533"/>
              <a:gd name="connsiteX19" fmla="*/ 325905 w 1051417"/>
              <a:gd name="connsiteY19" fmla="*/ 987069 h 1148533"/>
              <a:gd name="connsiteX20" fmla="*/ 195952 w 1051417"/>
              <a:gd name="connsiteY20" fmla="*/ 865436 h 1148533"/>
              <a:gd name="connsiteX21" fmla="*/ 94056 w 1051417"/>
              <a:gd name="connsiteY21" fmla="*/ 897304 h 1148533"/>
              <a:gd name="connsiteX22" fmla="*/ 49916 w 1051417"/>
              <a:gd name="connsiteY22" fmla="*/ 812024 h 1148533"/>
              <a:gd name="connsiteX23" fmla="*/ 134771 w 1051417"/>
              <a:gd name="connsiteY23" fmla="*/ 747232 h 1148533"/>
              <a:gd name="connsiteX24" fmla="*/ 105313 w 1051417"/>
              <a:gd name="connsiteY24" fmla="*/ 560879 h 1148533"/>
              <a:gd name="connsiteX25" fmla="*/ 4355 w 1051417"/>
              <a:gd name="connsiteY25" fmla="*/ 526153 h 1148533"/>
              <a:gd name="connsiteX26" fmla="*/ 19815 w 1051417"/>
              <a:gd name="connsiteY26" fmla="*/ 428355 h 1148533"/>
              <a:gd name="connsiteX27" fmla="*/ 126561 w 1051417"/>
              <a:gd name="connsiteY27" fmla="*/ 426462 h 1148533"/>
              <a:gd name="connsiteX28" fmla="*/ 211382 w 1051417"/>
              <a:gd name="connsiteY28" fmla="*/ 262586 h 1148533"/>
              <a:gd name="connsiteX29" fmla="*/ 153066 w 1051417"/>
              <a:gd name="connsiteY29" fmla="*/ 173156 h 1148533"/>
              <a:gd name="connsiteX30" fmla="*/ 219735 w 1051417"/>
              <a:gd name="connsiteY30" fmla="*/ 110756 h 1148533"/>
              <a:gd name="connsiteX31" fmla="*/ 305117 w 1051417"/>
              <a:gd name="connsiteY31" fmla="*/ 174852 h 1148533"/>
              <a:gd name="connsiteX32" fmla="*/ 464528 w 1051417"/>
              <a:gd name="connsiteY32" fmla="*/ 110132 h 1148533"/>
              <a:gd name="connsiteX33" fmla="*/ 483064 w 1051417"/>
              <a:gd name="connsiteY33" fmla="*/ 4990 h 1148533"/>
              <a:gd name="connsiteX34" fmla="*/ 568353 w 1051417"/>
              <a:gd name="connsiteY34" fmla="*/ 4990 h 1148533"/>
              <a:gd name="connsiteX35" fmla="*/ 586890 w 1051417"/>
              <a:gd name="connsiteY35" fmla="*/ 110132 h 1148533"/>
              <a:gd name="connsiteX36" fmla="*/ 746301 w 1051417"/>
              <a:gd name="connsiteY36" fmla="*/ 174852 h 1148533"/>
              <a:gd name="connsiteX37" fmla="*/ 746300 w 1051417"/>
              <a:gd name="connsiteY37" fmla="*/ 174852 h 1148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51417" h="1148533">
                <a:moveTo>
                  <a:pt x="746300" y="174852"/>
                </a:moveTo>
                <a:lnTo>
                  <a:pt x="831682" y="110756"/>
                </a:lnTo>
                <a:lnTo>
                  <a:pt x="898351" y="173156"/>
                </a:lnTo>
                <a:lnTo>
                  <a:pt x="840035" y="262586"/>
                </a:lnTo>
                <a:cubicBezTo>
                  <a:pt x="877994" y="310218"/>
                  <a:pt x="906855" y="365977"/>
                  <a:pt x="924856" y="426462"/>
                </a:cubicBezTo>
                <a:lnTo>
                  <a:pt x="1031602" y="428355"/>
                </a:lnTo>
                <a:lnTo>
                  <a:pt x="1047062" y="526153"/>
                </a:lnTo>
                <a:lnTo>
                  <a:pt x="946104" y="560879"/>
                </a:lnTo>
                <a:cubicBezTo>
                  <a:pt x="947734" y="624584"/>
                  <a:pt x="937711" y="687991"/>
                  <a:pt x="916646" y="747232"/>
                </a:cubicBezTo>
                <a:lnTo>
                  <a:pt x="1001501" y="812024"/>
                </a:lnTo>
                <a:lnTo>
                  <a:pt x="957361" y="897304"/>
                </a:lnTo>
                <a:lnTo>
                  <a:pt x="855465" y="865436"/>
                </a:lnTo>
                <a:cubicBezTo>
                  <a:pt x="820004" y="915406"/>
                  <a:pt x="775787" y="956792"/>
                  <a:pt x="725512" y="987069"/>
                </a:cubicBezTo>
                <a:lnTo>
                  <a:pt x="747889" y="1091461"/>
                </a:lnTo>
                <a:lnTo>
                  <a:pt x="667256" y="1124197"/>
                </a:lnTo>
                <a:lnTo>
                  <a:pt x="610529" y="1033751"/>
                </a:lnTo>
                <a:cubicBezTo>
                  <a:pt x="568074" y="1043502"/>
                  <a:pt x="483342" y="1043502"/>
                  <a:pt x="440888" y="1033751"/>
                </a:cubicBezTo>
                <a:lnTo>
                  <a:pt x="384161" y="1124197"/>
                </a:lnTo>
                <a:lnTo>
                  <a:pt x="303528" y="1091461"/>
                </a:lnTo>
                <a:lnTo>
                  <a:pt x="325905" y="987069"/>
                </a:lnTo>
                <a:cubicBezTo>
                  <a:pt x="275630" y="956792"/>
                  <a:pt x="231413" y="915406"/>
                  <a:pt x="195952" y="865436"/>
                </a:cubicBezTo>
                <a:lnTo>
                  <a:pt x="94056" y="897304"/>
                </a:lnTo>
                <a:lnTo>
                  <a:pt x="49916" y="812024"/>
                </a:lnTo>
                <a:lnTo>
                  <a:pt x="134771" y="747232"/>
                </a:lnTo>
                <a:cubicBezTo>
                  <a:pt x="113706" y="687991"/>
                  <a:pt x="103683" y="624584"/>
                  <a:pt x="105313" y="560879"/>
                </a:cubicBezTo>
                <a:lnTo>
                  <a:pt x="4355" y="526153"/>
                </a:lnTo>
                <a:lnTo>
                  <a:pt x="19815" y="428355"/>
                </a:lnTo>
                <a:lnTo>
                  <a:pt x="126561" y="426462"/>
                </a:lnTo>
                <a:cubicBezTo>
                  <a:pt x="144562" y="365977"/>
                  <a:pt x="173422" y="310218"/>
                  <a:pt x="211382" y="262586"/>
                </a:cubicBezTo>
                <a:lnTo>
                  <a:pt x="153066" y="173156"/>
                </a:lnTo>
                <a:lnTo>
                  <a:pt x="219735" y="110756"/>
                </a:lnTo>
                <a:lnTo>
                  <a:pt x="305117" y="174852"/>
                </a:lnTo>
                <a:cubicBezTo>
                  <a:pt x="353761" y="141425"/>
                  <a:pt x="408001" y="119403"/>
                  <a:pt x="464528" y="110132"/>
                </a:cubicBezTo>
                <a:lnTo>
                  <a:pt x="483064" y="4990"/>
                </a:lnTo>
                <a:lnTo>
                  <a:pt x="568353" y="4990"/>
                </a:lnTo>
                <a:lnTo>
                  <a:pt x="586890" y="110132"/>
                </a:lnTo>
                <a:cubicBezTo>
                  <a:pt x="643416" y="119403"/>
                  <a:pt x="697656" y="141424"/>
                  <a:pt x="746301" y="174852"/>
                </a:cubicBezTo>
                <a:lnTo>
                  <a:pt x="746300" y="174852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4514" tIns="251783" rIns="204514" bIns="270718" numCol="1" spcCol="2165" anchor="ctr" anchorCtr="0">
            <a:noAutofit/>
          </a:bodyPr>
          <a:lstStyle/>
          <a:p>
            <a:pPr algn="ctr" defTabSz="328289">
              <a:spcAft>
                <a:spcPts val="0"/>
              </a:spcAft>
              <a:defRPr/>
            </a:pPr>
            <a:r>
              <a:rPr lang="pt-BR" sz="2221" b="1" dirty="0">
                <a:solidFill>
                  <a:prstClr val="black"/>
                </a:solidFill>
                <a:latin typeface="Calibri"/>
              </a:rPr>
              <a:t>65% dos </a:t>
            </a:r>
            <a:r>
              <a:rPr lang="pt-BR" sz="2221" b="1">
                <a:solidFill>
                  <a:prstClr val="black"/>
                </a:solidFill>
                <a:latin typeface="Calibri"/>
              </a:rPr>
              <a:t>municípios </a:t>
            </a:r>
          </a:p>
          <a:p>
            <a:pPr algn="ctr" defTabSz="328289">
              <a:spcAft>
                <a:spcPts val="0"/>
              </a:spcAft>
              <a:defRPr/>
            </a:pPr>
            <a:r>
              <a:rPr lang="pt-BR" sz="2221" b="1">
                <a:solidFill>
                  <a:prstClr val="black"/>
                </a:solidFill>
                <a:latin typeface="Calibri"/>
              </a:rPr>
              <a:t>contemplados com </a:t>
            </a:r>
          </a:p>
          <a:p>
            <a:pPr algn="ctr" defTabSz="328289">
              <a:spcAft>
                <a:spcPts val="0"/>
              </a:spcAft>
              <a:defRPr/>
            </a:pPr>
            <a:r>
              <a:rPr lang="pt-BR" sz="2221" b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Emenda Parlamentar</a:t>
            </a:r>
          </a:p>
          <a:p>
            <a:pPr algn="ctr" defTabSz="328289">
              <a:spcAft>
                <a:spcPts val="0"/>
              </a:spcAft>
              <a:defRPr/>
            </a:pPr>
            <a:r>
              <a:rPr lang="pt-BR" sz="2221" b="1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Estadual  em 2023</a:t>
            </a:r>
            <a:endParaRPr lang="pt-BR" sz="2221" b="1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" y="2960948"/>
          <a:ext cx="9906001" cy="27648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84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99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07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69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39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21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801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1909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>
                          <a:solidFill>
                            <a:schemeClr val="bg1"/>
                          </a:solidFill>
                          <a:effectLst/>
                        </a:rPr>
                        <a:t>Destinação da Emenda Parlamentar Estadual em 2023</a:t>
                      </a:r>
                      <a:endParaRPr lang="pt-BR" sz="15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4436" marR="4436" marT="360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>
                          <a:solidFill>
                            <a:schemeClr val="bg1"/>
                          </a:solidFill>
                          <a:effectLst/>
                        </a:rPr>
                        <a:t> Empenhado </a:t>
                      </a:r>
                      <a:endParaRPr lang="pt-BR" sz="15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4436" marR="4436" marT="360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>
                          <a:solidFill>
                            <a:schemeClr val="bg1"/>
                          </a:solidFill>
                          <a:effectLst/>
                        </a:rPr>
                        <a:t> Liquidado </a:t>
                      </a:r>
                      <a:endParaRPr lang="pt-BR" sz="15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4436" marR="4436" marT="360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>
                          <a:solidFill>
                            <a:schemeClr val="bg1"/>
                          </a:solidFill>
                          <a:effectLst/>
                        </a:rPr>
                        <a:t> Pago </a:t>
                      </a:r>
                      <a:endParaRPr lang="pt-BR" sz="15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4436" marR="4436" marT="360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>
                          <a:solidFill>
                            <a:schemeClr val="bg1"/>
                          </a:solidFill>
                          <a:effectLst/>
                        </a:rPr>
                        <a:t> A Liquidar </a:t>
                      </a:r>
                      <a:endParaRPr lang="pt-BR" sz="15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4436" marR="4436" marT="360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>
                          <a:solidFill>
                            <a:schemeClr val="bg1"/>
                          </a:solidFill>
                          <a:effectLst/>
                        </a:rPr>
                        <a:t>Não Pago</a:t>
                      </a:r>
                      <a:endParaRPr lang="pt-BR" sz="15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4436" marR="4436" marT="360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u="none" strike="noStrike">
                          <a:solidFill>
                            <a:schemeClr val="bg1"/>
                          </a:solidFill>
                          <a:effectLst/>
                        </a:rPr>
                        <a:t>% Pago</a:t>
                      </a:r>
                      <a:endParaRPr lang="pt-BR" sz="15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4436" marR="4436" marT="360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>
                          <a:effectLst/>
                        </a:rPr>
                        <a:t>90 municípios</a:t>
                      </a:r>
                      <a:endParaRPr lang="pt-BR" sz="1500" b="1" i="0" u="none" strike="noStrike" dirty="0">
                        <a:effectLst/>
                        <a:latin typeface="Arial"/>
                      </a:endParaRPr>
                    </a:p>
                  </a:txBody>
                  <a:tcPr marL="4436" marR="4436" marT="36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u="none" strike="noStrike">
                          <a:effectLst/>
                        </a:rPr>
                        <a:t>27.673.982,48 </a:t>
                      </a:r>
                      <a:endParaRPr lang="pt-BR" sz="1500" b="0" i="0" u="none" strike="noStrike">
                        <a:effectLst/>
                        <a:latin typeface="Arial"/>
                      </a:endParaRPr>
                    </a:p>
                  </a:txBody>
                  <a:tcPr marL="4436" marR="4436" marT="36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u="none" strike="noStrike">
                          <a:effectLst/>
                        </a:rPr>
                        <a:t>27.673.982,48 </a:t>
                      </a:r>
                      <a:endParaRPr lang="pt-BR" sz="1500" b="0" i="0" u="none" strike="noStrike">
                        <a:effectLst/>
                        <a:latin typeface="Arial"/>
                      </a:endParaRPr>
                    </a:p>
                  </a:txBody>
                  <a:tcPr marL="4436" marR="4436" marT="36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u="none" strike="noStrike">
                          <a:effectLst/>
                        </a:rPr>
                        <a:t>   27.383.982,48 </a:t>
                      </a:r>
                      <a:endParaRPr lang="pt-BR" sz="1500" b="0" i="0" u="none" strike="noStrike">
                        <a:effectLst/>
                        <a:latin typeface="Arial"/>
                      </a:endParaRPr>
                    </a:p>
                  </a:txBody>
                  <a:tcPr marL="4436" marR="4436" marT="36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u="none" strike="noStrike">
                          <a:effectLst/>
                        </a:rPr>
                        <a:t>-   </a:t>
                      </a:r>
                      <a:endParaRPr lang="pt-BR" sz="1500" b="0" i="0" u="none" strike="noStrike">
                        <a:effectLst/>
                        <a:latin typeface="Arial"/>
                      </a:endParaRPr>
                    </a:p>
                  </a:txBody>
                  <a:tcPr marL="4436" marR="4436" marT="36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u="none" strike="noStrike">
                          <a:effectLst/>
                        </a:rPr>
                        <a:t>290.000,00 </a:t>
                      </a:r>
                      <a:endParaRPr lang="pt-BR" sz="1500" b="0" i="0" u="none" strike="noStrike">
                        <a:effectLst/>
                        <a:latin typeface="Arial"/>
                      </a:endParaRPr>
                    </a:p>
                  </a:txBody>
                  <a:tcPr marL="4436" marR="4436" marT="36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u="none" strike="noStrike">
                          <a:effectLst/>
                        </a:rPr>
                        <a:t>91,16%</a:t>
                      </a:r>
                      <a:endParaRPr lang="pt-BR" sz="1500" b="0" i="0" u="none" strike="noStrike">
                        <a:effectLst/>
                        <a:latin typeface="Arial"/>
                      </a:endParaRPr>
                    </a:p>
                  </a:txBody>
                  <a:tcPr marL="4436" marR="4436" marT="3604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796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>
                          <a:effectLst/>
                        </a:rPr>
                        <a:t>09 Instituições  Filantrópicas</a:t>
                      </a:r>
                      <a:endParaRPr lang="pt-BR" sz="1500" b="1" i="0" u="none" strike="noStrike" dirty="0">
                        <a:effectLst/>
                        <a:latin typeface="Arial"/>
                      </a:endParaRPr>
                    </a:p>
                  </a:txBody>
                  <a:tcPr marL="4436" marR="4436" marT="36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u="none" strike="noStrike" dirty="0">
                          <a:effectLst/>
                        </a:rPr>
                        <a:t>4.706.846,12 </a:t>
                      </a:r>
                      <a:endParaRPr lang="pt-BR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4436" marR="4436" marT="36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u="none" strike="noStrike">
                          <a:effectLst/>
                        </a:rPr>
                        <a:t>2.597.146,12 </a:t>
                      </a:r>
                      <a:endParaRPr lang="pt-BR" sz="1500" b="0" i="0" u="none" strike="noStrike">
                        <a:effectLst/>
                        <a:latin typeface="Arial"/>
                      </a:endParaRPr>
                    </a:p>
                  </a:txBody>
                  <a:tcPr marL="4436" marR="4436" marT="36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u="none" strike="noStrike">
                          <a:effectLst/>
                        </a:rPr>
                        <a:t>     2.597.146,12 </a:t>
                      </a:r>
                      <a:endParaRPr lang="pt-BR" sz="1500" b="0" i="0" u="none" strike="noStrike">
                        <a:effectLst/>
                        <a:latin typeface="Arial"/>
                      </a:endParaRPr>
                    </a:p>
                  </a:txBody>
                  <a:tcPr marL="4436" marR="4436" marT="36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u="none" strike="noStrike">
                          <a:effectLst/>
                        </a:rPr>
                        <a:t>2.109.700,00 </a:t>
                      </a:r>
                      <a:endParaRPr lang="pt-BR" sz="1500" b="0" i="0" u="none" strike="noStrike">
                        <a:effectLst/>
                        <a:latin typeface="Arial"/>
                      </a:endParaRPr>
                    </a:p>
                  </a:txBody>
                  <a:tcPr marL="4436" marR="4436" marT="36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u="none" strike="noStrike">
                          <a:effectLst/>
                        </a:rPr>
                        <a:t>-   </a:t>
                      </a:r>
                      <a:endParaRPr lang="pt-BR" sz="1500" b="0" i="0" u="none" strike="noStrike">
                        <a:effectLst/>
                        <a:latin typeface="Arial"/>
                      </a:endParaRPr>
                    </a:p>
                  </a:txBody>
                  <a:tcPr marL="4436" marR="4436" marT="36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u="none" strike="noStrike">
                          <a:effectLst/>
                        </a:rPr>
                        <a:t>8,65%</a:t>
                      </a:r>
                      <a:endParaRPr lang="pt-BR" sz="1500" b="0" i="0" u="none" strike="noStrike">
                        <a:effectLst/>
                        <a:latin typeface="Arial"/>
                      </a:endParaRPr>
                    </a:p>
                  </a:txBody>
                  <a:tcPr marL="4436" marR="4436" marT="3604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502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>
                          <a:effectLst/>
                        </a:rPr>
                        <a:t>Execução direta da SES-TO</a:t>
                      </a:r>
                      <a:endParaRPr lang="pt-BR" sz="1500" b="1" i="0" u="none" strike="noStrike" dirty="0">
                        <a:effectLst/>
                        <a:latin typeface="Arial"/>
                      </a:endParaRPr>
                    </a:p>
                  </a:txBody>
                  <a:tcPr marL="4436" marR="4436" marT="36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u="none" strike="noStrike">
                          <a:effectLst/>
                        </a:rPr>
                        <a:t>219.976,44 </a:t>
                      </a:r>
                      <a:endParaRPr lang="pt-BR" sz="1500" b="0" i="0" u="none" strike="noStrike">
                        <a:effectLst/>
                        <a:latin typeface="Arial"/>
                      </a:endParaRPr>
                    </a:p>
                  </a:txBody>
                  <a:tcPr marL="4436" marR="4436" marT="36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u="none" strike="noStrike">
                          <a:effectLst/>
                        </a:rPr>
                        <a:t>57.726,44 </a:t>
                      </a:r>
                      <a:endParaRPr lang="pt-BR" sz="1500" b="0" i="0" u="none" strike="noStrike">
                        <a:effectLst/>
                        <a:latin typeface="Arial"/>
                      </a:endParaRPr>
                    </a:p>
                  </a:txBody>
                  <a:tcPr marL="4436" marR="4436" marT="36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u="none" strike="noStrike">
                          <a:effectLst/>
                        </a:rPr>
                        <a:t>          57.726,44 </a:t>
                      </a:r>
                      <a:endParaRPr lang="pt-BR" sz="1500" b="0" i="0" u="none" strike="noStrike">
                        <a:effectLst/>
                        <a:latin typeface="Arial"/>
                      </a:endParaRPr>
                    </a:p>
                  </a:txBody>
                  <a:tcPr marL="4436" marR="4436" marT="36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u="none" strike="noStrike">
                          <a:effectLst/>
                        </a:rPr>
                        <a:t>162.250,00 </a:t>
                      </a:r>
                      <a:endParaRPr lang="pt-BR" sz="1500" b="0" i="0" u="none" strike="noStrike">
                        <a:effectLst/>
                        <a:latin typeface="Arial"/>
                      </a:endParaRPr>
                    </a:p>
                  </a:txBody>
                  <a:tcPr marL="4436" marR="4436" marT="36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u="none" strike="noStrike">
                          <a:effectLst/>
                        </a:rPr>
                        <a:t>-   </a:t>
                      </a:r>
                      <a:endParaRPr lang="pt-BR" sz="1500" b="0" i="0" u="none" strike="noStrike">
                        <a:effectLst/>
                        <a:latin typeface="Arial"/>
                      </a:endParaRPr>
                    </a:p>
                  </a:txBody>
                  <a:tcPr marL="4436" marR="4436" marT="360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0" u="none" strike="noStrike">
                          <a:effectLst/>
                        </a:rPr>
                        <a:t>0,19%</a:t>
                      </a:r>
                      <a:endParaRPr lang="pt-BR" sz="1500" b="0" i="0" u="none" strike="noStrike">
                        <a:effectLst/>
                        <a:latin typeface="Arial"/>
                      </a:endParaRPr>
                    </a:p>
                  </a:txBody>
                  <a:tcPr marL="4436" marR="4436" marT="3604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47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>
                          <a:solidFill>
                            <a:schemeClr val="bg1"/>
                          </a:solidFill>
                          <a:effectLst/>
                        </a:rPr>
                        <a:t>Total de Emendas em 2023</a:t>
                      </a:r>
                      <a:endParaRPr lang="pt-BR" sz="15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4436" marR="4436" marT="360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>
                          <a:solidFill>
                            <a:schemeClr val="bg1"/>
                          </a:solidFill>
                          <a:effectLst/>
                        </a:rPr>
                        <a:t>32.600.805,04 </a:t>
                      </a:r>
                      <a:endParaRPr lang="pt-BR" sz="15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4436" marR="4436" marT="360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>
                          <a:solidFill>
                            <a:schemeClr val="bg1"/>
                          </a:solidFill>
                          <a:effectLst/>
                        </a:rPr>
                        <a:t>30.328.855,04 </a:t>
                      </a:r>
                      <a:endParaRPr lang="pt-BR" sz="15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4436" marR="4436" marT="360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>
                          <a:solidFill>
                            <a:schemeClr val="bg1"/>
                          </a:solidFill>
                          <a:effectLst/>
                        </a:rPr>
                        <a:t>   30.038.855,04 </a:t>
                      </a:r>
                      <a:endParaRPr lang="pt-BR" sz="15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4436" marR="4436" marT="360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>
                          <a:solidFill>
                            <a:schemeClr val="bg1"/>
                          </a:solidFill>
                          <a:effectLst/>
                        </a:rPr>
                        <a:t>2.271.950,00 </a:t>
                      </a:r>
                      <a:endParaRPr lang="pt-BR" sz="15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4436" marR="4436" marT="360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>
                          <a:solidFill>
                            <a:schemeClr val="bg1"/>
                          </a:solidFill>
                          <a:effectLst/>
                        </a:rPr>
                        <a:t>290.000,00 </a:t>
                      </a:r>
                      <a:endParaRPr lang="pt-BR" sz="1500" b="1" i="0" u="none" strike="noStrike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4436" marR="4436" marT="360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100,00%</a:t>
                      </a:r>
                      <a:endParaRPr lang="pt-BR" sz="15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4436" marR="4436" marT="360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588193A0-E968-A450-7D63-44342358A548}"/>
              </a:ext>
            </a:extLst>
          </p:cNvPr>
          <p:cNvSpPr/>
          <p:nvPr/>
        </p:nvSpPr>
        <p:spPr>
          <a:xfrm>
            <a:off x="7546162" y="44624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0032839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5552" y="6623786"/>
            <a:ext cx="9921552" cy="261598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pPr algn="ctr"/>
            <a:r>
              <a:rPr lang="pt-BR" sz="1100" dirty="0"/>
              <a:t>Fonte: SIAFE – </a:t>
            </a:r>
            <a:r>
              <a:rPr lang="pt-BR" sz="1100" dirty="0" err="1"/>
              <a:t>Relpdug</a:t>
            </a:r>
            <a:r>
              <a:rPr lang="pt-BR" sz="1100" dirty="0"/>
              <a:t> 2023 - Emitido em  17/01/2024.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517799"/>
              </p:ext>
            </p:extLst>
          </p:nvPr>
        </p:nvGraphicFramePr>
        <p:xfrm>
          <a:off x="32252" y="620688"/>
          <a:ext cx="9849544" cy="4213202"/>
        </p:xfrm>
        <a:graphic>
          <a:graphicData uri="http://schemas.openxmlformats.org/drawingml/2006/table">
            <a:tbl>
              <a:tblPr>
                <a:tableStyleId>{E8034E78-7F5D-4C2E-B375-FC64B27BC917}</a:tableStyleId>
              </a:tblPr>
              <a:tblGrid>
                <a:gridCol w="16739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67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52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42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688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7590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0035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599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Fonte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5232" marR="5232" marT="5232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Grupo de </a:t>
                      </a:r>
                    </a:p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Despesa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5232" marR="5232" marT="5232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Natureza</a:t>
                      </a:r>
                    </a:p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Despesa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5232" marR="5232" marT="5232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Empenhado 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5232" marR="5232" marT="5232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Liquidado 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5232" marR="5232" marT="5232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Pago 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5232" marR="5232" marT="5232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Não Pago 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5232" marR="5232" marT="5232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A Liquidar 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5232" marR="5232" marT="5232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768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pt-BR" sz="1600" b="1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Tesouro Estadual</a:t>
                      </a:r>
                      <a:endParaRPr lang="pt-BR" sz="1600" b="1" i="1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232" marR="5232" marT="5232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1600" b="1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Pessoal</a:t>
                      </a:r>
                      <a:endParaRPr lang="pt-BR" sz="1600" b="1" i="1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319004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545.738,16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       545.738,16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       543.855,69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1.882,47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      -  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76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319013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111.864,75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111.864,75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       107.589,92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4.274,83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      -  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076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319092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134.068,77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134.068,77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134.068,77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      -  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      -  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076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319094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       220.529,36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       220.529,36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       220.529,36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      -  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      -  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076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232" marR="5232" marT="523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1.012.201,04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1.012.201,04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1.006.043,74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6.157,30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      -  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0768">
                <a:tc vMerge="1">
                  <a:txBody>
                    <a:bodyPr/>
                    <a:lstStyle/>
                    <a:p>
                      <a:pPr algn="ctr" fontAlgn="ctr"/>
                      <a:endParaRPr lang="pt-BR" sz="1600" b="1" i="1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232" marR="5232" marT="5232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600" b="1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Custeio</a:t>
                      </a:r>
                      <a:endParaRPr lang="pt-BR" sz="1600" b="1" i="1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339039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    8.057.753,50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    8.049.753,50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8.049.753,50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      -  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8.000,00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076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339092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2.834.546,40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    2.834.546,40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2.834.546,40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      -  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      -  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076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339093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55.022,83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55.022,83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55.022,83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      -  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      -  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076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232" marR="5232" marT="523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10.947.322,73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10.939.322,73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10.939.322,73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      -  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8.000,00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076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Bloco de Manutenção (MS)</a:t>
                      </a:r>
                      <a:endParaRPr lang="pt-BR" sz="1400" b="1" i="1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232" marR="5232" marT="5232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600" b="1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Custeio</a:t>
                      </a:r>
                      <a:endParaRPr lang="pt-BR" sz="1600" b="1" i="1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339030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       455.939,72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       435.753,22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435.753,22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      -  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         20.186,50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076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339039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4.749.697,06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4.749.697,06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4.749.697,06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      -  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      -  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076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339092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1.132.828,52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    1.132.828,52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solidFill>
                            <a:schemeClr val="tx1"/>
                          </a:solidFill>
                          <a:effectLst/>
                        </a:rPr>
                        <a:t>    1.132.828,52 </a:t>
                      </a:r>
                      <a:endParaRPr lang="pt-BR" sz="12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      -  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      -  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076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232" marR="5232" marT="523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6.338.465,30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6.318.278,80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6.318.278,80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      -  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20.186,50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07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Bloco de Estruturação (MS)</a:t>
                      </a:r>
                      <a:endParaRPr lang="pt-BR" sz="1400" b="1" i="1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232" marR="5232" marT="523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Investimento</a:t>
                      </a:r>
                      <a:endParaRPr lang="pt-BR" sz="1400" b="1" i="1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449052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5.211.727,21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3.731.814,79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3.071.140,00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660.674,79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1.479.912,42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429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232" marR="5232" marT="523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5.211.727,21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3.731.814,79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3.071.140,00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660.674,79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1.479.912,42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07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Recurso Decisão </a:t>
                      </a:r>
                    </a:p>
                    <a:p>
                      <a:pPr algn="ctr" fontAlgn="ctr"/>
                      <a:r>
                        <a:rPr lang="pt-BR" sz="1400" b="1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Judicial Covid-19</a:t>
                      </a:r>
                      <a:endParaRPr lang="pt-BR" sz="1400" b="1" i="1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232" marR="5232" marT="523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400" b="1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Investimento</a:t>
                      </a:r>
                      <a:endParaRPr lang="pt-BR" sz="1400" b="1" i="1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449052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181.249,18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84.860,34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84.860,34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      -  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96.388,84 </a:t>
                      </a:r>
                      <a:endParaRPr lang="pt-BR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4292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232" marR="5232" marT="523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181.249,18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84.860,34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84.860,34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      -  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96.388,84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55842">
                <a:tc gridSpan="3">
                  <a:txBody>
                    <a:bodyPr/>
                    <a:lstStyle/>
                    <a:p>
                      <a:pPr marL="0" marR="0" indent="0" algn="ctr" defTabSz="91414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Total Geral</a:t>
                      </a:r>
                    </a:p>
                  </a:txBody>
                  <a:tcPr marL="5232" marR="5232" marT="523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232" marR="5232" marT="523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23.690.965,46 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22.086.477,70 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21.419.645,61 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666.832,09 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1.604.487,76 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3600" marR="54000" marT="360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647847"/>
              </p:ext>
            </p:extLst>
          </p:nvPr>
        </p:nvGraphicFramePr>
        <p:xfrm>
          <a:off x="488504" y="5207976"/>
          <a:ext cx="8819630" cy="1245360"/>
        </p:xfrm>
        <a:graphic>
          <a:graphicData uri="http://schemas.openxmlformats.org/drawingml/2006/table">
            <a:tbl>
              <a:tblPr>
                <a:tableStyleId>{E8034E78-7F5D-4C2E-B375-FC64B27BC917}</a:tableStyleId>
              </a:tblPr>
              <a:tblGrid>
                <a:gridCol w="10366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10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6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68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868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8682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9793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5282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8853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Grupo de Despesa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32" marR="5232" marT="5232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Empenhado 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32" marR="5232" marT="5232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Liquidado 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32" marR="5232" marT="5232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Pago 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32" marR="5232" marT="5232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Não Pago 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32" marR="5232" marT="5232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A Liquidar 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232" marR="5232" marT="5232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853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Pessoal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232" marR="5232" marT="5232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1.012.201,04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1.012.201,04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solidFill>
                            <a:schemeClr val="tx1"/>
                          </a:solidFill>
                          <a:effectLst/>
                        </a:rPr>
                        <a:t>    1.006.043,74 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6.157,30 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>
                          <a:solidFill>
                            <a:schemeClr val="tx1"/>
                          </a:solidFill>
                          <a:effectLst/>
                        </a:rPr>
                        <a:t>                       -   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232" marR="5232" marT="5232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853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Custeio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232" marR="5232" marT="5232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17.285.788,03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17.257.601,53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17.257.601,53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            -  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28.186,50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232" marR="5232" marT="5232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853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Investimento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232" marR="5232" marT="5232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5.392.976,39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3.816.675,13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3.156.000,34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660.674,79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232" marR="5232" marT="523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1.576.301,26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232" marR="5232" marT="5232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068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 Geral 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232" marR="5232" marT="523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23.690.965,46 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232" marR="5232" marT="523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22.086.477,70 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232" marR="5232" marT="523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21.419.645,61 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232" marR="5232" marT="523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666.832,09 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232" marR="5232" marT="523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 1.604.487,76 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232" marR="5232" marT="523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19BA594F-E8F2-394A-82D4-BD26629111FB}"/>
              </a:ext>
            </a:extLst>
          </p:cNvPr>
          <p:cNvSpPr txBox="1"/>
          <p:nvPr/>
        </p:nvSpPr>
        <p:spPr>
          <a:xfrm>
            <a:off x="7391" y="34030"/>
            <a:ext cx="98421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4F81B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Execução de Recursos Covid-19 – Dados acumulados, 3º Quad. 2023</a:t>
            </a:r>
            <a:endParaRPr lang="pt-B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31847927-C35E-AEB2-5F16-642B420D5E74}"/>
              </a:ext>
            </a:extLst>
          </p:cNvPr>
          <p:cNvSpPr/>
          <p:nvPr/>
        </p:nvSpPr>
        <p:spPr>
          <a:xfrm>
            <a:off x="7546162" y="44624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5142108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8466" y="6608388"/>
            <a:ext cx="4106162" cy="276987"/>
          </a:xfrm>
          <a:prstGeom prst="rect">
            <a:avLst/>
          </a:prstGeom>
        </p:spPr>
        <p:txBody>
          <a:bodyPr wrap="none" lIns="91427" tIns="45714" rIns="91427" bIns="45714">
            <a:spAutoFit/>
          </a:bodyPr>
          <a:lstStyle/>
          <a:p>
            <a:r>
              <a:rPr lang="pt-BR" sz="1200" dirty="0"/>
              <a:t>Fonte: SIAFE, </a:t>
            </a:r>
            <a:r>
              <a:rPr lang="pt-BR" sz="1200" dirty="0" err="1"/>
              <a:t>Progfonte</a:t>
            </a:r>
            <a:r>
              <a:rPr lang="pt-BR" sz="1200" dirty="0"/>
              <a:t> </a:t>
            </a:r>
            <a:r>
              <a:rPr lang="pt-BR" sz="1200" dirty="0" err="1"/>
              <a:t>jan</a:t>
            </a:r>
            <a:r>
              <a:rPr lang="pt-BR" sz="1200" dirty="0"/>
              <a:t>-dez/2023 - acesso em 18/01/2024.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737836"/>
              </p:ext>
            </p:extLst>
          </p:nvPr>
        </p:nvGraphicFramePr>
        <p:xfrm>
          <a:off x="57945" y="380641"/>
          <a:ext cx="9784210" cy="6227125"/>
        </p:xfrm>
        <a:graphic>
          <a:graphicData uri="http://schemas.openxmlformats.org/drawingml/2006/table">
            <a:tbl>
              <a:tblPr/>
              <a:tblGrid>
                <a:gridCol w="4305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05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55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99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916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48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9165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993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3752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708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8993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5498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05787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818708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91658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689937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291658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786775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291658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</a:tblGrid>
              <a:tr h="114714"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BLOCO MS/ FONTE NO ORÇAMENTO DA SES-TO</a:t>
                      </a:r>
                    </a:p>
                  </a:txBody>
                  <a:tcPr marL="2954" marR="2954" marT="2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Orçamento  Inicial </a:t>
                      </a:r>
                    </a:p>
                  </a:txBody>
                  <a:tcPr marL="2954" marR="2954" marT="2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Alterações </a:t>
                      </a:r>
                    </a:p>
                  </a:txBody>
                  <a:tcPr marL="2954" marR="2954" marT="2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Autorizado </a:t>
                      </a:r>
                    </a:p>
                  </a:txBody>
                  <a:tcPr marL="2954" marR="2954" marT="2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Empenhado </a:t>
                      </a:r>
                    </a:p>
                  </a:txBody>
                  <a:tcPr marL="2954" marR="2954" marT="2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Liquidado </a:t>
                      </a:r>
                    </a:p>
                  </a:txBody>
                  <a:tcPr marL="2954" marR="2954" marT="2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Pago </a:t>
                      </a:r>
                    </a:p>
                  </a:txBody>
                  <a:tcPr marL="2954" marR="2954" marT="2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Saldo Orçamentário </a:t>
                      </a:r>
                    </a:p>
                  </a:txBody>
                  <a:tcPr marL="2954" marR="2954" marT="2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687">
                <a:tc gridSpan="3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R$ 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% 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R$ 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% 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R$ 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% do </a:t>
                      </a:r>
                      <a:r>
                        <a:rPr lang="pt-BR" sz="7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Orç</a:t>
                      </a:r>
                      <a:r>
                        <a:rPr lang="pt-BR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. </a:t>
                      </a:r>
                    </a:p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Inicial 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% do </a:t>
                      </a:r>
                    </a:p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Autorizado 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R$ 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% do </a:t>
                      </a:r>
                    </a:p>
                    <a:p>
                      <a:pPr algn="ctr" fontAlgn="ctr"/>
                      <a:r>
                        <a:rPr lang="pt-BR" sz="7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Orç</a:t>
                      </a:r>
                      <a:r>
                        <a:rPr lang="pt-BR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. Inicial 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% do </a:t>
                      </a:r>
                    </a:p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Empenhado 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R$ 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% 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R$ 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% 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R$ 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39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effectLst/>
                          <a:latin typeface="Calibri"/>
                        </a:rPr>
                        <a:t>ESTRUTURAÇÃO</a:t>
                      </a:r>
                    </a:p>
                  </a:txBody>
                  <a:tcPr marL="2954" marR="2954" marT="2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effectLst/>
                          <a:latin typeface="Calibri"/>
                        </a:rPr>
                        <a:t>601</a:t>
                      </a:r>
                    </a:p>
                  </a:txBody>
                  <a:tcPr marL="2954" marR="2954" marT="2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FUNDO A FUNDO - BLOCO DE ESTRUTURACAO.</a:t>
                      </a:r>
                    </a:p>
                  </a:txBody>
                  <a:tcPr marL="2954" marR="2954" marT="2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21.000.000,00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effectLst/>
                          <a:latin typeface="Calibri"/>
                        </a:rPr>
                        <a:t>1,04%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5.190.205,00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effectLst/>
                          <a:latin typeface="Calibri"/>
                        </a:rPr>
                        <a:t>0,52%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26.190.205,00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effectLst/>
                          <a:latin typeface="Calibri"/>
                        </a:rPr>
                        <a:t>124,72%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effectLst/>
                          <a:latin typeface="Calibri"/>
                        </a:rPr>
                        <a:t>0,87%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1.781.943,19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effectLst/>
                          <a:latin typeface="Calibri"/>
                        </a:rPr>
                        <a:t>8,49%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effectLst/>
                          <a:latin typeface="Calibri"/>
                        </a:rPr>
                        <a:t>0,06%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1.204.914,25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effectLst/>
                          <a:latin typeface="Calibri"/>
                        </a:rPr>
                        <a:t>0,04%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1.196.024,53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effectLst/>
                          <a:latin typeface="Calibri"/>
                        </a:rPr>
                        <a:t>0,04%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24.408.261,81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effectLst/>
                          <a:latin typeface="Calibri"/>
                        </a:rPr>
                        <a:t>13,26%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999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effectLst/>
                          <a:latin typeface="Calibri"/>
                        </a:rPr>
                        <a:t>603</a:t>
                      </a:r>
                    </a:p>
                  </a:txBody>
                  <a:tcPr marL="2954" marR="2954" marT="2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effectLst/>
                          <a:latin typeface="Calibri"/>
                        </a:rPr>
                        <a:t>FUNDO A FUNDO - BLOCO DE ESTRUTURACAO - COVID19</a:t>
                      </a:r>
                    </a:p>
                  </a:txBody>
                  <a:tcPr marL="2954" marR="2954" marT="2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1.100.000,00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0,05%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11.484.145,00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1,15%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12.584.145,00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effectLst/>
                          <a:latin typeface="Calibri"/>
                        </a:rPr>
                        <a:t>1144,01%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0,42%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5.211.727,21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effectLst/>
                          <a:latin typeface="Calibri"/>
                        </a:rPr>
                        <a:t>473,79%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0,18%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3.731.814,79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0,14%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3.071.140,00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0,11%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7.372.417,79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4,01%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399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effectLst/>
                          <a:latin typeface="Calibri"/>
                        </a:rPr>
                        <a:t>MANUTENÇÃO</a:t>
                      </a:r>
                    </a:p>
                  </a:txBody>
                  <a:tcPr marL="2954" marR="2954" marT="2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2954" marR="2954" marT="2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FUNDO A FUNDO - BLOCO DE MANUTENCAO</a:t>
                      </a:r>
                    </a:p>
                  </a:txBody>
                  <a:tcPr marL="2954" marR="2954" marT="2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382.958.000,00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18,92%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134.583.688,00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13,47%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517.541.688,00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effectLst/>
                          <a:latin typeface="Calibri"/>
                        </a:rPr>
                        <a:t>135,14%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17,12%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440.938.854,81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effectLst/>
                          <a:latin typeface="Calibri"/>
                        </a:rPr>
                        <a:t>115,14%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15,53%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395.007.860,95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14,44%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394.909.610,27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14,53%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76.602.833,19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41,62%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999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effectLst/>
                          <a:latin typeface="Calibri"/>
                        </a:rPr>
                        <a:t>602</a:t>
                      </a:r>
                    </a:p>
                  </a:txBody>
                  <a:tcPr marL="2954" marR="2954" marT="2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FUNDO A FUNDO BLOCO DE MANUTENCAO - COVID19</a:t>
                      </a:r>
                    </a:p>
                  </a:txBody>
                  <a:tcPr marL="2954" marR="2954" marT="2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19.078.000,00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0,94%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8.871.343,00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0,89%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27.949.343,00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effectLst/>
                          <a:latin typeface="Calibri"/>
                        </a:rPr>
                        <a:t>146,50%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0,92%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6.338.465,30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effectLst/>
                          <a:latin typeface="Calibri"/>
                        </a:rPr>
                        <a:t>33,22%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0,22%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6.318.278,80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0,23%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6.318.278,80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0,23%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21.610.877,70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11,74%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823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effectLst/>
                          <a:latin typeface="Calibri"/>
                        </a:rPr>
                        <a:t>605</a:t>
                      </a:r>
                    </a:p>
                  </a:txBody>
                  <a:tcPr marL="2954" marR="2954" marT="2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FUNDO A FUNDO - PISO DA ENFERMAGEM </a:t>
                      </a:r>
                    </a:p>
                  </a:txBody>
                  <a:tcPr marL="2954" marR="2954" marT="2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41.353.632,00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5,18%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41.353.632,00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1,72%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36.203.906,04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1,54%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36.203.906,04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1,58%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32.598.424,94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1,43%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5.149.725,96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10,53%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236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effectLst/>
                          <a:latin typeface="Calibri"/>
                        </a:rPr>
                        <a:t>Total Transferência dos Blocos MS</a:t>
                      </a:r>
                    </a:p>
                  </a:txBody>
                  <a:tcPr marL="2954" marR="2954" marT="2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424.136.000,00 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20,95%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201.483.013,00 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20,16%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625.619.013,00 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147,50%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20,69%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490.474.896,55 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115,64%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17,27%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442.466.774,83 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16,18%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438.093.478,54 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16,11%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135.144.116,45 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73,43%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8234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effectLst/>
                          <a:latin typeface="Calibri"/>
                        </a:rPr>
                        <a:t>OUTRAS FONTES</a:t>
                      </a:r>
                    </a:p>
                  </a:txBody>
                  <a:tcPr marL="2954" marR="2954" marT="2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2954" marR="2954" marT="2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RECURSOS NÃO VINCULADOS DE IMPOSTOS</a:t>
                      </a:r>
                    </a:p>
                  </a:txBody>
                  <a:tcPr marL="2954" marR="2954" marT="2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1.541.854.683,00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76,17%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656.169.772,81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65,65%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2.198.024.455,81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effectLst/>
                          <a:latin typeface="Calibri"/>
                        </a:rPr>
                        <a:t>142,56%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72,69%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2.189.605.996,79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effectLst/>
                          <a:latin typeface="Calibri"/>
                        </a:rPr>
                        <a:t>142,01%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77,11%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2.135.689.651,05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78,10%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2.124.623.234,91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78,15%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8.418.459,02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4,57%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74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effectLst/>
                          <a:latin typeface="Calibri"/>
                        </a:rPr>
                        <a:t>501</a:t>
                      </a:r>
                    </a:p>
                  </a:txBody>
                  <a:tcPr marL="2954" marR="2954" marT="2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OUTROS RECURSOS NÃO VINCULADOS</a:t>
                      </a:r>
                    </a:p>
                  </a:txBody>
                  <a:tcPr marL="2954" marR="2954" marT="2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72.388.843,00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7,24%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72.388.843,00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2,39%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68.862.036,94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2,42%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67.453.962,84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2,47%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67.230.345,80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2,47%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3.526.806,06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1,92%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823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effectLst/>
                          <a:latin typeface="Calibri"/>
                        </a:rPr>
                        <a:t>754</a:t>
                      </a:r>
                    </a:p>
                  </a:txBody>
                  <a:tcPr marL="2954" marR="2954" marT="2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RECURSOS DE OPERACOES DE CREDITO</a:t>
                      </a:r>
                    </a:p>
                  </a:txBody>
                  <a:tcPr marL="2954" marR="2954" marT="2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34.441.347,00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2,15%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47.189.429,00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5,91%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81.630.776,00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effectLst/>
                          <a:latin typeface="Calibri"/>
                        </a:rPr>
                        <a:t>237,01%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3,40%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67.862.173,31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effectLst/>
                          <a:latin typeface="Calibri"/>
                        </a:rPr>
                        <a:t>197,04%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2,89%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67.862.173,31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2,96%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67.862.173,31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2,98%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13.768.602,69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28,16%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74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effectLst/>
                          <a:latin typeface="Calibri"/>
                        </a:rPr>
                        <a:t>631</a:t>
                      </a:r>
                    </a:p>
                  </a:txBody>
                  <a:tcPr marL="2954" marR="2954" marT="2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CONVENIOS DO GOVERNO FEDERAL</a:t>
                      </a:r>
                    </a:p>
                  </a:txBody>
                  <a:tcPr marL="2954" marR="2954" marT="2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10.550.000,00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0,66%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6.537.773,00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0,82%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17.087.773,00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effectLst/>
                          <a:latin typeface="Calibri"/>
                        </a:rPr>
                        <a:t>161,97%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0,71%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3.399.566,03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effectLst/>
                          <a:latin typeface="Calibri"/>
                        </a:rPr>
                        <a:t>32,22%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0,14%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3.180.485,29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0,14%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3.180.485,29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0,14%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13.688.206,97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28,00%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145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effectLst/>
                          <a:latin typeface="Calibri"/>
                        </a:rPr>
                        <a:t>635</a:t>
                      </a:r>
                    </a:p>
                  </a:txBody>
                  <a:tcPr marL="2954" marR="2954" marT="2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ROYALTIES DO PETROLEO</a:t>
                      </a:r>
                    </a:p>
                  </a:txBody>
                  <a:tcPr marL="2954" marR="2954" marT="2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10.000.000,00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0,62%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4.247.543,00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0,53%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14.247.543,00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effectLst/>
                          <a:latin typeface="Calibri"/>
                        </a:rPr>
                        <a:t>142,48%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0,59%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8.782.166,91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effectLst/>
                          <a:latin typeface="Calibri"/>
                        </a:rPr>
                        <a:t>87,82%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0,37%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8.757.271,38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0,38%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8.757.271,38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0,38%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5.465.376,09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11,18%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617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effectLst/>
                          <a:latin typeface="Calibri"/>
                        </a:rPr>
                        <a:t>636</a:t>
                      </a:r>
                    </a:p>
                  </a:txBody>
                  <a:tcPr marL="2954" marR="2954" marT="2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OUTRAS TRANSFERENCIAS DE CONVENIOS  VINCULADOS A SAUDE</a:t>
                      </a:r>
                    </a:p>
                  </a:txBody>
                  <a:tcPr marL="2954" marR="2954" marT="2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60.000,00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178.488,00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0,02%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238.488,00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effectLst/>
                          <a:latin typeface="Calibri"/>
                        </a:rPr>
                        <a:t>397,48%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0,01%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112.550,00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effectLst/>
                          <a:latin typeface="Calibri"/>
                        </a:rPr>
                        <a:t>187,58%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112.550,00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1.400,00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125.938,00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0,26%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179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effectLst/>
                          <a:latin typeface="Calibri"/>
                        </a:rPr>
                        <a:t>759</a:t>
                      </a:r>
                    </a:p>
                  </a:txBody>
                  <a:tcPr marL="2954" marR="2954" marT="2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RECURSOS PRÒPRIOS</a:t>
                      </a:r>
                    </a:p>
                  </a:txBody>
                  <a:tcPr marL="2954" marR="2954" marT="2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3.254.000,00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0,20%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2.556.922,00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0,32%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5.810.922,00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effectLst/>
                          <a:latin typeface="Calibri"/>
                        </a:rPr>
                        <a:t>178,58%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0,24%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1.912.301,55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effectLst/>
                          <a:latin typeface="Calibri"/>
                        </a:rPr>
                        <a:t>58,77%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0,08%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1.404.693,43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0,06%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1.361.952,21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0,06%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3.898.620,45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7,97%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5363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effectLst/>
                          <a:latin typeface="Calibri"/>
                        </a:rPr>
                        <a:t>718</a:t>
                      </a:r>
                    </a:p>
                  </a:txBody>
                  <a:tcPr marL="2954" marR="2954" marT="2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AUXILIO FINANCEIRO OUTORGA CRED TRIBUT ICMS ART. 5 EC 123/2022</a:t>
                      </a:r>
                    </a:p>
                  </a:txBody>
                  <a:tcPr marL="2954" marR="2954" marT="2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4.206.580,20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0,53%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4.206.580,20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0,18%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4.206.580,20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0,18%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3.890.641,19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0,17%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3.890.641,19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0,17%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647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effectLst/>
                          <a:latin typeface="Calibri"/>
                        </a:rPr>
                        <a:t>761</a:t>
                      </a:r>
                    </a:p>
                  </a:txBody>
                  <a:tcPr marL="2954" marR="2954" marT="2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RECURSOS ICMS - FECOEP</a:t>
                      </a:r>
                    </a:p>
                  </a:txBody>
                  <a:tcPr marL="2954" marR="2954" marT="2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4.516.910,00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effectLst/>
                          <a:latin typeface="Calibri"/>
                        </a:rPr>
                        <a:t>0,57%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4.516.910,00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effectLst/>
                          <a:latin typeface="Calibri"/>
                        </a:rPr>
                        <a:t>0,19%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4.516.910,00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effectLst/>
                          <a:latin typeface="Calibri"/>
                        </a:rPr>
                        <a:t>0,19%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3.760.626,63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effectLst/>
                          <a:latin typeface="Calibri"/>
                        </a:rPr>
                        <a:t>0,16%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3.760.626,63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effectLst/>
                          <a:latin typeface="Calibri"/>
                        </a:rPr>
                        <a:t>0,16%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602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effectLst/>
                          <a:latin typeface="Calibri"/>
                        </a:rPr>
                        <a:t>Total  Outras Fontes</a:t>
                      </a:r>
                    </a:p>
                  </a:txBody>
                  <a:tcPr marL="2954" marR="2954" marT="2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effectLst/>
                          <a:latin typeface="Calibri"/>
                        </a:rPr>
                        <a:t>1.600.160.030,00 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79,05%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effectLst/>
                          <a:latin typeface="Calibri"/>
                        </a:rPr>
                        <a:t>     797.992.261,01 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79,84%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effectLst/>
                          <a:latin typeface="Calibri"/>
                        </a:rPr>
                        <a:t>2.398.152.291,01 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149,87%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79,31%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effectLst/>
                          <a:latin typeface="Calibri"/>
                        </a:rPr>
                        <a:t>2.349.260.281,73 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146,81%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82,73%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effectLst/>
                          <a:latin typeface="Calibri"/>
                        </a:rPr>
                        <a:t>2.292.112.055,12 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83,82%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effectLst/>
                          <a:latin typeface="Calibri"/>
                        </a:rPr>
                        <a:t>2.280.668.130,72 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83,89%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effectLst/>
                          <a:latin typeface="Calibri"/>
                        </a:rPr>
                        <a:t>48.892.009,28 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26,57%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1602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effectLst/>
                          <a:latin typeface="Calibri"/>
                        </a:rPr>
                        <a:t>TOTAL GERAL</a:t>
                      </a:r>
                    </a:p>
                  </a:txBody>
                  <a:tcPr marL="2954" marR="2954" marT="29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effectLst/>
                          <a:latin typeface="Calibri"/>
                        </a:rPr>
                        <a:t>2.024.296.030,00 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effectLst/>
                          <a:latin typeface="Calibri"/>
                        </a:rPr>
                        <a:t>     999.475.274,01 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effectLst/>
                          <a:latin typeface="Calibri"/>
                        </a:rPr>
                        <a:t>3.023.771.304,01 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149,37%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effectLst/>
                          <a:latin typeface="Calibri"/>
                        </a:rPr>
                        <a:t>2.839.735.178,28 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140,28%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effectLst/>
                          <a:latin typeface="Calibri"/>
                        </a:rPr>
                        <a:t>2.734.578.829,95 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effectLst/>
                          <a:latin typeface="Calibri"/>
                        </a:rPr>
                        <a:t>2.718.761.609,26 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effectLst/>
                          <a:latin typeface="Calibri"/>
                        </a:rPr>
                        <a:t>184.036.125,73 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3600" marR="18000" marT="36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19BA594F-E8F2-394A-82D4-BD26629111FB}"/>
              </a:ext>
            </a:extLst>
          </p:cNvPr>
          <p:cNvSpPr txBox="1"/>
          <p:nvPr/>
        </p:nvSpPr>
        <p:spPr>
          <a:xfrm>
            <a:off x="-24407" y="-40636"/>
            <a:ext cx="98421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4F81B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Execução Orçamentária Saúde por Fonte de Recursos – Dados acumulados, 3º Quad. 2023</a:t>
            </a:r>
            <a:endParaRPr lang="pt-B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8375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28466" y="6581001"/>
            <a:ext cx="2172363" cy="261598"/>
          </a:xfrm>
          <a:prstGeom prst="rect">
            <a:avLst/>
          </a:prstGeom>
        </p:spPr>
        <p:txBody>
          <a:bodyPr wrap="none" lIns="91427" tIns="45714" rIns="91427" bIns="45714">
            <a:spAutoFit/>
          </a:bodyPr>
          <a:lstStyle/>
          <a:p>
            <a:r>
              <a:rPr lang="pt-BR" sz="1100" dirty="0"/>
              <a:t>Fonte: SIAFE - IMPBY - 17/01/2024</a:t>
            </a:r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043714"/>
              </p:ext>
            </p:extLst>
          </p:nvPr>
        </p:nvGraphicFramePr>
        <p:xfrm>
          <a:off x="-15552" y="12651"/>
          <a:ext cx="9934516" cy="65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lanilha" r:id="rId4" imgW="13912892" imgH="7708847" progId="Excel.Sheet.12">
                  <p:embed/>
                </p:oleObj>
              </mc:Choice>
              <mc:Fallback>
                <p:oleObj name="Planilha" r:id="rId4" imgW="13912892" imgH="770884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5552" y="12651"/>
                        <a:ext cx="9934516" cy="65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11122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28467" y="6581001"/>
            <a:ext cx="2234881" cy="261598"/>
          </a:xfrm>
          <a:prstGeom prst="rect">
            <a:avLst/>
          </a:prstGeom>
        </p:spPr>
        <p:txBody>
          <a:bodyPr wrap="none" lIns="91427" tIns="45714" rIns="91427" bIns="45714">
            <a:spAutoFit/>
          </a:bodyPr>
          <a:lstStyle/>
          <a:p>
            <a:r>
              <a:rPr lang="pt-BR" sz="1100" dirty="0"/>
              <a:t>Fonte: SIAFE - IMPBY – 19/01/2024.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704388"/>
              </p:ext>
            </p:extLst>
          </p:nvPr>
        </p:nvGraphicFramePr>
        <p:xfrm>
          <a:off x="-15552" y="-27384"/>
          <a:ext cx="9884454" cy="6816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06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730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20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20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39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203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4228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1203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2295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1343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ND</a:t>
                      </a:r>
                      <a:endParaRPr lang="pt-BR" sz="850" b="1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4208" marR="4208" marT="4208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50" b="1" dirty="0">
                          <a:solidFill>
                            <a:schemeClr val="bg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Execução dos Recursos do Tesouro – </a:t>
                      </a:r>
                      <a:r>
                        <a:rPr lang="pt-BR" sz="850" b="1" dirty="0">
                          <a:solidFill>
                            <a:schemeClr val="bg1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Dados acumulados, 3º Quad. 2023</a:t>
                      </a:r>
                    </a:p>
                  </a:txBody>
                  <a:tcPr marL="4208" marR="4208" marT="4208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Dotação Inicial </a:t>
                      </a:r>
                      <a:endParaRPr lang="pt-BR" sz="850" b="1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4208" marR="4208" marT="4208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Autorizado </a:t>
                      </a:r>
                      <a:endParaRPr lang="pt-BR" sz="850" b="1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4208" marR="4208" marT="4208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% </a:t>
                      </a:r>
                      <a:endParaRPr lang="pt-BR" sz="850" b="1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4208" marR="4208" marT="4208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Empenhado </a:t>
                      </a:r>
                      <a:endParaRPr lang="pt-BR" sz="850" b="1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4208" marR="4208" marT="4208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% </a:t>
                      </a:r>
                      <a:endParaRPr lang="pt-BR" sz="850" b="1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4208" marR="4208" marT="4208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Liquidado </a:t>
                      </a:r>
                      <a:endParaRPr lang="pt-BR" sz="850" b="1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4208" marR="4208" marT="4208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Pago </a:t>
                      </a:r>
                      <a:endParaRPr lang="pt-BR" sz="850" b="1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4208" marR="4208" marT="4208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Saldo Orçamentário </a:t>
                      </a:r>
                      <a:endParaRPr lang="pt-BR" sz="850" b="1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4208" marR="4208" marT="4208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319011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VENCIMENTOS E VANTAGENS FIXAS - PESSOAL CIVIL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647.835.426,00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 dirty="0">
                          <a:effectLst/>
                        </a:rPr>
                        <a:t>838.914.516,24</a:t>
                      </a:r>
                      <a:endParaRPr lang="pt-BR" sz="850" b="0" i="0" u="none" strike="noStrike" dirty="0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 dirty="0">
                          <a:effectLst/>
                        </a:rPr>
                        <a:t>38,8%</a:t>
                      </a:r>
                      <a:endParaRPr lang="pt-BR" sz="850" b="0" i="0" u="none" strike="noStrike" dirty="0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 dirty="0">
                          <a:effectLst/>
                        </a:rPr>
                        <a:t>838.316.523,50</a:t>
                      </a:r>
                      <a:endParaRPr lang="pt-BR" sz="850" b="0" i="0" u="none" strike="noStrike" dirty="0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 dirty="0">
                          <a:effectLst/>
                        </a:rPr>
                        <a:t>39,0%</a:t>
                      </a:r>
                      <a:endParaRPr lang="pt-BR" sz="850" b="0" i="0" u="none" strike="noStrike" dirty="0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 dirty="0">
                          <a:effectLst/>
                        </a:rPr>
                        <a:t>838.316.523,50</a:t>
                      </a:r>
                      <a:endParaRPr lang="pt-BR" sz="850" b="0" i="0" u="none" strike="noStrike" dirty="0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 dirty="0">
                          <a:effectLst/>
                        </a:rPr>
                        <a:t>838.083.392,89</a:t>
                      </a:r>
                      <a:endParaRPr lang="pt-BR" sz="850" b="0" i="0" u="none" strike="noStrike" dirty="0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 dirty="0">
                          <a:effectLst/>
                        </a:rPr>
                        <a:t>597.992,74</a:t>
                      </a:r>
                      <a:endParaRPr lang="pt-BR" sz="850" b="0" i="0" u="none" strike="noStrike" dirty="0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319004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CONTRATACAO POR TEMPO DETERMINADO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238.000.000,00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283.584.119,00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13,1%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283.584.117,23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13,2%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283.584.117,23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281.457.559,82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1,77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319113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OBRIGACOES PATRONAIS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101.000.000,00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157.686.015,11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7,3%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157.686.013,90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7,3%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157.686.013,90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157.686.013,90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1,21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319092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DESPESAS DE EXERCICIOS ANTERIORES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37.000.000,00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79.317.268,00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3,7%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79.317.267,54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3,7%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79.317.267,54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79.298.705,40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0,46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319013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OBRIGACOES PATRONAIS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48.000.000,00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77.844.466,46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3,6%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77.816.046,10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3,6%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77.816.046,10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71.204.952,57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28.420,36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319094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INDENIZACOES E RESTITUICOES TRABALHISTAS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14.800.000,00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27.433.522,00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1,3%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27.433.521,24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1,3%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27.433.521,24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27.428.485,09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0,76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319016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OUTRAS DESPESAS VARIAVEIS-PESSOAL CIVL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4.000.000,00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5.237.647,00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0,2%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5.237.646,64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0,2%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5.237.646,64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5.237.646,64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0,36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319096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RESSARCIMENTO DE DESPESAS DE PESSOAL REQUISITADO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24.000,00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147.828,00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0,0%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147.827,02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0,0%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147.827,02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129.213,58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0,98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319192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DESPESAS DE EXERCICIOS ANTERIORES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30.000,00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0,0%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0,0%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b="1" u="none" strike="noStrike" dirty="0">
                          <a:effectLst/>
                        </a:rPr>
                        <a:t>Total</a:t>
                      </a:r>
                      <a:endParaRPr lang="pt-BR" sz="8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4208" marR="4208" marT="42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b="1" u="none" strike="noStrike" dirty="0">
                          <a:effectLst/>
                        </a:rPr>
                        <a:t>PESSOAL E ENCARGOS SOCIAIS</a:t>
                      </a:r>
                      <a:endParaRPr lang="pt-BR" sz="8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4208" marR="4208" marT="42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b="1" u="none" strike="noStrike" dirty="0">
                          <a:effectLst/>
                        </a:rPr>
                        <a:t>1.090.689.426,00</a:t>
                      </a:r>
                      <a:endParaRPr lang="pt-BR" sz="8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4208" marR="4208" marT="42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b="1" u="none" strike="noStrike" dirty="0">
                          <a:effectLst/>
                        </a:rPr>
                        <a:t>1.470.165.381,81</a:t>
                      </a:r>
                      <a:endParaRPr lang="pt-BR" sz="8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4208" marR="4208" marT="42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b="1" u="none" strike="noStrike" dirty="0">
                          <a:effectLst/>
                        </a:rPr>
                        <a:t>68,0%</a:t>
                      </a:r>
                      <a:endParaRPr lang="pt-BR" sz="850" b="1" i="0" u="none" strike="noStrike" dirty="0">
                        <a:effectLst/>
                        <a:latin typeface="Tahoma"/>
                      </a:endParaRPr>
                    </a:p>
                  </a:txBody>
                  <a:tcPr marL="4208" marR="4208" marT="42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b="1" u="none" strike="noStrike" dirty="0">
                          <a:effectLst/>
                        </a:rPr>
                        <a:t>1.469.538.963,17</a:t>
                      </a:r>
                      <a:endParaRPr lang="pt-BR" sz="8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4208" marR="4208" marT="42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b="1" u="none" strike="noStrike" dirty="0">
                          <a:effectLst/>
                        </a:rPr>
                        <a:t>68,3%</a:t>
                      </a:r>
                      <a:endParaRPr lang="pt-BR" sz="850" b="1" i="0" u="none" strike="noStrike" dirty="0">
                        <a:effectLst/>
                        <a:latin typeface="Tahoma"/>
                      </a:endParaRPr>
                    </a:p>
                  </a:txBody>
                  <a:tcPr marL="4208" marR="4208" marT="42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b="1" u="none" strike="noStrike" dirty="0">
                          <a:effectLst/>
                        </a:rPr>
                        <a:t>1.469.538.963,17</a:t>
                      </a:r>
                      <a:endParaRPr lang="pt-BR" sz="8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4208" marR="4208" marT="42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b="1" u="none" strike="noStrike" dirty="0">
                          <a:effectLst/>
                        </a:rPr>
                        <a:t>1.460.525.969,89</a:t>
                      </a:r>
                      <a:endParaRPr lang="pt-BR" sz="8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4208" marR="4208" marT="42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b="1" u="none" strike="noStrike" dirty="0">
                          <a:effectLst/>
                        </a:rPr>
                        <a:t>626.418,64</a:t>
                      </a:r>
                      <a:endParaRPr lang="pt-BR" sz="8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4208" marR="4208" marT="42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339039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OUTROS SERVICOS DE TERCEIROS - PESSOA JURIDICA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231.345.820,00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381.431.913,74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17,7%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375.189.971,37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17,4%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361.514.969,03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360.101.852,06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6.241.942,37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339092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DESPESAS DE EXERCICIOS ANTERIORES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20.428.259,00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113.447.179,00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5,3%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112.998.395,85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5,3%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112.998.395,85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112.887.492,30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448.783,15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334141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CONTRIBUICOES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35.783.089,00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48.003.431,00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2,2%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48.003.429,82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2,2%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45.522.623,69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45.522.623,69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1,18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339030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MATERIAL DE CONSUMO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20.527.671,00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23.871.628,00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1,1%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23.803.939,10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1,1%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13.434.997,77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13.316.415,18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67.688,90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334141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CONTRIBUICOES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17.828.193,00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0,8%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17.828.193,00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0,8%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17.828.193,00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17.828.193,00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339037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LOCACAO DE MAO-DE-OBRA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2.449.043,00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17.535.273,00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0,8%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17.492.047,39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0,8%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14.635.425,12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14.635.425,12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43.225,61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339091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SENTENCAS JUDICIAIS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3.500.000,00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11.092.045,00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0,5%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11.077.131,85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0,5%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10.834.747,91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10.825.747,91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14.913,15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339033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 dirty="0">
                          <a:effectLst/>
                        </a:rPr>
                        <a:t>PASSAGENS E DESPESAS COM LOCOMOCAO</a:t>
                      </a:r>
                      <a:endParaRPr lang="pt-BR" sz="850" b="0" i="0" u="none" strike="noStrike" dirty="0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3.307.600,00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10.635.113,00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0,5%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10.635.111,78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0,5%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9.169.307,73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9.169.307,73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1,22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339040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 dirty="0">
                          <a:effectLst/>
                        </a:rPr>
                        <a:t>SERV</a:t>
                      </a:r>
                      <a:r>
                        <a:rPr lang="pt-BR" sz="850" u="none" strike="noStrike" baseline="0" dirty="0">
                          <a:effectLst/>
                        </a:rPr>
                        <a:t> </a:t>
                      </a:r>
                      <a:r>
                        <a:rPr lang="pt-BR" sz="850" u="none" strike="noStrike" dirty="0">
                          <a:effectLst/>
                        </a:rPr>
                        <a:t>DE TIC - PESSOA JURIDICA</a:t>
                      </a:r>
                      <a:endParaRPr lang="pt-BR" sz="850" b="0" i="0" u="none" strike="noStrike" dirty="0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5.180.345,00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9.851.491,00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0,5%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9.843.613,27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0,5%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9.514.645,36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9.514.645,36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7.877,73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339032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 dirty="0">
                          <a:effectLst/>
                        </a:rPr>
                        <a:t>MATERIAL, BEM/SERV DISTRIBUICAO GRATUITA</a:t>
                      </a:r>
                      <a:endParaRPr lang="pt-BR" sz="850" b="0" i="0" u="none" strike="noStrike" dirty="0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5.642.598,00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8.406.272,00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0,4%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8.377.196,89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0,4%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4.844.274,84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4.844.274,84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29.075,11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339039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OUTROS SERVICOS DE TERCEIROS - PESSOA JURIDICA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4.516.910,00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0,2%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4.516.910,00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0,2%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3.760.626,63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3.760.626,63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335041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CONTRIBUICOES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200.000,00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3.225.300,00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0,1%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3.158.327,00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0,1%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1.803.627,00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1.803.627,00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66.973,00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334041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CONTRIBUICOES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16.106.219,00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1.855.458,00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0,1%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1.838.659,92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0,1%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1.838.659,92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1.838.659,92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16.798,08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339093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INDENIZACOES E RESTITUICOES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1.475.126,00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0,1%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1.475.124,09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0,1%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1.475.124,09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1.475.124,09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1,91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334192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DESPESAS DE EXERCICIOS ANTERIORES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1.285.000,00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1.200.800,00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0,1%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1.200.800,00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0,1%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1.200.800,00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1.200.800,00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339014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DIARIAS - CIVIL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1.312.000,00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1.139.663,00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0,1%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995.667,40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0,0%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995.667,40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995.667,40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143.995,60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339047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OBRIGACOES TRIBUTARIAS E CONTRIBUTIVAS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244.000,00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859.157,26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0,0%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809.808,98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0,0%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809.808,98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809.808,98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49.348,28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339048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OUTROS AUXILIOS FINANCEIROS A PESSOAS FISICAS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722.898,00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0,0%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715.189,51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0,0%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715.189,51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709.571,26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7.708,49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339036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OUTROS SERVICOS DE TERCEIROS - PESSOA FISICA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1.828.520,00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517.277,00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0,0%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461.243,60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0,0%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457.326,00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457.326,00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56.033,40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335043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SUBVENCOES SOCIAIS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2.500.000,00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300.000,00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0,0%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298.500,00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0,0%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298.500,00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298.500,00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1.500,00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339008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 dirty="0">
                          <a:effectLst/>
                        </a:rPr>
                        <a:t>OUTROS BENEFICIOS ASSIS</a:t>
                      </a:r>
                      <a:r>
                        <a:rPr lang="pt-BR" sz="850" u="none" strike="noStrike" baseline="0" dirty="0">
                          <a:effectLst/>
                        </a:rPr>
                        <a:t> </a:t>
                      </a:r>
                      <a:r>
                        <a:rPr lang="pt-BR" sz="850" u="none" strike="noStrike" dirty="0">
                          <a:effectLst/>
                        </a:rPr>
                        <a:t> DO SERVIDOR E DO MILITAR</a:t>
                      </a:r>
                      <a:endParaRPr lang="pt-BR" sz="850" b="0" i="0" u="none" strike="noStrike" dirty="0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238.674,00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0,0%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238.673,72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0,0%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238.673,72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238.673,72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0,28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337170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RATEIO PELA PARTICIPACAO EM CONSORCIO PUBLICO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4.000.000,00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195.699,00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0,0%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195.697,73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0,0%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195.697,73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195.697,73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1,27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extLst>
                  <a:ext uri="{0D108BD9-81ED-4DB2-BD59-A6C34878D82A}">
                    <a16:rowId xmlns:a16="http://schemas.microsoft.com/office/drawing/2014/main" xmlns="" val="100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335043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SUBVENCOES SOCIAIS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350.000,00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100.000,00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0,0%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100.000,00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0,0%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100.000,00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100.000,00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extLst>
                  <a:ext uri="{0D108BD9-81ED-4DB2-BD59-A6C34878D82A}">
                    <a16:rowId xmlns:a16="http://schemas.microsoft.com/office/drawing/2014/main" xmlns="" val="100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334092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DESPESAS DE EXERCICIOS ANTERIORES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675.000,00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0,0%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0,0%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extLst>
                  <a:ext uri="{0D108BD9-81ED-4DB2-BD59-A6C34878D82A}">
                    <a16:rowId xmlns:a16="http://schemas.microsoft.com/office/drawing/2014/main" xmlns="" val="10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339030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MATERIAL DE CONSUMO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2.455.229,00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0,0%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0,0%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extLst>
                  <a:ext uri="{0D108BD9-81ED-4DB2-BD59-A6C34878D82A}">
                    <a16:rowId xmlns:a16="http://schemas.microsoft.com/office/drawing/2014/main" xmlns="" val="10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339033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PASSAGENS E DESPESAS COM LOCOMOCAO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0,0%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0,0%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extLst>
                  <a:ext uri="{0D108BD9-81ED-4DB2-BD59-A6C34878D82A}">
                    <a16:rowId xmlns:a16="http://schemas.microsoft.com/office/drawing/2014/main" xmlns="" val="100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339049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AUXILIO-TRANSPORTE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800.000,00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0,0%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0,0%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extLst>
                  <a:ext uri="{0D108BD9-81ED-4DB2-BD59-A6C34878D82A}">
                    <a16:rowId xmlns:a16="http://schemas.microsoft.com/office/drawing/2014/main" xmlns="" val="100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b="1" u="none" strike="noStrike" dirty="0">
                          <a:effectLst/>
                        </a:rPr>
                        <a:t>Total</a:t>
                      </a:r>
                      <a:endParaRPr lang="pt-BR" sz="8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4208" marR="4208" marT="42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b="1" u="none" strike="noStrike" dirty="0">
                          <a:effectLst/>
                        </a:rPr>
                        <a:t>OUTRAS DESPESAS CORRENTES</a:t>
                      </a:r>
                      <a:endParaRPr lang="pt-BR" sz="8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4208" marR="4208" marT="42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b="1" u="none" strike="noStrike" dirty="0">
                          <a:effectLst/>
                        </a:rPr>
                        <a:t>359.920.393,00</a:t>
                      </a:r>
                      <a:endParaRPr lang="pt-BR" sz="8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4208" marR="4208" marT="42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b="1" u="none" strike="noStrike" dirty="0">
                          <a:effectLst/>
                        </a:rPr>
                        <a:t>658.449.501,00</a:t>
                      </a:r>
                      <a:endParaRPr lang="pt-BR" sz="8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4208" marR="4208" marT="42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b="1" u="none" strike="noStrike" dirty="0">
                          <a:effectLst/>
                        </a:rPr>
                        <a:t>30,5%</a:t>
                      </a:r>
                      <a:endParaRPr lang="pt-BR" sz="850" b="1" i="0" u="none" strike="noStrike" dirty="0">
                        <a:effectLst/>
                        <a:latin typeface="Tahoma"/>
                      </a:endParaRPr>
                    </a:p>
                  </a:txBody>
                  <a:tcPr marL="4208" marR="4208" marT="42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b="1" u="none" strike="noStrike" dirty="0">
                          <a:effectLst/>
                        </a:rPr>
                        <a:t>651.253.632,27</a:t>
                      </a:r>
                      <a:endParaRPr lang="pt-BR" sz="8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4208" marR="4208" marT="42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b="1" u="none" strike="noStrike" dirty="0">
                          <a:effectLst/>
                        </a:rPr>
                        <a:t>30,3%</a:t>
                      </a:r>
                      <a:endParaRPr lang="pt-BR" sz="850" b="1" i="0" u="none" strike="noStrike" dirty="0">
                        <a:effectLst/>
                        <a:latin typeface="Tahoma"/>
                      </a:endParaRPr>
                    </a:p>
                  </a:txBody>
                  <a:tcPr marL="4208" marR="4208" marT="42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b="1" u="none" strike="noStrike" dirty="0">
                          <a:effectLst/>
                        </a:rPr>
                        <a:t>614.187.281,28</a:t>
                      </a:r>
                      <a:endParaRPr lang="pt-BR" sz="8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4208" marR="4208" marT="42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b="1" u="none" strike="noStrike" dirty="0">
                          <a:effectLst/>
                        </a:rPr>
                        <a:t>612.530.059,92</a:t>
                      </a:r>
                      <a:endParaRPr lang="pt-BR" sz="8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4208" marR="4208" marT="42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b="1" u="none" strike="noStrike" dirty="0">
                          <a:effectLst/>
                        </a:rPr>
                        <a:t>7.195.868,73</a:t>
                      </a:r>
                      <a:endParaRPr lang="pt-BR" sz="8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4208" marR="4208" marT="42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449052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EQUIPAMENTOS E MATERIAL PERMANENTE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2.460.344,00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13.187.784,00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0,6%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12.962.448,65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0,6%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1.432.570,34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1.326.368,84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225.335,35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extLst>
                  <a:ext uri="{0D108BD9-81ED-4DB2-BD59-A6C34878D82A}">
                    <a16:rowId xmlns:a16="http://schemas.microsoft.com/office/drawing/2014/main" xmlns="" val="100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449051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OBRAS E INSTALACOES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11.508.256,00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8.821.615,00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0,4%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8.821.614,32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0,4%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3.662.464,51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3.662.464,51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0,68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extLst>
                  <a:ext uri="{0D108BD9-81ED-4DB2-BD59-A6C34878D82A}">
                    <a16:rowId xmlns:a16="http://schemas.microsoft.com/office/drawing/2014/main" xmlns="" val="100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444142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AUXILIOS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7.722.958,00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0,4%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7.722.958,00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0,4%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7.722.958,00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7.432.958,00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extLst>
                  <a:ext uri="{0D108BD9-81ED-4DB2-BD59-A6C34878D82A}">
                    <a16:rowId xmlns:a16="http://schemas.microsoft.com/office/drawing/2014/main" xmlns="" val="10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445042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AUXILIOS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805.000,00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1.255.000,00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0,1%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1.254.519,12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0,1%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499.519,12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499.519,12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480,88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extLst>
                  <a:ext uri="{0D108BD9-81ED-4DB2-BD59-A6C34878D82A}">
                    <a16:rowId xmlns:a16="http://schemas.microsoft.com/office/drawing/2014/main" xmlns="" val="100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444042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AUXILIOS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9.870.691,00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300.000,00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0,0%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298.500,00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0,0%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298.500,00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298.500,00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1.500,00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extLst>
                  <a:ext uri="{0D108BD9-81ED-4DB2-BD59-A6C34878D82A}">
                    <a16:rowId xmlns:a16="http://schemas.microsoft.com/office/drawing/2014/main" xmlns="" val="100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449052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EQUIPAMENTOS E MATERIAL PERMANENTE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3.180.000,00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570.000,00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0,0%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201.148,00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0,0%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38.898,00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38.898,00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368.852,00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extLst>
                  <a:ext uri="{0D108BD9-81ED-4DB2-BD59-A6C34878D82A}">
                    <a16:rowId xmlns:a16="http://schemas.microsoft.com/office/drawing/2014/main" xmlns="" val="10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449092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DESPESAS DE EXERCICIOS ANTERIORES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60.000,00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195.684,00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0,0%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195.683,03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0,0%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195.683,03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195.683,03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0,97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extLst>
                  <a:ext uri="{0D108BD9-81ED-4DB2-BD59-A6C34878D82A}">
                    <a16:rowId xmlns:a16="http://schemas.microsoft.com/office/drawing/2014/main" xmlns="" val="100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449093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INDENIZACOES E RESTITUICOES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24.680,00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0,0%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24.679,29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0,0%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24.679,29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24.679,29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0,71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extLst>
                  <a:ext uri="{0D108BD9-81ED-4DB2-BD59-A6C34878D82A}">
                    <a16:rowId xmlns:a16="http://schemas.microsoft.com/office/drawing/2014/main" xmlns="" val="10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449091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u="none" strike="noStrike">
                          <a:effectLst/>
                        </a:rPr>
                        <a:t>SENTENCAS JUDICIAIS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50.000,00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0,0%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u="none" strike="noStrike">
                          <a:effectLst/>
                        </a:rPr>
                        <a:t>0,0%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u="none" strike="noStrike">
                          <a:effectLst/>
                        </a:rPr>
                        <a:t>0</a:t>
                      </a:r>
                      <a:endParaRPr lang="pt-BR" sz="850" b="0" i="0" u="none" strike="noStrike">
                        <a:effectLst/>
                        <a:latin typeface="Tahoma"/>
                      </a:endParaRPr>
                    </a:p>
                  </a:txBody>
                  <a:tcPr marL="4208" marR="4208" marT="4208" marB="0" anchor="ctr"/>
                </a:tc>
                <a:extLst>
                  <a:ext uri="{0D108BD9-81ED-4DB2-BD59-A6C34878D82A}">
                    <a16:rowId xmlns:a16="http://schemas.microsoft.com/office/drawing/2014/main" xmlns="" val="100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b="1" u="none" strike="noStrike" dirty="0">
                          <a:effectLst/>
                        </a:rPr>
                        <a:t>Total</a:t>
                      </a:r>
                      <a:endParaRPr lang="pt-BR" sz="8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4208" marR="4208" marT="42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50" b="1" u="none" strike="noStrike" dirty="0">
                          <a:effectLst/>
                        </a:rPr>
                        <a:t>INVESTIMENTOS</a:t>
                      </a:r>
                      <a:endParaRPr lang="pt-BR" sz="8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4208" marR="4208" marT="42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b="1" u="none" strike="noStrike" dirty="0">
                          <a:effectLst/>
                        </a:rPr>
                        <a:t>27.934.291,00</a:t>
                      </a:r>
                      <a:endParaRPr lang="pt-BR" sz="850" b="1" i="0" u="none" strike="noStrike" dirty="0">
                        <a:effectLst/>
                        <a:latin typeface="Tahoma"/>
                      </a:endParaRPr>
                    </a:p>
                  </a:txBody>
                  <a:tcPr marL="4208" marR="4208" marT="42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b="1" u="none" strike="noStrike" dirty="0">
                          <a:effectLst/>
                        </a:rPr>
                        <a:t>32.077.721,00</a:t>
                      </a:r>
                      <a:endParaRPr lang="pt-BR" sz="850" b="1" i="0" u="none" strike="noStrike" dirty="0">
                        <a:effectLst/>
                        <a:latin typeface="Tahoma"/>
                      </a:endParaRPr>
                    </a:p>
                  </a:txBody>
                  <a:tcPr marL="4208" marR="4208" marT="42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b="1" u="none" strike="noStrike" dirty="0">
                          <a:effectLst/>
                        </a:rPr>
                        <a:t>1,5%</a:t>
                      </a:r>
                      <a:endParaRPr lang="pt-BR" sz="850" b="1" i="0" u="none" strike="noStrike" dirty="0">
                        <a:effectLst/>
                        <a:latin typeface="Tahoma"/>
                      </a:endParaRPr>
                    </a:p>
                  </a:txBody>
                  <a:tcPr marL="4208" marR="4208" marT="42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b="1" u="none" strike="noStrike" dirty="0">
                          <a:effectLst/>
                        </a:rPr>
                        <a:t>31.481.550,41</a:t>
                      </a:r>
                      <a:endParaRPr lang="pt-BR" sz="850" b="1" i="0" u="none" strike="noStrike" dirty="0">
                        <a:effectLst/>
                        <a:latin typeface="Tahoma"/>
                      </a:endParaRPr>
                    </a:p>
                  </a:txBody>
                  <a:tcPr marL="4208" marR="4208" marT="42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b="1" u="none" strike="noStrike" dirty="0">
                          <a:effectLst/>
                        </a:rPr>
                        <a:t>1,5%</a:t>
                      </a:r>
                      <a:endParaRPr lang="pt-BR" sz="850" b="1" i="0" u="none" strike="noStrike" dirty="0">
                        <a:effectLst/>
                        <a:latin typeface="Tahoma"/>
                      </a:endParaRPr>
                    </a:p>
                  </a:txBody>
                  <a:tcPr marL="4208" marR="4208" marT="42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b="1" u="none" strike="noStrike" dirty="0">
                          <a:effectLst/>
                        </a:rPr>
                        <a:t>13.875.272,29</a:t>
                      </a:r>
                      <a:endParaRPr lang="pt-BR" sz="850" b="1" i="0" u="none" strike="noStrike" dirty="0">
                        <a:effectLst/>
                        <a:latin typeface="Tahoma"/>
                      </a:endParaRPr>
                    </a:p>
                  </a:txBody>
                  <a:tcPr marL="4208" marR="4208" marT="42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b="1" u="none" strike="noStrike" dirty="0">
                          <a:effectLst/>
                        </a:rPr>
                        <a:t>13.479.070,79</a:t>
                      </a:r>
                      <a:endParaRPr lang="pt-BR" sz="850" b="1" i="0" u="none" strike="noStrike" dirty="0">
                        <a:effectLst/>
                        <a:latin typeface="Tahoma"/>
                      </a:endParaRPr>
                    </a:p>
                  </a:txBody>
                  <a:tcPr marL="4208" marR="4208" marT="42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b="1" u="none" strike="noStrike" dirty="0">
                          <a:effectLst/>
                        </a:rPr>
                        <a:t>596.170,59</a:t>
                      </a:r>
                      <a:endParaRPr lang="pt-BR" sz="850" b="1" i="0" u="none" strike="noStrike" dirty="0">
                        <a:effectLst/>
                        <a:latin typeface="Tahoma"/>
                      </a:endParaRPr>
                    </a:p>
                  </a:txBody>
                  <a:tcPr marL="4208" marR="4208" marT="42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8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850" b="1" u="none" strike="noStrike" dirty="0">
                          <a:effectLst/>
                        </a:rPr>
                        <a:t>Total Geral</a:t>
                      </a:r>
                      <a:endParaRPr lang="pt-BR" sz="8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4208" marR="4208" marT="42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b="1" u="none" strike="noStrike" dirty="0">
                          <a:effectLst/>
                        </a:rPr>
                        <a:t>1.478.544.110,00</a:t>
                      </a:r>
                      <a:endParaRPr lang="pt-BR" sz="8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4208" marR="4208" marT="42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b="1" u="none" strike="noStrike" dirty="0">
                          <a:effectLst/>
                        </a:rPr>
                        <a:t>2.160.692.603,81</a:t>
                      </a:r>
                      <a:endParaRPr lang="pt-BR" sz="8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4208" marR="4208" marT="42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b="1" u="none" strike="noStrike" dirty="0">
                          <a:effectLst/>
                        </a:rPr>
                        <a:t>100,0%</a:t>
                      </a:r>
                      <a:endParaRPr lang="pt-BR" sz="850" b="1" i="0" u="none" strike="noStrike" dirty="0">
                        <a:effectLst/>
                        <a:latin typeface="Tahoma"/>
                      </a:endParaRPr>
                    </a:p>
                  </a:txBody>
                  <a:tcPr marL="4208" marR="4208" marT="42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b="1" u="none" strike="noStrike" dirty="0">
                          <a:effectLst/>
                        </a:rPr>
                        <a:t>2.152.274.145,85</a:t>
                      </a:r>
                      <a:endParaRPr lang="pt-BR" sz="8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4208" marR="4208" marT="42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50" b="1" u="none" strike="noStrike" dirty="0">
                          <a:effectLst/>
                        </a:rPr>
                        <a:t>100,0%</a:t>
                      </a:r>
                      <a:endParaRPr lang="pt-BR" sz="850" b="1" i="0" u="none" strike="noStrike" dirty="0">
                        <a:effectLst/>
                        <a:latin typeface="Tahoma"/>
                      </a:endParaRPr>
                    </a:p>
                  </a:txBody>
                  <a:tcPr marL="4208" marR="4208" marT="42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b="1" u="none" strike="noStrike" dirty="0">
                          <a:effectLst/>
                        </a:rPr>
                        <a:t>2.097.601.516,74</a:t>
                      </a:r>
                      <a:endParaRPr lang="pt-BR" sz="8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4208" marR="4208" marT="42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b="1" u="none" strike="noStrike" dirty="0">
                          <a:effectLst/>
                        </a:rPr>
                        <a:t>2.086.535.100,60</a:t>
                      </a:r>
                      <a:endParaRPr lang="pt-BR" sz="8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4208" marR="4208" marT="42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850" b="1" u="none" strike="noStrike" dirty="0">
                          <a:effectLst/>
                        </a:rPr>
                        <a:t>8.418.457,96</a:t>
                      </a:r>
                      <a:endParaRPr lang="pt-BR" sz="8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4208" marR="4208" marT="420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1975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28467" y="6581001"/>
            <a:ext cx="2234881" cy="261598"/>
          </a:xfrm>
          <a:prstGeom prst="rect">
            <a:avLst/>
          </a:prstGeom>
        </p:spPr>
        <p:txBody>
          <a:bodyPr wrap="none" lIns="91427" tIns="45714" rIns="91427" bIns="45714">
            <a:spAutoFit/>
          </a:bodyPr>
          <a:lstStyle/>
          <a:p>
            <a:r>
              <a:rPr lang="pt-BR" sz="1100" dirty="0"/>
              <a:t>Fonte: SIAFE - IMPBY – 17/01/2024.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19BA594F-E8F2-394A-82D4-BD26629111FB}"/>
              </a:ext>
            </a:extLst>
          </p:cNvPr>
          <p:cNvSpPr txBox="1"/>
          <p:nvPr/>
        </p:nvSpPr>
        <p:spPr>
          <a:xfrm>
            <a:off x="0" y="997277"/>
            <a:ext cx="98421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4F81B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Execução dos Recursos da Atenção Especializada (MAC) repassado pelo MS</a:t>
            </a:r>
          </a:p>
          <a:p>
            <a:pPr algn="ctr"/>
            <a:r>
              <a:rPr lang="pt-BR" sz="2400" b="1" dirty="0">
                <a:solidFill>
                  <a:srgbClr val="4F81B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Dados acumulados, 3º Quad. 2023</a:t>
            </a:r>
            <a:endParaRPr lang="pt-BR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309461"/>
              </p:ext>
            </p:extLst>
          </p:nvPr>
        </p:nvGraphicFramePr>
        <p:xfrm>
          <a:off x="56456" y="2240437"/>
          <a:ext cx="9788152" cy="32047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36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08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09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08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537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5032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9725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5032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3800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9455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43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ND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5263" marR="5263" marT="5263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Natureza da Despesa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5263" marR="5263" marT="5263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Dotação Inicial 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5263" marR="5263" marT="5263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Orçamento Autorizado 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5263" marR="5263" marT="5263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% 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5263" marR="5263" marT="5263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Empenhado 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5263" marR="5263" marT="5263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% 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5263" marR="5263" marT="5263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Liquidado 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5263" marR="5263" marT="5263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Pago 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5263" marR="5263" marT="5263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Saldo Orçamentário </a:t>
                      </a:r>
                      <a:endParaRPr lang="pt-BR" sz="1100" b="1" i="0" u="none" strike="noStrike" dirty="0">
                        <a:solidFill>
                          <a:schemeClr val="bg1"/>
                        </a:solidFill>
                        <a:effectLst/>
                        <a:latin typeface="Tahoma"/>
                      </a:endParaRPr>
                    </a:p>
                  </a:txBody>
                  <a:tcPr marL="5263" marR="5263" marT="5263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339039</a:t>
                      </a:r>
                      <a:endParaRPr lang="pt-BR" sz="1100" b="0" i="0" u="none" strike="noStrike" dirty="0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OUTROS SERV DE TERC – P</a:t>
                      </a:r>
                      <a:r>
                        <a:rPr lang="pt-BR" sz="1100" u="none" strike="noStrike" baseline="0" dirty="0">
                          <a:effectLst/>
                        </a:rPr>
                        <a:t> JURIDICA</a:t>
                      </a:r>
                      <a:endParaRPr lang="pt-BR" sz="1100" b="0" i="0" u="none" strike="noStrike" dirty="0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206.930.034,00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171.579.178,50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43,3%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137.137.071,85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41,3%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132.867.081,28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132.865.637,65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34.442.106,65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339030</a:t>
                      </a:r>
                      <a:endParaRPr lang="pt-BR" sz="1100" b="0" i="0" u="none" strike="noStrike" dirty="0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MATERIAL DE CONSUMO</a:t>
                      </a:r>
                      <a:endParaRPr lang="pt-BR" sz="1100" b="0" i="0" u="none" strike="noStrike" dirty="0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122.598.232,00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141.347.119,50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35,6%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121.648.273,60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36,7%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103.231.485,06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103.231.387,51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19.698.845,90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339092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DESPESAS DE EX</a:t>
                      </a:r>
                      <a:r>
                        <a:rPr lang="pt-BR" sz="1100" u="none" strike="noStrike" baseline="0" dirty="0">
                          <a:effectLst/>
                        </a:rPr>
                        <a:t> </a:t>
                      </a:r>
                      <a:r>
                        <a:rPr lang="pt-BR" sz="1100" u="none" strike="noStrike" dirty="0">
                          <a:effectLst/>
                        </a:rPr>
                        <a:t>ANTERIORES</a:t>
                      </a:r>
                      <a:endParaRPr lang="pt-BR" sz="1100" b="0" i="0" u="none" strike="noStrike" dirty="0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15.574.974,00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52.308.832,00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13,2%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51.672.184,87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15,6%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51.672.184,87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51.672.184,87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636.647,13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339040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SERV DE TIC</a:t>
                      </a:r>
                      <a:r>
                        <a:rPr lang="pt-BR" sz="1100" u="none" strike="noStrike" baseline="0" dirty="0">
                          <a:effectLst/>
                        </a:rPr>
                        <a:t> </a:t>
                      </a:r>
                      <a:r>
                        <a:rPr lang="pt-BR" sz="1100" u="none" strike="noStrike" dirty="0">
                          <a:effectLst/>
                        </a:rPr>
                        <a:t>- PESSOA JURIDICA</a:t>
                      </a:r>
                      <a:endParaRPr lang="pt-BR" sz="1100" b="0" i="0" u="none" strike="noStrike" dirty="0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2.007.600,00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7.093.970,00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1,8%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6.137.165,27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1,8%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5.444.518,69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5.444.518,69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956.804,73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339032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MATERIAL</a:t>
                      </a:r>
                      <a:r>
                        <a:rPr lang="pt-BR" sz="1100" u="none" strike="noStrike" baseline="0" dirty="0">
                          <a:effectLst/>
                        </a:rPr>
                        <a:t> </a:t>
                      </a:r>
                      <a:r>
                        <a:rPr lang="pt-BR" sz="1100" u="none" strike="noStrike" dirty="0">
                          <a:effectLst/>
                        </a:rPr>
                        <a:t>DISTRIBUICAO GRATUITA</a:t>
                      </a:r>
                      <a:endParaRPr lang="pt-BR" sz="1100" b="0" i="0" u="none" strike="noStrike" dirty="0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3.306.096,00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5.362.151,00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1,4%</a:t>
                      </a:r>
                      <a:endParaRPr lang="pt-BR" sz="1100" b="0" i="0" u="none" strike="noStrike" dirty="0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4.190.102,11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1,3%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1.995.824,73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1.995.824,73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1.172.048,89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335041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CONTRIBUICOES</a:t>
                      </a:r>
                      <a:endParaRPr lang="pt-BR" sz="1100" b="0" i="0" u="none" strike="noStrike" dirty="0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0</a:t>
                      </a:r>
                      <a:endParaRPr lang="pt-BR" sz="1100" b="0" i="0" u="none" strike="noStrike" dirty="0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3.548.151,00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0,9%</a:t>
                      </a:r>
                      <a:endParaRPr lang="pt-BR" sz="1100" b="0" i="0" u="none" strike="noStrike" dirty="0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3.467.011,14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1,0%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3.467.011,14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3.467.011,14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81.139,86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339014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DIARIAS – CIVIL</a:t>
                      </a:r>
                      <a:endParaRPr lang="pt-BR" sz="1100" b="0" i="0" u="none" strike="noStrike" dirty="0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4.782.912,00</a:t>
                      </a:r>
                      <a:endParaRPr lang="pt-BR" sz="1100" b="0" i="0" u="none" strike="noStrike" dirty="0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4.201.912,00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1,1%</a:t>
                      </a:r>
                      <a:endParaRPr lang="pt-BR" sz="1100" b="0" i="0" u="none" strike="noStrike" dirty="0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1.810.132,05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0,5%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1.810.132,05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1.807.174,55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2.391.779,95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335043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SUBVENCOES SOCIAIS</a:t>
                      </a:r>
                      <a:endParaRPr lang="pt-BR" sz="1100" b="0" i="0" u="none" strike="noStrike" dirty="0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5.531.679,00</a:t>
                      </a:r>
                      <a:endParaRPr lang="pt-BR" sz="1100" b="0" i="0" u="none" strike="noStrike" dirty="0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5.531.679,00</a:t>
                      </a:r>
                      <a:endParaRPr lang="pt-BR" sz="1100" b="0" i="0" u="none" strike="noStrike" dirty="0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1,4%</a:t>
                      </a:r>
                      <a:endParaRPr lang="pt-BR" sz="1100" b="0" i="0" u="none" strike="noStrike" dirty="0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1.680.000,00</a:t>
                      </a:r>
                      <a:endParaRPr lang="pt-BR" sz="1100" b="0" i="0" u="none" strike="noStrike" dirty="0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0,5%</a:t>
                      </a:r>
                      <a:endParaRPr lang="pt-BR" sz="1100" b="0" i="0" u="none" strike="noStrike" dirty="0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1.680.000,00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1.680.000,00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3.851.679,00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339036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OUTROS SERV  DE TERC - P FISICA</a:t>
                      </a:r>
                      <a:endParaRPr lang="pt-BR" sz="1100" b="0" i="0" u="none" strike="noStrike" dirty="0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121.669,00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2.224.771,00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0,6%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1.371.332,90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0,4%</a:t>
                      </a:r>
                      <a:endParaRPr lang="pt-BR" sz="1100" b="0" i="0" u="none" strike="noStrike" dirty="0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1.352.075,79</a:t>
                      </a:r>
                      <a:endParaRPr lang="pt-BR" sz="1100" b="0" i="0" u="none" strike="noStrike" dirty="0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1.352.075,79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853.438,10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339033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PASSAGENS</a:t>
                      </a:r>
                      <a:endParaRPr lang="pt-BR" sz="1100" b="0" i="0" u="none" strike="noStrike" dirty="0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6.799.043,00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1.698.829,00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0,4%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1.231.364,18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0,4%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1.231.364,18</a:t>
                      </a:r>
                      <a:endParaRPr lang="pt-BR" sz="1100" b="0" i="0" u="none" strike="noStrike" dirty="0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1.231.364,18</a:t>
                      </a:r>
                      <a:endParaRPr lang="pt-BR" sz="1100" b="0" i="0" u="none" strike="noStrike" dirty="0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467.464,82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339048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OUTROS AUX FIN A PESSOAS FISICAS</a:t>
                      </a:r>
                      <a:endParaRPr lang="pt-BR" sz="1100" b="0" i="0" u="none" strike="noStrike" dirty="0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2.817.684,00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958.565,00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0,2%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774.216,35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0,2%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772.384,85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762.880,85</a:t>
                      </a:r>
                      <a:endParaRPr lang="pt-BR" sz="1100" b="0" i="0" u="none" strike="noStrike" dirty="0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184.348,65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334141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CONTRIBUICOES</a:t>
                      </a:r>
                      <a:endParaRPr lang="pt-BR" sz="1100" b="0" i="0" u="none" strike="noStrike" dirty="0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500.000,00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488.405,00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0,1%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488.405,00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0,1%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457.828,80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457.828,80</a:t>
                      </a:r>
                      <a:endParaRPr lang="pt-BR" sz="1100" b="0" i="0" u="none" strike="noStrike" dirty="0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0</a:t>
                      </a:r>
                      <a:endParaRPr lang="pt-BR" sz="1100" b="0" i="0" u="none" strike="noStrike" dirty="0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339037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LOCACAO DE MAO-DE-OBRA</a:t>
                      </a:r>
                      <a:endParaRPr lang="pt-BR" sz="1100" b="0" i="0" u="none" strike="noStrike" dirty="0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950.077,00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220.077,00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0,1%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206.923,60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0,1%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206.923,60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206.923,60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13.153,40</a:t>
                      </a:r>
                      <a:endParaRPr lang="pt-BR" sz="1100" b="0" i="0" u="none" strike="noStrike" dirty="0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334192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DESPESAS DE EXERCICIOS ANTERIORES</a:t>
                      </a:r>
                      <a:endParaRPr lang="pt-BR" sz="1100" b="0" i="0" u="none" strike="noStrike" dirty="0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80.000,00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91.595,00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0,0%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91.594,62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0,0%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91.594,62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>
                          <a:effectLst/>
                        </a:rPr>
                        <a:t>91.594,62</a:t>
                      </a:r>
                      <a:endParaRPr lang="pt-BR" sz="1100" b="0" i="0" u="none" strike="noStrike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>
                          <a:effectLst/>
                        </a:rPr>
                        <a:t>0,38</a:t>
                      </a:r>
                      <a:endParaRPr lang="pt-BR" sz="1100" b="0" i="0" u="none" strike="noStrike" dirty="0">
                        <a:effectLst/>
                        <a:latin typeface="Tahoma"/>
                      </a:endParaRPr>
                    </a:p>
                  </a:txBody>
                  <a:tcPr marL="5263" marR="5263" marT="5263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572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u="none" strike="noStrike" dirty="0">
                          <a:effectLst/>
                        </a:rPr>
                        <a:t> 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263" marR="5263" marT="52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u="none" strike="noStrike" dirty="0">
                          <a:effectLst/>
                        </a:rPr>
                        <a:t>TOTAL GERAL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263" marR="5263" marT="52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u="none" strike="noStrike" dirty="0">
                          <a:effectLst/>
                        </a:rPr>
                        <a:t>372.000.000,00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263" marR="5263" marT="52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u="none" strike="noStrike" dirty="0">
                          <a:effectLst/>
                        </a:rPr>
                        <a:t>396.655.235,00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263" marR="5263" marT="52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100,0%</a:t>
                      </a:r>
                      <a:endParaRPr lang="pt-BR" sz="1100" b="1" i="0" u="none" strike="noStrike" dirty="0">
                        <a:effectLst/>
                        <a:latin typeface="Tahoma"/>
                      </a:endParaRPr>
                    </a:p>
                  </a:txBody>
                  <a:tcPr marL="5263" marR="5263" marT="52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u="none" strike="noStrike" dirty="0">
                          <a:effectLst/>
                        </a:rPr>
                        <a:t>331.905.777,54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263" marR="5263" marT="52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100,0%</a:t>
                      </a:r>
                      <a:endParaRPr lang="pt-BR" sz="1100" b="1" i="0" u="none" strike="noStrike" dirty="0">
                        <a:effectLst/>
                        <a:latin typeface="Tahoma"/>
                      </a:endParaRPr>
                    </a:p>
                  </a:txBody>
                  <a:tcPr marL="5263" marR="5263" marT="52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u="none" strike="noStrike" dirty="0">
                          <a:effectLst/>
                        </a:rPr>
                        <a:t>306.280.409,66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263" marR="5263" marT="52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u="none" strike="noStrike" dirty="0">
                          <a:effectLst/>
                        </a:rPr>
                        <a:t>306.266.406,98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263" marR="5263" marT="52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u="none" strike="noStrike" dirty="0">
                          <a:effectLst/>
                        </a:rPr>
                        <a:t>64.749.457,46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5263" marR="5263" marT="52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8" name="Freeform 5">
            <a:extLst>
              <a:ext uri="{FF2B5EF4-FFF2-40B4-BE49-F238E27FC236}">
                <a16:creationId xmlns:a16="http://schemas.microsoft.com/office/drawing/2014/main" xmlns="" id="{C0304EF8-D918-10BD-220D-79BB731807D9}"/>
              </a:ext>
            </a:extLst>
          </p:cNvPr>
          <p:cNvSpPr/>
          <p:nvPr/>
        </p:nvSpPr>
        <p:spPr>
          <a:xfrm>
            <a:off x="7546162" y="44624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8908866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76DBC1-3D6F-7113-30E4-ABCD92836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242" y="1573163"/>
            <a:ext cx="6147026" cy="919739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1532AB"/>
                </a:solidFill>
                <a:latin typeface="Arial" pitchFamily="34" charset="0"/>
                <a:cs typeface="Arial" panose="020B0604020202020204" pitchFamily="34" charset="0"/>
              </a:rPr>
              <a:t>Carlos </a:t>
            </a:r>
            <a:r>
              <a:rPr lang="pt-BR" sz="2800" b="1" dirty="0" err="1">
                <a:solidFill>
                  <a:srgbClr val="1532AB"/>
                </a:solidFill>
                <a:latin typeface="Arial" pitchFamily="34" charset="0"/>
                <a:cs typeface="Arial" panose="020B0604020202020204" pitchFamily="34" charset="0"/>
              </a:rPr>
              <a:t>Felinto</a:t>
            </a:r>
            <a:r>
              <a:rPr lang="pt-BR" sz="2800" b="1" dirty="0">
                <a:solidFill>
                  <a:srgbClr val="1532AB"/>
                </a:solidFill>
                <a:latin typeface="Arial" pitchFamily="34" charset="0"/>
                <a:cs typeface="Arial" panose="020B0604020202020204" pitchFamily="34" charset="0"/>
              </a:rPr>
              <a:t> Júnior</a:t>
            </a:r>
            <a:r>
              <a:rPr lang="pt-BR" sz="2800" dirty="0">
                <a:solidFill>
                  <a:srgbClr val="1532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>
                <a:solidFill>
                  <a:srgbClr val="1532A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dirty="0">
                <a:solidFill>
                  <a:srgbClr val="1532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Secretário de Estado da Saúde</a:t>
            </a: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xmlns="" id="{1D65829D-F854-8635-5A6D-91637399BC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453" y="116633"/>
            <a:ext cx="4119231" cy="1224136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7547" y="5802278"/>
            <a:ext cx="9678065" cy="400085"/>
          </a:xfrm>
          <a:prstGeom prst="rect">
            <a:avLst/>
          </a:prstGeom>
        </p:spPr>
        <p:txBody>
          <a:bodyPr wrap="square" lIns="91414" tIns="45708" rIns="91414" bIns="45708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1900" fontAlgn="auto">
              <a:spcBef>
                <a:spcPts val="64"/>
              </a:spcBef>
              <a:spcAft>
                <a:spcPts val="0"/>
              </a:spcAft>
            </a:pPr>
            <a:r>
              <a:rPr lang="pt-BR" sz="2000" spc="104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Palmas-TO, 15 de fevereiro de 2024</a:t>
            </a:r>
          </a:p>
        </p:txBody>
      </p:sp>
      <p:sp>
        <p:nvSpPr>
          <p:cNvPr id="6" name="Retângulo 11"/>
          <p:cNvSpPr>
            <a:spLocks noChangeArrowheads="1"/>
          </p:cNvSpPr>
          <p:nvPr/>
        </p:nvSpPr>
        <p:spPr bwMode="auto">
          <a:xfrm>
            <a:off x="-15543" y="3702560"/>
            <a:ext cx="4368485" cy="95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691" rIns="91376" bIns="45691">
            <a:spAutoFit/>
          </a:bodyPr>
          <a:lstStyle/>
          <a:p>
            <a:pPr algn="just" defTabSz="913764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pt-BR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Contatos: </a:t>
            </a:r>
          </a:p>
          <a:p>
            <a:pPr algn="just" defTabSz="913764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pt-B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Gabinete do Secretário da Saúde</a:t>
            </a:r>
          </a:p>
          <a:p>
            <a:pPr algn="just" defTabSz="913764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pt-B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Telefones: (63) 3218-1757</a:t>
            </a:r>
          </a:p>
          <a:p>
            <a:pPr algn="just" defTabSz="913764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pt-B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e-mail: </a:t>
            </a:r>
            <a:r>
              <a:rPr lang="pt-B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3"/>
              </a:rPr>
              <a:t>gabsec@saude.to.gov.br</a:t>
            </a:r>
            <a:r>
              <a:rPr lang="pt-BR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352836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4579"/>
            <a:ext cx="9921552" cy="83097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14" tIns="45708" rIns="91414" bIns="45708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sz="2400" b="1" dirty="0">
                <a:solidFill>
                  <a:srgbClr val="4F81BD"/>
                </a:solidFill>
                <a:latin typeface="Calibri"/>
                <a:ea typeface="Calibri"/>
                <a:cs typeface="Times New Roman"/>
              </a:rPr>
              <a:t>Orçamento Autorizado 2023 para o Programa de Gestão e Manutenção do da Saúde, 2023</a:t>
            </a:r>
            <a:endParaRPr lang="pt-BR" sz="2400" b="1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546807748"/>
              </p:ext>
            </p:extLst>
          </p:nvPr>
        </p:nvGraphicFramePr>
        <p:xfrm>
          <a:off x="128464" y="833437"/>
          <a:ext cx="9073008" cy="5702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/>
          <p:cNvSpPr/>
          <p:nvPr/>
        </p:nvSpPr>
        <p:spPr>
          <a:xfrm>
            <a:off x="4016896" y="6536379"/>
            <a:ext cx="19191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Fonte: SIAFE-TO - Anexo 11.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E09CB43F-82DE-46B4-CF59-0DDEB71F4F20}"/>
              </a:ext>
            </a:extLst>
          </p:cNvPr>
          <p:cNvSpPr/>
          <p:nvPr/>
        </p:nvSpPr>
        <p:spPr>
          <a:xfrm>
            <a:off x="7511545" y="500625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598770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6456" y="35346"/>
            <a:ext cx="9849544" cy="461653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r>
              <a:rPr lang="pt-PT" sz="2400" b="1" dirty="0">
                <a:solidFill>
                  <a:srgbClr val="4F81B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Execução Orçamentária e Financeira da Saúde 2023</a:t>
            </a:r>
            <a:endParaRPr lang="pt-BR" sz="2400" b="1" dirty="0">
              <a:solidFill>
                <a:srgbClr val="4F81BD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15552" y="6623774"/>
            <a:ext cx="3096344" cy="261598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r>
              <a:rPr lang="pt-BR" sz="1100" dirty="0"/>
              <a:t>Fonte: SIAFE - </a:t>
            </a:r>
            <a:r>
              <a:rPr lang="pt-BR" sz="1100" dirty="0" err="1"/>
              <a:t>Impby</a:t>
            </a:r>
            <a:r>
              <a:rPr lang="pt-BR" sz="1100" dirty="0"/>
              <a:t> – 17/01/2024. 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00000000-0008-0000-0100-00003F1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781928"/>
              </p:ext>
            </p:extLst>
          </p:nvPr>
        </p:nvGraphicFramePr>
        <p:xfrm>
          <a:off x="0" y="116632"/>
          <a:ext cx="9849544" cy="6588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816D6DA9-8BB0-5C39-58DB-9A0F07DE523A}"/>
              </a:ext>
            </a:extLst>
          </p:cNvPr>
          <p:cNvSpPr/>
          <p:nvPr/>
        </p:nvSpPr>
        <p:spPr>
          <a:xfrm>
            <a:off x="7628182" y="25033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078694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1568624" y="6309323"/>
            <a:ext cx="8424936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536237" fontAlgn="auto">
              <a:lnSpc>
                <a:spcPts val="219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spc="648" dirty="0">
                <a:solidFill>
                  <a:srgbClr val="FFFFFF"/>
                </a:solidFill>
                <a:latin typeface="Poppins Bold"/>
                <a:cs typeface="+mn-cs"/>
              </a:rPr>
              <a:t>AFONSO PIVA DE SANTANA</a:t>
            </a:r>
          </a:p>
          <a:p>
            <a:pPr algn="ctr" defTabSz="536237" fontAlgn="auto">
              <a:lnSpc>
                <a:spcPts val="219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spc="648" dirty="0">
                <a:solidFill>
                  <a:srgbClr val="FFFFFF"/>
                </a:solidFill>
                <a:latin typeface="Poppins Bold"/>
                <a:cs typeface="+mn-cs"/>
              </a:rPr>
              <a:t> SECRETÁRIO DE ESTADO DA SAÚDE</a:t>
            </a:r>
          </a:p>
        </p:txBody>
      </p:sp>
      <p:sp>
        <p:nvSpPr>
          <p:cNvPr id="17" name="Retângulo 1"/>
          <p:cNvSpPr>
            <a:spLocks noChangeArrowheads="1"/>
          </p:cNvSpPr>
          <p:nvPr/>
        </p:nvSpPr>
        <p:spPr bwMode="auto">
          <a:xfrm>
            <a:off x="3" y="6381330"/>
            <a:ext cx="9905999" cy="43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14" tIns="45708" rIns="91414" bIns="45708">
            <a:spAutoFit/>
          </a:bodyPr>
          <a:lstStyle/>
          <a:p>
            <a:r>
              <a:rPr lang="pt-BR" sz="1100" dirty="0"/>
              <a:t>Fonte: SIAFE-TO – </a:t>
            </a:r>
            <a:r>
              <a:rPr lang="pt-BR" sz="1100" dirty="0" err="1"/>
              <a:t>Relorc</a:t>
            </a:r>
            <a:r>
              <a:rPr lang="pt-BR" sz="1100" dirty="0"/>
              <a:t> 2023. </a:t>
            </a:r>
            <a:r>
              <a:rPr lang="pt-BR" sz="1100"/>
              <a:t>Nota: O valor de R$41.848.760,94, referente ao Plano de Saúde dos Servidores está agregado a outras fontes e não é computado como gasto em Saúde. 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7940769"/>
              </p:ext>
            </p:extLst>
          </p:nvPr>
        </p:nvGraphicFramePr>
        <p:xfrm>
          <a:off x="128465" y="764705"/>
          <a:ext cx="10297145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4D812022-F812-5B54-2631-1B21A0B04526}"/>
              </a:ext>
            </a:extLst>
          </p:cNvPr>
          <p:cNvSpPr txBox="1"/>
          <p:nvPr/>
        </p:nvSpPr>
        <p:spPr>
          <a:xfrm>
            <a:off x="0" y="59854"/>
            <a:ext cx="99059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2400" b="1" dirty="0">
                <a:solidFill>
                  <a:srgbClr val="4F81B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Execução Orçamentária da Saúde – Total Executado por Fonte de Recursos e Grupo de Despesas em 2023 </a:t>
            </a:r>
            <a:endParaRPr lang="pt-BR" sz="2400" b="1" dirty="0">
              <a:solidFill>
                <a:srgbClr val="4F81BD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B7B8820E-A704-CB18-FA76-028809E7FAEA}"/>
              </a:ext>
            </a:extLst>
          </p:cNvPr>
          <p:cNvSpPr/>
          <p:nvPr/>
        </p:nvSpPr>
        <p:spPr>
          <a:xfrm>
            <a:off x="7483419" y="572633"/>
            <a:ext cx="2231374" cy="408095"/>
          </a:xfrm>
          <a:custGeom>
            <a:avLst/>
            <a:gdLst/>
            <a:ahLst/>
            <a:cxnLst/>
            <a:rect l="l" t="t" r="r" b="b"/>
            <a:pathLst>
              <a:path w="2231375" h="408094">
                <a:moveTo>
                  <a:pt x="0" y="0"/>
                </a:moveTo>
                <a:lnTo>
                  <a:pt x="2231375" y="0"/>
                </a:lnTo>
                <a:lnTo>
                  <a:pt x="2231375" y="408094"/>
                </a:lnTo>
                <a:lnTo>
                  <a:pt x="0" y="4080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646384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13"/>
          <p:cNvSpPr>
            <a:spLocks noChangeArrowheads="1"/>
          </p:cNvSpPr>
          <p:nvPr/>
        </p:nvSpPr>
        <p:spPr bwMode="auto">
          <a:xfrm>
            <a:off x="3296818" y="6618271"/>
            <a:ext cx="4999435" cy="24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8" rIns="91414" bIns="45708">
            <a:spAutoFit/>
          </a:bodyPr>
          <a:lstStyle/>
          <a:p>
            <a:pPr defTabSz="913820" fontAlgn="b">
              <a:spcBef>
                <a:spcPts val="0"/>
              </a:spcBef>
              <a:spcAft>
                <a:spcPts val="0"/>
              </a:spcAft>
            </a:pPr>
            <a:r>
              <a:rPr lang="pt-BR" sz="1000" dirty="0">
                <a:solidFill>
                  <a:prstClr val="black"/>
                </a:solidFill>
                <a:latin typeface="Calibri"/>
              </a:rPr>
              <a:t>Fonte: SIAFE - </a:t>
            </a:r>
            <a:r>
              <a:rPr lang="pt-BR" sz="1000" dirty="0" err="1">
                <a:solidFill>
                  <a:prstClr val="black"/>
                </a:solidFill>
                <a:latin typeface="Calibri"/>
              </a:rPr>
              <a:t>Relorc</a:t>
            </a:r>
            <a:r>
              <a:rPr lang="pt-BR" sz="1000" dirty="0">
                <a:solidFill>
                  <a:prstClr val="black"/>
                </a:solidFill>
                <a:latin typeface="Calibri"/>
              </a:rPr>
              <a:t>  Jan-Dezembro/2023 acesso em: 16/01/2024..</a:t>
            </a:r>
            <a:endParaRPr lang="pt-BR" sz="10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7" name="Gráfic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259997"/>
              </p:ext>
            </p:extLst>
          </p:nvPr>
        </p:nvGraphicFramePr>
        <p:xfrm>
          <a:off x="24630" y="14451"/>
          <a:ext cx="4856362" cy="6582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8B2D6009-9D1F-5034-0295-E4DF6C7DE5B6}"/>
              </a:ext>
            </a:extLst>
          </p:cNvPr>
          <p:cNvSpPr txBox="1"/>
          <p:nvPr/>
        </p:nvSpPr>
        <p:spPr>
          <a:xfrm>
            <a:off x="128464" y="116632"/>
            <a:ext cx="4824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000" b="1" dirty="0">
                <a:solidFill>
                  <a:srgbClr val="4F81B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Orçamento Total Executado 2023 por Grupo de Despesas R$2.839.735.178,28 </a:t>
            </a:r>
            <a:endParaRPr lang="pt-BR" sz="2000" b="1" dirty="0">
              <a:solidFill>
                <a:srgbClr val="4F81BD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xmlns="" id="{4CA741A7-20DE-BBF6-F2C8-200747FA0B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638153"/>
              </p:ext>
            </p:extLst>
          </p:nvPr>
        </p:nvGraphicFramePr>
        <p:xfrm>
          <a:off x="4877005" y="14451"/>
          <a:ext cx="4999435" cy="6582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3A5E453F-6176-DEA9-F33E-8EE5744FDB36}"/>
              </a:ext>
            </a:extLst>
          </p:cNvPr>
          <p:cNvSpPr txBox="1"/>
          <p:nvPr/>
        </p:nvSpPr>
        <p:spPr>
          <a:xfrm>
            <a:off x="4880994" y="116632"/>
            <a:ext cx="50365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2000" b="1" dirty="0">
                <a:solidFill>
                  <a:srgbClr val="4F81B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Orçamento do Tesouro Executado 2023 por Grupo de Despesas R$2.152.274.145,85 </a:t>
            </a:r>
            <a:endParaRPr lang="pt-BR" sz="2000" b="1" dirty="0">
              <a:solidFill>
                <a:srgbClr val="4F81BD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86367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0" y="4"/>
            <a:ext cx="835820" cy="1722437"/>
          </a:xfrm>
          <a:custGeom>
            <a:avLst/>
            <a:gdLst/>
            <a:ahLst/>
            <a:cxnLst/>
            <a:rect l="l" t="t" r="r" b="b"/>
            <a:pathLst>
              <a:path w="2600315" h="5167312">
                <a:moveTo>
                  <a:pt x="0" y="0"/>
                </a:moveTo>
                <a:lnTo>
                  <a:pt x="2600315" y="0"/>
                </a:lnTo>
                <a:lnTo>
                  <a:pt x="2600315" y="5167312"/>
                </a:lnTo>
                <a:lnTo>
                  <a:pt x="0" y="51673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3715" t="-37860" r="-430027"/>
            </a:stretch>
          </a:blipFill>
        </p:spPr>
        <p:txBody>
          <a:bodyPr lIns="91427" tIns="45714" rIns="91427" bIns="45714"/>
          <a:lstStyle/>
          <a:p>
            <a:endParaRPr lang="pt-BR"/>
          </a:p>
        </p:txBody>
      </p:sp>
      <p:sp>
        <p:nvSpPr>
          <p:cNvPr id="3" name="Forma 2">
            <a:extLst>
              <a:ext uri="{FF2B5EF4-FFF2-40B4-BE49-F238E27FC236}">
                <a16:creationId xmlns:a16="http://schemas.microsoft.com/office/drawing/2014/main" xmlns="" id="{93D52B43-6C3E-E776-CF3A-D1CDC985470F}"/>
              </a:ext>
            </a:extLst>
          </p:cNvPr>
          <p:cNvSpPr/>
          <p:nvPr/>
        </p:nvSpPr>
        <p:spPr>
          <a:xfrm rot="4396374">
            <a:off x="4497890" y="-1967081"/>
            <a:ext cx="2160644" cy="7779920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F68222"/>
          </a:solidFill>
          <a:ln>
            <a:solidFill>
              <a:srgbClr val="F6822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564096"/>
              </p:ext>
            </p:extLst>
          </p:nvPr>
        </p:nvGraphicFramePr>
        <p:xfrm>
          <a:off x="90088" y="2340350"/>
          <a:ext cx="9687448" cy="2888850"/>
        </p:xfrm>
        <a:graphic>
          <a:graphicData uri="http://schemas.openxmlformats.org/drawingml/2006/table">
            <a:tbl>
              <a:tblPr>
                <a:tableStyleId>{E8034E78-7F5D-4C2E-B375-FC64B27BC917}</a:tableStyleId>
              </a:tblPr>
              <a:tblGrid>
                <a:gridCol w="29186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t-B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Modalidade de Aplicação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245" marR="4245" marT="424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Valor Empenhado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4245" marR="4245" marT="424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3º Quad. </a:t>
                      </a:r>
                    </a:p>
                    <a:p>
                      <a:pPr algn="ctr" rtl="0" fontAlgn="ctr"/>
                      <a:r>
                        <a:rPr lang="pt-B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2022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3º Quad. </a:t>
                      </a:r>
                    </a:p>
                    <a:p>
                      <a:pPr algn="ctr" rtl="0" fontAlgn="ctr"/>
                      <a:r>
                        <a:rPr lang="pt-B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2023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Variação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Nominal 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Variação % 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Aplicações Diretas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245" marR="4245" marT="42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2.376.160.364,32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200" marR="36000" marT="7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2.741.379.985,78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200" marR="36000" marT="7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365.219.621,46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200" marR="36000" marT="7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1"/>
                          </a:solidFill>
                          <a:effectLst/>
                        </a:rPr>
                        <a:t>15,37%</a:t>
                      </a:r>
                      <a:endParaRPr lang="pt-BR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Transferências Municípios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245" marR="4245" marT="42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57.762.553,67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200" marR="36000" marT="7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79.944.766,89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200" marR="36000" marT="7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22.182.213,22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200" marR="36000" marT="7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38,40%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F682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Transferências Entidades Privadas Sem Fins Lucrativos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245" marR="4245" marT="42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2.850.000,00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200" marR="36000" marT="7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17.985.869,50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200" marR="36000" marT="7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15.135.869,50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200" marR="36000" marT="7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>
                          <a:solidFill>
                            <a:schemeClr val="tx1"/>
                          </a:solidFill>
                          <a:effectLst/>
                        </a:rPr>
                        <a:t>531,08%</a:t>
                      </a:r>
                      <a:endParaRPr lang="pt-BR" sz="18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Transferências a Consórcios Públicos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1.004.464,59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200" marR="36000" marT="7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          424.556,11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200" marR="36000" marT="7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- 579.908,48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200" marR="36000" marT="7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-57,73%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2.437.777.382,58 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200" marR="36000" marT="720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2.839.735.178,28 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200" marR="36000" marT="720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401.957.795,70 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200" marR="36000" marT="720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16,49%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56456" y="6479770"/>
            <a:ext cx="9345488" cy="261598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r>
              <a:rPr lang="pt-BR" sz="1100" dirty="0"/>
              <a:t>Fonte:  SIAFE - Despesa por modalidade de aplicação - acesso em 18/01/2024.</a:t>
            </a:r>
          </a:p>
        </p:txBody>
      </p:sp>
      <p:sp>
        <p:nvSpPr>
          <p:cNvPr id="4" name="Retângulo 3"/>
          <p:cNvSpPr/>
          <p:nvPr/>
        </p:nvSpPr>
        <p:spPr>
          <a:xfrm>
            <a:off x="704530" y="692697"/>
            <a:ext cx="7410555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</a:pPr>
            <a:r>
              <a:rPr lang="pt-BR" sz="3200" b="1" dirty="0"/>
              <a:t>Aumento nos Repasses para os Municípios</a:t>
            </a:r>
          </a:p>
        </p:txBody>
      </p:sp>
    </p:spTree>
    <p:extLst>
      <p:ext uri="{BB962C8B-B14F-4D97-AF65-F5344CB8AC3E}">
        <p14:creationId xmlns:p14="http://schemas.microsoft.com/office/powerpoint/2010/main" val="19849076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5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49570</TotalTime>
  <Words>4179</Words>
  <Application>Microsoft Office PowerPoint</Application>
  <PresentationFormat>Papel A4 (210 x 297 mm)</PresentationFormat>
  <Paragraphs>1860</Paragraphs>
  <Slides>49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15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65" baseType="lpstr">
      <vt:lpstr>Tema do Office</vt:lpstr>
      <vt:lpstr>Personalizar design</vt:lpstr>
      <vt:lpstr>1_Personalizar design</vt:lpstr>
      <vt:lpstr>4_Tema do Office</vt:lpstr>
      <vt:lpstr>5_Personalizar design</vt:lpstr>
      <vt:lpstr>4_Personalizar design</vt:lpstr>
      <vt:lpstr>7_Personalizar design</vt:lpstr>
      <vt:lpstr>3_Tema do Office</vt:lpstr>
      <vt:lpstr>8_Tema do Office</vt:lpstr>
      <vt:lpstr>8_Personalizar design</vt:lpstr>
      <vt:lpstr>1_Office Theme</vt:lpstr>
      <vt:lpstr>Office Theme</vt:lpstr>
      <vt:lpstr>5_Tema do Office</vt:lpstr>
      <vt:lpstr>1_Tema do Office</vt:lpstr>
      <vt:lpstr>2_Tema do Office</vt:lpstr>
      <vt:lpstr>Planilha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Carlos Felinto Júnior Secretário de Estado da Saúde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Ana Kappes</dc:creator>
  <cp:lastModifiedBy>Luiza Regina Dias Noleto</cp:lastModifiedBy>
  <cp:revision>3151</cp:revision>
  <cp:lastPrinted>2024-02-16T12:52:16Z</cp:lastPrinted>
  <dcterms:created xsi:type="dcterms:W3CDTF">2013-05-14T18:22:21Z</dcterms:created>
  <dcterms:modified xsi:type="dcterms:W3CDTF">2024-07-26T15:33:46Z</dcterms:modified>
</cp:coreProperties>
</file>