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  <p:sldMasterId id="2147483660" r:id="rId2"/>
    <p:sldMasterId id="2147484863" r:id="rId3"/>
    <p:sldMasterId id="2147485222" r:id="rId4"/>
    <p:sldMasterId id="2147485266" r:id="rId5"/>
    <p:sldMasterId id="2147485315" r:id="rId6"/>
    <p:sldMasterId id="2147485376" r:id="rId7"/>
    <p:sldMasterId id="2147485412" r:id="rId8"/>
    <p:sldMasterId id="2147485477" r:id="rId9"/>
    <p:sldMasterId id="2147485489" r:id="rId10"/>
    <p:sldMasterId id="2147485513" r:id="rId11"/>
  </p:sldMasterIdLst>
  <p:notesMasterIdLst>
    <p:notesMasterId r:id="rId61"/>
  </p:notesMasterIdLst>
  <p:handoutMasterIdLst>
    <p:handoutMasterId r:id="rId62"/>
  </p:handoutMasterIdLst>
  <p:sldIdLst>
    <p:sldId id="775" r:id="rId12"/>
    <p:sldId id="763" r:id="rId13"/>
    <p:sldId id="756" r:id="rId14"/>
    <p:sldId id="789" r:id="rId15"/>
    <p:sldId id="796" r:id="rId16"/>
    <p:sldId id="790" r:id="rId17"/>
    <p:sldId id="718" r:id="rId18"/>
    <p:sldId id="792" r:id="rId19"/>
    <p:sldId id="840" r:id="rId20"/>
    <p:sldId id="742" r:id="rId21"/>
    <p:sldId id="771" r:id="rId22"/>
    <p:sldId id="797" r:id="rId23"/>
    <p:sldId id="780" r:id="rId24"/>
    <p:sldId id="842" r:id="rId25"/>
    <p:sldId id="791" r:id="rId26"/>
    <p:sldId id="798" r:id="rId27"/>
    <p:sldId id="843" r:id="rId28"/>
    <p:sldId id="765" r:id="rId29"/>
    <p:sldId id="720" r:id="rId30"/>
    <p:sldId id="445" r:id="rId31"/>
    <p:sldId id="721" r:id="rId32"/>
    <p:sldId id="620" r:id="rId33"/>
    <p:sldId id="722" r:id="rId34"/>
    <p:sldId id="554" r:id="rId35"/>
    <p:sldId id="723" r:id="rId36"/>
    <p:sldId id="556" r:id="rId37"/>
    <p:sldId id="724" r:id="rId38"/>
    <p:sldId id="725" r:id="rId39"/>
    <p:sldId id="726" r:id="rId40"/>
    <p:sldId id="449" r:id="rId41"/>
    <p:sldId id="729" r:id="rId42"/>
    <p:sldId id="727" r:id="rId43"/>
    <p:sldId id="728" r:id="rId44"/>
    <p:sldId id="553" r:id="rId45"/>
    <p:sldId id="731" r:id="rId46"/>
    <p:sldId id="453" r:id="rId47"/>
    <p:sldId id="730" r:id="rId48"/>
    <p:sldId id="622" r:id="rId49"/>
    <p:sldId id="733" r:id="rId50"/>
    <p:sldId id="800" r:id="rId51"/>
    <p:sldId id="801" r:id="rId52"/>
    <p:sldId id="621" r:id="rId53"/>
    <p:sldId id="732" r:id="rId54"/>
    <p:sldId id="795" r:id="rId55"/>
    <p:sldId id="766" r:id="rId56"/>
    <p:sldId id="767" r:id="rId57"/>
    <p:sldId id="841" r:id="rId58"/>
    <p:sldId id="768" r:id="rId59"/>
    <p:sldId id="839" r:id="rId60"/>
  </p:sldIdLst>
  <p:sldSz cx="9906000" cy="6858000" type="A4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67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34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1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692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3656" algn="l" defTabSz="913464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0388" algn="l" defTabSz="913464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197118" algn="l" defTabSz="913464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3850" algn="l" defTabSz="913464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68222"/>
    <a:srgbClr val="FFFF00"/>
    <a:srgbClr val="66CCFF"/>
    <a:srgbClr val="0066CC"/>
    <a:srgbClr val="0066FF"/>
    <a:srgbClr val="FFDF79"/>
    <a:srgbClr val="ECF1F8"/>
    <a:srgbClr val="00FF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9281" autoAdjust="0"/>
  </p:normalViewPr>
  <p:slideViewPr>
    <p:cSldViewPr>
      <p:cViewPr varScale="1">
        <p:scale>
          <a:sx n="64" d="100"/>
          <a:sy n="64" d="100"/>
        </p:scale>
        <p:origin x="-1252" y="-68"/>
      </p:cViewPr>
      <p:guideLst>
        <p:guide orient="horz" pos="2160"/>
        <p:guide pos="288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33139"/>
    </p:cViewPr>
  </p:sorterViewPr>
  <p:notesViewPr>
    <p:cSldViewPr>
      <p:cViewPr varScale="1">
        <p:scale>
          <a:sx n="61" d="100"/>
          <a:sy n="61" d="100"/>
        </p:scale>
        <p:origin x="-3293" y="-101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Impby-grafico%20verde,%20roxo,%20azul1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Relorc%203&#186;%20Quad.%202024-graf%20Or&#231;-graf%20pizza_21%20jan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Relorc%203&#186;%20Quad.%202024-graf%20Or&#231;-graf%20pizza_21%20jan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Relorc%203&#186;%20Quad.%202024-graf%20Or&#231;-graf%20pizza_21%20jan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Relorc%203&#186;%20Quad.%202024-graf%20Or&#231;-graf%20pizza_21%20jan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ude.to\SAUDE\Planejamento\Planejamento\ECONOMIA%20DA%20SA&#218;DE\An&#225;lise%20Exec%20Or&#231;am%202009-2025\An&#225;lise%20Exec%202024\An&#225;lise%20Exec%203&#186;%20Quad%202024\Relorc%202024-totais%20por%20fonte,%20grupo-graf.xlsx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ude.to\SAUDE\Planejamento\Planejamento\ECONOMIA%20DA%20SA&#218;DE\SIOPS\Graficos%20SIOPS-usuais\EC%2029%20Toc%20por%20quad-Graf%20EC.xls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ude.to\SAUDE\Planejamento\Planejamento\ECONOMIA%20DA%20SA&#218;DE\SIOPS\Graficos%20SIOPS-usuais\EC%2029%20Toc%20por%20quad-Graf%20EC.xls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3&#186;%20Quad%202024\Progfonte-jan-dez%202024-Obj%20e%20A&#231;&#227;o-Gr&#225;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4818516773635E-2"/>
          <c:y val="3.1023002064426906E-2"/>
          <c:w val="0.95751817080557233"/>
          <c:h val="0.760100331139317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'Impby geral-graf azul e rosa'!$A$5</c:f>
              <c:strCache>
                <c:ptCount val="1"/>
                <c:pt idx="0">
                  <c:v>Pessoal e Encargos Sociais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dLbl>
              <c:idx val="0"/>
              <c:layout>
                <c:manualLayout>
                  <c:x val="1.143492441236321E-2"/>
                  <c:y val="-1.014541765302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79-496D-8B5A-CB679C82C6CC}"/>
                </c:ext>
              </c:extLst>
            </c:dLbl>
            <c:dLbl>
              <c:idx val="1"/>
              <c:layout>
                <c:manualLayout>
                  <c:x val="1.1434977376593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79-496D-8B5A-CB679C82C6CC}"/>
                </c:ext>
              </c:extLst>
            </c:dLbl>
            <c:dLbl>
              <c:idx val="2"/>
              <c:layout>
                <c:manualLayout>
                  <c:x val="1.00896859205238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79-496D-8B5A-CB679C82C6CC}"/>
                </c:ext>
              </c:extLst>
            </c:dLbl>
            <c:dLbl>
              <c:idx val="3"/>
              <c:layout>
                <c:manualLayout>
                  <c:x val="1.0089632956293334E-2"/>
                  <c:y val="1.6909029421711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79-496D-8B5A-CB679C82C6CC}"/>
                </c:ext>
              </c:extLst>
            </c:dLbl>
            <c:dLbl>
              <c:idx val="4"/>
              <c:layout>
                <c:manualLayout>
                  <c:x val="7.39910300838408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79-496D-8B5A-CB679C82C6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0"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('Impby geral-graf azul e rosa'!$B$4:$C$4,'Impby geral-graf azul e rosa'!$E$4,'Impby geral-graf azul e rosa'!$G$4,'Impby geral-graf azul e rosa'!$I$4)</c:f>
              <c:strCache>
                <c:ptCount val="5"/>
                <c:pt idx="0">
                  <c:v>APROVADO (R$2.262.959.210,00)</c:v>
                </c:pt>
                <c:pt idx="1">
                  <c:v>AUTORIZADO (R$3.565.414.138,65)
58% acima do Aprovado</c:v>
                </c:pt>
                <c:pt idx="2">
                  <c:v>EMPENHADO (R$3.261.019.038,67)
91% do Autorizado
72% Tesouro Estadual 
28% Outras Fontes</c:v>
                </c:pt>
                <c:pt idx="3">
                  <c:v>LIQUIDADO (R$3.154.407.109,38)
97% do  Empenhado
</c:v>
                </c:pt>
                <c:pt idx="4">
                  <c:v>PAGO
 (R$3.092.062.840,51)
89% do Empenhado
98% do Liquidado</c:v>
                </c:pt>
              </c:strCache>
            </c:strRef>
          </c:cat>
          <c:val>
            <c:numRef>
              <c:f>('Impby geral-graf azul e rosa'!$B$5:$C$5,'Impby geral-graf azul e rosa'!$E$5,'Impby geral-graf azul e rosa'!$G$5,'Impby geral-graf azul e rosa'!$I$5)</c:f>
              <c:numCache>
                <c:formatCode>#,##0.00</c:formatCode>
                <c:ptCount val="5"/>
                <c:pt idx="0">
                  <c:v>1228799999</c:v>
                </c:pt>
                <c:pt idx="1">
                  <c:v>1849351632.1600001</c:v>
                </c:pt>
                <c:pt idx="2">
                  <c:v>1822556957.96</c:v>
                </c:pt>
                <c:pt idx="3">
                  <c:v>1822556957.96</c:v>
                </c:pt>
                <c:pt idx="4">
                  <c:v>1767025800.8199999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4B-45EE-871C-71B5D5DD022C}"/>
            </c:ext>
          </c:extLst>
        </c:ser>
        <c:ser>
          <c:idx val="1"/>
          <c:order val="1"/>
          <c:tx>
            <c:strRef>
              <c:f>'Impby geral-graf azul e rosa'!$A$6</c:f>
              <c:strCache>
                <c:ptCount val="1"/>
                <c:pt idx="0">
                  <c:v>Outras Despesas Correntes (Custeio)</c:v>
                </c:pt>
              </c:strCache>
            </c:strRef>
          </c:tx>
          <c:spPr>
            <a:solidFill>
              <a:srgbClr val="F68222"/>
            </a:solidFill>
          </c:spPr>
          <c:invertIfNegative val="0"/>
          <c:dLbls>
            <c:dLbl>
              <c:idx val="0"/>
              <c:layout>
                <c:manualLayout>
                  <c:x val="5.3811658242794071E-3"/>
                  <c:y val="6.199905832786198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79-496D-8B5A-CB679C82C6CC}"/>
                </c:ext>
              </c:extLst>
            </c:dLbl>
            <c:dLbl>
              <c:idx val="1"/>
              <c:layout>
                <c:manualLayout>
                  <c:x val="1.0762331648558814E-2"/>
                  <c:y val="-8.4545147108555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79-496D-8B5A-CB679C82C6CC}"/>
                </c:ext>
              </c:extLst>
            </c:dLbl>
            <c:dLbl>
              <c:idx val="2"/>
              <c:layout>
                <c:manualLayout>
                  <c:x val="1.614349747283822E-2"/>
                  <c:y val="-6.199905832786198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79-496D-8B5A-CB679C82C6CC}"/>
                </c:ext>
              </c:extLst>
            </c:dLbl>
            <c:dLbl>
              <c:idx val="3"/>
              <c:layout>
                <c:manualLayout>
                  <c:x val="1.0089685920523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79-496D-8B5A-CB679C82C6CC}"/>
                </c:ext>
              </c:extLst>
            </c:dLbl>
            <c:dLbl>
              <c:idx val="4"/>
              <c:layout>
                <c:manualLayout>
                  <c:x val="1.4798206016768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79-496D-8B5A-CB679C82C6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('Impby geral-graf azul e rosa'!$B$4:$C$4,'Impby geral-graf azul e rosa'!$E$4,'Impby geral-graf azul e rosa'!$G$4,'Impby geral-graf azul e rosa'!$I$4)</c:f>
              <c:strCache>
                <c:ptCount val="5"/>
                <c:pt idx="0">
                  <c:v>APROVADO (R$2.262.959.210,00)</c:v>
                </c:pt>
                <c:pt idx="1">
                  <c:v>AUTORIZADO (R$3.565.414.138,65)
58% acima do Aprovado</c:v>
                </c:pt>
                <c:pt idx="2">
                  <c:v>EMPENHADO (R$3.261.019.038,67)
91% do Autorizado
72% Tesouro Estadual 
28% Outras Fontes</c:v>
                </c:pt>
                <c:pt idx="3">
                  <c:v>LIQUIDADO (R$3.154.407.109,38)
97% do  Empenhado
</c:v>
                </c:pt>
                <c:pt idx="4">
                  <c:v>PAGO
 (R$3.092.062.840,51)
89% do Empenhado
98% do Liquidado</c:v>
                </c:pt>
              </c:strCache>
            </c:strRef>
          </c:cat>
          <c:val>
            <c:numRef>
              <c:f>('Impby geral-graf azul e rosa'!$B$6:$C$6,'Impby geral-graf azul e rosa'!$E$6,'Impby geral-graf azul e rosa'!$G$6,'Impby geral-graf azul e rosa'!$I$6)</c:f>
              <c:numCache>
                <c:formatCode>#,##0.00</c:formatCode>
                <c:ptCount val="5"/>
                <c:pt idx="0">
                  <c:v>832106945</c:v>
                </c:pt>
                <c:pt idx="1">
                  <c:v>1474810164.6400001</c:v>
                </c:pt>
                <c:pt idx="2">
                  <c:v>1335806531.48</c:v>
                </c:pt>
                <c:pt idx="3">
                  <c:v>1253151534.8399999</c:v>
                </c:pt>
                <c:pt idx="4">
                  <c:v>1252731669.0599999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4B-45EE-871C-71B5D5DD022C}"/>
            </c:ext>
          </c:extLst>
        </c:ser>
        <c:ser>
          <c:idx val="2"/>
          <c:order val="2"/>
          <c:tx>
            <c:strRef>
              <c:f>'Impby geral-graf azul e rosa'!$A$7</c:f>
              <c:strCache>
                <c:ptCount val="1"/>
                <c:pt idx="0">
                  <c:v>Investimentos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7.6922067433878461E-3"/>
                  <c:y val="-5.6411560266682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4B-45EE-871C-71B5D5DD022C}"/>
                </c:ext>
              </c:extLst>
            </c:dLbl>
            <c:dLbl>
              <c:idx val="1"/>
              <c:layout>
                <c:manualLayout>
                  <c:x val="8.9742580254391271E-3"/>
                  <c:y val="-7.7356688688059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4B-45EE-871C-71B5D5DD022C}"/>
                </c:ext>
              </c:extLst>
            </c:dLbl>
            <c:dLbl>
              <c:idx val="2"/>
              <c:layout>
                <c:manualLayout>
                  <c:x val="-4.7008003968073819E-17"/>
                  <c:y val="-5.040718217121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4B-45EE-871C-71B5D5DD022C}"/>
                </c:ext>
              </c:extLst>
            </c:dLbl>
            <c:dLbl>
              <c:idx val="3"/>
              <c:layout>
                <c:manualLayout>
                  <c:x val="1.2820512820512821E-3"/>
                  <c:y val="-6.134553053917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4B-45EE-871C-71B5D5DD022C}"/>
                </c:ext>
              </c:extLst>
            </c:dLbl>
            <c:dLbl>
              <c:idx val="4"/>
              <c:layout>
                <c:manualLayout>
                  <c:x val="2.3076923076923172E-2"/>
                  <c:y val="-5.7529166632215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4B-45EE-871C-71B5D5DD02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('Impby geral-graf azul e rosa'!$B$4:$C$4,'Impby geral-graf azul e rosa'!$E$4,'Impby geral-graf azul e rosa'!$G$4,'Impby geral-graf azul e rosa'!$I$4)</c:f>
              <c:strCache>
                <c:ptCount val="5"/>
                <c:pt idx="0">
                  <c:v>APROVADO (R$2.262.959.210,00)</c:v>
                </c:pt>
                <c:pt idx="1">
                  <c:v>AUTORIZADO (R$3.565.414.138,65)
58% acima do Aprovado</c:v>
                </c:pt>
                <c:pt idx="2">
                  <c:v>EMPENHADO (R$3.261.019.038,67)
91% do Autorizado
72% Tesouro Estadual 
28% Outras Fontes</c:v>
                </c:pt>
                <c:pt idx="3">
                  <c:v>LIQUIDADO (R$3.154.407.109,38)
97% do  Empenhado
</c:v>
                </c:pt>
                <c:pt idx="4">
                  <c:v>PAGO
 (R$3.092.062.840,51)
89% do Empenhado
98% do Liquidado</c:v>
                </c:pt>
              </c:strCache>
            </c:strRef>
          </c:cat>
          <c:val>
            <c:numRef>
              <c:f>('Impby geral-graf azul e rosa'!$B$7:$C$7,'Impby geral-graf azul e rosa'!$E$7,'Impby geral-graf azul e rosa'!$G$7,'Impby geral-graf azul e rosa'!$I$7)</c:f>
              <c:numCache>
                <c:formatCode>#,##0.00</c:formatCode>
                <c:ptCount val="5"/>
                <c:pt idx="0">
                  <c:v>202052266</c:v>
                </c:pt>
                <c:pt idx="1">
                  <c:v>241252341.84999999</c:v>
                </c:pt>
                <c:pt idx="2">
                  <c:v>102655549.23</c:v>
                </c:pt>
                <c:pt idx="3">
                  <c:v>78698616.579999998</c:v>
                </c:pt>
                <c:pt idx="4">
                  <c:v>72305370.629999995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B4B-45EE-871C-71B5D5DD0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5831424"/>
        <c:axId val="189799744"/>
        <c:axId val="0"/>
      </c:bar3DChart>
      <c:catAx>
        <c:axId val="225831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80975" cap="rnd" cmpd="sng">
            <a:solidFill>
              <a:sysClr val="windowText" lastClr="000000"/>
            </a:solidFill>
          </a:ln>
          <a:effectLst/>
        </c:spPr>
        <c:txPr>
          <a:bodyPr anchor="ctr" anchorCtr="0"/>
          <a:lstStyle/>
          <a:p>
            <a:pPr>
              <a:defRPr sz="1200" b="0"/>
            </a:pPr>
            <a:endParaRPr lang="pt-BR"/>
          </a:p>
        </c:txPr>
        <c:crossAx val="189799744"/>
        <c:crosses val="autoZero"/>
        <c:auto val="1"/>
        <c:lblAlgn val="ctr"/>
        <c:lblOffset val="100"/>
        <c:noMultiLvlLbl val="0"/>
      </c:catAx>
      <c:valAx>
        <c:axId val="189799744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22583142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84517489929806955"/>
          <c:w val="0.23260517962074664"/>
          <c:h val="0.10921631733178239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23511412011306"/>
          <c:y val="2.3217074093947448E-2"/>
          <c:w val="0.77628643902236805"/>
          <c:h val="0.83644841542192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'[Progfonte-jan-dez 2024-Obj e Ação-Gráf.xlsx]Base Graf Obj-simples-'!$B$75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ED-4D38-82B0-D10697A5C7D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ED-4D38-82B0-D10697A5C7D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ED-4D38-82B0-D10697A5C7D1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3ED-4D38-82B0-D10697A5C7D1}"/>
              </c:ext>
            </c:extLst>
          </c:dPt>
          <c:cat>
            <c:strRef>
              <c:f>'[Progfonte-jan-dez 2024-Obj e Ação-Gráf.xlsx]Base Graf Obj-simples-'!$A$76:$A$80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'[Progfonte-jan-dez 2024-Obj e Ação-Gráf.xlsx]Base Graf Obj-simples-'!$B$76:$B$80</c:f>
              <c:numCache>
                <c:formatCode>_(* #,##0.00_);_(* \(#,##0.00\);_(* "-"??_);_(@_)</c:formatCode>
                <c:ptCount val="5"/>
                <c:pt idx="0">
                  <c:v>1264599999</c:v>
                </c:pt>
                <c:pt idx="1">
                  <c:v>1921704719.6900001</c:v>
                </c:pt>
                <c:pt idx="2">
                  <c:v>1888700744.6700001</c:v>
                </c:pt>
                <c:pt idx="3">
                  <c:v>1886771390.2399998</c:v>
                </c:pt>
                <c:pt idx="4">
                  <c:v>1831195398.9200001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3ED-4D38-82B0-D10697A5C7D1}"/>
            </c:ext>
          </c:extLst>
        </c:ser>
        <c:ser>
          <c:idx val="1"/>
          <c:order val="1"/>
          <c:tx>
            <c:strRef>
              <c:f>'[Progfonte-jan-dez 2024-Obj e Ação-Gráf.xlsx]Base Graf Obj-simples-'!$C$75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'[Progfonte-jan-dez 2024-Obj e Ação-Gráf.xlsx]Base Graf Obj-simples-'!$A$76:$A$80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'[Progfonte-jan-dez 2024-Obj e Ação-Gráf.xlsx]Base Graf Obj-simples-'!$C$76:$C$80</c:f>
              <c:numCache>
                <c:formatCode>0.00%</c:formatCode>
                <c:ptCount val="5"/>
                <c:pt idx="0">
                  <c:v>1</c:v>
                </c:pt>
                <c:pt idx="1">
                  <c:v>1.5196146775340935</c:v>
                </c:pt>
                <c:pt idx="2">
                  <c:v>0.98282567832516743</c:v>
                </c:pt>
                <c:pt idx="3">
                  <c:v>0.99897847531672501</c:v>
                </c:pt>
                <c:pt idx="4">
                  <c:v>0.97054439578240037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3ED-4D38-82B0-D10697A5C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29611520"/>
        <c:axId val="228491840"/>
      </c:barChart>
      <c:catAx>
        <c:axId val="22961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8491840"/>
        <c:crosses val="autoZero"/>
        <c:auto val="1"/>
        <c:lblAlgn val="ctr"/>
        <c:lblOffset val="100"/>
        <c:noMultiLvlLbl val="0"/>
      </c:catAx>
      <c:valAx>
        <c:axId val="22849184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6115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4"/>
          <c:order val="0"/>
          <c:tx>
            <c:strRef>
              <c:f>'BASE graf Objet-ação'!$D$33</c:f>
              <c:strCache>
                <c:ptCount val="1"/>
                <c:pt idx="0">
                  <c:v>AUTORIZADO (R$)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'BASE graf Objet-ação'!$B$34:$B$38</c:f>
              <c:strCache>
                <c:ptCount val="5"/>
                <c:pt idx="0">
                  <c:v>4152 - Manutenção de recursos humanos</c:v>
                </c:pt>
                <c:pt idx="1">
                  <c:v>4518 - Manutenção do plano de saúde dos servidores da Secretaria da saúde</c:v>
                </c:pt>
                <c:pt idx="2">
                  <c:v>4200 - Coordenação e manutenção dos serviços administrativos gerais</c:v>
                </c:pt>
                <c:pt idx="3">
                  <c:v>6036 - Fornecimento de insumos e serviços de saúde por Sentenças Judiciais, Ação Civil</c:v>
                </c:pt>
                <c:pt idx="4">
                  <c:v>4253 - Manutenção de serviços de transporte</c:v>
                </c:pt>
              </c:strCache>
            </c:strRef>
          </c:cat>
          <c:val>
            <c:numRef>
              <c:f>'BASE graf Objet-ação'!$D$34:$D$38</c:f>
              <c:numCache>
                <c:formatCode>#,##0.00</c:formatCode>
                <c:ptCount val="5"/>
                <c:pt idx="0">
                  <c:v>1818872793.6800001</c:v>
                </c:pt>
                <c:pt idx="1">
                  <c:v>45678838.479999997</c:v>
                </c:pt>
                <c:pt idx="2">
                  <c:v>30804802.93</c:v>
                </c:pt>
                <c:pt idx="3">
                  <c:v>19712602.600000001</c:v>
                </c:pt>
                <c:pt idx="4">
                  <c:v>6635682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AA-4A1E-95B1-20CEA357978E}"/>
            </c:ext>
          </c:extLst>
        </c:ser>
        <c:ser>
          <c:idx val="0"/>
          <c:order val="1"/>
          <c:tx>
            <c:strRef>
              <c:f>'BASE graf Objet-ação'!$E$33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Objet-ação'!$B$34:$B$38</c:f>
              <c:strCache>
                <c:ptCount val="5"/>
                <c:pt idx="0">
                  <c:v>4152 - Manutenção de recursos humanos</c:v>
                </c:pt>
                <c:pt idx="1">
                  <c:v>4518 - Manutenção do plano de saúde dos servidores da Secretaria da saúde</c:v>
                </c:pt>
                <c:pt idx="2">
                  <c:v>4200 - Coordenação e manutenção dos serviços administrativos gerais</c:v>
                </c:pt>
                <c:pt idx="3">
                  <c:v>6036 - Fornecimento de insumos e serviços de saúde por Sentenças Judiciais, Ação Civil</c:v>
                </c:pt>
                <c:pt idx="4">
                  <c:v>4253 - Manutenção de serviços de transporte</c:v>
                </c:pt>
              </c:strCache>
            </c:strRef>
          </c:cat>
          <c:val>
            <c:numRef>
              <c:f>'BASE graf Objet-ação'!$E$34:$E$38</c:f>
              <c:numCache>
                <c:formatCode>#,##0.00</c:formatCode>
                <c:ptCount val="5"/>
                <c:pt idx="0">
                  <c:v>1786098287.45</c:v>
                </c:pt>
                <c:pt idx="1">
                  <c:v>45678837.090000004</c:v>
                </c:pt>
                <c:pt idx="2">
                  <c:v>30775338.640000001</c:v>
                </c:pt>
                <c:pt idx="3">
                  <c:v>19712601.690000001</c:v>
                </c:pt>
                <c:pt idx="4">
                  <c:v>6435679.7999999998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AA-4A1E-95B1-20CEA357978E}"/>
            </c:ext>
          </c:extLst>
        </c:ser>
        <c:ser>
          <c:idx val="1"/>
          <c:order val="2"/>
          <c:tx>
            <c:strRef>
              <c:f>'BASE graf Objet-ação'!$F$33</c:f>
              <c:strCache>
                <c:ptCount val="1"/>
                <c:pt idx="0">
                  <c:v>LIQUIDADO (R$)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'BASE graf Objet-ação'!$B$34:$B$38</c:f>
              <c:strCache>
                <c:ptCount val="5"/>
                <c:pt idx="0">
                  <c:v>4152 - Manutenção de recursos humanos</c:v>
                </c:pt>
                <c:pt idx="1">
                  <c:v>4518 - Manutenção do plano de saúde dos servidores da Secretaria da saúde</c:v>
                </c:pt>
                <c:pt idx="2">
                  <c:v>4200 - Coordenação e manutenção dos serviços administrativos gerais</c:v>
                </c:pt>
                <c:pt idx="3">
                  <c:v>6036 - Fornecimento de insumos e serviços de saúde por Sentenças Judiciais, Ação Civil</c:v>
                </c:pt>
                <c:pt idx="4">
                  <c:v>4253 - Manutenção de serviços de transporte</c:v>
                </c:pt>
              </c:strCache>
            </c:strRef>
          </c:cat>
          <c:val>
            <c:numRef>
              <c:f>'BASE graf Objet-ação'!$F$34:$F$38</c:f>
              <c:numCache>
                <c:formatCode>#,##0.00</c:formatCode>
                <c:ptCount val="5"/>
                <c:pt idx="0">
                  <c:v>1786098287.45</c:v>
                </c:pt>
                <c:pt idx="1">
                  <c:v>45678837.090000004</c:v>
                </c:pt>
                <c:pt idx="2">
                  <c:v>29914272.079999998</c:v>
                </c:pt>
                <c:pt idx="3">
                  <c:v>18647347.050000001</c:v>
                </c:pt>
                <c:pt idx="4">
                  <c:v>6432646.5700000003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AA-4A1E-95B1-20CEA357978E}"/>
            </c:ext>
          </c:extLst>
        </c:ser>
        <c:ser>
          <c:idx val="3"/>
          <c:order val="3"/>
          <c:tx>
            <c:strRef>
              <c:f>'BASE graf Objet-ação'!$I$33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9506170791294565E-3"/>
                  <c:y val="-7.7395763789124182E-17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AA-4A1E-95B1-20CEA357978E}"/>
                </c:ext>
              </c:extLst>
            </c:dLbl>
            <c:dLbl>
              <c:idx val="1"/>
              <c:layout>
                <c:manualLayout>
                  <c:x val="3.950617079129456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AA-4A1E-95B1-20CEA357978E}"/>
                </c:ext>
              </c:extLst>
            </c:dLbl>
            <c:dLbl>
              <c:idx val="2"/>
              <c:layout>
                <c:manualLayout>
                  <c:x val="2.633641028682620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AA-4A1E-95B1-20CEA357978E}"/>
                </c:ext>
              </c:extLst>
            </c:dLbl>
            <c:dLbl>
              <c:idx val="3"/>
              <c:layout>
                <c:manualLayout>
                  <c:x val="2.6337447194196054E-3"/>
                  <c:y val="9.6744704736405227E-18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AA-4A1E-95B1-20CEA357978E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Objet-ação'!$B$34:$B$38</c:f>
              <c:strCache>
                <c:ptCount val="5"/>
                <c:pt idx="0">
                  <c:v>4152 - Manutenção de recursos humanos</c:v>
                </c:pt>
                <c:pt idx="1">
                  <c:v>4518 - Manutenção do plano de saúde dos servidores da Secretaria da saúde</c:v>
                </c:pt>
                <c:pt idx="2">
                  <c:v>4200 - Coordenação e manutenção dos serviços administrativos gerais</c:v>
                </c:pt>
                <c:pt idx="3">
                  <c:v>6036 - Fornecimento de insumos e serviços de saúde por Sentenças Judiciais, Ação Civil</c:v>
                </c:pt>
                <c:pt idx="4">
                  <c:v>4253 - Manutenção de serviços de transporte</c:v>
                </c:pt>
              </c:strCache>
            </c:strRef>
          </c:cat>
          <c:val>
            <c:numRef>
              <c:f>'BASE graf Objet-ação'!$I$34:$I$38</c:f>
              <c:numCache>
                <c:formatCode>0.00%</c:formatCode>
                <c:ptCount val="5"/>
                <c:pt idx="0">
                  <c:v>0.98198086950122021</c:v>
                </c:pt>
                <c:pt idx="1">
                  <c:v>0.99999996957015458</c:v>
                </c:pt>
                <c:pt idx="2">
                  <c:v>0.97109116873678369</c:v>
                </c:pt>
                <c:pt idx="3">
                  <c:v>0.94596068456227078</c:v>
                </c:pt>
                <c:pt idx="4">
                  <c:v>0.96940247739418495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9AA-4A1E-95B1-20CEA3579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9744128"/>
        <c:axId val="228494144"/>
        <c:axId val="0"/>
      </c:bar3DChart>
      <c:catAx>
        <c:axId val="229744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8494144"/>
        <c:crosses val="autoZero"/>
        <c:auto val="1"/>
        <c:lblAlgn val="ctr"/>
        <c:lblOffset val="100"/>
        <c:noMultiLvlLbl val="0"/>
      </c:catAx>
      <c:valAx>
        <c:axId val="228494144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744128"/>
        <c:crosses val="autoZero"/>
        <c:crossBetween val="between"/>
        <c:majorUnit val="300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Obj-simples-'!$B$19</c:f>
              <c:strCache>
                <c:ptCount val="1"/>
                <c:pt idx="0">
                  <c:v>Valor (R$)</c:v>
                </c:pt>
              </c:strCache>
            </c:strRef>
          </c:tx>
          <c:spPr>
            <a:solidFill>
              <a:srgbClr val="FF99FF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E8-4450-9B3A-078B442C098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E8-4450-9B3A-078B442C098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E8-4450-9B3A-078B442C098F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E8-4450-9B3A-078B442C098F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9E8-4450-9B3A-078B442C098F}"/>
              </c:ext>
            </c:extLst>
          </c:dPt>
          <c:cat>
            <c:strRef>
              <c:f>'Base Graf Obj-simples-'!$A$20:$A$24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Obj-simples-'!$B$20:$B$24</c:f>
              <c:numCache>
                <c:formatCode>_(* #,##0.00_);_(* \(#,##0.00\);_(* "-"??_);_(@_)</c:formatCode>
                <c:ptCount val="5"/>
                <c:pt idx="0">
                  <c:v>813458067</c:v>
                </c:pt>
                <c:pt idx="1">
                  <c:v>1343854933.51</c:v>
                </c:pt>
                <c:pt idx="2">
                  <c:v>1138323703.53</c:v>
                </c:pt>
                <c:pt idx="3">
                  <c:v>1056904955.59</c:v>
                </c:pt>
                <c:pt idx="4">
                  <c:v>1052419924.0600001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9E8-4450-9B3A-078B442C098F}"/>
            </c:ext>
          </c:extLst>
        </c:ser>
        <c:ser>
          <c:idx val="1"/>
          <c:order val="1"/>
          <c:tx>
            <c:strRef>
              <c:f>'Base Graf Obj-simples-'!$C$19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Obj-simples-'!$A$20:$A$24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Obj-simples-'!$C$20:$C$24</c:f>
              <c:numCache>
                <c:formatCode>0.00%</c:formatCode>
                <c:ptCount val="5"/>
                <c:pt idx="0">
                  <c:v>1</c:v>
                </c:pt>
                <c:pt idx="1">
                  <c:v>1.6520272992879423</c:v>
                </c:pt>
                <c:pt idx="2">
                  <c:v>0.84705846973886145</c:v>
                </c:pt>
                <c:pt idx="3">
                  <c:v>0.92847487258016659</c:v>
                </c:pt>
                <c:pt idx="4">
                  <c:v>0.99575644762920401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9E8-4450-9B3A-078B442C0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29782016"/>
        <c:axId val="228496448"/>
      </c:barChart>
      <c:catAx>
        <c:axId val="22978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8496448"/>
        <c:crosses val="autoZero"/>
        <c:auto val="1"/>
        <c:lblAlgn val="ctr"/>
        <c:lblOffset val="100"/>
        <c:noMultiLvlLbl val="0"/>
      </c:catAx>
      <c:valAx>
        <c:axId val="22849644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7820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204862411205731"/>
          <c:y val="2.7558888295742694E-2"/>
          <c:w val="0.56916402823139378"/>
          <c:h val="0.8382372311155932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Objet-ação'!$D$2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Objet-ação'!$B$3:$B$8</c:f>
              <c:strCache>
                <c:ptCount val="6"/>
                <c:pt idx="0">
                  <c:v>4539 - Assistência hospitalar e ambulatorial na rede própria da SES-TO.</c:v>
                </c:pt>
                <c:pt idx="1">
                  <c:v>3120 - Ampliação da infraestrutura física de unidades de saúde.</c:v>
                </c:pt>
                <c:pt idx="2">
                  <c:v>4528 - Assistência da rede Filantrópica ao SUS.</c:v>
                </c:pt>
                <c:pt idx="3">
                  <c:v>4537 - Assistência especializada complementar ao SUS na rede privada.</c:v>
                </c:pt>
                <c:pt idx="4">
                  <c:v>4538 - Assistência descentralizada para os hospitais municipais.</c:v>
                </c:pt>
                <c:pt idx="5">
                  <c:v>4536 - Regulação do acesso aos serviços de saúde.</c:v>
                </c:pt>
              </c:strCache>
            </c:strRef>
          </c:cat>
          <c:val>
            <c:numRef>
              <c:f>'BASE graf Objet-ação'!$D$3:$D$8</c:f>
              <c:numCache>
                <c:formatCode>#,##0.00</c:formatCode>
                <c:ptCount val="6"/>
                <c:pt idx="0">
                  <c:v>920703333.90999997</c:v>
                </c:pt>
                <c:pt idx="1">
                  <c:v>118075121.03</c:v>
                </c:pt>
                <c:pt idx="2">
                  <c:v>109183631.95999999</c:v>
                </c:pt>
                <c:pt idx="3">
                  <c:v>132524300.91</c:v>
                </c:pt>
                <c:pt idx="4">
                  <c:v>40110265.439999998</c:v>
                </c:pt>
                <c:pt idx="5">
                  <c:v>23258280.260000002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9E-4C4A-84E4-917EACACE9AB}"/>
            </c:ext>
          </c:extLst>
        </c:ser>
        <c:ser>
          <c:idx val="1"/>
          <c:order val="1"/>
          <c:tx>
            <c:strRef>
              <c:f>'BASE graf Objet-ação'!$E$2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Objet-ação'!$B$3:$B$8</c:f>
              <c:strCache>
                <c:ptCount val="6"/>
                <c:pt idx="0">
                  <c:v>4539 - Assistência hospitalar e ambulatorial na rede própria da SES-TO.</c:v>
                </c:pt>
                <c:pt idx="1">
                  <c:v>3120 - Ampliação da infraestrutura física de unidades de saúde.</c:v>
                </c:pt>
                <c:pt idx="2">
                  <c:v>4528 - Assistência da rede Filantrópica ao SUS.</c:v>
                </c:pt>
                <c:pt idx="3">
                  <c:v>4537 - Assistência especializada complementar ao SUS na rede privada.</c:v>
                </c:pt>
                <c:pt idx="4">
                  <c:v>4538 - Assistência descentralizada para os hospitais municipais.</c:v>
                </c:pt>
                <c:pt idx="5">
                  <c:v>4536 - Regulação do acesso aos serviços de saúde.</c:v>
                </c:pt>
              </c:strCache>
            </c:strRef>
          </c:cat>
          <c:val>
            <c:numRef>
              <c:f>'BASE graf Objet-ação'!$E$3:$E$8</c:f>
              <c:numCache>
                <c:formatCode>#,##0.00</c:formatCode>
                <c:ptCount val="6"/>
                <c:pt idx="0">
                  <c:v>817328661.12</c:v>
                </c:pt>
                <c:pt idx="1">
                  <c:v>37631471.149999999</c:v>
                </c:pt>
                <c:pt idx="2">
                  <c:v>98391638.909999996</c:v>
                </c:pt>
                <c:pt idx="3">
                  <c:v>127908473.11</c:v>
                </c:pt>
                <c:pt idx="4">
                  <c:v>39785726.159999996</c:v>
                </c:pt>
                <c:pt idx="5">
                  <c:v>17277733.079999998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9E-4C4A-84E4-917EACACE9AB}"/>
            </c:ext>
          </c:extLst>
        </c:ser>
        <c:ser>
          <c:idx val="2"/>
          <c:order val="2"/>
          <c:tx>
            <c:strRef>
              <c:f>'BASE graf Objet-ação'!$F$2</c:f>
              <c:strCache>
                <c:ptCount val="1"/>
                <c:pt idx="0">
                  <c:v>LIQUIDADO (R$)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'BASE graf Objet-ação'!$B$3:$B$8</c:f>
              <c:strCache>
                <c:ptCount val="6"/>
                <c:pt idx="0">
                  <c:v>4539 - Assistência hospitalar e ambulatorial na rede própria da SES-TO.</c:v>
                </c:pt>
                <c:pt idx="1">
                  <c:v>3120 - Ampliação da infraestrutura física de unidades de saúde.</c:v>
                </c:pt>
                <c:pt idx="2">
                  <c:v>4528 - Assistência da rede Filantrópica ao SUS.</c:v>
                </c:pt>
                <c:pt idx="3">
                  <c:v>4537 - Assistência especializada complementar ao SUS na rede privada.</c:v>
                </c:pt>
                <c:pt idx="4">
                  <c:v>4538 - Assistência descentralizada para os hospitais municipais.</c:v>
                </c:pt>
                <c:pt idx="5">
                  <c:v>4536 - Regulação do acesso aos serviços de saúde.</c:v>
                </c:pt>
              </c:strCache>
            </c:strRef>
          </c:cat>
          <c:val>
            <c:numRef>
              <c:f>'BASE graf Objet-ação'!$F$3:$F$8</c:f>
              <c:numCache>
                <c:formatCode>#,##0.00</c:formatCode>
                <c:ptCount val="6"/>
                <c:pt idx="0">
                  <c:v>749748028.98000002</c:v>
                </c:pt>
                <c:pt idx="1">
                  <c:v>37257253.609999999</c:v>
                </c:pt>
                <c:pt idx="2">
                  <c:v>89731200.140000001</c:v>
                </c:pt>
                <c:pt idx="3">
                  <c:v>125613813.86</c:v>
                </c:pt>
                <c:pt idx="4">
                  <c:v>38303170.340000004</c:v>
                </c:pt>
                <c:pt idx="5">
                  <c:v>16251488.66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9E-4C4A-84E4-917EACACE9AB}"/>
            </c:ext>
          </c:extLst>
        </c:ser>
        <c:ser>
          <c:idx val="3"/>
          <c:order val="3"/>
          <c:tx>
            <c:strRef>
              <c:f>'BASE graf Objet-ação'!$I$2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1069957755356843E-2"/>
                  <c:y val="-1.0554089709762533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9E-4C4A-84E4-917EACACE9AB}"/>
                </c:ext>
              </c:extLst>
            </c:dLbl>
            <c:dLbl>
              <c:idx val="1"/>
              <c:layout>
                <c:manualLayout>
                  <c:x val="2.1069957755356843E-2"/>
                  <c:y val="-6.3324538258575196E-3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9E-4C4A-84E4-917EACACE9AB}"/>
                </c:ext>
              </c:extLst>
            </c:dLbl>
            <c:dLbl>
              <c:idx val="2"/>
              <c:layout>
                <c:manualLayout>
                  <c:x val="2.2386830115066647E-2"/>
                  <c:y val="-1.0554089709762533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9E-4C4A-84E4-917EACACE9AB}"/>
                </c:ext>
              </c:extLst>
            </c:dLbl>
            <c:dLbl>
              <c:idx val="3"/>
              <c:layout>
                <c:manualLayout>
                  <c:x val="1.5802468316517635E-2"/>
                  <c:y val="-6.3324538258575291E-3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9E-4C4A-84E4-917EACACE9AB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Objet-ação'!$B$3:$B$8</c:f>
              <c:strCache>
                <c:ptCount val="6"/>
                <c:pt idx="0">
                  <c:v>4539 - Assistência hospitalar e ambulatorial na rede própria da SES-TO.</c:v>
                </c:pt>
                <c:pt idx="1">
                  <c:v>3120 - Ampliação da infraestrutura física de unidades de saúde.</c:v>
                </c:pt>
                <c:pt idx="2">
                  <c:v>4528 - Assistência da rede Filantrópica ao SUS.</c:v>
                </c:pt>
                <c:pt idx="3">
                  <c:v>4537 - Assistência especializada complementar ao SUS na rede privada.</c:v>
                </c:pt>
                <c:pt idx="4">
                  <c:v>4538 - Assistência descentralizada para os hospitais municipais.</c:v>
                </c:pt>
                <c:pt idx="5">
                  <c:v>4536 - Regulação do acesso aos serviços de saúde.</c:v>
                </c:pt>
              </c:strCache>
            </c:strRef>
          </c:cat>
          <c:val>
            <c:numRef>
              <c:f>'BASE graf Objet-ação'!$I$3:$I$8</c:f>
              <c:numCache>
                <c:formatCode>0.00%</c:formatCode>
                <c:ptCount val="6"/>
                <c:pt idx="0">
                  <c:v>0.81432096677222299</c:v>
                </c:pt>
                <c:pt idx="1">
                  <c:v>0.31553855956271976</c:v>
                </c:pt>
                <c:pt idx="2">
                  <c:v>0.82183747260645723</c:v>
                </c:pt>
                <c:pt idx="3">
                  <c:v>0.94785494431928341</c:v>
                </c:pt>
                <c:pt idx="4">
                  <c:v>0.95494681772417622</c:v>
                </c:pt>
                <c:pt idx="5">
                  <c:v>0.6987399101880114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39E-4C4A-84E4-917EACACE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9873664"/>
        <c:axId val="228498752"/>
        <c:axId val="0"/>
      </c:bar3DChart>
      <c:catAx>
        <c:axId val="229873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8498752"/>
        <c:crosses val="autoZero"/>
        <c:auto val="1"/>
        <c:lblAlgn val="ctr"/>
        <c:lblOffset val="100"/>
        <c:noMultiLvlLbl val="0"/>
      </c:catAx>
      <c:valAx>
        <c:axId val="228498752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8736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Obj-simples-'!$B$91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62-4901-823A-4151389B485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62-4901-823A-4151389B485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62-4901-823A-4151389B485A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62-4901-823A-4151389B485A}"/>
              </c:ext>
            </c:extLst>
          </c:dPt>
          <c:cat>
            <c:strRef>
              <c:f>'Base Graf Obj-simples-'!$A$92:$A$96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Obj-simples-'!$B$92:$B$96</c:f>
              <c:numCache>
                <c:formatCode>_(* #,##0.00_);_(* \(#,##0.00\);_(* "-"??_);_(@_)</c:formatCode>
                <c:ptCount val="5"/>
                <c:pt idx="0">
                  <c:v>48000000</c:v>
                </c:pt>
                <c:pt idx="1">
                  <c:v>106063641.23999999</c:v>
                </c:pt>
                <c:pt idx="2">
                  <c:v>101813637.05</c:v>
                </c:pt>
                <c:pt idx="3">
                  <c:v>99255531.890000001</c:v>
                </c:pt>
                <c:pt idx="4">
                  <c:v>99255531.890000001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362-4901-823A-4151389B485A}"/>
            </c:ext>
          </c:extLst>
        </c:ser>
        <c:ser>
          <c:idx val="1"/>
          <c:order val="1"/>
          <c:tx>
            <c:strRef>
              <c:f>'Base Graf Obj-simples-'!$C$91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Obj-simples-'!$A$92:$A$96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Obj-simples-'!$C$92:$C$96</c:f>
              <c:numCache>
                <c:formatCode>0.00%</c:formatCode>
                <c:ptCount val="5"/>
                <c:pt idx="0">
                  <c:v>1</c:v>
                </c:pt>
                <c:pt idx="1">
                  <c:v>2.2096591924999998</c:v>
                </c:pt>
                <c:pt idx="2">
                  <c:v>0.95992967863150092</c:v>
                </c:pt>
                <c:pt idx="3">
                  <c:v>0.97487463139398778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362-4901-823A-4151389B4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29965312"/>
        <c:axId val="228705984"/>
      </c:barChart>
      <c:catAx>
        <c:axId val="22996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8705984"/>
        <c:crosses val="autoZero"/>
        <c:auto val="1"/>
        <c:lblAlgn val="ctr"/>
        <c:lblOffset val="100"/>
        <c:noMultiLvlLbl val="0"/>
      </c:catAx>
      <c:valAx>
        <c:axId val="22870598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9653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408328230797898"/>
          <c:y val="2.3218997361477572E-2"/>
          <c:w val="0.71668878486419607"/>
          <c:h val="0.7154584173020588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Objet-ação'!$D$58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Objet-ação'!$B$59</c:f>
              <c:strCache>
                <c:ptCount val="1"/>
                <c:pt idx="0">
                  <c:v>4540 - Atendimento pré-hospitalar 
- SAMU, UPA, UTI móvel.</c:v>
                </c:pt>
              </c:strCache>
            </c:strRef>
          </c:cat>
          <c:val>
            <c:numRef>
              <c:f>'BASE graf Objet-ação'!$D$59</c:f>
              <c:numCache>
                <c:formatCode>#,##0.00</c:formatCode>
                <c:ptCount val="1"/>
                <c:pt idx="0">
                  <c:v>106063641.23999999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5C-44EA-86D6-6ECD8D22D302}"/>
            </c:ext>
          </c:extLst>
        </c:ser>
        <c:ser>
          <c:idx val="1"/>
          <c:order val="1"/>
          <c:tx>
            <c:strRef>
              <c:f>'BASE graf Objet-ação'!$E$58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Objet-ação'!$B$59</c:f>
              <c:strCache>
                <c:ptCount val="1"/>
                <c:pt idx="0">
                  <c:v>4540 - Atendimento pré-hospitalar 
- SAMU, UPA, UTI móvel.</c:v>
                </c:pt>
              </c:strCache>
            </c:strRef>
          </c:cat>
          <c:val>
            <c:numRef>
              <c:f>'BASE graf Objet-ação'!$E$59</c:f>
              <c:numCache>
                <c:formatCode>#,##0.00</c:formatCode>
                <c:ptCount val="1"/>
                <c:pt idx="0">
                  <c:v>101813637.05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5C-44EA-86D6-6ECD8D22D302}"/>
            </c:ext>
          </c:extLst>
        </c:ser>
        <c:ser>
          <c:idx val="2"/>
          <c:order val="2"/>
          <c:tx>
            <c:strRef>
              <c:f>'BASE graf Objet-ação'!$F$58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Objet-ação'!$B$59</c:f>
              <c:strCache>
                <c:ptCount val="1"/>
                <c:pt idx="0">
                  <c:v>4540 - Atendimento pré-hospitalar 
- SAMU, UPA, UTI móvel.</c:v>
                </c:pt>
              </c:strCache>
            </c:strRef>
          </c:cat>
          <c:val>
            <c:numRef>
              <c:f>'BASE graf Objet-ação'!$F$59</c:f>
              <c:numCache>
                <c:formatCode>#,##0.00</c:formatCode>
                <c:ptCount val="1"/>
                <c:pt idx="0">
                  <c:v>99255531.890000001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5C-44EA-86D6-6ECD8D22D302}"/>
            </c:ext>
          </c:extLst>
        </c:ser>
        <c:ser>
          <c:idx val="3"/>
          <c:order val="3"/>
          <c:tx>
            <c:strRef>
              <c:f>'BASE graf Objet-ação'!$I$58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6317875380715526E-2"/>
                  <c:y val="-1.4783716227149055E-2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5C-44EA-86D6-6ECD8D22D302}"/>
                </c:ext>
              </c:extLst>
            </c:dLbl>
            <c:dLbl>
              <c:idx val="1"/>
              <c:layout>
                <c:manualLayout>
                  <c:x val="2.6317875380715526E-2"/>
                  <c:y val="-1.0559797305106431E-2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5C-44EA-86D6-6ECD8D22D302}"/>
                </c:ext>
              </c:extLst>
            </c:dLbl>
            <c:dLbl>
              <c:idx val="2"/>
              <c:layout>
                <c:manualLayout>
                  <c:x val="2.6317875380715526E-2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5C-44EA-86D6-6ECD8D22D302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Objet-ação'!$B$59</c:f>
              <c:strCache>
                <c:ptCount val="1"/>
                <c:pt idx="0">
                  <c:v>4540 - Atendimento pré-hospitalar 
- SAMU, UPA, UTI móvel.</c:v>
                </c:pt>
              </c:strCache>
            </c:strRef>
          </c:cat>
          <c:val>
            <c:numRef>
              <c:f>'BASE graf Objet-ação'!$I$59</c:f>
              <c:numCache>
                <c:formatCode>0.00%</c:formatCode>
                <c:ptCount val="1"/>
                <c:pt idx="0">
                  <c:v>0.93581109162003351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F5C-44EA-86D6-6ECD8D22D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0060544"/>
        <c:axId val="228708288"/>
        <c:axId val="0"/>
      </c:bar3DChart>
      <c:catAx>
        <c:axId val="230060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8708288"/>
        <c:crosses val="autoZero"/>
        <c:auto val="1"/>
        <c:lblAlgn val="ctr"/>
        <c:lblOffset val="100"/>
        <c:noMultiLvlLbl val="0"/>
      </c:catAx>
      <c:valAx>
        <c:axId val="228708288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060544"/>
        <c:crosses val="autoZero"/>
        <c:crossBetween val="between"/>
        <c:majorUnit val="15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Obj-simples-'!$B$43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41-4BFE-A266-A986D5A3B93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41-4BFE-A266-A986D5A3B93E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41-4BFE-A266-A986D5A3B93E}"/>
              </c:ext>
            </c:extLst>
          </c:dPt>
          <c:cat>
            <c:strRef>
              <c:f>'Base Graf Obj-simples-'!$A$52:$A$56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Obj-simples-'!$B$52:$B$56</c:f>
              <c:numCache>
                <c:formatCode>_(* #,##0.00_);_(* \(#,##0.00\);_(* "-"??_);_(@_)</c:formatCode>
                <c:ptCount val="5"/>
                <c:pt idx="0">
                  <c:v>22541347</c:v>
                </c:pt>
                <c:pt idx="1">
                  <c:v>30983219.559999999</c:v>
                </c:pt>
                <c:pt idx="2">
                  <c:v>16985683.91</c:v>
                </c:pt>
                <c:pt idx="3">
                  <c:v>10097645.16</c:v>
                </c:pt>
                <c:pt idx="4">
                  <c:v>10097645.16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941-4BFE-A266-A986D5A3B93E}"/>
            </c:ext>
          </c:extLst>
        </c:ser>
        <c:ser>
          <c:idx val="1"/>
          <c:order val="1"/>
          <c:tx>
            <c:strRef>
              <c:f>'Base Graf Obj-simples-'!$C$43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Obj-simples-'!$A$52:$A$56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Obj-simples-'!$C$52:$C$56</c:f>
              <c:numCache>
                <c:formatCode>0.00%</c:formatCode>
                <c:ptCount val="5"/>
                <c:pt idx="0">
                  <c:v>1</c:v>
                </c:pt>
                <c:pt idx="1">
                  <c:v>1.3745061268964982</c:v>
                </c:pt>
                <c:pt idx="2">
                  <c:v>0.5482220424867944</c:v>
                </c:pt>
                <c:pt idx="3">
                  <c:v>0.59447975209612858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941-4BFE-A266-A986D5A3B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0213120"/>
        <c:axId val="228710592"/>
      </c:barChart>
      <c:catAx>
        <c:axId val="23021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8710592"/>
        <c:crosses val="autoZero"/>
        <c:auto val="1"/>
        <c:lblAlgn val="ctr"/>
        <c:lblOffset val="100"/>
        <c:noMultiLvlLbl val="0"/>
      </c:catAx>
      <c:valAx>
        <c:axId val="22871059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2131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521407211877401"/>
          <c:y val="2.3218997361477572E-2"/>
          <c:w val="0.6235135544012933"/>
          <c:h val="0.732799700828953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Objet-ação'!$D$20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Objet-ação'!$B$21</c:f>
              <c:strCache>
                <c:ptCount val="1"/>
                <c:pt idx="0">
                  <c:v>  4542 - Produção hemoterápica e hematológica na Hemorrede.</c:v>
                </c:pt>
              </c:strCache>
            </c:strRef>
          </c:cat>
          <c:val>
            <c:numRef>
              <c:f>'BASE graf Objet-ação'!$D$21</c:f>
              <c:numCache>
                <c:formatCode>#,##0.00</c:formatCode>
                <c:ptCount val="1"/>
                <c:pt idx="0">
                  <c:v>32910000.960000001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86-4D44-8438-720F49686091}"/>
            </c:ext>
          </c:extLst>
        </c:ser>
        <c:ser>
          <c:idx val="1"/>
          <c:order val="1"/>
          <c:tx>
            <c:strRef>
              <c:f>'BASE graf Objet-ação'!$E$20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Objet-ação'!$B$21</c:f>
              <c:strCache>
                <c:ptCount val="1"/>
                <c:pt idx="0">
                  <c:v>  4542 - Produção hemoterápica e hematológica na Hemorrede.</c:v>
                </c:pt>
              </c:strCache>
            </c:strRef>
          </c:cat>
          <c:val>
            <c:numRef>
              <c:f>'BASE graf Objet-ação'!$E$21</c:f>
              <c:numCache>
                <c:formatCode>#,##0.00</c:formatCode>
                <c:ptCount val="1"/>
                <c:pt idx="0">
                  <c:v>25674215.5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86-4D44-8438-720F49686091}"/>
            </c:ext>
          </c:extLst>
        </c:ser>
        <c:ser>
          <c:idx val="2"/>
          <c:order val="2"/>
          <c:tx>
            <c:strRef>
              <c:f>'BASE graf Objet-ação'!$F$20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Objet-ação'!$B$21</c:f>
              <c:strCache>
                <c:ptCount val="1"/>
                <c:pt idx="0">
                  <c:v>  4542 - Produção hemoterápica e hematológica na Hemorrede.</c:v>
                </c:pt>
              </c:strCache>
            </c:strRef>
          </c:cat>
          <c:val>
            <c:numRef>
              <c:f>'BASE graf Objet-ação'!$F$21</c:f>
              <c:numCache>
                <c:formatCode>#,##0.00</c:formatCode>
                <c:ptCount val="1"/>
                <c:pt idx="0">
                  <c:v>20763305.870000001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86-4D44-8438-720F49686091}"/>
            </c:ext>
          </c:extLst>
        </c:ser>
        <c:ser>
          <c:idx val="3"/>
          <c:order val="3"/>
          <c:tx>
            <c:strRef>
              <c:f>'BASE graf Objet-ação'!$I$20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1054300304572421E-2"/>
                  <c:y val="-8.4478378440851747E-3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86-4D44-8438-720F49686091}"/>
                </c:ext>
              </c:extLst>
            </c:dLbl>
            <c:dLbl>
              <c:idx val="1"/>
              <c:layout>
                <c:manualLayout>
                  <c:x val="1.9738406535536643E-2"/>
                  <c:y val="-8.4478378440851747E-3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86-4D44-8438-720F49686091}"/>
                </c:ext>
              </c:extLst>
            </c:dLbl>
            <c:dLbl>
              <c:idx val="2"/>
              <c:layout>
                <c:manualLayout>
                  <c:x val="1.9738406535536643E-2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86-4D44-8438-720F49686091}"/>
                </c:ext>
              </c:extLst>
            </c:dLbl>
            <c:dLbl>
              <c:idx val="3"/>
              <c:layout>
                <c:manualLayout>
                  <c:x val="2.1054300304572421E-2"/>
                  <c:y val="-1.2671756766127763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86-4D44-8438-720F49686091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Objet-ação'!$B$21</c:f>
              <c:strCache>
                <c:ptCount val="1"/>
                <c:pt idx="0">
                  <c:v>  4542 - Produção hemoterápica e hematológica na Hemorrede.</c:v>
                </c:pt>
              </c:strCache>
            </c:strRef>
          </c:cat>
          <c:val>
            <c:numRef>
              <c:f>'BASE graf Objet-ação'!$I$21</c:f>
              <c:numCache>
                <c:formatCode>0.00%</c:formatCode>
                <c:ptCount val="1"/>
                <c:pt idx="0">
                  <c:v>0.63091173698950875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186-4D44-8438-720F49686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0305280"/>
        <c:axId val="213550208"/>
        <c:axId val="0"/>
      </c:bar3DChart>
      <c:catAx>
        <c:axId val="230305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550208"/>
        <c:crosses val="autoZero"/>
        <c:auto val="1"/>
        <c:lblAlgn val="ctr"/>
        <c:lblOffset val="100"/>
        <c:noMultiLvlLbl val="0"/>
      </c:catAx>
      <c:valAx>
        <c:axId val="213550208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3052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Obj-simples-'!$B$43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EB-4B3C-9E8E-5CB94F1D9A8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EB-4B3C-9E8E-5CB94F1D9A81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5EB-4B3C-9E8E-5CB94F1D9A81}"/>
              </c:ext>
            </c:extLst>
          </c:dPt>
          <c:cat>
            <c:strRef>
              <c:f>'Base Graf Obj-simples-'!$A$44:$A$48</c:f>
              <c:strCache>
                <c:ptCount val="5"/>
                <c:pt idx="0">
                  <c:v>Orçamento Inicial</c:v>
                </c:pt>
                <c:pt idx="1">
                  <c:v>Autorizado </c:v>
                </c:pt>
                <c:pt idx="2">
                  <c:v>Empenhado </c:v>
                </c:pt>
                <c:pt idx="3">
                  <c:v>Liquidado</c:v>
                </c:pt>
                <c:pt idx="4">
                  <c:v>Pago </c:v>
                </c:pt>
              </c:strCache>
            </c:strRef>
          </c:cat>
          <c:val>
            <c:numRef>
              <c:f>'Base Graf Obj-simples-'!$B$44:$B$48</c:f>
              <c:numCache>
                <c:formatCode>_(* #,##0.00_);_(* \(#,##0.00\);_(* "-"??_);_(@_)</c:formatCode>
                <c:ptCount val="5"/>
                <c:pt idx="0">
                  <c:v>28210000</c:v>
                </c:pt>
                <c:pt idx="1">
                  <c:v>32910000.960000001</c:v>
                </c:pt>
                <c:pt idx="2">
                  <c:v>25674215.5</c:v>
                </c:pt>
                <c:pt idx="3">
                  <c:v>20763305.870000001</c:v>
                </c:pt>
                <c:pt idx="4">
                  <c:v>20754525.359999999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5EB-4B3C-9E8E-5CB94F1D9A81}"/>
            </c:ext>
          </c:extLst>
        </c:ser>
        <c:ser>
          <c:idx val="1"/>
          <c:order val="1"/>
          <c:tx>
            <c:strRef>
              <c:f>'Base Graf Obj-simples-'!$C$43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Obj-simples-'!$A$44:$A$48</c:f>
              <c:strCache>
                <c:ptCount val="5"/>
                <c:pt idx="0">
                  <c:v>Orçamento Inicial</c:v>
                </c:pt>
                <c:pt idx="1">
                  <c:v>Autorizado </c:v>
                </c:pt>
                <c:pt idx="2">
                  <c:v>Empenhado </c:v>
                </c:pt>
                <c:pt idx="3">
                  <c:v>Liquidado</c:v>
                </c:pt>
                <c:pt idx="4">
                  <c:v>Pago </c:v>
                </c:pt>
              </c:strCache>
            </c:strRef>
          </c:cat>
          <c:val>
            <c:numRef>
              <c:f>'Base Graf Obj-simples-'!$C$44:$C$48</c:f>
              <c:numCache>
                <c:formatCode>0.00%</c:formatCode>
                <c:ptCount val="5"/>
                <c:pt idx="0">
                  <c:v>1</c:v>
                </c:pt>
                <c:pt idx="1">
                  <c:v>1.1666076199929103</c:v>
                </c:pt>
                <c:pt idx="2">
                  <c:v>0.78013414618873345</c:v>
                </c:pt>
                <c:pt idx="3">
                  <c:v>0.80872211538459671</c:v>
                </c:pt>
                <c:pt idx="4">
                  <c:v>0.99957711406579586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5EB-4B3C-9E8E-5CB94F1D9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0404608"/>
        <c:axId val="213553088"/>
      </c:barChart>
      <c:catAx>
        <c:axId val="23040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553088"/>
        <c:crosses val="autoZero"/>
        <c:auto val="1"/>
        <c:lblAlgn val="ctr"/>
        <c:lblOffset val="100"/>
        <c:noMultiLvlLbl val="0"/>
      </c:catAx>
      <c:valAx>
        <c:axId val="21355308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4046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90197865775037"/>
          <c:y val="2.1159973061854768E-3"/>
          <c:w val="0.81526178333758292"/>
          <c:h val="0.811483501170911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Objet-ação'!$D$41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Objet-ação'!$B$42:$B$43</c:f>
              <c:strCache>
                <c:ptCount val="2"/>
                <c:pt idx="0">
                  <c:v>4550 - Assistência Farmacêutica.</c:v>
                </c:pt>
                <c:pt idx="1">
                  <c:v>4543 - Consórcio Interestadual de Desenvolvimento 
do Brasil Central-BrC.</c:v>
                </c:pt>
              </c:strCache>
            </c:strRef>
          </c:cat>
          <c:val>
            <c:numRef>
              <c:f>'BASE graf Objet-ação'!$D$42:$D$43</c:f>
              <c:numCache>
                <c:formatCode>#,##0.00</c:formatCode>
                <c:ptCount val="2"/>
                <c:pt idx="0">
                  <c:v>22413323.629999999</c:v>
                </c:pt>
                <c:pt idx="1">
                  <c:v>2362116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BA-4600-87D9-D3DAD056F32C}"/>
            </c:ext>
          </c:extLst>
        </c:ser>
        <c:ser>
          <c:idx val="1"/>
          <c:order val="1"/>
          <c:tx>
            <c:strRef>
              <c:f>'BASE graf Objet-ação'!$E$41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Objet-ação'!$B$42:$B$43</c:f>
              <c:strCache>
                <c:ptCount val="2"/>
                <c:pt idx="0">
                  <c:v>4550 - Assistência Farmacêutica.</c:v>
                </c:pt>
                <c:pt idx="1">
                  <c:v>4543 - Consórcio Interestadual de Desenvolvimento 
do Brasil Central-BrC.</c:v>
                </c:pt>
              </c:strCache>
            </c:strRef>
          </c:cat>
          <c:val>
            <c:numRef>
              <c:f>'BASE graf Objet-ação'!$E$42:$E$43</c:f>
              <c:numCache>
                <c:formatCode>#,##0.00</c:formatCode>
                <c:ptCount val="2"/>
                <c:pt idx="0">
                  <c:v>21155071.449999999</c:v>
                </c:pt>
                <c:pt idx="1">
                  <c:v>1862111.24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BA-4600-87D9-D3DAD056F32C}"/>
            </c:ext>
          </c:extLst>
        </c:ser>
        <c:ser>
          <c:idx val="2"/>
          <c:order val="2"/>
          <c:tx>
            <c:strRef>
              <c:f>'BASE graf Objet-ação'!$F$41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Objet-ação'!$B$42:$B$43</c:f>
              <c:strCache>
                <c:ptCount val="2"/>
                <c:pt idx="0">
                  <c:v>4550 - Assistência Farmacêutica.</c:v>
                </c:pt>
                <c:pt idx="1">
                  <c:v>4543 - Consórcio Interestadual de Desenvolvimento 
do Brasil Central-BrC.</c:v>
                </c:pt>
              </c:strCache>
            </c:strRef>
          </c:cat>
          <c:val>
            <c:numRef>
              <c:f>'BASE graf Objet-ação'!$F$42:$F$43</c:f>
              <c:numCache>
                <c:formatCode>#,##0.00</c:formatCode>
                <c:ptCount val="2"/>
                <c:pt idx="0">
                  <c:v>18421878.34</c:v>
                </c:pt>
                <c:pt idx="1">
                  <c:v>1862111.24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BA-4600-87D9-D3DAD056F32C}"/>
            </c:ext>
          </c:extLst>
        </c:ser>
        <c:ser>
          <c:idx val="3"/>
          <c:order val="3"/>
          <c:tx>
            <c:strRef>
              <c:f>'BASE graf Objet-ação'!$I$41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292180899274507E-2"/>
                  <c:y val="-2.3234324398402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BA-4600-87D9-D3DAD056F32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Objet-ação'!$B$42:$B$43</c:f>
              <c:strCache>
                <c:ptCount val="2"/>
                <c:pt idx="0">
                  <c:v>4550 - Assistência Farmacêutica.</c:v>
                </c:pt>
                <c:pt idx="1">
                  <c:v>4543 - Consórcio Interestadual de Desenvolvimento 
do Brasil Central-BrC.</c:v>
                </c:pt>
              </c:strCache>
            </c:strRef>
          </c:cat>
          <c:val>
            <c:numRef>
              <c:f>'BASE graf Objet-ação'!$I$42:$I$43</c:f>
              <c:numCache>
                <c:formatCode>0.00%</c:formatCode>
                <c:ptCount val="2"/>
                <c:pt idx="0">
                  <c:v>0.82191640312294012</c:v>
                </c:pt>
                <c:pt idx="1">
                  <c:v>0.78832336769235722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CBA-4600-87D9-D3DAD056F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0830080"/>
        <c:axId val="213554816"/>
        <c:axId val="0"/>
      </c:bar3DChart>
      <c:catAx>
        <c:axId val="23083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554816"/>
        <c:crosses val="autoZero"/>
        <c:auto val="1"/>
        <c:lblAlgn val="ctr"/>
        <c:lblOffset val="100"/>
        <c:noMultiLvlLbl val="0"/>
      </c:catAx>
      <c:valAx>
        <c:axId val="213554816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8300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37833430800108"/>
          <c:y val="0.1700304506276214"/>
          <c:w val="0.82278233679645973"/>
          <c:h val="0.62217125612201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'RELORC Empenhado'!$F$41</c:f>
              <c:strCache>
                <c:ptCount val="1"/>
                <c:pt idx="0">
                  <c:v>Pessoal e Encargos  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'RELORC Empenhado'!$E$42:$E$49</c:f>
              <c:strCache>
                <c:ptCount val="7"/>
                <c:pt idx="0">
                  <c:v>Tesouro Estadual (71,55%)</c:v>
                </c:pt>
                <c:pt idx="1">
                  <c:v>Transferência SUS (19,25%)</c:v>
                </c:pt>
                <c:pt idx="2">
                  <c:v>Operação Crédito (0,58%)</c:v>
                </c:pt>
                <c:pt idx="3">
                  <c:v>Covid-19 (2,10%)</c:v>
                </c:pt>
                <c:pt idx="4">
                  <c:v>Outras Fontes (6,49%)</c:v>
                </c:pt>
                <c:pt idx="5">
                  <c:v>Convênio MS (0,03%)</c:v>
                </c:pt>
                <c:pt idx="6">
                  <c:v>TOTAL</c:v>
                </c:pt>
              </c:strCache>
            </c:strRef>
          </c:cat>
          <c:val>
            <c:numRef>
              <c:f>'RELORC Empenhado'!$F$42:$F$49</c:f>
              <c:numCache>
                <c:formatCode>_(* #,##0.00_);_(* \(#,##0.00\);_(* "-"??_);_(@_)</c:formatCode>
                <c:ptCount val="8"/>
                <c:pt idx="0">
                  <c:v>1558941915.22</c:v>
                </c:pt>
                <c:pt idx="1">
                  <c:v>80051810.099999994</c:v>
                </c:pt>
                <c:pt idx="2">
                  <c:v>0</c:v>
                </c:pt>
                <c:pt idx="3">
                  <c:v>0</c:v>
                </c:pt>
                <c:pt idx="4">
                  <c:v>183563232.63999999</c:v>
                </c:pt>
                <c:pt idx="5">
                  <c:v>0</c:v>
                </c:pt>
                <c:pt idx="6">
                  <c:v>1822556957.96</c:v>
                </c:pt>
                <c:pt idx="7" formatCode="0%">
                  <c:v>0.55889184832951055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52-4F83-9129-35680232B915}"/>
            </c:ext>
          </c:extLst>
        </c:ser>
        <c:ser>
          <c:idx val="1"/>
          <c:order val="1"/>
          <c:tx>
            <c:strRef>
              <c:f>'RELORC Empenhado'!$G$41</c:f>
              <c:strCache>
                <c:ptCount val="1"/>
                <c:pt idx="0">
                  <c:v> Outras Despesas Correntes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ysClr val="window" lastClr="FFFF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752-4F83-9129-35680232B915}"/>
              </c:ext>
            </c:extLst>
          </c:dPt>
          <c:cat>
            <c:strRef>
              <c:f>'RELORC Empenhado'!$E$42:$E$49</c:f>
              <c:strCache>
                <c:ptCount val="7"/>
                <c:pt idx="0">
                  <c:v>Tesouro Estadual (71,55%)</c:v>
                </c:pt>
                <c:pt idx="1">
                  <c:v>Transferência SUS (19,25%)</c:v>
                </c:pt>
                <c:pt idx="2">
                  <c:v>Operação Crédito (0,58%)</c:v>
                </c:pt>
                <c:pt idx="3">
                  <c:v>Covid-19 (2,10%)</c:v>
                </c:pt>
                <c:pt idx="4">
                  <c:v>Outras Fontes (6,49%)</c:v>
                </c:pt>
                <c:pt idx="5">
                  <c:v>Convênio MS (0,03%)</c:v>
                </c:pt>
                <c:pt idx="6">
                  <c:v>TOTAL</c:v>
                </c:pt>
              </c:strCache>
            </c:strRef>
          </c:cat>
          <c:val>
            <c:numRef>
              <c:f>'RELORC Empenhado'!$G$42:$G$49</c:f>
              <c:numCache>
                <c:formatCode>_(* #,##0.00_);_(* \(#,##0.00\);_(* "-"??_);_(@_)</c:formatCode>
                <c:ptCount val="8"/>
                <c:pt idx="0">
                  <c:v>735412861.35000002</c:v>
                </c:pt>
                <c:pt idx="1">
                  <c:v>547016176.50000012</c:v>
                </c:pt>
                <c:pt idx="3">
                  <c:v>25841542.690000001</c:v>
                </c:pt>
                <c:pt idx="4">
                  <c:v>27065222.34</c:v>
                </c:pt>
                <c:pt idx="5">
                  <c:v>470728.6</c:v>
                </c:pt>
                <c:pt idx="6">
                  <c:v>1335806531.48</c:v>
                </c:pt>
                <c:pt idx="7" formatCode="0%">
                  <c:v>0.40962855955137445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52-4F83-9129-35680232B915}"/>
            </c:ext>
          </c:extLst>
        </c:ser>
        <c:ser>
          <c:idx val="2"/>
          <c:order val="2"/>
          <c:tx>
            <c:strRef>
              <c:f>'RELORC Empenhado'!$H$41</c:f>
              <c:strCache>
                <c:ptCount val="1"/>
                <c:pt idx="0">
                  <c:v>Investimentos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'RELORC Empenhado'!$E$42:$E$49</c:f>
              <c:strCache>
                <c:ptCount val="7"/>
                <c:pt idx="0">
                  <c:v>Tesouro Estadual (71,55%)</c:v>
                </c:pt>
                <c:pt idx="1">
                  <c:v>Transferência SUS (19,25%)</c:v>
                </c:pt>
                <c:pt idx="2">
                  <c:v>Operação Crédito (0,58%)</c:v>
                </c:pt>
                <c:pt idx="3">
                  <c:v>Covid-19 (2,10%)</c:v>
                </c:pt>
                <c:pt idx="4">
                  <c:v>Outras Fontes (6,49%)</c:v>
                </c:pt>
                <c:pt idx="5">
                  <c:v>Convênio MS (0,03%)</c:v>
                </c:pt>
                <c:pt idx="6">
                  <c:v>TOTAL</c:v>
                </c:pt>
              </c:strCache>
            </c:strRef>
          </c:cat>
          <c:val>
            <c:numRef>
              <c:f>'RELORC Empenhado'!$H$42:$H$49</c:f>
              <c:numCache>
                <c:formatCode>_(* #,##0.00_);_(* \(#,##0.00\);_(* "-"??_);_(@_)</c:formatCode>
                <c:ptCount val="8"/>
                <c:pt idx="0">
                  <c:v>38880874.630000003</c:v>
                </c:pt>
                <c:pt idx="1">
                  <c:v>786375.45</c:v>
                </c:pt>
                <c:pt idx="2">
                  <c:v>19006086.199999999</c:v>
                </c:pt>
                <c:pt idx="3">
                  <c:v>42560223.339999996</c:v>
                </c:pt>
                <c:pt idx="4">
                  <c:v>861374.99</c:v>
                </c:pt>
                <c:pt idx="5">
                  <c:v>560614.62</c:v>
                </c:pt>
                <c:pt idx="6">
                  <c:v>102655549.23</c:v>
                </c:pt>
                <c:pt idx="7" formatCode="0%">
                  <c:v>3.1479592119114969E-2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752-4F83-9129-35680232B915}"/>
            </c:ext>
          </c:extLst>
        </c:ser>
        <c:ser>
          <c:idx val="3"/>
          <c:order val="3"/>
          <c:tx>
            <c:strRef>
              <c:f>'RELORC Empenhado'!$I$41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'RELORC Empenhado'!$E$42:$E$49</c:f>
              <c:strCache>
                <c:ptCount val="7"/>
                <c:pt idx="0">
                  <c:v>Tesouro Estadual (71,55%)</c:v>
                </c:pt>
                <c:pt idx="1">
                  <c:v>Transferência SUS (19,25%)</c:v>
                </c:pt>
                <c:pt idx="2">
                  <c:v>Operação Crédito (0,58%)</c:v>
                </c:pt>
                <c:pt idx="3">
                  <c:v>Covid-19 (2,10%)</c:v>
                </c:pt>
                <c:pt idx="4">
                  <c:v>Outras Fontes (6,49%)</c:v>
                </c:pt>
                <c:pt idx="5">
                  <c:v>Convênio MS (0,03%)</c:v>
                </c:pt>
                <c:pt idx="6">
                  <c:v>TOTAL</c:v>
                </c:pt>
              </c:strCache>
            </c:strRef>
          </c:cat>
          <c:val>
            <c:numRef>
              <c:f>'RELORC Empenhado'!$I$42:$I$49</c:f>
              <c:numCache>
                <c:formatCode>_(* #,##0.00_);_(* \(#,##0.00\);_(* "-"??_);_(@_)</c:formatCode>
                <c:ptCount val="8"/>
                <c:pt idx="0">
                  <c:v>2333235651.2000003</c:v>
                </c:pt>
                <c:pt idx="1">
                  <c:v>627854362.05000019</c:v>
                </c:pt>
                <c:pt idx="2">
                  <c:v>19006086.199999999</c:v>
                </c:pt>
                <c:pt idx="3">
                  <c:v>68401766.030000001</c:v>
                </c:pt>
                <c:pt idx="4">
                  <c:v>211489829.97</c:v>
                </c:pt>
                <c:pt idx="5">
                  <c:v>1031343.22</c:v>
                </c:pt>
                <c:pt idx="6">
                  <c:v>3261019038.6700001</c:v>
                </c:pt>
                <c:pt idx="7" formatCode="0.0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752-4F83-9129-35680232B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059712"/>
        <c:axId val="227082816"/>
        <c:axId val="0"/>
      </c:bar3DChart>
      <c:catAx>
        <c:axId val="227059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7082816"/>
        <c:crosses val="autoZero"/>
        <c:auto val="1"/>
        <c:lblAlgn val="ctr"/>
        <c:lblOffset val="100"/>
        <c:noMultiLvlLbl val="0"/>
      </c:catAx>
      <c:valAx>
        <c:axId val="227082816"/>
        <c:scaling>
          <c:orientation val="minMax"/>
          <c:max val="2000000000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crossAx val="2270597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pt-BR"/>
          </a:p>
        </c:txPr>
      </c:dTable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>
      <a:bevelT prst="angle"/>
      <a:bevelB prst="relaxedInset"/>
    </a:sp3d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Obj-simples-'!$B$59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01-45D4-AC70-0680D72A407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01-45D4-AC70-0680D72A407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01-45D4-AC70-0680D72A4075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01-45D4-AC70-0680D72A4075}"/>
              </c:ext>
            </c:extLst>
          </c:dPt>
          <c:cat>
            <c:strRef>
              <c:f>'Base Graf Obj-simples-'!$A$60:$A$64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Obj-simples-'!$B$60:$B$64</c:f>
              <c:numCache>
                <c:formatCode>_(* #,##0.00_);_(* \(#,##0.00\);_(* "-"??_);_(@_)</c:formatCode>
                <c:ptCount val="5"/>
                <c:pt idx="0">
                  <c:v>22323797</c:v>
                </c:pt>
                <c:pt idx="1">
                  <c:v>38706353.310000002</c:v>
                </c:pt>
                <c:pt idx="2">
                  <c:v>19205820.91</c:v>
                </c:pt>
                <c:pt idx="3">
                  <c:v>14652064.689999999</c:v>
                </c:pt>
                <c:pt idx="4">
                  <c:v>12431026.449999999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201-45D4-AC70-0680D72A4075}"/>
            </c:ext>
          </c:extLst>
        </c:ser>
        <c:ser>
          <c:idx val="1"/>
          <c:order val="1"/>
          <c:tx>
            <c:strRef>
              <c:f>'Base Graf Obj-simples-'!$C$59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Obj-simples-'!$A$60:$A$64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Obj-simples-'!$C$60:$C$64</c:f>
              <c:numCache>
                <c:formatCode>0.00%</c:formatCode>
                <c:ptCount val="5"/>
                <c:pt idx="0">
                  <c:v>1</c:v>
                </c:pt>
                <c:pt idx="1">
                  <c:v>1.7338606559627827</c:v>
                </c:pt>
                <c:pt idx="2">
                  <c:v>0.49619298300152881</c:v>
                </c:pt>
                <c:pt idx="3">
                  <c:v>0.76289707993533507</c:v>
                </c:pt>
                <c:pt idx="4">
                  <c:v>0.84841465779796521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201-45D4-AC70-0680D72A4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0981632"/>
        <c:axId val="213556544"/>
      </c:barChart>
      <c:catAx>
        <c:axId val="23098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556544"/>
        <c:crosses val="autoZero"/>
        <c:auto val="1"/>
        <c:lblAlgn val="ctr"/>
        <c:lblOffset val="100"/>
        <c:noMultiLvlLbl val="0"/>
      </c:catAx>
      <c:valAx>
        <c:axId val="21355654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9816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Objet-ação'!$D$15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Objet-ação'!$B$16:$B$17</c:f>
              <c:strCache>
                <c:ptCount val="2"/>
                <c:pt idx="0">
                  <c:v>4534 - Coordenação das ações e serviços 
de Vigilância em Saúde.</c:v>
                </c:pt>
                <c:pt idx="1">
                  <c:v>4544 - Gerenciamento do Risco Sanitário.</c:v>
                </c:pt>
              </c:strCache>
            </c:strRef>
          </c:cat>
          <c:val>
            <c:numRef>
              <c:f>'BASE graf Objet-ação'!$D$16:$D$17</c:f>
              <c:numCache>
                <c:formatCode>#,##0.00</c:formatCode>
                <c:ptCount val="2"/>
                <c:pt idx="0">
                  <c:v>36540623.590000004</c:v>
                </c:pt>
                <c:pt idx="1">
                  <c:v>2165729.7200000002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C4-4AD9-B98F-1E4E67D8006D}"/>
            </c:ext>
          </c:extLst>
        </c:ser>
        <c:ser>
          <c:idx val="1"/>
          <c:order val="1"/>
          <c:tx>
            <c:strRef>
              <c:f>'BASE graf Objet-ação'!$E$15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Objet-ação'!$B$16:$B$17</c:f>
              <c:strCache>
                <c:ptCount val="2"/>
                <c:pt idx="0">
                  <c:v>4534 - Coordenação das ações e serviços 
de Vigilância em Saúde.</c:v>
                </c:pt>
                <c:pt idx="1">
                  <c:v>4544 - Gerenciamento do Risco Sanitário.</c:v>
                </c:pt>
              </c:strCache>
            </c:strRef>
          </c:cat>
          <c:val>
            <c:numRef>
              <c:f>'BASE graf Objet-ação'!$E$16:$E$17</c:f>
              <c:numCache>
                <c:formatCode>#,##0.00</c:formatCode>
                <c:ptCount val="2"/>
                <c:pt idx="0">
                  <c:v>18765958.870000001</c:v>
                </c:pt>
                <c:pt idx="1">
                  <c:v>439862.04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C4-4AD9-B98F-1E4E67D8006D}"/>
            </c:ext>
          </c:extLst>
        </c:ser>
        <c:ser>
          <c:idx val="2"/>
          <c:order val="2"/>
          <c:tx>
            <c:strRef>
              <c:f>'BASE graf Objet-ação'!$F$15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Objet-ação'!$B$16:$B$17</c:f>
              <c:strCache>
                <c:ptCount val="2"/>
                <c:pt idx="0">
                  <c:v>4534 - Coordenação das ações e serviços 
de Vigilância em Saúde.</c:v>
                </c:pt>
                <c:pt idx="1">
                  <c:v>4544 - Gerenciamento do Risco Sanitário.</c:v>
                </c:pt>
              </c:strCache>
            </c:strRef>
          </c:cat>
          <c:val>
            <c:numRef>
              <c:f>'BASE graf Objet-ação'!$F$16:$F$17</c:f>
              <c:numCache>
                <c:formatCode>#,##0.00</c:formatCode>
                <c:ptCount val="2"/>
                <c:pt idx="0">
                  <c:v>14239235.58</c:v>
                </c:pt>
                <c:pt idx="1">
                  <c:v>412829.11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C4-4AD9-B98F-1E4E67D8006D}"/>
            </c:ext>
          </c:extLst>
        </c:ser>
        <c:ser>
          <c:idx val="3"/>
          <c:order val="3"/>
          <c:tx>
            <c:strRef>
              <c:f>'BASE graf Objet-ação'!$I$46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1843043921321987E-2"/>
                  <c:y val="-1.4783716227149055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C4-4AD9-B98F-1E4E67D8006D}"/>
                </c:ext>
              </c:extLst>
            </c:dLbl>
            <c:dLbl>
              <c:idx val="1"/>
              <c:layout>
                <c:manualLayout>
                  <c:x val="1.052715015228621E-2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C4-4AD9-B98F-1E4E67D8006D}"/>
                </c:ext>
              </c:extLst>
            </c:dLbl>
            <c:dLbl>
              <c:idx val="2"/>
              <c:layout>
                <c:manualLayout>
                  <c:x val="9.2112563832504341E-3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C4-4AD9-B98F-1E4E67D8006D}"/>
                </c:ext>
              </c:extLst>
            </c:dLbl>
            <c:dLbl>
              <c:idx val="4"/>
              <c:layout>
                <c:manualLayout>
                  <c:x val="6.579468845178881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C4-4AD9-B98F-1E4E67D8006D}"/>
                </c:ext>
              </c:extLst>
            </c:dLbl>
            <c:dLbl>
              <c:idx val="5"/>
              <c:layout>
                <c:manualLayout>
                  <c:x val="6.579468845178881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C4-4AD9-B98F-1E4E67D8006D}"/>
                </c:ext>
              </c:extLst>
            </c:dLbl>
            <c:dLbl>
              <c:idx val="6"/>
              <c:layout>
                <c:manualLayout>
                  <c:x val="6.579468845178881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C4-4AD9-B98F-1E4E67D8006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Objet-ação'!$B$16:$B$17</c:f>
              <c:strCache>
                <c:ptCount val="2"/>
                <c:pt idx="0">
                  <c:v>4534 - Coordenação das ações e serviços 
de Vigilância em Saúde.</c:v>
                </c:pt>
                <c:pt idx="1">
                  <c:v>4544 - Gerenciamento do Risco Sanitário.</c:v>
                </c:pt>
              </c:strCache>
            </c:strRef>
          </c:cat>
          <c:val>
            <c:numRef>
              <c:f>'BASE graf Objet-ação'!$I$16:$I$17</c:f>
              <c:numCache>
                <c:formatCode>0.00%</c:formatCode>
                <c:ptCount val="2"/>
                <c:pt idx="0">
                  <c:v>0.38968233656244505</c:v>
                </c:pt>
                <c:pt idx="1">
                  <c:v>0.19061894297687337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3C4-4AD9-B98F-1E4E67D80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0594048"/>
        <c:axId val="230426304"/>
        <c:axId val="0"/>
      </c:bar3DChart>
      <c:catAx>
        <c:axId val="230594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426304"/>
        <c:crosses val="autoZero"/>
        <c:auto val="1"/>
        <c:lblAlgn val="ctr"/>
        <c:lblOffset val="100"/>
        <c:noMultiLvlLbl val="0"/>
      </c:catAx>
      <c:valAx>
        <c:axId val="230426304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594048"/>
        <c:crosses val="autoZero"/>
        <c:crossBetween val="between"/>
        <c:majorUnit val="6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Obj-simples-'!$B$83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21-4586-BA4C-22307ED933E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21-4586-BA4C-22307ED933E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A21-4586-BA4C-22307ED933E1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A21-4586-BA4C-22307ED933E1}"/>
              </c:ext>
            </c:extLst>
          </c:dPt>
          <c:cat>
            <c:strRef>
              <c:f>'Base Graf Obj-simples-'!$A$84:$A$88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Obj-simples-'!$B$84:$B$88</c:f>
              <c:numCache>
                <c:formatCode>_(* #,##0.00_);_(* \(#,##0.00\);_(* "-"??_);_(@_)</c:formatCode>
                <c:ptCount val="5"/>
                <c:pt idx="0">
                  <c:v>4100000</c:v>
                </c:pt>
                <c:pt idx="1">
                  <c:v>13214354</c:v>
                </c:pt>
                <c:pt idx="2">
                  <c:v>12205103.65</c:v>
                </c:pt>
                <c:pt idx="3">
                  <c:v>11674230.289999999</c:v>
                </c:pt>
                <c:pt idx="4">
                  <c:v>11674230.289999999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A21-4586-BA4C-22307ED933E1}"/>
            </c:ext>
          </c:extLst>
        </c:ser>
        <c:ser>
          <c:idx val="1"/>
          <c:order val="1"/>
          <c:tx>
            <c:strRef>
              <c:f>'Base Graf Obj-simples-'!$C$83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Obj-simples-'!$A$84:$A$88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Obj-simples-'!$C$84:$C$88</c:f>
              <c:numCache>
                <c:formatCode>0.00%</c:formatCode>
                <c:ptCount val="5"/>
                <c:pt idx="0">
                  <c:v>1</c:v>
                </c:pt>
                <c:pt idx="1">
                  <c:v>3.2230131707317073</c:v>
                </c:pt>
                <c:pt idx="2">
                  <c:v>0.92362469251239976</c:v>
                </c:pt>
                <c:pt idx="3">
                  <c:v>0.95650398593706321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A21-4586-BA4C-22307ED93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49364480"/>
        <c:axId val="230429184"/>
      </c:barChart>
      <c:catAx>
        <c:axId val="4936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429184"/>
        <c:crosses val="autoZero"/>
        <c:auto val="1"/>
        <c:lblAlgn val="ctr"/>
        <c:lblOffset val="100"/>
        <c:noMultiLvlLbl val="0"/>
      </c:catAx>
      <c:valAx>
        <c:axId val="23042918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3644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686511332924164"/>
          <c:y val="2.328042328042328E-2"/>
          <c:w val="0.67068321089151894"/>
          <c:h val="0.7315382243886180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Objet-ação'!$D$24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Objet-ação'!$B$25</c:f>
              <c:strCache>
                <c:ptCount val="1"/>
                <c:pt idx="0">
                  <c:v>4529 - Apoio aos cuidados primários em saúde.</c:v>
                </c:pt>
              </c:strCache>
            </c:strRef>
          </c:cat>
          <c:val>
            <c:numRef>
              <c:f>'BASE graf Objet-ação'!$D$25</c:f>
              <c:numCache>
                <c:formatCode>#,##0.00</c:formatCode>
                <c:ptCount val="1"/>
                <c:pt idx="0">
                  <c:v>24154986.609999999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8D-4127-8FBC-D72F34E04AE2}"/>
            </c:ext>
          </c:extLst>
        </c:ser>
        <c:ser>
          <c:idx val="1"/>
          <c:order val="1"/>
          <c:tx>
            <c:strRef>
              <c:f>'BASE graf Objet-ação'!$E$24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Objet-ação'!$B$25</c:f>
              <c:strCache>
                <c:ptCount val="1"/>
                <c:pt idx="0">
                  <c:v>4529 - Apoio aos cuidados primários em saúde.</c:v>
                </c:pt>
              </c:strCache>
            </c:strRef>
          </c:cat>
          <c:val>
            <c:numRef>
              <c:f>'BASE graf Objet-ação'!$E$25</c:f>
              <c:numCache>
                <c:formatCode>#,##0.00</c:formatCode>
                <c:ptCount val="1"/>
                <c:pt idx="0">
                  <c:v>22006842.57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8D-4127-8FBC-D72F34E04AE2}"/>
            </c:ext>
          </c:extLst>
        </c:ser>
        <c:ser>
          <c:idx val="2"/>
          <c:order val="2"/>
          <c:tx>
            <c:strRef>
              <c:f>'BASE graf Objet-ação'!$F$24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Objet-ação'!$B$25</c:f>
              <c:strCache>
                <c:ptCount val="1"/>
                <c:pt idx="0">
                  <c:v>4529 - Apoio aos cuidados primários em saúde.</c:v>
                </c:pt>
              </c:strCache>
            </c:strRef>
          </c:cat>
          <c:val>
            <c:numRef>
              <c:f>'BASE graf Objet-ação'!$F$25</c:f>
              <c:numCache>
                <c:formatCode>#,##0.00</c:formatCode>
                <c:ptCount val="1"/>
                <c:pt idx="0">
                  <c:v>21567077.300000001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08D-4127-8FBC-D72F34E04AE2}"/>
            </c:ext>
          </c:extLst>
        </c:ser>
        <c:ser>
          <c:idx val="3"/>
          <c:order val="3"/>
          <c:tx>
            <c:strRef>
              <c:f>'BASE graf Objet-ação'!$I$24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Objet-ação'!$B$25</c:f>
              <c:strCache>
                <c:ptCount val="1"/>
                <c:pt idx="0">
                  <c:v>4529 - Apoio aos cuidados primários em saúde.</c:v>
                </c:pt>
              </c:strCache>
            </c:strRef>
          </c:cat>
          <c:val>
            <c:numRef>
              <c:f>'BASE graf Objet-ação'!$I$25</c:f>
              <c:numCache>
                <c:formatCode>0.00%</c:formatCode>
                <c:ptCount val="1"/>
                <c:pt idx="0">
                  <c:v>0.89286231651527304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08D-4127-8FBC-D72F34E04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904320"/>
        <c:axId val="230430912"/>
        <c:axId val="0"/>
      </c:bar3DChart>
      <c:catAx>
        <c:axId val="54904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430912"/>
        <c:crosses val="autoZero"/>
        <c:auto val="1"/>
        <c:lblAlgn val="ctr"/>
        <c:lblOffset val="100"/>
        <c:noMultiLvlLbl val="0"/>
      </c:catAx>
      <c:valAx>
        <c:axId val="230430912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9043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51-41BD-AF20-FB032CD0E48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51-41BD-AF20-FB032CD0E48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551-41BD-AF20-FB032CD0E483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551-41BD-AF20-FB032CD0E483}"/>
              </c:ext>
            </c:extLst>
          </c:dPt>
          <c:cat>
            <c:strRef>
              <c:f>'Base Graf Obj-simples-'!$A$68:$A$72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Obj-simples-'!$B$68:$B$72</c:f>
              <c:numCache>
                <c:formatCode>_(* #,##0.00_);_(* \(#,##0.00\);_(* "-"??_);_(@_)</c:formatCode>
                <c:ptCount val="5"/>
                <c:pt idx="0">
                  <c:v>24470000</c:v>
                </c:pt>
                <c:pt idx="1">
                  <c:v>24154986.609999999</c:v>
                </c:pt>
                <c:pt idx="2">
                  <c:v>22006842.57</c:v>
                </c:pt>
                <c:pt idx="3">
                  <c:v>21567077.300000001</c:v>
                </c:pt>
                <c:pt idx="4">
                  <c:v>21517077.300000001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551-41BD-AF20-FB032CD0E483}"/>
            </c:ext>
          </c:extLst>
        </c:ser>
        <c:ser>
          <c:idx val="1"/>
          <c:order val="1"/>
          <c:invertIfNegative val="0"/>
          <c:cat>
            <c:strRef>
              <c:f>'Base Graf Obj-simples-'!$A$68:$A$72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Obj-simples-'!$C$68:$C$72</c:f>
              <c:numCache>
                <c:formatCode>0.00%</c:formatCode>
                <c:ptCount val="5"/>
                <c:pt idx="0">
                  <c:v>1</c:v>
                </c:pt>
                <c:pt idx="1">
                  <c:v>0.98712654720065385</c:v>
                </c:pt>
                <c:pt idx="2">
                  <c:v>0.91106829928397959</c:v>
                </c:pt>
                <c:pt idx="3">
                  <c:v>0.98001688481202243</c:v>
                </c:pt>
                <c:pt idx="4">
                  <c:v>0.99768165156064048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551-41BD-AF20-FB032CD0E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29370368"/>
        <c:axId val="230457920"/>
      </c:barChart>
      <c:catAx>
        <c:axId val="22937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457920"/>
        <c:crosses val="autoZero"/>
        <c:auto val="1"/>
        <c:lblAlgn val="ctr"/>
        <c:lblOffset val="100"/>
        <c:noMultiLvlLbl val="0"/>
      </c:catAx>
      <c:valAx>
        <c:axId val="23045792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3703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609832524643611"/>
          <c:y val="2.3231596050493689E-2"/>
          <c:w val="0.56996332593704324"/>
          <c:h val="0.7290537274172083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Objet-ação'!$D$11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Objet-ação'!$B$12</c:f>
              <c:strCache>
                <c:ptCount val="1"/>
                <c:pt idx="0">
                  <c:v>4541 - Atendimento em saúde mental.</c:v>
                </c:pt>
              </c:strCache>
            </c:strRef>
          </c:cat>
          <c:val>
            <c:numRef>
              <c:f>'BASE graf Objet-ação'!$D$12</c:f>
              <c:numCache>
                <c:formatCode>#,##0.00</c:formatCode>
                <c:ptCount val="1"/>
                <c:pt idx="0">
                  <c:v>13214354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36-4735-A6A5-F52C015085A5}"/>
            </c:ext>
          </c:extLst>
        </c:ser>
        <c:ser>
          <c:idx val="1"/>
          <c:order val="1"/>
          <c:tx>
            <c:strRef>
              <c:f>'BASE graf Objet-ação'!$E$11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Objet-ação'!$B$12</c:f>
              <c:strCache>
                <c:ptCount val="1"/>
                <c:pt idx="0">
                  <c:v>4541 - Atendimento em saúde mental.</c:v>
                </c:pt>
              </c:strCache>
            </c:strRef>
          </c:cat>
          <c:val>
            <c:numRef>
              <c:f>'BASE graf Objet-ação'!$E$12</c:f>
              <c:numCache>
                <c:formatCode>#,##0.00</c:formatCode>
                <c:ptCount val="1"/>
                <c:pt idx="0">
                  <c:v>12205103.65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36-4735-A6A5-F52C015085A5}"/>
            </c:ext>
          </c:extLst>
        </c:ser>
        <c:ser>
          <c:idx val="2"/>
          <c:order val="2"/>
          <c:tx>
            <c:strRef>
              <c:f>'BASE graf Objet-ação'!$F$11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Objet-ação'!$B$12</c:f>
              <c:strCache>
                <c:ptCount val="1"/>
                <c:pt idx="0">
                  <c:v>4541 - Atendimento em saúde mental.</c:v>
                </c:pt>
              </c:strCache>
            </c:strRef>
          </c:cat>
          <c:val>
            <c:numRef>
              <c:f>'BASE graf Objet-ação'!$F$12</c:f>
              <c:numCache>
                <c:formatCode>#,##0.00</c:formatCode>
                <c:ptCount val="1"/>
                <c:pt idx="0">
                  <c:v>11674230.289999999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36-4735-A6A5-F52C015085A5}"/>
            </c:ext>
          </c:extLst>
        </c:ser>
        <c:ser>
          <c:idx val="3"/>
          <c:order val="3"/>
          <c:tx>
            <c:strRef>
              <c:f>'BASE graf Objet-ação'!$I$11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36-4735-A6A5-F52C015085A5}"/>
                </c:ext>
              </c:extLst>
            </c:dLbl>
            <c:dLbl>
              <c:idx val="1"/>
              <c:layout>
                <c:manualLayout>
                  <c:x val="2.6317875380715526E-3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36-4735-A6A5-F52C015085A5}"/>
                </c:ext>
              </c:extLst>
            </c:dLbl>
            <c:dLbl>
              <c:idx val="2"/>
              <c:layout>
                <c:manualLayout>
                  <c:x val="1.3158937690357763E-3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36-4735-A6A5-F52C015085A5}"/>
                </c:ext>
              </c:extLst>
            </c:dLbl>
            <c:dLbl>
              <c:idx val="4"/>
              <c:layout>
                <c:manualLayout>
                  <c:x val="1.0542078665489053E-2"/>
                  <c:y val="3.8800257243489501E-17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36-4735-A6A5-F52C015085A5}"/>
                </c:ext>
              </c:extLst>
            </c:dLbl>
            <c:dLbl>
              <c:idx val="5"/>
              <c:layout>
                <c:manualLayout>
                  <c:x val="1.054207866548905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36-4735-A6A5-F52C015085A5}"/>
                </c:ext>
              </c:extLst>
            </c:dLbl>
            <c:dLbl>
              <c:idx val="6"/>
              <c:layout>
                <c:manualLayout>
                  <c:x val="9.224318832302921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D36-4735-A6A5-F52C015085A5}"/>
                </c:ext>
              </c:extLst>
            </c:dLbl>
            <c:dLbl>
              <c:idx val="7"/>
              <c:layout>
                <c:manualLayout>
                  <c:x val="1.0542078665489053E-2"/>
                  <c:y val="-8.465608465608461E-3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D36-4735-A6A5-F52C015085A5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Objet-ação'!$B$12</c:f>
              <c:strCache>
                <c:ptCount val="1"/>
                <c:pt idx="0">
                  <c:v>4541 - Atendimento em saúde mental.</c:v>
                </c:pt>
              </c:strCache>
            </c:strRef>
          </c:cat>
          <c:val>
            <c:numRef>
              <c:f>'BASE graf Objet-ação'!$I$12</c:f>
              <c:numCache>
                <c:formatCode>0.00%</c:formatCode>
                <c:ptCount val="1"/>
                <c:pt idx="0">
                  <c:v>0.88345069989800473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D36-4735-A6A5-F52C01508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9459968"/>
        <c:axId val="230460224"/>
        <c:axId val="0"/>
      </c:bar3DChart>
      <c:catAx>
        <c:axId val="22945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460224"/>
        <c:crosses val="autoZero"/>
        <c:auto val="1"/>
        <c:lblAlgn val="ctr"/>
        <c:lblOffset val="100"/>
        <c:noMultiLvlLbl val="0"/>
      </c:catAx>
      <c:valAx>
        <c:axId val="230460224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459968"/>
        <c:crosses val="autoZero"/>
        <c:crossBetween val="between"/>
        <c:majorUnit val="3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Obj-simples-'!$B$99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FE-4C83-A2D8-061945A6572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FE-4C83-A2D8-061945A6572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FE-4C83-A2D8-061945A65721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FE-4C83-A2D8-061945A65721}"/>
              </c:ext>
            </c:extLst>
          </c:dPt>
          <c:cat>
            <c:strRef>
              <c:f>'Base Graf Obj-simples-'!$A$100:$A$104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Obj-simples-'!$B$100:$B$104</c:f>
              <c:numCache>
                <c:formatCode>_(* #,##0.00_);_(* \(#,##0.00\);_(* "-"??_);_(@_)</c:formatCode>
                <c:ptCount val="5"/>
                <c:pt idx="0">
                  <c:v>11600000</c:v>
                </c:pt>
                <c:pt idx="1">
                  <c:v>18740058.75</c:v>
                </c:pt>
                <c:pt idx="2">
                  <c:v>10392625.91</c:v>
                </c:pt>
                <c:pt idx="3">
                  <c:v>10276033.539999999</c:v>
                </c:pt>
                <c:pt idx="4">
                  <c:v>10276033.539999999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8FE-4C83-A2D8-061945A65721}"/>
            </c:ext>
          </c:extLst>
        </c:ser>
        <c:ser>
          <c:idx val="1"/>
          <c:order val="1"/>
          <c:tx>
            <c:strRef>
              <c:f>'Base Graf Obj-simples-'!$C$99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Obj-simples-'!$A$100:$A$104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Obj-simples-'!$C$100:$C$104</c:f>
              <c:numCache>
                <c:formatCode>0.00%</c:formatCode>
                <c:ptCount val="5"/>
                <c:pt idx="0">
                  <c:v>1</c:v>
                </c:pt>
                <c:pt idx="1">
                  <c:v>1.6155223060344828</c:v>
                </c:pt>
                <c:pt idx="2">
                  <c:v>0.55456741350930927</c:v>
                </c:pt>
                <c:pt idx="3">
                  <c:v>0.98878124056329075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8FE-4C83-A2D8-061945A65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0768128"/>
        <c:axId val="230463104"/>
      </c:barChart>
      <c:catAx>
        <c:axId val="23076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463104"/>
        <c:crosses val="autoZero"/>
        <c:auto val="1"/>
        <c:lblAlgn val="ctr"/>
        <c:lblOffset val="100"/>
        <c:noMultiLvlLbl val="0"/>
      </c:catAx>
      <c:valAx>
        <c:axId val="23046310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7681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Objet-ação'!$D$50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Objet-ação'!$B$51</c:f>
              <c:strCache>
                <c:ptCount val="1"/>
                <c:pt idx="0">
                  <c:v>4533 - Atenção às pessoas com deficiência.</c:v>
                </c:pt>
              </c:strCache>
            </c:strRef>
          </c:cat>
          <c:val>
            <c:numRef>
              <c:f>'BASE graf Objet-ação'!$D$51</c:f>
              <c:numCache>
                <c:formatCode>#,##0.00</c:formatCode>
                <c:ptCount val="1"/>
                <c:pt idx="0">
                  <c:v>18740058.75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01-4E5B-B746-C6293A01869E}"/>
            </c:ext>
          </c:extLst>
        </c:ser>
        <c:ser>
          <c:idx val="1"/>
          <c:order val="1"/>
          <c:tx>
            <c:strRef>
              <c:f>'BASE graf Objet-ação'!$E$50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Objet-ação'!$B$51</c:f>
              <c:strCache>
                <c:ptCount val="1"/>
                <c:pt idx="0">
                  <c:v>4533 - Atenção às pessoas com deficiência.</c:v>
                </c:pt>
              </c:strCache>
            </c:strRef>
          </c:cat>
          <c:val>
            <c:numRef>
              <c:f>'BASE graf Objet-ação'!$E$51</c:f>
              <c:numCache>
                <c:formatCode>#,##0.00</c:formatCode>
                <c:ptCount val="1"/>
                <c:pt idx="0">
                  <c:v>10392625.91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01-4E5B-B746-C6293A01869E}"/>
            </c:ext>
          </c:extLst>
        </c:ser>
        <c:ser>
          <c:idx val="2"/>
          <c:order val="2"/>
          <c:tx>
            <c:strRef>
              <c:f>'BASE graf Objet-ação'!$F$50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Objet-ação'!$B$51</c:f>
              <c:strCache>
                <c:ptCount val="1"/>
                <c:pt idx="0">
                  <c:v>4533 - Atenção às pessoas com deficiência.</c:v>
                </c:pt>
              </c:strCache>
            </c:strRef>
          </c:cat>
          <c:val>
            <c:numRef>
              <c:f>'BASE graf Objet-ação'!$F$51</c:f>
              <c:numCache>
                <c:formatCode>#,##0.00</c:formatCode>
                <c:ptCount val="1"/>
                <c:pt idx="0">
                  <c:v>10276033.539999999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01-4E5B-B746-C6293A01869E}"/>
            </c:ext>
          </c:extLst>
        </c:ser>
        <c:ser>
          <c:idx val="3"/>
          <c:order val="3"/>
          <c:tx>
            <c:strRef>
              <c:f>'BASE graf Objet-ação'!$I$50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Objet-ação'!$B$51</c:f>
              <c:strCache>
                <c:ptCount val="1"/>
                <c:pt idx="0">
                  <c:v>4533 - Atenção às pessoas com deficiência.</c:v>
                </c:pt>
              </c:strCache>
            </c:strRef>
          </c:cat>
          <c:val>
            <c:numRef>
              <c:f>'BASE graf Objet-ação'!$I$51</c:f>
              <c:numCache>
                <c:formatCode>0.00%</c:formatCode>
                <c:ptCount val="1"/>
                <c:pt idx="0">
                  <c:v>0.54834585510571032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01-4E5B-B746-C6293A018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1688192"/>
        <c:axId val="230464832"/>
        <c:axId val="0"/>
      </c:bar3DChart>
      <c:catAx>
        <c:axId val="231688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464832"/>
        <c:crosses val="autoZero"/>
        <c:auto val="1"/>
        <c:lblAlgn val="ctr"/>
        <c:lblOffset val="100"/>
        <c:noMultiLvlLbl val="0"/>
      </c:catAx>
      <c:valAx>
        <c:axId val="230464832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6881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Obj-simples-'!$B$99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1A-454D-808E-B7A96A473C6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1A-454D-808E-B7A96A473C6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1A-454D-808E-B7A96A473C65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C1A-454D-808E-B7A96A473C65}"/>
              </c:ext>
            </c:extLst>
          </c:dPt>
          <c:cat>
            <c:strRef>
              <c:f>'Base Graf Obj-simples-'!$A$100:$A$104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Obj-simples-'!$B$100:$B$104</c:f>
              <c:numCache>
                <c:formatCode>_(* #,##0.00_);_(* \(#,##0.00\);_(* "-"??_);_(@_)</c:formatCode>
                <c:ptCount val="5"/>
                <c:pt idx="0">
                  <c:v>11600000</c:v>
                </c:pt>
                <c:pt idx="1">
                  <c:v>18740058.75</c:v>
                </c:pt>
                <c:pt idx="2">
                  <c:v>10392625.91</c:v>
                </c:pt>
                <c:pt idx="3">
                  <c:v>10276033.539999999</c:v>
                </c:pt>
                <c:pt idx="4">
                  <c:v>10276033.539999999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C1A-454D-808E-B7A96A473C65}"/>
            </c:ext>
          </c:extLst>
        </c:ser>
        <c:ser>
          <c:idx val="1"/>
          <c:order val="1"/>
          <c:tx>
            <c:strRef>
              <c:f>'Base Graf Obj-simples-'!$C$99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Obj-simples-'!$A$100:$A$104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Obj-simples-'!$C$100:$C$104</c:f>
              <c:numCache>
                <c:formatCode>0.00%</c:formatCode>
                <c:ptCount val="5"/>
                <c:pt idx="0">
                  <c:v>1</c:v>
                </c:pt>
                <c:pt idx="1">
                  <c:v>1.6155223060344828</c:v>
                </c:pt>
                <c:pt idx="2">
                  <c:v>0.55456741350930927</c:v>
                </c:pt>
                <c:pt idx="3">
                  <c:v>0.98878124056329075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C1A-454D-808E-B7A96A473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1771648"/>
        <c:axId val="231802560"/>
      </c:barChart>
      <c:catAx>
        <c:axId val="23177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802560"/>
        <c:crosses val="autoZero"/>
        <c:auto val="1"/>
        <c:lblAlgn val="ctr"/>
        <c:lblOffset val="100"/>
        <c:noMultiLvlLbl val="0"/>
      </c:catAx>
      <c:valAx>
        <c:axId val="23180256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7716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Objet-ação'!$D$62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Objet-ação'!$B$63</c:f>
              <c:strCache>
                <c:ptCount val="1"/>
                <c:pt idx="0">
                  <c:v>4526 - Tecnologia da informação, comunicação 
e inovação em saúde digital.</c:v>
                </c:pt>
              </c:strCache>
            </c:strRef>
          </c:cat>
          <c:val>
            <c:numRef>
              <c:f>'BASE graf Objet-ação'!$D$63</c:f>
              <c:numCache>
                <c:formatCode>#,##0.00</c:formatCode>
                <c:ptCount val="1"/>
                <c:pt idx="0">
                  <c:v>30983219.559999999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B6-471E-BB88-37CDE3343DC5}"/>
            </c:ext>
          </c:extLst>
        </c:ser>
        <c:ser>
          <c:idx val="1"/>
          <c:order val="1"/>
          <c:tx>
            <c:strRef>
              <c:f>'BASE graf Objet-ação'!$E$62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Objet-ação'!$B$63</c:f>
              <c:strCache>
                <c:ptCount val="1"/>
                <c:pt idx="0">
                  <c:v>4526 - Tecnologia da informação, comunicação 
e inovação em saúde digital.</c:v>
                </c:pt>
              </c:strCache>
            </c:strRef>
          </c:cat>
          <c:val>
            <c:numRef>
              <c:f>'BASE graf Objet-ação'!$E$63</c:f>
              <c:numCache>
                <c:formatCode>#,##0.00</c:formatCode>
                <c:ptCount val="1"/>
                <c:pt idx="0">
                  <c:v>16985683.91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B6-471E-BB88-37CDE3343DC5}"/>
            </c:ext>
          </c:extLst>
        </c:ser>
        <c:ser>
          <c:idx val="2"/>
          <c:order val="2"/>
          <c:tx>
            <c:strRef>
              <c:f>'BASE graf Objet-ação'!$F$62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Objet-ação'!$B$63</c:f>
              <c:strCache>
                <c:ptCount val="1"/>
                <c:pt idx="0">
                  <c:v>4526 - Tecnologia da informação, comunicação 
e inovação em saúde digital.</c:v>
                </c:pt>
              </c:strCache>
            </c:strRef>
          </c:cat>
          <c:val>
            <c:numRef>
              <c:f>'BASE graf Objet-ação'!$F$63</c:f>
              <c:numCache>
                <c:formatCode>#,##0.00</c:formatCode>
                <c:ptCount val="1"/>
                <c:pt idx="0">
                  <c:v>10097645.16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B6-471E-BB88-37CDE3343DC5}"/>
            </c:ext>
          </c:extLst>
        </c:ser>
        <c:ser>
          <c:idx val="3"/>
          <c:order val="3"/>
          <c:tx>
            <c:strRef>
              <c:f>'BASE graf Objet-ação'!$I$62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AB6-471E-BB88-37CDE3343DC5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Objet-ação'!$B$63</c:f>
              <c:strCache>
                <c:ptCount val="1"/>
                <c:pt idx="0">
                  <c:v>4526 - Tecnologia da informação, comunicação 
e inovação em saúde digital.</c:v>
                </c:pt>
              </c:strCache>
            </c:strRef>
          </c:cat>
          <c:val>
            <c:numRef>
              <c:f>'BASE graf Objet-ação'!$I$63</c:f>
              <c:numCache>
                <c:formatCode>0.00%</c:formatCode>
                <c:ptCount val="1"/>
                <c:pt idx="0">
                  <c:v>0.32590690391118282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AB6-471E-BB88-37CDE3343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1928320"/>
        <c:axId val="231804864"/>
        <c:axId val="0"/>
      </c:bar3DChart>
      <c:catAx>
        <c:axId val="231928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804864"/>
        <c:crosses val="autoZero"/>
        <c:auto val="1"/>
        <c:lblAlgn val="ctr"/>
        <c:lblOffset val="100"/>
        <c:noMultiLvlLbl val="0"/>
      </c:catAx>
      <c:valAx>
        <c:axId val="231804864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9283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 b="1" i="0" baseline="0" dirty="0">
                <a:solidFill>
                  <a:schemeClr val="tx1"/>
                </a:solidFill>
                <a:effectLst/>
              </a:rPr>
              <a:t>Por Grupo de Despesa</a:t>
            </a:r>
            <a:endParaRPr lang="pt-BR" sz="1400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4.9357809449743675E-2"/>
          <c:y val="0.11198242650711991"/>
          <c:w val="0.81962500198390653"/>
          <c:h val="0.8217517303880252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85-40B4-BE83-83CC13E9628A}"/>
              </c:ext>
            </c:extLst>
          </c:dPt>
          <c:dPt>
            <c:idx val="1"/>
            <c:bubble3D val="0"/>
            <c:spPr>
              <a:solidFill>
                <a:srgbClr val="00669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685-40B4-BE83-83CC13E9628A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85-40B4-BE83-83CC13E9628A}"/>
              </c:ext>
            </c:extLst>
          </c:dPt>
          <c:dLbls>
            <c:dLbl>
              <c:idx val="1"/>
              <c:layout>
                <c:manualLayout>
                  <c:x val="0.12016412858888696"/>
                  <c:y val="-2.84895839193148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547347913723873"/>
                      <c:h val="0.147772830123826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685-40B4-BE83-83CC13E962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 Orçamento autorizado'!$B$19:$B$21</c:f>
              <c:strCache>
                <c:ptCount val="3"/>
                <c:pt idx="0">
                  <c:v>Pessoal e Encargos</c:v>
                </c:pt>
                <c:pt idx="1">
                  <c:v>Outras Despesas Correntes </c:v>
                </c:pt>
                <c:pt idx="2">
                  <c:v>Investimentos </c:v>
                </c:pt>
              </c:strCache>
            </c:strRef>
          </c:cat>
          <c:val>
            <c:numRef>
              <c:f>' Orçamento autorizado'!$C$19:$C$21</c:f>
              <c:numCache>
                <c:formatCode>_(* #,##0.00_);_(* \(#,##0.00\);_(* "-"??_);_(@_)</c:formatCode>
                <c:ptCount val="3"/>
                <c:pt idx="0">
                  <c:v>1849351632.1599998</c:v>
                </c:pt>
                <c:pt idx="1">
                  <c:v>1474810164.6399999</c:v>
                </c:pt>
                <c:pt idx="2">
                  <c:v>241252341.84999999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85-40B4-BE83-83CC13E96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317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Obj-simples-'!$B$35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8C-476A-8550-321769279BA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B8C-476A-8550-321769279BA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B8C-476A-8550-321769279BA5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8C-476A-8550-321769279BA5}"/>
              </c:ext>
            </c:extLst>
          </c:dPt>
          <c:cat>
            <c:strRef>
              <c:f>'Base Graf Obj-simples-'!$A$36:$A$40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Obj-simples-'!$B$36:$B$40</c:f>
              <c:numCache>
                <c:formatCode>_(* #,##0.00_);_(* \(#,##0.00\);_(* "-"??_);_(@_)</c:formatCode>
                <c:ptCount val="5"/>
                <c:pt idx="0">
                  <c:v>2440000</c:v>
                </c:pt>
                <c:pt idx="1">
                  <c:v>8648803.0999999996</c:v>
                </c:pt>
                <c:pt idx="2">
                  <c:v>1895091.61</c:v>
                </c:pt>
                <c:pt idx="3">
                  <c:v>1440999.62</c:v>
                </c:pt>
                <c:pt idx="4">
                  <c:v>1437572.35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B8C-476A-8550-321769279BA5}"/>
            </c:ext>
          </c:extLst>
        </c:ser>
        <c:ser>
          <c:idx val="1"/>
          <c:order val="1"/>
          <c:tx>
            <c:strRef>
              <c:f>'Base Graf Obj-simples-'!$C$35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Obj-simples-'!$A$36:$A$40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Obj-simples-'!$C$36:$C$40</c:f>
              <c:numCache>
                <c:formatCode>0.00%</c:formatCode>
                <c:ptCount val="5"/>
                <c:pt idx="0">
                  <c:v>1</c:v>
                </c:pt>
                <c:pt idx="1">
                  <c:v>3.5445914344262293</c:v>
                </c:pt>
                <c:pt idx="2">
                  <c:v>0.2191160543358884</c:v>
                </c:pt>
                <c:pt idx="3">
                  <c:v>0.76038520375276208</c:v>
                </c:pt>
                <c:pt idx="4">
                  <c:v>0.99762160242623799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B8C-476A-8550-321769279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2031744"/>
        <c:axId val="231807168"/>
      </c:barChart>
      <c:catAx>
        <c:axId val="23203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807168"/>
        <c:crosses val="autoZero"/>
        <c:auto val="1"/>
        <c:lblAlgn val="ctr"/>
        <c:lblOffset val="100"/>
        <c:noMultiLvlLbl val="0"/>
      </c:catAx>
      <c:valAx>
        <c:axId val="23180716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0317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910258333832598"/>
          <c:y val="2.328042328042328E-2"/>
          <c:w val="0.56712705951811226"/>
          <c:h val="0.6928088988876390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Objet-ação'!$D$46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Objet-ação'!$B$47</c:f>
              <c:strCache>
                <c:ptCount val="1"/>
                <c:pt idx="0">
                  <c:v>4530 - Desenvolvimento de ações de gestão do trabalho e educação na saúde</c:v>
                </c:pt>
              </c:strCache>
            </c:strRef>
          </c:cat>
          <c:val>
            <c:numRef>
              <c:f>'BASE graf Objet-ação'!$D$47</c:f>
              <c:numCache>
                <c:formatCode>#,##0.00</c:formatCode>
                <c:ptCount val="1"/>
                <c:pt idx="0">
                  <c:v>8648803.0999999996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51-4765-82CC-1EDBE1A5DF8A}"/>
            </c:ext>
          </c:extLst>
        </c:ser>
        <c:ser>
          <c:idx val="1"/>
          <c:order val="1"/>
          <c:tx>
            <c:strRef>
              <c:f>'BASE graf Objet-ação'!$E$46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Objet-ação'!$B$47</c:f>
              <c:strCache>
                <c:ptCount val="1"/>
                <c:pt idx="0">
                  <c:v>4530 - Desenvolvimento de ações de gestão do trabalho e educação na saúde</c:v>
                </c:pt>
              </c:strCache>
            </c:strRef>
          </c:cat>
          <c:val>
            <c:numRef>
              <c:f>'BASE graf Objet-ação'!$E$47</c:f>
              <c:numCache>
                <c:formatCode>#,##0.00</c:formatCode>
                <c:ptCount val="1"/>
                <c:pt idx="0">
                  <c:v>1895091.61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51-4765-82CC-1EDBE1A5DF8A}"/>
            </c:ext>
          </c:extLst>
        </c:ser>
        <c:ser>
          <c:idx val="2"/>
          <c:order val="2"/>
          <c:tx>
            <c:strRef>
              <c:f>'BASE graf Objet-ação'!$F$46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Objet-ação'!$B$47</c:f>
              <c:strCache>
                <c:ptCount val="1"/>
                <c:pt idx="0">
                  <c:v>4530 - Desenvolvimento de ações de gestão do trabalho e educação na saúde</c:v>
                </c:pt>
              </c:strCache>
            </c:strRef>
          </c:cat>
          <c:val>
            <c:numRef>
              <c:f>'BASE graf Objet-ação'!$F$47</c:f>
              <c:numCache>
                <c:formatCode>#,##0.00</c:formatCode>
                <c:ptCount val="1"/>
                <c:pt idx="0">
                  <c:v>1440999.62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51-4765-82CC-1EDBE1A5DF8A}"/>
            </c:ext>
          </c:extLst>
        </c:ser>
        <c:ser>
          <c:idx val="3"/>
          <c:order val="3"/>
          <c:tx>
            <c:strRef>
              <c:f>'BASE graf Objet-ação'!$I$46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6317875380715526E-2"/>
                  <c:y val="-1.4783716227149055E-2"/>
                </c:manualLayout>
              </c:layout>
              <c:spPr/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51-4765-82CC-1EDBE1A5DF8A}"/>
                </c:ext>
              </c:extLst>
            </c:dLbl>
            <c:dLbl>
              <c:idx val="1"/>
              <c:layout>
                <c:manualLayout>
                  <c:x val="2.6317875380715526E-2"/>
                  <c:y val="-1.0559797305106431E-2"/>
                </c:manualLayout>
              </c:layout>
              <c:spPr/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51-4765-82CC-1EDBE1A5DF8A}"/>
                </c:ext>
              </c:extLst>
            </c:dLbl>
            <c:dLbl>
              <c:idx val="2"/>
              <c:layout>
                <c:manualLayout>
                  <c:x val="2.6317875380715526E-2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51-4765-82CC-1EDBE1A5DF8A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Objet-ação'!$B$47</c:f>
              <c:strCache>
                <c:ptCount val="1"/>
                <c:pt idx="0">
                  <c:v>4530 - Desenvolvimento de ações de gestão do trabalho e educação na saúde</c:v>
                </c:pt>
              </c:strCache>
            </c:strRef>
          </c:cat>
          <c:val>
            <c:numRef>
              <c:f>'BASE graf Objet-ação'!$I$47</c:f>
              <c:numCache>
                <c:formatCode>0.00%</c:formatCode>
                <c:ptCount val="1"/>
                <c:pt idx="0">
                  <c:v>0.1666126056216958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E51-4765-82CC-1EDBE1A5D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2095232"/>
        <c:axId val="49276032"/>
        <c:axId val="0"/>
      </c:bar3DChart>
      <c:catAx>
        <c:axId val="232095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276032"/>
        <c:crosses val="autoZero"/>
        <c:auto val="1"/>
        <c:lblAlgn val="ctr"/>
        <c:lblOffset val="100"/>
        <c:noMultiLvlLbl val="0"/>
      </c:catAx>
      <c:valAx>
        <c:axId val="49276032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0952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Obj-simples-'!$B$107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6E-4B49-8598-24B79FD3AE1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6E-4B49-8598-24B79FD3AE10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06E-4B49-8598-24B79FD3AE10}"/>
              </c:ext>
            </c:extLst>
          </c:dPt>
          <c:cat>
            <c:strRef>
              <c:f>'Base Graf Obj-simples-'!$A$108:$A$112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Obj-simples-'!$B$108:$B$112</c:f>
              <c:numCache>
                <c:formatCode>_(* #,##0.00_);_(* \(#,##0.00\);_(* "-"??_);_(@_)</c:formatCode>
                <c:ptCount val="5"/>
                <c:pt idx="0">
                  <c:v>640000</c:v>
                </c:pt>
                <c:pt idx="1">
                  <c:v>1061562.53</c:v>
                </c:pt>
                <c:pt idx="2">
                  <c:v>544731.63</c:v>
                </c:pt>
                <c:pt idx="3">
                  <c:v>488707.23</c:v>
                </c:pt>
                <c:pt idx="4">
                  <c:v>488707.23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06E-4B49-8598-24B79FD3AE10}"/>
            </c:ext>
          </c:extLst>
        </c:ser>
        <c:ser>
          <c:idx val="1"/>
          <c:order val="1"/>
          <c:tx>
            <c:strRef>
              <c:f>'Base Graf Obj-simples-'!$C$107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Obj-simples-'!$A$108:$A$112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Obj-simples-'!$C$108:$C$112</c:f>
              <c:numCache>
                <c:formatCode>0.00%</c:formatCode>
                <c:ptCount val="5"/>
                <c:pt idx="0">
                  <c:v>1</c:v>
                </c:pt>
                <c:pt idx="1">
                  <c:v>1.6586914531250001</c:v>
                </c:pt>
                <c:pt idx="2">
                  <c:v>0.51314135023209606</c:v>
                </c:pt>
                <c:pt idx="3">
                  <c:v>0.89715229130351759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06E-4B49-8598-24B79FD3A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2267776"/>
        <c:axId val="49277760"/>
      </c:barChart>
      <c:catAx>
        <c:axId val="23226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277760"/>
        <c:crosses val="autoZero"/>
        <c:auto val="1"/>
        <c:lblAlgn val="ctr"/>
        <c:lblOffset val="100"/>
        <c:noMultiLvlLbl val="0"/>
      </c:catAx>
      <c:valAx>
        <c:axId val="4927776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2677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846989144137374"/>
          <c:y val="2.328042328042328E-2"/>
          <c:w val="0.61506642260332001"/>
          <c:h val="0.648776902887139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Objet-ação'!$D$28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Objet-ação'!$B$29:$B$30</c:f>
              <c:strCache>
                <c:ptCount val="2"/>
                <c:pt idx="0">
                  <c:v>4535 - Promoção do controle social no SUS.</c:v>
                </c:pt>
                <c:pt idx="1">
                  <c:v>4548 - Articulação interfederativa
 em gestão de saúde.</c:v>
                </c:pt>
              </c:strCache>
            </c:strRef>
          </c:cat>
          <c:val>
            <c:numRef>
              <c:f>'BASE graf Objet-ação'!$D$29:$D$30</c:f>
              <c:numCache>
                <c:formatCode>#,##0.00</c:formatCode>
                <c:ptCount val="2"/>
                <c:pt idx="0">
                  <c:v>248704</c:v>
                </c:pt>
                <c:pt idx="1">
                  <c:v>812858.53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A7-4D0A-B57D-8C8AE2199844}"/>
            </c:ext>
          </c:extLst>
        </c:ser>
        <c:ser>
          <c:idx val="1"/>
          <c:order val="1"/>
          <c:tx>
            <c:strRef>
              <c:f>'BASE graf Objet-ação'!$E$28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Objet-ação'!$B$29:$B$30</c:f>
              <c:strCache>
                <c:ptCount val="2"/>
                <c:pt idx="0">
                  <c:v>4535 - Promoção do controle social no SUS.</c:v>
                </c:pt>
                <c:pt idx="1">
                  <c:v>4548 - Articulação interfederativa
 em gestão de saúde.</c:v>
                </c:pt>
              </c:strCache>
            </c:strRef>
          </c:cat>
          <c:val>
            <c:numRef>
              <c:f>'BASE graf Objet-ação'!$E$29:$E$30</c:f>
              <c:numCache>
                <c:formatCode>#,##0.00</c:formatCode>
                <c:ptCount val="2"/>
                <c:pt idx="0">
                  <c:v>248703.18</c:v>
                </c:pt>
                <c:pt idx="1">
                  <c:v>296028.45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A7-4D0A-B57D-8C8AE2199844}"/>
            </c:ext>
          </c:extLst>
        </c:ser>
        <c:ser>
          <c:idx val="2"/>
          <c:order val="2"/>
          <c:tx>
            <c:strRef>
              <c:f>'BASE graf Objet-ação'!$F$28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Objet-ação'!$B$29:$B$30</c:f>
              <c:strCache>
                <c:ptCount val="2"/>
                <c:pt idx="0">
                  <c:v>4535 - Promoção do controle social no SUS.</c:v>
                </c:pt>
                <c:pt idx="1">
                  <c:v>4548 - Articulação interfederativa
 em gestão de saúde.</c:v>
                </c:pt>
              </c:strCache>
            </c:strRef>
          </c:cat>
          <c:val>
            <c:numRef>
              <c:f>'BASE graf Objet-ação'!$F$29:$F$30</c:f>
              <c:numCache>
                <c:formatCode>#,##0.00</c:formatCode>
                <c:ptCount val="2"/>
                <c:pt idx="0">
                  <c:v>229792.07</c:v>
                </c:pt>
                <c:pt idx="1">
                  <c:v>258915.16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A7-4D0A-B57D-8C8AE2199844}"/>
            </c:ext>
          </c:extLst>
        </c:ser>
        <c:ser>
          <c:idx val="3"/>
          <c:order val="3"/>
          <c:tx>
            <c:strRef>
              <c:f>'BASE graf Objet-ação'!$I$28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6317875380715526E-2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A7-4D0A-B57D-8C8AE2199844}"/>
                </c:ext>
              </c:extLst>
            </c:dLbl>
            <c:dLbl>
              <c:idx val="1"/>
              <c:layout>
                <c:manualLayout>
                  <c:x val="2.6317875380715526E-2"/>
                  <c:y val="-1.2671756766127763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A7-4D0A-B57D-8C8AE2199844}"/>
                </c:ext>
              </c:extLst>
            </c:dLbl>
            <c:dLbl>
              <c:idx val="2"/>
              <c:layout>
                <c:manualLayout>
                  <c:x val="2.7633769149751301E-2"/>
                  <c:y val="-1.2671756766127763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A7-4D0A-B57D-8C8AE2199844}"/>
                </c:ext>
              </c:extLst>
            </c:dLbl>
            <c:dLbl>
              <c:idx val="3"/>
              <c:layout>
                <c:manualLayout>
                  <c:x val="2.1069957755356798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A7-4D0A-B57D-8C8AE2199844}"/>
                </c:ext>
              </c:extLst>
            </c:dLbl>
            <c:dLbl>
              <c:idx val="4"/>
              <c:layout>
                <c:manualLayout>
                  <c:x val="1.8436109345200253E-2"/>
                  <c:y val="-1.6886543535620052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A7-4D0A-B57D-8C8AE2199844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Objet-ação'!$B$29:$B$30</c:f>
              <c:strCache>
                <c:ptCount val="2"/>
                <c:pt idx="0">
                  <c:v>4535 - Promoção do controle social no SUS.</c:v>
                </c:pt>
                <c:pt idx="1">
                  <c:v>4548 - Articulação interfederativa
 em gestão de saúde.</c:v>
                </c:pt>
              </c:strCache>
            </c:strRef>
          </c:cat>
          <c:val>
            <c:numRef>
              <c:f>'BASE graf Objet-ação'!$I$29:$I$30</c:f>
              <c:numCache>
                <c:formatCode>0.00%</c:formatCode>
                <c:ptCount val="2"/>
                <c:pt idx="0">
                  <c:v>0.92395807867987656</c:v>
                </c:pt>
                <c:pt idx="1">
                  <c:v>0.3185242578434897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6A7-4D0A-B57D-8C8AE2199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2412672"/>
        <c:axId val="49280064"/>
        <c:axId val="0"/>
      </c:bar3DChart>
      <c:catAx>
        <c:axId val="23241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280064"/>
        <c:crosses val="autoZero"/>
        <c:auto val="1"/>
        <c:lblAlgn val="ctr"/>
        <c:lblOffset val="100"/>
        <c:noMultiLvlLbl val="0"/>
      </c:catAx>
      <c:valAx>
        <c:axId val="49280064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4126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Obj-simples-'!$B$115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8A-4B1D-B980-5F24420BCA9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8A-4B1D-B980-5F24420BCA9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8A-4B1D-B980-5F24420BCA97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8A-4B1D-B980-5F24420BCA97}"/>
              </c:ext>
            </c:extLst>
          </c:dPt>
          <c:cat>
            <c:strRef>
              <c:f>'Base Graf Obj-simples-'!$A$116:$A$120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Obj-simples-'!$B$116:$B$120</c:f>
              <c:numCache>
                <c:formatCode>_(* #,##0.00_);_(* \(#,##0.00\);_(* "-"??_);_(@_)</c:formatCode>
                <c:ptCount val="5"/>
                <c:pt idx="0">
                  <c:v>640000</c:v>
                </c:pt>
                <c:pt idx="1">
                  <c:v>596065.76</c:v>
                </c:pt>
                <c:pt idx="2">
                  <c:v>253655.04000000001</c:v>
                </c:pt>
                <c:pt idx="3">
                  <c:v>231178.38</c:v>
                </c:pt>
                <c:pt idx="4">
                  <c:v>231178.38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B8A-4B1D-B980-5F24420BCA97}"/>
            </c:ext>
          </c:extLst>
        </c:ser>
        <c:ser>
          <c:idx val="1"/>
          <c:order val="1"/>
          <c:tx>
            <c:strRef>
              <c:f>'Base Graf Obj-simples-'!$C$115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Obj-simples-'!$A$116:$A$120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Obj-simples-'!$C$116:$C$120</c:f>
              <c:numCache>
                <c:formatCode>0.00%</c:formatCode>
                <c:ptCount val="5"/>
                <c:pt idx="0">
                  <c:v>1</c:v>
                </c:pt>
                <c:pt idx="1">
                  <c:v>0.93135275000000006</c:v>
                </c:pt>
                <c:pt idx="2">
                  <c:v>0.4255487515337234</c:v>
                </c:pt>
                <c:pt idx="3">
                  <c:v>0.91138886891425452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B8A-4B1D-B980-5F24420BC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2528384"/>
        <c:axId val="49282368"/>
      </c:barChart>
      <c:catAx>
        <c:axId val="23252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282368"/>
        <c:crosses val="autoZero"/>
        <c:auto val="1"/>
        <c:lblAlgn val="ctr"/>
        <c:lblOffset val="100"/>
        <c:noMultiLvlLbl val="0"/>
      </c:catAx>
      <c:valAx>
        <c:axId val="4928236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5283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642791023372537"/>
          <c:y val="2.328042328042328E-2"/>
          <c:w val="0.56467431218047281"/>
          <c:h val="0.7186281714785651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Objet-ação'!$D$54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Objet-ação'!$B$55</c:f>
              <c:strCache>
                <c:ptCount val="1"/>
                <c:pt idx="0">
                  <c:v>4549 - Coordenação da rede de atenção materna e infantil.</c:v>
                </c:pt>
              </c:strCache>
            </c:strRef>
          </c:cat>
          <c:val>
            <c:numRef>
              <c:f>'BASE graf Objet-ação'!$D$55</c:f>
              <c:numCache>
                <c:formatCode>#,##0.00</c:formatCode>
                <c:ptCount val="1"/>
                <c:pt idx="0">
                  <c:v>596065.76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8B-48F1-99FB-D1F27370AF27}"/>
            </c:ext>
          </c:extLst>
        </c:ser>
        <c:ser>
          <c:idx val="1"/>
          <c:order val="1"/>
          <c:tx>
            <c:strRef>
              <c:f>'BASE graf Objet-ação'!$E$54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Objet-ação'!$B$55</c:f>
              <c:strCache>
                <c:ptCount val="1"/>
                <c:pt idx="0">
                  <c:v>4549 - Coordenação da rede de atenção materna e infantil.</c:v>
                </c:pt>
              </c:strCache>
            </c:strRef>
          </c:cat>
          <c:val>
            <c:numRef>
              <c:f>'BASE graf Objet-ação'!$E$55</c:f>
              <c:numCache>
                <c:formatCode>#,##0.00</c:formatCode>
                <c:ptCount val="1"/>
                <c:pt idx="0">
                  <c:v>253655.04000000001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8B-48F1-99FB-D1F27370AF27}"/>
            </c:ext>
          </c:extLst>
        </c:ser>
        <c:ser>
          <c:idx val="2"/>
          <c:order val="2"/>
          <c:tx>
            <c:strRef>
              <c:f>'BASE graf Objet-ação'!$F$54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Objet-ação'!$B$55</c:f>
              <c:strCache>
                <c:ptCount val="1"/>
                <c:pt idx="0">
                  <c:v>4549 - Coordenação da rede de atenção materna e infantil.</c:v>
                </c:pt>
              </c:strCache>
            </c:strRef>
          </c:cat>
          <c:val>
            <c:numRef>
              <c:f>'BASE graf Objet-ação'!$F$55</c:f>
              <c:numCache>
                <c:formatCode>#,##0.00</c:formatCode>
                <c:ptCount val="1"/>
                <c:pt idx="0">
                  <c:v>231178.38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B8B-48F1-99FB-D1F27370AF27}"/>
            </c:ext>
          </c:extLst>
        </c:ser>
        <c:ser>
          <c:idx val="3"/>
          <c:order val="3"/>
          <c:tx>
            <c:strRef>
              <c:f>'BASE graf Objet-ação'!$I$54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B8B-48F1-99FB-D1F27370AF27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Objet-ação'!$B$55</c:f>
              <c:strCache>
                <c:ptCount val="1"/>
                <c:pt idx="0">
                  <c:v>4549 - Coordenação da rede de atenção materna e infantil.</c:v>
                </c:pt>
              </c:strCache>
            </c:strRef>
          </c:cat>
          <c:val>
            <c:numRef>
              <c:f>'BASE graf Objet-ação'!$I$55</c:f>
              <c:numCache>
                <c:formatCode>0.00%</c:formatCode>
                <c:ptCount val="1"/>
                <c:pt idx="0">
                  <c:v>0.38784039532819331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B8B-48F1-99FB-D1F27370A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2677376"/>
        <c:axId val="232236736"/>
        <c:axId val="0"/>
      </c:bar3DChart>
      <c:catAx>
        <c:axId val="232677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236736"/>
        <c:crosses val="autoZero"/>
        <c:auto val="1"/>
        <c:lblAlgn val="ctr"/>
        <c:lblOffset val="100"/>
        <c:noMultiLvlLbl val="0"/>
      </c:catAx>
      <c:valAx>
        <c:axId val="232236736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6773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800" b="1" i="0" baseline="0">
                <a:effectLst/>
              </a:rPr>
              <a:t>Por Categoria Econômica</a:t>
            </a:r>
            <a:endParaRPr lang="pt-BR">
              <a:effectLst/>
            </a:endParaRPr>
          </a:p>
        </c:rich>
      </c:tx>
      <c:layout/>
      <c:overlay val="0"/>
    </c:title>
    <c:autoTitleDeleted val="0"/>
    <c:view3D>
      <c:rotX val="60"/>
      <c:rotY val="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710789349737158E-2"/>
          <c:y val="0.11121867353196455"/>
          <c:w val="0.85158124413227165"/>
          <c:h val="0.8864926764340301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D7-4E75-AF2A-405D74CB0525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D7-4E75-AF2A-405D74CB0525}"/>
              </c:ext>
            </c:extLst>
          </c:dPt>
          <c:dLbls>
            <c:dLbl>
              <c:idx val="0"/>
              <c:layout>
                <c:manualLayout>
                  <c:x val="-2.1779150558402269E-2"/>
                  <c:y val="-0.1926542421471959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 Orçamento autorizado'!$B$30:$B$31</c:f>
              <c:strCache>
                <c:ptCount val="2"/>
                <c:pt idx="0">
                  <c:v>Despesas Correntes </c:v>
                </c:pt>
                <c:pt idx="1">
                  <c:v>Investimentos </c:v>
                </c:pt>
              </c:strCache>
            </c:strRef>
          </c:cat>
          <c:val>
            <c:numRef>
              <c:f>' Orçamento autorizado'!$C$30:$C$31</c:f>
              <c:numCache>
                <c:formatCode>_(* #,##0.00_);_(* \(#,##0.00\);_(* "-"??_);_(@_)</c:formatCode>
                <c:ptCount val="2"/>
                <c:pt idx="0">
                  <c:v>3324161796.7999997</c:v>
                </c:pt>
                <c:pt idx="1">
                  <c:v>241252341.84999999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7B-4280-86B7-73EB56FD7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2829027434889947"/>
          <c:y val="0.93363664957679704"/>
          <c:w val="0.726182159576923"/>
          <c:h val="5.4184392861225061E-2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736174300416484E-2"/>
          <c:y val="0.13382441665645189"/>
          <c:w val="0.69658096932319169"/>
          <c:h val="0.7021857009256125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B8-434A-B087-5D7E80335C78}"/>
              </c:ext>
            </c:extLst>
          </c:dPt>
          <c:dPt>
            <c:idx val="1"/>
            <c:bubble3D val="0"/>
            <c:spPr>
              <a:solidFill>
                <a:srgbClr val="0066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B8-434A-B087-5D7E80335C7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B8-434A-B087-5D7E80335C78}"/>
              </c:ext>
            </c:extLst>
          </c:dPt>
          <c:dLbls>
            <c:dLbl>
              <c:idx val="2"/>
              <c:layout>
                <c:manualLayout>
                  <c:x val="-5.7615295454976546E-2"/>
                  <c:y val="2.05373394842805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607960904072985"/>
                      <c:h val="0.175880397287182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CB8-434A-B087-5D7E80335C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'RELORC Empenhado'!$L$43:$L$45</c:f>
              <c:strCache>
                <c:ptCount val="3"/>
                <c:pt idx="0">
                  <c:v>Pessoal e Encargos  </c:v>
                </c:pt>
                <c:pt idx="1">
                  <c:v>Outras Despesas Correntes </c:v>
                </c:pt>
                <c:pt idx="2">
                  <c:v>Investimentos </c:v>
                </c:pt>
              </c:strCache>
            </c:strRef>
          </c:cat>
          <c:val>
            <c:numRef>
              <c:f>'RELORC Empenhado'!$M$43:$M$45</c:f>
              <c:numCache>
                <c:formatCode>_(* #,##0.00_);_(* \(#,##0.00\);_(* "-"??_);_(@_)</c:formatCode>
                <c:ptCount val="3"/>
                <c:pt idx="0">
                  <c:v>1822556957.96</c:v>
                </c:pt>
                <c:pt idx="1">
                  <c:v>1335806531.48</c:v>
                </c:pt>
                <c:pt idx="2">
                  <c:v>102655549.23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CB8-434A-B087-5D7E80335C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51"/>
      </c:pieChart>
    </c:plotArea>
    <c:legend>
      <c:legendPos val="r"/>
      <c:layout>
        <c:manualLayout>
          <c:xMode val="edge"/>
          <c:yMode val="edge"/>
          <c:x val="5.0623101498207514E-2"/>
          <c:y val="0.87080398789523084"/>
          <c:w val="0.76295452266821306"/>
          <c:h val="0.10317803113464628"/>
        </c:manualLayout>
      </c:layout>
      <c:overlay val="0"/>
      <c:txPr>
        <a:bodyPr/>
        <a:lstStyle/>
        <a:p>
          <a:pPr rtl="0">
            <a:defRPr sz="1200" b="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>
      <a:bevelT/>
    </a:sp3d>
  </c:spPr>
  <c:txPr>
    <a:bodyPr/>
    <a:lstStyle/>
    <a:p>
      <a:pPr>
        <a:defRPr lang="pt-BR" b="1" kern="1200">
          <a:solidFill>
            <a:srgbClr val="002060"/>
          </a:solidFill>
          <a:latin typeface="Calibri" pitchFamily="34" charset="0"/>
          <a:ea typeface="Calibri" panose="020F0502020204030204" pitchFamily="34" charset="0"/>
          <a:cs typeface="Times New Roman" panose="02020603050405020304" pitchFamily="18" charset="0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342454948229705E-2"/>
          <c:y val="7.058429794999535E-2"/>
          <c:w val="0.7283696322101777"/>
          <c:h val="0.7335641642134989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B8-434A-B087-5D7E80335C78}"/>
              </c:ext>
            </c:extLst>
          </c:dPt>
          <c:dPt>
            <c:idx val="1"/>
            <c:bubble3D val="0"/>
            <c:spPr>
              <a:solidFill>
                <a:srgbClr val="0066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B8-434A-B087-5D7E80335C7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B8-434A-B087-5D7E80335C78}"/>
              </c:ext>
            </c:extLst>
          </c:dPt>
          <c:dLbls>
            <c:dLbl>
              <c:idx val="0"/>
              <c:layout>
                <c:manualLayout>
                  <c:x val="-6.5528351121946465E-2"/>
                  <c:y val="-0.2258495022739980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742217441740943"/>
                      <c:h val="0.195064132798052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B8-434A-B087-5D7E80335C78}"/>
                </c:ext>
              </c:extLst>
            </c:dLbl>
            <c:dLbl>
              <c:idx val="2"/>
              <c:layout>
                <c:manualLayout>
                  <c:x val="-1.5344682924348809E-2"/>
                  <c:y val="4.59086746531767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B8-434A-B087-5D7E80335C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'RELORC Empenhado'!$L$50:$L$52</c:f>
              <c:strCache>
                <c:ptCount val="3"/>
                <c:pt idx="0">
                  <c:v>Pessoal e Encargos  </c:v>
                </c:pt>
                <c:pt idx="1">
                  <c:v>Outras Despesas Correntes </c:v>
                </c:pt>
                <c:pt idx="2">
                  <c:v>Investimentos </c:v>
                </c:pt>
              </c:strCache>
            </c:strRef>
          </c:cat>
          <c:val>
            <c:numRef>
              <c:f>'RELORC Empenhado'!$M$50:$M$52</c:f>
              <c:numCache>
                <c:formatCode>_(* #,##0.00_);_(* \(#,##0.00\);_(* "-"??_);_(@_)</c:formatCode>
                <c:ptCount val="3"/>
                <c:pt idx="0">
                  <c:v>1516995610.6000001</c:v>
                </c:pt>
                <c:pt idx="1">
                  <c:v>735412861.35000002</c:v>
                </c:pt>
                <c:pt idx="2">
                  <c:v>38880874.630000003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CB8-434A-B087-5D7E80335C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51"/>
      </c:pieChart>
    </c:plotArea>
    <c:legend>
      <c:legendPos val="r"/>
      <c:layout>
        <c:manualLayout>
          <c:xMode val="edge"/>
          <c:yMode val="edge"/>
          <c:x val="6.1843408205829759E-2"/>
          <c:y val="0.85054723752155392"/>
          <c:w val="0.79461409049788101"/>
          <c:h val="0.14220475403940164"/>
        </c:manualLayout>
      </c:layout>
      <c:overlay val="0"/>
      <c:txPr>
        <a:bodyPr/>
        <a:lstStyle/>
        <a:p>
          <a:pPr rtl="0">
            <a:defRPr sz="1200"/>
          </a:pPr>
          <a:endParaRPr lang="pt-BR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 prstMaterial="matte">
      <a:bevelT/>
    </a:sp3d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0"/>
      <c:perspective val="1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567597276905998E-2"/>
          <c:y val="2.5842257796874303E-2"/>
          <c:w val="0.92429669061161213"/>
          <c:h val="0.83750290707332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'% EC 29 (ano a ano)'!$B$16:$H$16</c:f>
              <c:strCache>
                <c:ptCount val="1"/>
                <c:pt idx="0">
                  <c:v>3º Quad.</c:v>
                </c:pt>
              </c:strCache>
            </c:strRef>
          </c:tx>
          <c:spPr>
            <a:solidFill>
              <a:srgbClr val="FFC000"/>
            </a:solidFill>
            <a:ln w="28575">
              <a:noFill/>
            </a:ln>
            <a:scene3d>
              <a:camera prst="orthographicFront"/>
              <a:lightRig rig="soft" dir="t"/>
            </a:scene3d>
            <a:sp3d prstMaterial="matte">
              <a:bevelT prst="angle"/>
            </a:sp3d>
          </c:spPr>
          <c:invertIfNegative val="0"/>
          <c:dLbls>
            <c:dLbl>
              <c:idx val="5"/>
              <c:layout>
                <c:manualLayout>
                  <c:x val="-9.6908510782928378E-17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/>
                      <a:t>17,37%</a:t>
                    </a:r>
                  </a:p>
                </c:rich>
              </c:tx>
              <c:spPr>
                <a:solidFill>
                  <a:srgbClr val="00B0F0"/>
                </a:solidFill>
                <a:ln w="9525"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0AD-4870-92B3-807104DD0E69}"/>
                </c:ext>
              </c:extLst>
            </c:dLbl>
            <c:spPr>
              <a:noFill/>
              <a:ln w="9525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'% EC 29 (ano a ano)'!$E$17:$J$17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'% EC 29 (ano a ano)'!$E$18:$J$18</c:f>
              <c:numCache>
                <c:formatCode>0.00%</c:formatCode>
                <c:ptCount val="6"/>
                <c:pt idx="0">
                  <c:v>0.16789999999999999</c:v>
                </c:pt>
                <c:pt idx="1">
                  <c:v>0.16009999999999999</c:v>
                </c:pt>
                <c:pt idx="2">
                  <c:v>0.1651</c:v>
                </c:pt>
                <c:pt idx="3">
                  <c:v>0.17399999999999999</c:v>
                </c:pt>
                <c:pt idx="4">
                  <c:v>0.18190000000000001</c:v>
                </c:pt>
                <c:pt idx="5">
                  <c:v>0.17369999999999999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AD-4870-92B3-807104DD0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shape val="cylinder"/>
        <c:axId val="229156864"/>
        <c:axId val="227135424"/>
        <c:axId val="0"/>
      </c:bar3DChart>
      <c:catAx>
        <c:axId val="22915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7135424"/>
        <c:crosses val="autoZero"/>
        <c:auto val="1"/>
        <c:lblAlgn val="ctr"/>
        <c:lblOffset val="100"/>
        <c:noMultiLvlLbl val="0"/>
      </c:catAx>
      <c:valAx>
        <c:axId val="227135424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156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166880233245836E-2"/>
          <c:w val="1"/>
          <c:h val="0.73717498106433976"/>
        </c:manualLayout>
      </c:layout>
      <c:lineChart>
        <c:grouping val="standard"/>
        <c:varyColors val="0"/>
        <c:ser>
          <c:idx val="0"/>
          <c:order val="0"/>
          <c:tx>
            <c:strRef>
              <c:f>'SIOPS por Quad 2016-2024'!$AC$7</c:f>
              <c:strCache>
                <c:ptCount val="1"/>
                <c:pt idx="0">
                  <c:v>Pessoal e Encargos</c:v>
                </c:pt>
              </c:strCache>
            </c:strRef>
          </c:tx>
          <c:spPr>
            <a:ln w="88900"/>
          </c:spPr>
          <c:dLbls>
            <c:dLbl>
              <c:idx val="0"/>
              <c:layout>
                <c:manualLayout>
                  <c:x val="-8.228313740227973E-2"/>
                  <c:y val="7.52436345054420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36-4670-86DD-A6650B8B2EC6}"/>
                </c:ext>
              </c:extLst>
            </c:dLbl>
            <c:dLbl>
              <c:idx val="6"/>
              <c:layout>
                <c:manualLayout>
                  <c:x val="-1.4742713703223602E-2"/>
                  <c:y val="6.9066848068562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36-4670-86DD-A6650B8B2EC6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('SIOPS por Quad 2016-2024'!$K$3,'SIOPS por Quad 2016-2024'!$N$3,'SIOPS por Quad 2016-2024'!$Q$3,'SIOPS por Quad 2016-2024'!$T$3,'SIOPS por Quad 2016-2024'!$W$3,'SIOPS por Quad 2016-2024'!$Z$3)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('SIOPS por Quad 2016-2024'!$K$7,'SIOPS por Quad 2016-2024'!$N$7,'SIOPS por Quad 2016-2024'!$Q$7,'SIOPS por Quad 2016-2024'!$T$7,'SIOPS por Quad 2016-2024'!$W$7,'SIOPS por Quad 2016-2024'!$Z$7)</c:f>
              <c:numCache>
                <c:formatCode>_(* #,##0.00_);_(* \(#,##0.00\);_(* "-"??_);_(@_)</c:formatCode>
                <c:ptCount val="6"/>
                <c:pt idx="0">
                  <c:v>1027380445.12</c:v>
                </c:pt>
                <c:pt idx="1">
                  <c:v>989535508.42999995</c:v>
                </c:pt>
                <c:pt idx="2">
                  <c:v>1133714976.22</c:v>
                </c:pt>
                <c:pt idx="3" formatCode="#,##0.00">
                  <c:v>1298335694.1900001</c:v>
                </c:pt>
                <c:pt idx="4" formatCode="#,##0.00">
                  <c:v>1469538963.1700001</c:v>
                </c:pt>
                <c:pt idx="5">
                  <c:v>1516995610.6000001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036-4670-86DD-A6650B8B2EC6}"/>
            </c:ext>
          </c:extLst>
        </c:ser>
        <c:ser>
          <c:idx val="1"/>
          <c:order val="1"/>
          <c:tx>
            <c:strRef>
              <c:f>'SIOPS por Quad 2016-2024'!$AC$8</c:f>
              <c:strCache>
                <c:ptCount val="1"/>
                <c:pt idx="0">
                  <c:v>Custeio</c:v>
                </c:pt>
              </c:strCache>
            </c:strRef>
          </c:tx>
          <c:spPr>
            <a:ln w="8890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('SIOPS por Quad 2016-2024'!$K$3,'SIOPS por Quad 2016-2024'!$N$3,'SIOPS por Quad 2016-2024'!$Q$3,'SIOPS por Quad 2016-2024'!$T$3,'SIOPS por Quad 2016-2024'!$W$3,'SIOPS por Quad 2016-2024'!$Z$3)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('SIOPS por Quad 2016-2024'!$K$8,'SIOPS por Quad 2016-2024'!$N$8,'SIOPS por Quad 2016-2024'!$Q$8,'SIOPS por Quad 2016-2024'!$T$8,'SIOPS por Quad 2016-2024'!$W$8,'SIOPS por Quad 2016-2024'!$Z$8)</c:f>
              <c:numCache>
                <c:formatCode>_(* #,##0.00_);_(* \(#,##0.00\);_(* "-"??_);_(@_)</c:formatCode>
                <c:ptCount val="6"/>
                <c:pt idx="0">
                  <c:v>188470499.99000001</c:v>
                </c:pt>
                <c:pt idx="1">
                  <c:v>176479471.06</c:v>
                </c:pt>
                <c:pt idx="2">
                  <c:v>435681206.35000002</c:v>
                </c:pt>
                <c:pt idx="3">
                  <c:v>584503590.75</c:v>
                </c:pt>
                <c:pt idx="4" formatCode="#,##0.00">
                  <c:v>651253632.26999998</c:v>
                </c:pt>
                <c:pt idx="5">
                  <c:v>735412861.35000002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036-4670-86DD-A6650B8B2EC6}"/>
            </c:ext>
          </c:extLst>
        </c:ser>
        <c:ser>
          <c:idx val="2"/>
          <c:order val="2"/>
          <c:tx>
            <c:strRef>
              <c:f>'SIOPS por Quad 2016-2024'!$AC$9</c:f>
              <c:strCache>
                <c:ptCount val="1"/>
                <c:pt idx="0">
                  <c:v>Investimentos</c:v>
                </c:pt>
              </c:strCache>
            </c:strRef>
          </c:tx>
          <c:spPr>
            <a:ln w="88900">
              <a:solidFill>
                <a:srgbClr val="006600"/>
              </a:solidFill>
            </a:ln>
          </c:spPr>
          <c:marker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dLbls>
            <c:dLbl>
              <c:idx val="0"/>
              <c:layout>
                <c:manualLayout>
                  <c:x val="-7.2091097657939598E-2"/>
                  <c:y val="7.91761885369217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36-4670-86DD-A6650B8B2EC6}"/>
                </c:ext>
              </c:extLst>
            </c:dLbl>
            <c:dLbl>
              <c:idx val="1"/>
              <c:layout>
                <c:manualLayout>
                  <c:x val="-6.9377721321508282E-2"/>
                  <c:y val="7.7117259724628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36-4670-86DD-A6650B8B2EC6}"/>
                </c:ext>
              </c:extLst>
            </c:dLbl>
            <c:dLbl>
              <c:idx val="2"/>
              <c:layout>
                <c:manualLayout>
                  <c:x val="-7.1300800093493974E-2"/>
                  <c:y val="7.9176188536921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36-4670-86DD-A6650B8B2EC6}"/>
                </c:ext>
              </c:extLst>
            </c:dLbl>
            <c:dLbl>
              <c:idx val="3"/>
              <c:layout>
                <c:manualLayout>
                  <c:x val="-6.5307656816861404E-2"/>
                  <c:y val="7.7117259724628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36-4670-86DD-A6650B8B2EC6}"/>
                </c:ext>
              </c:extLst>
            </c:dLbl>
            <c:dLbl>
              <c:idx val="4"/>
              <c:layout>
                <c:manualLayout>
                  <c:x val="-7.5370864598140949E-2"/>
                  <c:y val="8.5352974973801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036-4670-86DD-A6650B8B2EC6}"/>
                </c:ext>
              </c:extLst>
            </c:dLbl>
            <c:dLbl>
              <c:idx val="5"/>
              <c:layout>
                <c:manualLayout>
                  <c:x val="-8.2897065504857217E-2"/>
                  <c:y val="9.15297614106807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36-4670-86DD-A6650B8B2EC6}"/>
                </c:ext>
              </c:extLst>
            </c:dLbl>
            <c:dLbl>
              <c:idx val="6"/>
              <c:layout>
                <c:manualLayout>
                  <c:x val="-4.799855913306985E-2"/>
                  <c:y val="7.7117259724628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036-4670-86DD-A6650B8B2EC6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('SIOPS por Quad 2016-2024'!$K$3,'SIOPS por Quad 2016-2024'!$N$3,'SIOPS por Quad 2016-2024'!$Q$3,'SIOPS por Quad 2016-2024'!$T$3,'SIOPS por Quad 2016-2024'!$W$3,'SIOPS por Quad 2016-2024'!$Z$3)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('SIOPS por Quad 2016-2024'!$K$9,'SIOPS por Quad 2016-2024'!$N$9,'SIOPS por Quad 2016-2024'!$Q$9,'SIOPS por Quad 2016-2024'!$T$9,'SIOPS por Quad 2016-2024'!$W$9,'SIOPS por Quad 2016-2024'!$Z$9)</c:f>
              <c:numCache>
                <c:formatCode>_(* #,##0.00_);_(* \(#,##0.00\);_(* "-"??_);_(@_)</c:formatCode>
                <c:ptCount val="6"/>
                <c:pt idx="0">
                  <c:v>24687403.469999999</c:v>
                </c:pt>
                <c:pt idx="1">
                  <c:v>18910056.350000001</c:v>
                </c:pt>
                <c:pt idx="2">
                  <c:v>42367773.799999997</c:v>
                </c:pt>
                <c:pt idx="3">
                  <c:v>46815883.270000011</c:v>
                </c:pt>
                <c:pt idx="4" formatCode="#,##0.00">
                  <c:v>31481550.41</c:v>
                </c:pt>
                <c:pt idx="5">
                  <c:v>38880874.630000003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D036-4670-86DD-A6650B8B2EC6}"/>
            </c:ext>
          </c:extLst>
        </c:ser>
        <c:ser>
          <c:idx val="3"/>
          <c:order val="3"/>
          <c:tx>
            <c:strRef>
              <c:f>'SIOPS por Quad 2016-2024'!$AC$10</c:f>
              <c:strCache>
                <c:ptCount val="1"/>
                <c:pt idx="0">
                  <c:v>Total</c:v>
                </c:pt>
              </c:strCache>
            </c:strRef>
          </c:tx>
          <c:spPr>
            <a:ln w="88900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7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('SIOPS por Quad 2016-2024'!$K$3,'SIOPS por Quad 2016-2024'!$N$3,'SIOPS por Quad 2016-2024'!$Q$3,'SIOPS por Quad 2016-2024'!$T$3,'SIOPS por Quad 2016-2024'!$W$3,'SIOPS por Quad 2016-2024'!$Z$3)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('SIOPS por Quad 2016-2024'!$K$10,'SIOPS por Quad 2016-2024'!$N$10,'SIOPS por Quad 2016-2024'!$Q$10,'SIOPS por Quad 2016-2024'!$T$10,'SIOPS por Quad 2016-2024'!$W$10,'SIOPS por Quad 2016-2024'!$Z$10)</c:f>
              <c:numCache>
                <c:formatCode>_(* #,##0.00_);_(* \(#,##0.00\);_(* "-"??_);_(@_)</c:formatCode>
                <c:ptCount val="6"/>
                <c:pt idx="0">
                  <c:v>1240538348.5800002</c:v>
                </c:pt>
                <c:pt idx="1">
                  <c:v>1184925035.8399999</c:v>
                </c:pt>
                <c:pt idx="2">
                  <c:v>1611763956.3700001</c:v>
                </c:pt>
                <c:pt idx="3">
                  <c:v>1929655168.21</c:v>
                </c:pt>
                <c:pt idx="4">
                  <c:v>2152274145.8499999</c:v>
                </c:pt>
                <c:pt idx="5">
                  <c:v>2291289346.5800004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D036-4670-86DD-A6650B8B2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080576"/>
        <c:axId val="227137728"/>
      </c:lineChart>
      <c:catAx>
        <c:axId val="22908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7137728"/>
        <c:crosses val="autoZero"/>
        <c:auto val="1"/>
        <c:lblAlgn val="ctr"/>
        <c:lblOffset val="100"/>
        <c:noMultiLvlLbl val="0"/>
      </c:catAx>
      <c:valAx>
        <c:axId val="22713772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229080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499032490645509"/>
          <c:y val="0.93579539053968619"/>
          <c:w val="0.72206337400007414"/>
          <c:h val="4.2337145812977761E-2"/>
        </c:manualLayout>
      </c:layout>
      <c:overlay val="0"/>
      <c:txPr>
        <a:bodyPr/>
        <a:lstStyle/>
        <a:p>
          <a:pPr>
            <a:defRPr sz="147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17528745896795E-2"/>
          <c:y val="2.6425974599313527E-2"/>
          <c:w val="0.44736211189378744"/>
          <c:h val="0.762056774393488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flip="none" rotWithShape="1">
                <a:gsLst>
                  <a:gs pos="0">
                    <a:srgbClr val="66CCFF">
                      <a:shade val="30000"/>
                      <a:satMod val="115000"/>
                    </a:srgbClr>
                  </a:gs>
                  <a:gs pos="50000">
                    <a:srgbClr val="66CCFF">
                      <a:shade val="67500"/>
                      <a:satMod val="115000"/>
                    </a:srgbClr>
                  </a:gs>
                  <a:gs pos="100000">
                    <a:srgbClr val="66CC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4E-4AC3-BF5D-3D37B5123817}"/>
              </c:ext>
            </c:extLst>
          </c:dPt>
          <c:dPt>
            <c:idx val="1"/>
            <c:bubble3D val="0"/>
            <c:spPr>
              <a:solidFill>
                <a:srgbClr val="FF33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4E-4AC3-BF5D-3D37B5123817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4E-4AC3-BF5D-3D37B5123817}"/>
              </c:ext>
            </c:extLst>
          </c:dPt>
          <c:dPt>
            <c:idx val="3"/>
            <c:bubble3D val="0"/>
            <c:spPr>
              <a:solidFill>
                <a:srgbClr val="FF0000">
                  <a:shade val="30000"/>
                  <a:satMod val="11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4E-4AC3-BF5D-3D37B5123817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04E-4AC3-BF5D-3D37B5123817}"/>
              </c:ext>
            </c:extLst>
          </c:dPt>
          <c:dLbls>
            <c:dLbl>
              <c:idx val="0"/>
              <c:layout>
                <c:manualLayout>
                  <c:x val="7.8217501778265336E-2"/>
                  <c:y val="-3.6483519375040199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4E-4AC3-BF5D-3D37B5123817}"/>
                </c:ext>
              </c:extLst>
            </c:dLbl>
            <c:dLbl>
              <c:idx val="1"/>
              <c:layout>
                <c:manualLayout>
                  <c:x val="6.4445422865704854E-3"/>
                  <c:y val="-0.1114868040598064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4E-4AC3-BF5D-3D37B5123817}"/>
                </c:ext>
              </c:extLst>
            </c:dLbl>
            <c:dLbl>
              <c:idx val="2"/>
              <c:layout>
                <c:manualLayout>
                  <c:x val="2.9694903221622656E-2"/>
                  <c:y val="-6.338947541871167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4E-4AC3-BF5D-3D37B5123817}"/>
                </c:ext>
              </c:extLst>
            </c:dLbl>
            <c:dLbl>
              <c:idx val="3"/>
              <c:layout>
                <c:manualLayout>
                  <c:x val="2.9980238165937971E-2"/>
                  <c:y val="-5.737713279113653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4E-4AC3-BF5D-3D37B5123817}"/>
                </c:ext>
              </c:extLst>
            </c:dLbl>
            <c:dLbl>
              <c:idx val="4"/>
              <c:layout>
                <c:manualLayout>
                  <c:x val="2.2498250787572231E-2"/>
                  <c:y val="8.006685262996841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4E-4AC3-BF5D-3D37B51238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'manut. Gestão autorizado'!$B$2:$B$6</c:f>
              <c:strCache>
                <c:ptCount val="5"/>
                <c:pt idx="0">
                  <c:v>4152 - Manutenção de recursos humanos</c:v>
                </c:pt>
                <c:pt idx="1">
                  <c:v>4518 - Manutenção do plano de saúde dos servidores da Secretaria da saúde</c:v>
                </c:pt>
                <c:pt idx="2">
                  <c:v>4200 - Coordenação e manutenção dos serviços administrativos gerais</c:v>
                </c:pt>
                <c:pt idx="3">
                  <c:v>6036 - Fornecimento de insumos e serviços de saúde por Sentenças Judiciais, Ação Civil</c:v>
                </c:pt>
                <c:pt idx="4">
                  <c:v>4253 - Manutenção de serviços de transporte</c:v>
                </c:pt>
              </c:strCache>
            </c:strRef>
          </c:cat>
          <c:val>
            <c:numRef>
              <c:f>'manut. Gestão autorizado'!$D$2:$D$6</c:f>
              <c:numCache>
                <c:formatCode>#,##0.00</c:formatCode>
                <c:ptCount val="5"/>
                <c:pt idx="0">
                  <c:v>1818872793.6800001</c:v>
                </c:pt>
                <c:pt idx="1">
                  <c:v>45678838.479999997</c:v>
                </c:pt>
                <c:pt idx="2">
                  <c:v>30804802.93</c:v>
                </c:pt>
                <c:pt idx="3">
                  <c:v>19712602.600000001</c:v>
                </c:pt>
                <c:pt idx="4">
                  <c:v>6635682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09-43CC-9CF8-12DF3C56F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0"/>
      </c:pieChart>
    </c:plotArea>
    <c:legend>
      <c:legendPos val="r"/>
      <c:layout>
        <c:manualLayout>
          <c:xMode val="edge"/>
          <c:yMode val="edge"/>
          <c:x val="0.40893302255122588"/>
          <c:y val="0.66199753389974214"/>
          <c:w val="0.57905436723842552"/>
          <c:h val="0.32871987176863388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6E078-85F7-48D5-99EE-CBECA23E2AB8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1017EA2-718B-41D9-8CCB-16B583D7A20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BR" sz="2000" b="1" dirty="0">
              <a:solidFill>
                <a:schemeClr val="tx1"/>
              </a:solidFill>
            </a:rPr>
            <a:t>12% de Obrigação Constitucional:</a:t>
          </a:r>
        </a:p>
      </dgm:t>
    </dgm:pt>
    <dgm:pt modelId="{51CF7392-753A-4F41-95EB-9352C9E35276}" type="parTrans" cxnId="{E1956890-392D-40B9-BA8C-F35817AE758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600"/>
        </a:p>
      </dgm:t>
    </dgm:pt>
    <dgm:pt modelId="{A1221AB0-E0FD-4257-94B9-C17A08D6A84B}" type="sibTrans" cxnId="{E1956890-392D-40B9-BA8C-F35817AE758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600"/>
        </a:p>
      </dgm:t>
    </dgm:pt>
    <dgm:pt modelId="{9348FB3D-FFA3-4B37-9C55-4AB130914C29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BR" sz="1800" b="1" i="0" u="none" dirty="0">
              <a:solidFill>
                <a:schemeClr val="tx1"/>
              </a:solidFill>
            </a:rPr>
            <a:t>R$ 1.582.526.096,66</a:t>
          </a:r>
          <a:endParaRPr lang="pt-BR" sz="1800" b="1" dirty="0">
            <a:solidFill>
              <a:schemeClr val="tx1"/>
            </a:solidFill>
          </a:endParaRPr>
        </a:p>
      </dgm:t>
    </dgm:pt>
    <dgm:pt modelId="{8DFBCF36-2271-448B-95B3-74A3BEEE9BE4}" type="parTrans" cxnId="{207163C4-85BF-4D7D-8736-0617583701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600"/>
        </a:p>
      </dgm:t>
    </dgm:pt>
    <dgm:pt modelId="{60C2EC9C-89EF-495F-BD48-6783183588B6}" type="sibTrans" cxnId="{207163C4-85BF-4D7D-8736-0617583701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600"/>
        </a:p>
      </dgm:t>
    </dgm:pt>
    <dgm:pt modelId="{AC56F6BB-F1CD-468E-A12A-EBA5C8C795A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BR" sz="2000" b="1" dirty="0">
              <a:solidFill>
                <a:schemeClr val="tx1"/>
              </a:solidFill>
            </a:rPr>
            <a:t>17,37% de Aplicação:</a:t>
          </a:r>
          <a:endParaRPr lang="pt-BR" sz="2000" b="1" u="sng" dirty="0">
            <a:solidFill>
              <a:schemeClr val="tx1"/>
            </a:solidFill>
          </a:endParaRPr>
        </a:p>
      </dgm:t>
    </dgm:pt>
    <dgm:pt modelId="{055938B0-3189-4B57-A803-EBED27F3821F}" type="parTrans" cxnId="{60FCF1C4-9609-4288-BDC1-C6AE3948208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600"/>
        </a:p>
      </dgm:t>
    </dgm:pt>
    <dgm:pt modelId="{04BCE92C-5CDB-48C9-ADF9-56DA48939B37}" type="sibTrans" cxnId="{60FCF1C4-9609-4288-BDC1-C6AE3948208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600"/>
        </a:p>
      </dgm:t>
    </dgm:pt>
    <dgm:pt modelId="{8ED4C412-B2F3-4A1E-9DF4-E80AD2208031}">
      <dgm:prSet phldrT="[Texto]" custT="1"/>
      <dgm:spPr>
        <a:solidFill>
          <a:srgbClr val="00B0F0"/>
        </a:solidFill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BR" sz="1800" b="1" dirty="0">
              <a:solidFill>
                <a:schemeClr val="tx1"/>
              </a:solidFill>
            </a:rPr>
            <a:t>R$ </a:t>
          </a:r>
          <a:r>
            <a:rPr lang="pt-BR" sz="1800" b="1" i="0" u="none" dirty="0">
              <a:solidFill>
                <a:schemeClr val="tx1"/>
              </a:solidFill>
            </a:rPr>
            <a:t>2.291.289.346,58 </a:t>
          </a:r>
          <a:r>
            <a:rPr lang="pt-BR" sz="1800" b="1" dirty="0">
              <a:solidFill>
                <a:schemeClr val="tx1"/>
              </a:solidFill>
            </a:rPr>
            <a:t> </a:t>
          </a:r>
        </a:p>
      </dgm:t>
    </dgm:pt>
    <dgm:pt modelId="{74283C43-558D-46C7-A15B-5E4F43A3C368}" type="parTrans" cxnId="{37D24C70-9581-460C-B5F4-D8542F88E5B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600"/>
        </a:p>
      </dgm:t>
    </dgm:pt>
    <dgm:pt modelId="{4CCD1DE3-9678-42DE-AB9F-D70B20B68D95}" type="sibTrans" cxnId="{37D24C70-9581-460C-B5F4-D8542F88E5B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600"/>
        </a:p>
      </dgm:t>
    </dgm:pt>
    <dgm:pt modelId="{F98FA1C9-09CA-4170-97EE-2359EAFA3036}" type="pres">
      <dgm:prSet presAssocID="{4496E078-85F7-48D5-99EE-CBECA23E2AB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C6CC779-68C4-42F5-B689-6A0BF796BA9F}" type="pres">
      <dgm:prSet presAssocID="{01017EA2-718B-41D9-8CCB-16B583D7A208}" presName="compNode" presStyleCnt="0"/>
      <dgm:spPr/>
    </dgm:pt>
    <dgm:pt modelId="{F0591E9F-A13E-4B68-BB32-8D556DF96052}" type="pres">
      <dgm:prSet presAssocID="{01017EA2-718B-41D9-8CCB-16B583D7A208}" presName="aNode" presStyleLbl="bgShp" presStyleIdx="0" presStyleCnt="2"/>
      <dgm:spPr/>
      <dgm:t>
        <a:bodyPr/>
        <a:lstStyle/>
        <a:p>
          <a:endParaRPr lang="pt-BR"/>
        </a:p>
      </dgm:t>
    </dgm:pt>
    <dgm:pt modelId="{3CABE5EA-B698-4A1E-A415-0781A03C2FD2}" type="pres">
      <dgm:prSet presAssocID="{01017EA2-718B-41D9-8CCB-16B583D7A208}" presName="textNode" presStyleLbl="bgShp" presStyleIdx="0" presStyleCnt="2"/>
      <dgm:spPr/>
      <dgm:t>
        <a:bodyPr/>
        <a:lstStyle/>
        <a:p>
          <a:endParaRPr lang="pt-BR"/>
        </a:p>
      </dgm:t>
    </dgm:pt>
    <dgm:pt modelId="{2C4EBF9C-1E8F-49D8-BC74-5C0898CCA2CA}" type="pres">
      <dgm:prSet presAssocID="{01017EA2-718B-41D9-8CCB-16B583D7A208}" presName="compChildNode" presStyleCnt="0"/>
      <dgm:spPr/>
    </dgm:pt>
    <dgm:pt modelId="{5CD0AAA4-6602-4323-8449-24A439290F20}" type="pres">
      <dgm:prSet presAssocID="{01017EA2-718B-41D9-8CCB-16B583D7A208}" presName="theInnerList" presStyleCnt="0"/>
      <dgm:spPr/>
    </dgm:pt>
    <dgm:pt modelId="{6C8AF2F0-1962-48C7-BF0E-FD0F4C922497}" type="pres">
      <dgm:prSet presAssocID="{9348FB3D-FFA3-4B37-9C55-4AB130914C29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D6BB09-5107-408C-9E50-7FFEEC0AC3A0}" type="pres">
      <dgm:prSet presAssocID="{01017EA2-718B-41D9-8CCB-16B583D7A208}" presName="aSpace" presStyleCnt="0"/>
      <dgm:spPr/>
    </dgm:pt>
    <dgm:pt modelId="{3D4A076F-D04D-43B4-8266-939DC0371CD1}" type="pres">
      <dgm:prSet presAssocID="{AC56F6BB-F1CD-468E-A12A-EBA5C8C795AD}" presName="compNode" presStyleCnt="0"/>
      <dgm:spPr/>
    </dgm:pt>
    <dgm:pt modelId="{2DC888D2-8EA6-4A08-9818-90E07F3B7E6B}" type="pres">
      <dgm:prSet presAssocID="{AC56F6BB-F1CD-468E-A12A-EBA5C8C795AD}" presName="aNode" presStyleLbl="bgShp" presStyleIdx="1" presStyleCnt="2"/>
      <dgm:spPr/>
      <dgm:t>
        <a:bodyPr/>
        <a:lstStyle/>
        <a:p>
          <a:endParaRPr lang="pt-BR"/>
        </a:p>
      </dgm:t>
    </dgm:pt>
    <dgm:pt modelId="{64972333-6C4C-4882-BD59-6BA5B87A9CDA}" type="pres">
      <dgm:prSet presAssocID="{AC56F6BB-F1CD-468E-A12A-EBA5C8C795AD}" presName="textNode" presStyleLbl="bgShp" presStyleIdx="1" presStyleCnt="2"/>
      <dgm:spPr/>
      <dgm:t>
        <a:bodyPr/>
        <a:lstStyle/>
        <a:p>
          <a:endParaRPr lang="pt-BR"/>
        </a:p>
      </dgm:t>
    </dgm:pt>
    <dgm:pt modelId="{7CD2C42B-A7C5-4A10-B606-F71E0E598E41}" type="pres">
      <dgm:prSet presAssocID="{AC56F6BB-F1CD-468E-A12A-EBA5C8C795AD}" presName="compChildNode" presStyleCnt="0"/>
      <dgm:spPr/>
    </dgm:pt>
    <dgm:pt modelId="{45C229A9-7E11-4596-9E73-3BB8B2A8EEE0}" type="pres">
      <dgm:prSet presAssocID="{AC56F6BB-F1CD-468E-A12A-EBA5C8C795AD}" presName="theInnerList" presStyleCnt="0"/>
      <dgm:spPr/>
    </dgm:pt>
    <dgm:pt modelId="{C439E6E2-0020-4BE2-A94F-D61BE5BC8C13}" type="pres">
      <dgm:prSet presAssocID="{8ED4C412-B2F3-4A1E-9DF4-E80AD2208031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21E32B-9C94-4C5F-BA25-3372671B3321}" type="presOf" srcId="{AC56F6BB-F1CD-468E-A12A-EBA5C8C795AD}" destId="{64972333-6C4C-4882-BD59-6BA5B87A9CDA}" srcOrd="1" destOrd="0" presId="urn:microsoft.com/office/officeart/2005/8/layout/lProcess2"/>
    <dgm:cxn modelId="{EE98F1C2-3D98-430D-813E-E77D72853DD7}" type="presOf" srcId="{01017EA2-718B-41D9-8CCB-16B583D7A208}" destId="{F0591E9F-A13E-4B68-BB32-8D556DF96052}" srcOrd="0" destOrd="0" presId="urn:microsoft.com/office/officeart/2005/8/layout/lProcess2"/>
    <dgm:cxn modelId="{759D31F2-4D24-46AD-882C-86C23BE73F44}" type="presOf" srcId="{AC56F6BB-F1CD-468E-A12A-EBA5C8C795AD}" destId="{2DC888D2-8EA6-4A08-9818-90E07F3B7E6B}" srcOrd="0" destOrd="0" presId="urn:microsoft.com/office/officeart/2005/8/layout/lProcess2"/>
    <dgm:cxn modelId="{37D24C70-9581-460C-B5F4-D8542F88E5B9}" srcId="{AC56F6BB-F1CD-468E-A12A-EBA5C8C795AD}" destId="{8ED4C412-B2F3-4A1E-9DF4-E80AD2208031}" srcOrd="0" destOrd="0" parTransId="{74283C43-558D-46C7-A15B-5E4F43A3C368}" sibTransId="{4CCD1DE3-9678-42DE-AB9F-D70B20B68D95}"/>
    <dgm:cxn modelId="{3F33B854-2F92-49B5-BA4A-F413ABC2605C}" type="presOf" srcId="{9348FB3D-FFA3-4B37-9C55-4AB130914C29}" destId="{6C8AF2F0-1962-48C7-BF0E-FD0F4C922497}" srcOrd="0" destOrd="0" presId="urn:microsoft.com/office/officeart/2005/8/layout/lProcess2"/>
    <dgm:cxn modelId="{37FD7977-3641-49F1-A66F-E6A0FA079C62}" type="presOf" srcId="{8ED4C412-B2F3-4A1E-9DF4-E80AD2208031}" destId="{C439E6E2-0020-4BE2-A94F-D61BE5BC8C13}" srcOrd="0" destOrd="0" presId="urn:microsoft.com/office/officeart/2005/8/layout/lProcess2"/>
    <dgm:cxn modelId="{E435BFFC-CF1E-4ED4-9649-D0A9F6BBBC82}" type="presOf" srcId="{01017EA2-718B-41D9-8CCB-16B583D7A208}" destId="{3CABE5EA-B698-4A1E-A415-0781A03C2FD2}" srcOrd="1" destOrd="0" presId="urn:microsoft.com/office/officeart/2005/8/layout/lProcess2"/>
    <dgm:cxn modelId="{207163C4-85BF-4D7D-8736-0617583701A5}" srcId="{01017EA2-718B-41D9-8CCB-16B583D7A208}" destId="{9348FB3D-FFA3-4B37-9C55-4AB130914C29}" srcOrd="0" destOrd="0" parTransId="{8DFBCF36-2271-448B-95B3-74A3BEEE9BE4}" sibTransId="{60C2EC9C-89EF-495F-BD48-6783183588B6}"/>
    <dgm:cxn modelId="{E1956890-392D-40B9-BA8C-F35817AE758E}" srcId="{4496E078-85F7-48D5-99EE-CBECA23E2AB8}" destId="{01017EA2-718B-41D9-8CCB-16B583D7A208}" srcOrd="0" destOrd="0" parTransId="{51CF7392-753A-4F41-95EB-9352C9E35276}" sibTransId="{A1221AB0-E0FD-4257-94B9-C17A08D6A84B}"/>
    <dgm:cxn modelId="{60FCF1C4-9609-4288-BDC1-C6AE39482081}" srcId="{4496E078-85F7-48D5-99EE-CBECA23E2AB8}" destId="{AC56F6BB-F1CD-468E-A12A-EBA5C8C795AD}" srcOrd="1" destOrd="0" parTransId="{055938B0-3189-4B57-A803-EBED27F3821F}" sibTransId="{04BCE92C-5CDB-48C9-ADF9-56DA48939B37}"/>
    <dgm:cxn modelId="{09AFF54B-B8A0-4FD3-9217-CF01BB3B97FD}" type="presOf" srcId="{4496E078-85F7-48D5-99EE-CBECA23E2AB8}" destId="{F98FA1C9-09CA-4170-97EE-2359EAFA3036}" srcOrd="0" destOrd="0" presId="urn:microsoft.com/office/officeart/2005/8/layout/lProcess2"/>
    <dgm:cxn modelId="{C2711FF1-B85A-4A50-B61A-FAAC6CA0C430}" type="presParOf" srcId="{F98FA1C9-09CA-4170-97EE-2359EAFA3036}" destId="{7C6CC779-68C4-42F5-B689-6A0BF796BA9F}" srcOrd="0" destOrd="0" presId="urn:microsoft.com/office/officeart/2005/8/layout/lProcess2"/>
    <dgm:cxn modelId="{03023AC9-BC3A-4345-92D6-131762F02C99}" type="presParOf" srcId="{7C6CC779-68C4-42F5-B689-6A0BF796BA9F}" destId="{F0591E9F-A13E-4B68-BB32-8D556DF96052}" srcOrd="0" destOrd="0" presId="urn:microsoft.com/office/officeart/2005/8/layout/lProcess2"/>
    <dgm:cxn modelId="{EDB2B4D4-D007-443B-BA55-CCD11A820ABC}" type="presParOf" srcId="{7C6CC779-68C4-42F5-B689-6A0BF796BA9F}" destId="{3CABE5EA-B698-4A1E-A415-0781A03C2FD2}" srcOrd="1" destOrd="0" presId="urn:microsoft.com/office/officeart/2005/8/layout/lProcess2"/>
    <dgm:cxn modelId="{2F9319A6-212B-441C-ADAD-D226E15BC737}" type="presParOf" srcId="{7C6CC779-68C4-42F5-B689-6A0BF796BA9F}" destId="{2C4EBF9C-1E8F-49D8-BC74-5C0898CCA2CA}" srcOrd="2" destOrd="0" presId="urn:microsoft.com/office/officeart/2005/8/layout/lProcess2"/>
    <dgm:cxn modelId="{816EB77C-02DF-4FF7-8120-9F4543100C57}" type="presParOf" srcId="{2C4EBF9C-1E8F-49D8-BC74-5C0898CCA2CA}" destId="{5CD0AAA4-6602-4323-8449-24A439290F20}" srcOrd="0" destOrd="0" presId="urn:microsoft.com/office/officeart/2005/8/layout/lProcess2"/>
    <dgm:cxn modelId="{B744040A-19AD-4D4B-B676-029D84A6FE95}" type="presParOf" srcId="{5CD0AAA4-6602-4323-8449-24A439290F20}" destId="{6C8AF2F0-1962-48C7-BF0E-FD0F4C922497}" srcOrd="0" destOrd="0" presId="urn:microsoft.com/office/officeart/2005/8/layout/lProcess2"/>
    <dgm:cxn modelId="{F490AD0C-EABA-43BB-AACB-CD5FC8328102}" type="presParOf" srcId="{F98FA1C9-09CA-4170-97EE-2359EAFA3036}" destId="{EAD6BB09-5107-408C-9E50-7FFEEC0AC3A0}" srcOrd="1" destOrd="0" presId="urn:microsoft.com/office/officeart/2005/8/layout/lProcess2"/>
    <dgm:cxn modelId="{6289D1D9-F183-49B3-862C-BCE2D5604FDC}" type="presParOf" srcId="{F98FA1C9-09CA-4170-97EE-2359EAFA3036}" destId="{3D4A076F-D04D-43B4-8266-939DC0371CD1}" srcOrd="2" destOrd="0" presId="urn:microsoft.com/office/officeart/2005/8/layout/lProcess2"/>
    <dgm:cxn modelId="{0CA802C0-6DF6-4F30-8510-9369DEE975B6}" type="presParOf" srcId="{3D4A076F-D04D-43B4-8266-939DC0371CD1}" destId="{2DC888D2-8EA6-4A08-9818-90E07F3B7E6B}" srcOrd="0" destOrd="0" presId="urn:microsoft.com/office/officeart/2005/8/layout/lProcess2"/>
    <dgm:cxn modelId="{170DF150-C0DB-4262-8EAE-EA7708C8FB01}" type="presParOf" srcId="{3D4A076F-D04D-43B4-8266-939DC0371CD1}" destId="{64972333-6C4C-4882-BD59-6BA5B87A9CDA}" srcOrd="1" destOrd="0" presId="urn:microsoft.com/office/officeart/2005/8/layout/lProcess2"/>
    <dgm:cxn modelId="{78217048-607D-41CA-B489-35077CE9DD7C}" type="presParOf" srcId="{3D4A076F-D04D-43B4-8266-939DC0371CD1}" destId="{7CD2C42B-A7C5-4A10-B606-F71E0E598E41}" srcOrd="2" destOrd="0" presId="urn:microsoft.com/office/officeart/2005/8/layout/lProcess2"/>
    <dgm:cxn modelId="{F6133AD5-D1DB-4A7D-8264-D786FB4A8055}" type="presParOf" srcId="{7CD2C42B-A7C5-4A10-B606-F71E0E598E41}" destId="{45C229A9-7E11-4596-9E73-3BB8B2A8EEE0}" srcOrd="0" destOrd="0" presId="urn:microsoft.com/office/officeart/2005/8/layout/lProcess2"/>
    <dgm:cxn modelId="{BD4439CF-1D30-444A-B9A8-50227CC4903C}" type="presParOf" srcId="{45C229A9-7E11-4596-9E73-3BB8B2A8EEE0}" destId="{C439E6E2-0020-4BE2-A94F-D61BE5BC8C1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91E9F-A13E-4B68-BB32-8D556DF96052}">
      <dsp:nvSpPr>
        <dsp:cNvPr id="0" name=""/>
        <dsp:cNvSpPr/>
      </dsp:nvSpPr>
      <dsp:spPr>
        <a:xfrm>
          <a:off x="2478" y="0"/>
          <a:ext cx="2384598" cy="234545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000" b="1" kern="1200" dirty="0">
              <a:solidFill>
                <a:schemeClr val="tx1"/>
              </a:solidFill>
            </a:rPr>
            <a:t>12% de Obrigação Constitucional:</a:t>
          </a:r>
        </a:p>
      </dsp:txBody>
      <dsp:txXfrm>
        <a:off x="2478" y="0"/>
        <a:ext cx="2384598" cy="703635"/>
      </dsp:txXfrm>
    </dsp:sp>
    <dsp:sp modelId="{6C8AF2F0-1962-48C7-BF0E-FD0F4C922497}">
      <dsp:nvSpPr>
        <dsp:cNvPr id="0" name=""/>
        <dsp:cNvSpPr/>
      </dsp:nvSpPr>
      <dsp:spPr>
        <a:xfrm>
          <a:off x="240938" y="703635"/>
          <a:ext cx="1907678" cy="152454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800" b="1" i="0" u="none" kern="1200" dirty="0">
              <a:solidFill>
                <a:schemeClr val="tx1"/>
              </a:solidFill>
            </a:rPr>
            <a:t>R$ 1.582.526.096,66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285590" y="748287"/>
        <a:ext cx="1818374" cy="1435240"/>
      </dsp:txXfrm>
    </dsp:sp>
    <dsp:sp modelId="{2DC888D2-8EA6-4A08-9818-90E07F3B7E6B}">
      <dsp:nvSpPr>
        <dsp:cNvPr id="0" name=""/>
        <dsp:cNvSpPr/>
      </dsp:nvSpPr>
      <dsp:spPr>
        <a:xfrm>
          <a:off x="2565922" y="0"/>
          <a:ext cx="2384598" cy="234545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000" b="1" kern="1200" dirty="0">
              <a:solidFill>
                <a:schemeClr val="tx1"/>
              </a:solidFill>
            </a:rPr>
            <a:t>17,37% de Aplicação:</a:t>
          </a:r>
          <a:endParaRPr lang="pt-BR" sz="2000" b="1" u="sng" kern="1200" dirty="0">
            <a:solidFill>
              <a:schemeClr val="tx1"/>
            </a:solidFill>
          </a:endParaRPr>
        </a:p>
      </dsp:txBody>
      <dsp:txXfrm>
        <a:off x="2565922" y="0"/>
        <a:ext cx="2384598" cy="703635"/>
      </dsp:txXfrm>
    </dsp:sp>
    <dsp:sp modelId="{C439E6E2-0020-4BE2-A94F-D61BE5BC8C13}">
      <dsp:nvSpPr>
        <dsp:cNvPr id="0" name=""/>
        <dsp:cNvSpPr/>
      </dsp:nvSpPr>
      <dsp:spPr>
        <a:xfrm>
          <a:off x="2804382" y="703635"/>
          <a:ext cx="1907678" cy="1524544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>
              <a:solidFill>
                <a:schemeClr val="tx1"/>
              </a:solidFill>
            </a:rPr>
            <a:t>R$ </a:t>
          </a:r>
          <a:r>
            <a:rPr lang="pt-BR" sz="1800" b="1" i="0" u="none" kern="1200" dirty="0">
              <a:solidFill>
                <a:schemeClr val="tx1"/>
              </a:solidFill>
            </a:rPr>
            <a:t>2.291.289.346,58 </a:t>
          </a:r>
          <a:r>
            <a:rPr lang="pt-BR" sz="1800" b="1" kern="1200" dirty="0">
              <a:solidFill>
                <a:schemeClr val="tx1"/>
              </a:solidFill>
            </a:rPr>
            <a:t> </a:t>
          </a:r>
        </a:p>
      </dsp:txBody>
      <dsp:txXfrm>
        <a:off x="2849034" y="748287"/>
        <a:ext cx="1818374" cy="1435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3914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5085" tIns="47542" rIns="95085" bIns="475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5085" tIns="47542" rIns="95085" bIns="475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3F5F3C-1FA4-4FD8-A31D-4A9D2689E1E9}" type="datetimeFigureOut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2950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5" tIns="47542" rIns="95085" bIns="47542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5085" tIns="47542" rIns="95085" bIns="47542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5085" tIns="47542" rIns="95085" bIns="475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5085" tIns="47542" rIns="95085" bIns="475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0E060D-B7DB-4EC3-9FEA-E50E4D26A97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74659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1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92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656" algn="l" defTabSz="9134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388" algn="l" defTabSz="9134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118" algn="l" defTabSz="9134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850" algn="l" defTabSz="9134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8025" y="742950"/>
            <a:ext cx="538162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184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94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91362" tIns="45680" rIns="91362" bIns="45680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13"/>
            <a:ext cx="8915400" cy="4525963"/>
          </a:xfrm>
          <a:prstGeom prst="rect">
            <a:avLst/>
          </a:prstGeom>
        </p:spPr>
        <p:txBody>
          <a:bodyPr vert="eaVert" lIns="91362" tIns="45680" rIns="91362" bIns="45680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4419-D555-4F5D-820F-824BF26939C0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0DE2-D263-46E4-A67E-522A8F8C0CF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52233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1420283"/>
            <a:ext cx="421005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2590800"/>
            <a:ext cx="34671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8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6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4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2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0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0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7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44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502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383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53" y="2937934"/>
            <a:ext cx="4210050" cy="908050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253" y="1937814"/>
            <a:ext cx="4210050" cy="1000125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680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360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8041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7217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4021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082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7630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4434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34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3" y="1066802"/>
            <a:ext cx="2187575" cy="301730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7778" y="1066802"/>
            <a:ext cx="2187575" cy="301730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414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2" y="1023410"/>
            <a:ext cx="2188435" cy="42650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8045" indent="0">
              <a:buNone/>
              <a:defRPr sz="1200" b="1"/>
            </a:lvl2pPr>
            <a:lvl3pPr marL="536087" indent="0">
              <a:buNone/>
              <a:defRPr sz="1100" b="1"/>
            </a:lvl3pPr>
            <a:lvl4pPr marL="804129" indent="0">
              <a:buNone/>
              <a:defRPr sz="900" b="1"/>
            </a:lvl4pPr>
            <a:lvl5pPr marL="1072172" indent="0">
              <a:buNone/>
              <a:defRPr sz="900" b="1"/>
            </a:lvl5pPr>
            <a:lvl6pPr marL="1340216" indent="0">
              <a:buNone/>
              <a:defRPr sz="900" b="1"/>
            </a:lvl6pPr>
            <a:lvl7pPr marL="1608257" indent="0">
              <a:buNone/>
              <a:defRPr sz="900" b="1"/>
            </a:lvl7pPr>
            <a:lvl8pPr marL="1876301" indent="0">
              <a:buNone/>
              <a:defRPr sz="900" b="1"/>
            </a:lvl8pPr>
            <a:lvl9pPr marL="2144344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2" y="1449917"/>
            <a:ext cx="2188435" cy="263419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16060" y="1023410"/>
            <a:ext cx="2189295" cy="42650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8045" indent="0">
              <a:buNone/>
              <a:defRPr sz="1200" b="1"/>
            </a:lvl2pPr>
            <a:lvl3pPr marL="536087" indent="0">
              <a:buNone/>
              <a:defRPr sz="1100" b="1"/>
            </a:lvl3pPr>
            <a:lvl4pPr marL="804129" indent="0">
              <a:buNone/>
              <a:defRPr sz="900" b="1"/>
            </a:lvl4pPr>
            <a:lvl5pPr marL="1072172" indent="0">
              <a:buNone/>
              <a:defRPr sz="900" b="1"/>
            </a:lvl5pPr>
            <a:lvl6pPr marL="1340216" indent="0">
              <a:buNone/>
              <a:defRPr sz="900" b="1"/>
            </a:lvl6pPr>
            <a:lvl7pPr marL="1608257" indent="0">
              <a:buNone/>
              <a:defRPr sz="900" b="1"/>
            </a:lvl7pPr>
            <a:lvl8pPr marL="1876301" indent="0">
              <a:buNone/>
              <a:defRPr sz="900" b="1"/>
            </a:lvl8pPr>
            <a:lvl9pPr marL="2144344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16060" y="1449917"/>
            <a:ext cx="2189295" cy="263419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846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446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5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5" y="182033"/>
            <a:ext cx="1629503" cy="774700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490" y="182039"/>
            <a:ext cx="2768865" cy="390207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55" y="956739"/>
            <a:ext cx="1629503" cy="3127375"/>
          </a:xfrm>
        </p:spPr>
        <p:txBody>
          <a:bodyPr/>
          <a:lstStyle>
            <a:lvl1pPr marL="0" indent="0">
              <a:buNone/>
              <a:defRPr sz="800"/>
            </a:lvl1pPr>
            <a:lvl2pPr marL="268045" indent="0">
              <a:buNone/>
              <a:defRPr sz="700"/>
            </a:lvl2pPr>
            <a:lvl3pPr marL="536087" indent="0">
              <a:buNone/>
              <a:defRPr sz="600"/>
            </a:lvl3pPr>
            <a:lvl4pPr marL="804129" indent="0">
              <a:buNone/>
              <a:defRPr sz="500"/>
            </a:lvl4pPr>
            <a:lvl5pPr marL="1072172" indent="0">
              <a:buNone/>
              <a:defRPr sz="500"/>
            </a:lvl5pPr>
            <a:lvl6pPr marL="1340216" indent="0">
              <a:buNone/>
              <a:defRPr sz="500"/>
            </a:lvl6pPr>
            <a:lvl7pPr marL="1608257" indent="0">
              <a:buNone/>
              <a:defRPr sz="500"/>
            </a:lvl7pPr>
            <a:lvl8pPr marL="1876301" indent="0">
              <a:buNone/>
              <a:defRPr sz="500"/>
            </a:lvl8pPr>
            <a:lvl9pPr marL="2144344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396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823" y="3200404"/>
            <a:ext cx="2971800" cy="37782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0823" y="408517"/>
            <a:ext cx="2971800" cy="2743200"/>
          </a:xfrm>
        </p:spPr>
        <p:txBody>
          <a:bodyPr/>
          <a:lstStyle>
            <a:lvl1pPr marL="0" indent="0">
              <a:buNone/>
              <a:defRPr sz="1900"/>
            </a:lvl1pPr>
            <a:lvl2pPr marL="268045" indent="0">
              <a:buNone/>
              <a:defRPr sz="1600"/>
            </a:lvl2pPr>
            <a:lvl3pPr marL="536087" indent="0">
              <a:buNone/>
              <a:defRPr sz="1400"/>
            </a:lvl3pPr>
            <a:lvl4pPr marL="804129" indent="0">
              <a:buNone/>
              <a:defRPr sz="1200"/>
            </a:lvl4pPr>
            <a:lvl5pPr marL="1072172" indent="0">
              <a:buNone/>
              <a:defRPr sz="1200"/>
            </a:lvl5pPr>
            <a:lvl6pPr marL="1340216" indent="0">
              <a:buNone/>
              <a:defRPr sz="1200"/>
            </a:lvl6pPr>
            <a:lvl7pPr marL="1608257" indent="0">
              <a:buNone/>
              <a:defRPr sz="1200"/>
            </a:lvl7pPr>
            <a:lvl8pPr marL="1876301" indent="0">
              <a:buNone/>
              <a:defRPr sz="1200"/>
            </a:lvl8pPr>
            <a:lvl9pPr marL="2144344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823" y="3578230"/>
            <a:ext cx="29718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68045" indent="0">
              <a:buNone/>
              <a:defRPr sz="700"/>
            </a:lvl2pPr>
            <a:lvl3pPr marL="536087" indent="0">
              <a:buNone/>
              <a:defRPr sz="600"/>
            </a:lvl3pPr>
            <a:lvl4pPr marL="804129" indent="0">
              <a:buNone/>
              <a:defRPr sz="500"/>
            </a:lvl4pPr>
            <a:lvl5pPr marL="1072172" indent="0">
              <a:buNone/>
              <a:defRPr sz="500"/>
            </a:lvl5pPr>
            <a:lvl6pPr marL="1340216" indent="0">
              <a:buNone/>
              <a:defRPr sz="500"/>
            </a:lvl6pPr>
            <a:lvl7pPr marL="1608257" indent="0">
              <a:buNone/>
              <a:defRPr sz="500"/>
            </a:lvl7pPr>
            <a:lvl8pPr marL="1876301" indent="0">
              <a:buNone/>
              <a:defRPr sz="500"/>
            </a:lvl8pPr>
            <a:lvl9pPr marL="2144344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359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700"/>
            <a:ext cx="2228850" cy="5851525"/>
          </a:xfrm>
          <a:prstGeom prst="rect">
            <a:avLst/>
          </a:prstGeom>
        </p:spPr>
        <p:txBody>
          <a:bodyPr vert="eaVert" lIns="91362" tIns="45680" rIns="91362" bIns="45680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700"/>
            <a:ext cx="6521450" cy="5851525"/>
          </a:xfrm>
          <a:prstGeom prst="rect">
            <a:avLst/>
          </a:prstGeom>
        </p:spPr>
        <p:txBody>
          <a:bodyPr vert="eaVert" lIns="91362" tIns="45680" rIns="91362" bIns="45680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547D-060E-46A1-9045-7B6C91EF180B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9784-1B6C-4C53-966F-A35197A5042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37361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0928" y="183097"/>
            <a:ext cx="1114425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53" y="183097"/>
            <a:ext cx="3260725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030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7352" y="23182"/>
            <a:ext cx="1950220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8973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878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7001"/>
            <a:ext cx="84201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42"/>
            <a:ext cx="8420100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708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17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261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34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436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52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611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69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631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26"/>
            <a:ext cx="4375150" cy="452596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26"/>
            <a:ext cx="4375150" cy="452596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131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32"/>
            <a:ext cx="4376870" cy="63976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873" indent="0">
              <a:buNone/>
              <a:defRPr sz="1700" b="1"/>
            </a:lvl2pPr>
            <a:lvl3pPr marL="741750" indent="0">
              <a:buNone/>
              <a:defRPr sz="1500" b="1"/>
            </a:lvl3pPr>
            <a:lvl4pPr marL="1112619" indent="0">
              <a:buNone/>
              <a:defRPr sz="1300" b="1"/>
            </a:lvl4pPr>
            <a:lvl5pPr marL="1483497" indent="0">
              <a:buNone/>
              <a:defRPr sz="1300" b="1"/>
            </a:lvl5pPr>
            <a:lvl6pPr marL="1854368" indent="0">
              <a:buNone/>
              <a:defRPr sz="1300" b="1"/>
            </a:lvl6pPr>
            <a:lvl7pPr marL="2225241" indent="0">
              <a:buNone/>
              <a:defRPr sz="1300" b="1"/>
            </a:lvl7pPr>
            <a:lvl8pPr marL="2596116" indent="0">
              <a:buNone/>
              <a:defRPr sz="1300" b="1"/>
            </a:lvl8pPr>
            <a:lvl9pPr marL="2966990" indent="0">
              <a:buNone/>
              <a:defRPr sz="13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9"/>
            <a:ext cx="4376870" cy="3951288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39" y="1535132"/>
            <a:ext cx="4378590" cy="63976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873" indent="0">
              <a:buNone/>
              <a:defRPr sz="1700" b="1"/>
            </a:lvl2pPr>
            <a:lvl3pPr marL="741750" indent="0">
              <a:buNone/>
              <a:defRPr sz="1500" b="1"/>
            </a:lvl3pPr>
            <a:lvl4pPr marL="1112619" indent="0">
              <a:buNone/>
              <a:defRPr sz="1300" b="1"/>
            </a:lvl4pPr>
            <a:lvl5pPr marL="1483497" indent="0">
              <a:buNone/>
              <a:defRPr sz="1300" b="1"/>
            </a:lvl5pPr>
            <a:lvl6pPr marL="1854368" indent="0">
              <a:buNone/>
              <a:defRPr sz="1300" b="1"/>
            </a:lvl6pPr>
            <a:lvl7pPr marL="2225241" indent="0">
              <a:buNone/>
              <a:defRPr sz="1300" b="1"/>
            </a:lvl7pPr>
            <a:lvl8pPr marL="2596116" indent="0">
              <a:buNone/>
              <a:defRPr sz="1300" b="1"/>
            </a:lvl8pPr>
            <a:lvl9pPr marL="2966990" indent="0">
              <a:buNone/>
              <a:defRPr sz="13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39" y="2174879"/>
            <a:ext cx="4378590" cy="3951288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384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988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589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9" y="273116"/>
            <a:ext cx="3259006" cy="11620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27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9" y="1435109"/>
            <a:ext cx="3259006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70873" indent="0">
              <a:buNone/>
              <a:defRPr sz="1100"/>
            </a:lvl2pPr>
            <a:lvl3pPr marL="741750" indent="0">
              <a:buNone/>
              <a:defRPr sz="800"/>
            </a:lvl3pPr>
            <a:lvl4pPr marL="1112619" indent="0">
              <a:buNone/>
              <a:defRPr sz="800"/>
            </a:lvl4pPr>
            <a:lvl5pPr marL="1483497" indent="0">
              <a:buNone/>
              <a:defRPr sz="800"/>
            </a:lvl5pPr>
            <a:lvl6pPr marL="1854368" indent="0">
              <a:buNone/>
              <a:defRPr sz="800"/>
            </a:lvl6pPr>
            <a:lvl7pPr marL="2225241" indent="0">
              <a:buNone/>
              <a:defRPr sz="800"/>
            </a:lvl7pPr>
            <a:lvl8pPr marL="2596116" indent="0">
              <a:buNone/>
              <a:defRPr sz="800"/>
            </a:lvl8pPr>
            <a:lvl9pPr marL="2966990" indent="0">
              <a:buNone/>
              <a:defRPr sz="8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729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85"/>
            <a:ext cx="5943600" cy="566739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0873" indent="0">
              <a:buNone/>
              <a:defRPr sz="2300"/>
            </a:lvl2pPr>
            <a:lvl3pPr marL="741750" indent="0">
              <a:buNone/>
              <a:defRPr sz="1900"/>
            </a:lvl3pPr>
            <a:lvl4pPr marL="1112619" indent="0">
              <a:buNone/>
              <a:defRPr sz="1700"/>
            </a:lvl4pPr>
            <a:lvl5pPr marL="1483497" indent="0">
              <a:buNone/>
              <a:defRPr sz="1700"/>
            </a:lvl5pPr>
            <a:lvl6pPr marL="1854368" indent="0">
              <a:buNone/>
              <a:defRPr sz="1700"/>
            </a:lvl6pPr>
            <a:lvl7pPr marL="2225241" indent="0">
              <a:buNone/>
              <a:defRPr sz="1700"/>
            </a:lvl7pPr>
            <a:lvl8pPr marL="2596116" indent="0">
              <a:buNone/>
              <a:defRPr sz="1700"/>
            </a:lvl8pPr>
            <a:lvl9pPr marL="2966990" indent="0">
              <a:buNone/>
              <a:defRPr sz="17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424"/>
            <a:ext cx="59436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70873" indent="0">
              <a:buNone/>
              <a:defRPr sz="1100"/>
            </a:lvl2pPr>
            <a:lvl3pPr marL="741750" indent="0">
              <a:buNone/>
              <a:defRPr sz="800"/>
            </a:lvl3pPr>
            <a:lvl4pPr marL="1112619" indent="0">
              <a:buNone/>
              <a:defRPr sz="800"/>
            </a:lvl4pPr>
            <a:lvl5pPr marL="1483497" indent="0">
              <a:buNone/>
              <a:defRPr sz="800"/>
            </a:lvl5pPr>
            <a:lvl6pPr marL="1854368" indent="0">
              <a:buNone/>
              <a:defRPr sz="800"/>
            </a:lvl6pPr>
            <a:lvl7pPr marL="2225241" indent="0">
              <a:buNone/>
              <a:defRPr sz="800"/>
            </a:lvl7pPr>
            <a:lvl8pPr marL="2596116" indent="0">
              <a:buNone/>
              <a:defRPr sz="800"/>
            </a:lvl8pPr>
            <a:lvl9pPr marL="2966990" indent="0">
              <a:buNone/>
              <a:defRPr sz="8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11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05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785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714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714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491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1420283"/>
            <a:ext cx="421005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2590800"/>
            <a:ext cx="34671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2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0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3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85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3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80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902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088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53" y="2937934"/>
            <a:ext cx="421005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253" y="1937813"/>
            <a:ext cx="421005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4752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9505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425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9010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3763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4851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326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9802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016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3" y="1066802"/>
            <a:ext cx="2187575" cy="3017309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7778" y="1066802"/>
            <a:ext cx="2187575" cy="3017309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773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2" y="1023409"/>
            <a:ext cx="2188435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7525" indent="0">
              <a:buNone/>
              <a:defRPr sz="1100" b="1"/>
            </a:lvl2pPr>
            <a:lvl3pPr marL="495052" indent="0">
              <a:buNone/>
              <a:defRPr sz="1000" b="1"/>
            </a:lvl3pPr>
            <a:lvl4pPr marL="742580" indent="0">
              <a:buNone/>
              <a:defRPr sz="900" b="1"/>
            </a:lvl4pPr>
            <a:lvl5pPr marL="990105" indent="0">
              <a:buNone/>
              <a:defRPr sz="900" b="1"/>
            </a:lvl5pPr>
            <a:lvl6pPr marL="1237632" indent="0">
              <a:buNone/>
              <a:defRPr sz="900" b="1"/>
            </a:lvl6pPr>
            <a:lvl7pPr marL="1485157" indent="0">
              <a:buNone/>
              <a:defRPr sz="900" b="1"/>
            </a:lvl7pPr>
            <a:lvl8pPr marL="1732685" indent="0">
              <a:buNone/>
              <a:defRPr sz="900" b="1"/>
            </a:lvl8pPr>
            <a:lvl9pPr marL="198021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2" y="1449917"/>
            <a:ext cx="2188435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16059" y="1023409"/>
            <a:ext cx="2189295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7525" indent="0">
              <a:buNone/>
              <a:defRPr sz="1100" b="1"/>
            </a:lvl2pPr>
            <a:lvl3pPr marL="495052" indent="0">
              <a:buNone/>
              <a:defRPr sz="1000" b="1"/>
            </a:lvl3pPr>
            <a:lvl4pPr marL="742580" indent="0">
              <a:buNone/>
              <a:defRPr sz="900" b="1"/>
            </a:lvl4pPr>
            <a:lvl5pPr marL="990105" indent="0">
              <a:buNone/>
              <a:defRPr sz="900" b="1"/>
            </a:lvl5pPr>
            <a:lvl6pPr marL="1237632" indent="0">
              <a:buNone/>
              <a:defRPr sz="900" b="1"/>
            </a:lvl6pPr>
            <a:lvl7pPr marL="1485157" indent="0">
              <a:buNone/>
              <a:defRPr sz="900" b="1"/>
            </a:lvl7pPr>
            <a:lvl8pPr marL="1732685" indent="0">
              <a:buNone/>
              <a:defRPr sz="900" b="1"/>
            </a:lvl8pPr>
            <a:lvl9pPr marL="198021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16059" y="1449917"/>
            <a:ext cx="2189295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340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25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446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4" y="182033"/>
            <a:ext cx="1629503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489" y="182038"/>
            <a:ext cx="2768865" cy="39020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54" y="956738"/>
            <a:ext cx="1629503" cy="3127375"/>
          </a:xfrm>
        </p:spPr>
        <p:txBody>
          <a:bodyPr/>
          <a:lstStyle>
            <a:lvl1pPr marL="0" indent="0">
              <a:buNone/>
              <a:defRPr sz="800"/>
            </a:lvl1pPr>
            <a:lvl2pPr marL="247525" indent="0">
              <a:buNone/>
              <a:defRPr sz="600"/>
            </a:lvl2pPr>
            <a:lvl3pPr marL="495052" indent="0">
              <a:buNone/>
              <a:defRPr sz="500"/>
            </a:lvl3pPr>
            <a:lvl4pPr marL="742580" indent="0">
              <a:buNone/>
              <a:defRPr sz="500"/>
            </a:lvl4pPr>
            <a:lvl5pPr marL="990105" indent="0">
              <a:buNone/>
              <a:defRPr sz="500"/>
            </a:lvl5pPr>
            <a:lvl6pPr marL="1237632" indent="0">
              <a:buNone/>
              <a:defRPr sz="500"/>
            </a:lvl6pPr>
            <a:lvl7pPr marL="1485157" indent="0">
              <a:buNone/>
              <a:defRPr sz="500"/>
            </a:lvl7pPr>
            <a:lvl8pPr marL="1732685" indent="0">
              <a:buNone/>
              <a:defRPr sz="500"/>
            </a:lvl8pPr>
            <a:lvl9pPr marL="198021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2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13"/>
            <a:ext cx="8915400" cy="4525963"/>
          </a:xfrm>
          <a:prstGeom prst="rect">
            <a:avLst/>
          </a:prstGeom>
        </p:spPr>
        <p:txBody>
          <a:bodyPr lIns="91362" tIns="45680" rIns="91362" bIns="45680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012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823" y="3200404"/>
            <a:ext cx="29718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0823" y="408517"/>
            <a:ext cx="29718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47525" indent="0">
              <a:buNone/>
              <a:defRPr sz="1500"/>
            </a:lvl2pPr>
            <a:lvl3pPr marL="495052" indent="0">
              <a:buNone/>
              <a:defRPr sz="1300"/>
            </a:lvl3pPr>
            <a:lvl4pPr marL="742580" indent="0">
              <a:buNone/>
              <a:defRPr sz="1100"/>
            </a:lvl4pPr>
            <a:lvl5pPr marL="990105" indent="0">
              <a:buNone/>
              <a:defRPr sz="1100"/>
            </a:lvl5pPr>
            <a:lvl6pPr marL="1237632" indent="0">
              <a:buNone/>
              <a:defRPr sz="1100"/>
            </a:lvl6pPr>
            <a:lvl7pPr marL="1485157" indent="0">
              <a:buNone/>
              <a:defRPr sz="1100"/>
            </a:lvl7pPr>
            <a:lvl8pPr marL="1732685" indent="0">
              <a:buNone/>
              <a:defRPr sz="1100"/>
            </a:lvl8pPr>
            <a:lvl9pPr marL="1980210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823" y="3578229"/>
            <a:ext cx="29718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47525" indent="0">
              <a:buNone/>
              <a:defRPr sz="600"/>
            </a:lvl2pPr>
            <a:lvl3pPr marL="495052" indent="0">
              <a:buNone/>
              <a:defRPr sz="500"/>
            </a:lvl3pPr>
            <a:lvl4pPr marL="742580" indent="0">
              <a:buNone/>
              <a:defRPr sz="500"/>
            </a:lvl4pPr>
            <a:lvl5pPr marL="990105" indent="0">
              <a:buNone/>
              <a:defRPr sz="500"/>
            </a:lvl5pPr>
            <a:lvl6pPr marL="1237632" indent="0">
              <a:buNone/>
              <a:defRPr sz="500"/>
            </a:lvl6pPr>
            <a:lvl7pPr marL="1485157" indent="0">
              <a:buNone/>
              <a:defRPr sz="500"/>
            </a:lvl7pPr>
            <a:lvl8pPr marL="1732685" indent="0">
              <a:buNone/>
              <a:defRPr sz="500"/>
            </a:lvl8pPr>
            <a:lvl9pPr marL="198021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540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7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0928" y="183096"/>
            <a:ext cx="1114425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53" y="183096"/>
            <a:ext cx="3260725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58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95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0355-B8D9-4B6C-B98C-97706B005CBB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9440-F077-4FCE-B374-1B0FB6B36B4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140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6E3E-7E89-4C73-8173-AB1456442966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8FE3-38F7-4566-8053-1C8363FD28B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8136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6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20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7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9EE6-CCDA-4962-8EF3-43B88C536386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3F7C-B045-40AE-AAEE-6FCD7CA4E0D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5060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1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1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71FC-B6CC-4E47-9E3E-0B7C013CB247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121D-6911-4AFC-8309-4ADCC1C3E4A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0214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42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6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707" indent="0">
              <a:buNone/>
              <a:defRPr sz="1600" b="1"/>
            </a:lvl8pPr>
            <a:lvl9pPr marL="3654522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42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6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707" indent="0">
              <a:buNone/>
              <a:defRPr sz="1600" b="1"/>
            </a:lvl8pPr>
            <a:lvl9pPr marL="3654522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FFAA-42BD-4342-ABB1-7AD721E34B2C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748F-8FF0-482A-8DF2-6BEDF91387C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4966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7989-A6CE-47F2-97E9-150A8253E510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B0BE-EB68-4784-B680-29FB20BAC20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593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13"/>
            <a:ext cx="8915400" cy="4525963"/>
          </a:xfrm>
          <a:prstGeom prst="rect">
            <a:avLst/>
          </a:prstGeom>
        </p:spPr>
        <p:txBody>
          <a:bodyPr lIns="91362" tIns="45680" rIns="91362" bIns="45680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8684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1662-4187-47C8-80F5-C8E48AA750BC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758D-552F-4751-B903-1605F560F49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8052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10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7" y="1435109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6" indent="0">
              <a:buNone/>
              <a:defRPr sz="1200"/>
            </a:lvl2pPr>
            <a:lvl3pPr marL="913631" indent="0">
              <a:buNone/>
              <a:defRPr sz="1000"/>
            </a:lvl3pPr>
            <a:lvl4pPr marL="1370442" indent="0">
              <a:buNone/>
              <a:defRPr sz="900"/>
            </a:lvl4pPr>
            <a:lvl5pPr marL="1827261" indent="0">
              <a:buNone/>
              <a:defRPr sz="900"/>
            </a:lvl5pPr>
            <a:lvl6pPr marL="2284076" indent="0">
              <a:buNone/>
              <a:defRPr sz="900"/>
            </a:lvl6pPr>
            <a:lvl7pPr marL="2740890" indent="0">
              <a:buNone/>
              <a:defRPr sz="900"/>
            </a:lvl7pPr>
            <a:lvl8pPr marL="3197707" indent="0">
              <a:buNone/>
              <a:defRPr sz="900"/>
            </a:lvl8pPr>
            <a:lvl9pPr marL="3654522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3901-E119-4A5D-B5E8-16721DB51F03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146F-6C29-4382-BB8C-93F32C707D5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9054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16" indent="0">
              <a:buNone/>
              <a:defRPr sz="2800"/>
            </a:lvl2pPr>
            <a:lvl3pPr marL="913631" indent="0">
              <a:buNone/>
              <a:defRPr sz="2400"/>
            </a:lvl3pPr>
            <a:lvl4pPr marL="1370442" indent="0">
              <a:buNone/>
              <a:defRPr sz="2000"/>
            </a:lvl4pPr>
            <a:lvl5pPr marL="1827261" indent="0">
              <a:buNone/>
              <a:defRPr sz="2000"/>
            </a:lvl5pPr>
            <a:lvl6pPr marL="2284076" indent="0">
              <a:buNone/>
              <a:defRPr sz="2000"/>
            </a:lvl6pPr>
            <a:lvl7pPr marL="2740890" indent="0">
              <a:buNone/>
              <a:defRPr sz="2000"/>
            </a:lvl7pPr>
            <a:lvl8pPr marL="3197707" indent="0">
              <a:buNone/>
              <a:defRPr sz="2000"/>
            </a:lvl8pPr>
            <a:lvl9pPr marL="3654522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40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16" indent="0">
              <a:buNone/>
              <a:defRPr sz="1200"/>
            </a:lvl2pPr>
            <a:lvl3pPr marL="913631" indent="0">
              <a:buNone/>
              <a:defRPr sz="1000"/>
            </a:lvl3pPr>
            <a:lvl4pPr marL="1370442" indent="0">
              <a:buNone/>
              <a:defRPr sz="900"/>
            </a:lvl4pPr>
            <a:lvl5pPr marL="1827261" indent="0">
              <a:buNone/>
              <a:defRPr sz="900"/>
            </a:lvl5pPr>
            <a:lvl6pPr marL="2284076" indent="0">
              <a:buNone/>
              <a:defRPr sz="900"/>
            </a:lvl6pPr>
            <a:lvl7pPr marL="2740890" indent="0">
              <a:buNone/>
              <a:defRPr sz="900"/>
            </a:lvl7pPr>
            <a:lvl8pPr marL="3197707" indent="0">
              <a:buNone/>
              <a:defRPr sz="900"/>
            </a:lvl8pPr>
            <a:lvl9pPr marL="3654522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9287-DBD0-4BDA-81BA-98218ABC72B8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6C80-4855-4851-9B23-A2F1DF21744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1647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6182-4459-4FE2-8E4F-6533497CA1E7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4D4E2-1FA7-44DD-BA1E-52A7D2078D7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3327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700"/>
            <a:ext cx="222885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700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81397-0CDF-4D0A-844A-64486DAA6EC3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1757-49B1-4CF6-BD71-8B72FF0382D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7568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95"/>
            <a:ext cx="84201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18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25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6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20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7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11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1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1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20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42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6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707" indent="0">
              <a:buNone/>
              <a:defRPr sz="1600" b="1"/>
            </a:lvl8pPr>
            <a:lvl9pPr marL="3654522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42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6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707" indent="0">
              <a:buNone/>
              <a:defRPr sz="1600" b="1"/>
            </a:lvl8pPr>
            <a:lvl9pPr marL="3654522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6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69"/>
            <a:ext cx="8420100" cy="1362075"/>
          </a:xfrm>
          <a:prstGeom prst="rect">
            <a:avLst/>
          </a:prstGeom>
        </p:spPr>
        <p:txBody>
          <a:bodyPr lIns="91362" tIns="45680" rIns="91362" bIns="45680"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20"/>
            <a:ext cx="8420100" cy="1500187"/>
          </a:xfrm>
          <a:prstGeom prst="rect">
            <a:avLst/>
          </a:prstGeom>
        </p:spPr>
        <p:txBody>
          <a:bodyPr lIns="91362" tIns="45680" rIns="91362" bIns="4568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7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1FE1-561D-43B8-8C47-8BBABF66E106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DA2C-DC78-4F4D-B636-CB6F352C599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5404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12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26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10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7" y="1435109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6" indent="0">
              <a:buNone/>
              <a:defRPr sz="1200"/>
            </a:lvl2pPr>
            <a:lvl3pPr marL="913631" indent="0">
              <a:buNone/>
              <a:defRPr sz="1000"/>
            </a:lvl3pPr>
            <a:lvl4pPr marL="1370442" indent="0">
              <a:buNone/>
              <a:defRPr sz="900"/>
            </a:lvl4pPr>
            <a:lvl5pPr marL="1827261" indent="0">
              <a:buNone/>
              <a:defRPr sz="900"/>
            </a:lvl5pPr>
            <a:lvl6pPr marL="2284076" indent="0">
              <a:buNone/>
              <a:defRPr sz="900"/>
            </a:lvl6pPr>
            <a:lvl7pPr marL="2740890" indent="0">
              <a:buNone/>
              <a:defRPr sz="900"/>
            </a:lvl7pPr>
            <a:lvl8pPr marL="3197707" indent="0">
              <a:buNone/>
              <a:defRPr sz="900"/>
            </a:lvl8pPr>
            <a:lvl9pPr marL="3654522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93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6" indent="0">
              <a:buNone/>
              <a:defRPr sz="2800"/>
            </a:lvl2pPr>
            <a:lvl3pPr marL="913631" indent="0">
              <a:buNone/>
              <a:defRPr sz="2400"/>
            </a:lvl3pPr>
            <a:lvl4pPr marL="1370442" indent="0">
              <a:buNone/>
              <a:defRPr sz="2000"/>
            </a:lvl4pPr>
            <a:lvl5pPr marL="1827261" indent="0">
              <a:buNone/>
              <a:defRPr sz="2000"/>
            </a:lvl5pPr>
            <a:lvl6pPr marL="2284076" indent="0">
              <a:buNone/>
              <a:defRPr sz="2000"/>
            </a:lvl6pPr>
            <a:lvl7pPr marL="2740890" indent="0">
              <a:buNone/>
              <a:defRPr sz="2000"/>
            </a:lvl7pPr>
            <a:lvl8pPr marL="3197707" indent="0">
              <a:buNone/>
              <a:defRPr sz="2000"/>
            </a:lvl8pPr>
            <a:lvl9pPr marL="3654522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40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16" indent="0">
              <a:buNone/>
              <a:defRPr sz="1200"/>
            </a:lvl2pPr>
            <a:lvl3pPr marL="913631" indent="0">
              <a:buNone/>
              <a:defRPr sz="1000"/>
            </a:lvl3pPr>
            <a:lvl4pPr marL="1370442" indent="0">
              <a:buNone/>
              <a:defRPr sz="900"/>
            </a:lvl4pPr>
            <a:lvl5pPr marL="1827261" indent="0">
              <a:buNone/>
              <a:defRPr sz="900"/>
            </a:lvl5pPr>
            <a:lvl6pPr marL="2284076" indent="0">
              <a:buNone/>
              <a:defRPr sz="900"/>
            </a:lvl6pPr>
            <a:lvl7pPr marL="2740890" indent="0">
              <a:buNone/>
              <a:defRPr sz="900"/>
            </a:lvl7pPr>
            <a:lvl8pPr marL="3197707" indent="0">
              <a:buNone/>
              <a:defRPr sz="900"/>
            </a:lvl8pPr>
            <a:lvl9pPr marL="3654522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25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59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700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700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503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0355-B8D9-4B6C-B98C-97706B005CB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9440-F077-4FCE-B374-1B0FB6B36B4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05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6E3E-7E89-4C73-8173-AB145644296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8FE3-38F7-4566-8053-1C8363FD28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75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7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29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9EE6-CCDA-4962-8EF3-43B88C53638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3F7C-B045-40AE-AAEE-6FCD7CA4E0D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50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1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1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71FC-B6CC-4E47-9E3E-0B7C013CB247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121D-6911-4AFC-8309-4ADCC1C3E4A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8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91362" tIns="45680" rIns="91362" bIns="45680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13"/>
            <a:ext cx="4375150" cy="4525963"/>
          </a:xfrm>
          <a:prstGeom prst="rect">
            <a:avLst/>
          </a:prstGeom>
        </p:spPr>
        <p:txBody>
          <a:bodyPr lIns="91362" tIns="45680" rIns="91362" bIns="4568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13"/>
            <a:ext cx="4375150" cy="4525963"/>
          </a:xfrm>
          <a:prstGeom prst="rect">
            <a:avLst/>
          </a:prstGeom>
        </p:spPr>
        <p:txBody>
          <a:bodyPr lIns="91362" tIns="45680" rIns="91362" bIns="4568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C307-7E36-41FF-B5E1-FD9924F0D2B4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9131-5A39-460F-89F8-A83F9DA61BA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9471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5" indent="0">
              <a:buNone/>
              <a:defRPr sz="2000" b="1"/>
            </a:lvl2pPr>
            <a:lvl3pPr marL="913576" indent="0">
              <a:buNone/>
              <a:defRPr sz="1800" b="1"/>
            </a:lvl3pPr>
            <a:lvl4pPr marL="1370355" indent="0">
              <a:buNone/>
              <a:defRPr sz="1600" b="1"/>
            </a:lvl4pPr>
            <a:lvl5pPr marL="1827146" indent="0">
              <a:buNone/>
              <a:defRPr sz="1600" b="1"/>
            </a:lvl5pPr>
            <a:lvl6pPr marL="2283929" indent="0">
              <a:buNone/>
              <a:defRPr sz="1600" b="1"/>
            </a:lvl6pPr>
            <a:lvl7pPr marL="2740714" indent="0">
              <a:buNone/>
              <a:defRPr sz="1600" b="1"/>
            </a:lvl7pPr>
            <a:lvl8pPr marL="3197499" indent="0">
              <a:buNone/>
              <a:defRPr sz="1600" b="1"/>
            </a:lvl8pPr>
            <a:lvl9pPr marL="365429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6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5" indent="0">
              <a:buNone/>
              <a:defRPr sz="2000" b="1"/>
            </a:lvl2pPr>
            <a:lvl3pPr marL="913576" indent="0">
              <a:buNone/>
              <a:defRPr sz="1800" b="1"/>
            </a:lvl3pPr>
            <a:lvl4pPr marL="1370355" indent="0">
              <a:buNone/>
              <a:defRPr sz="1600" b="1"/>
            </a:lvl4pPr>
            <a:lvl5pPr marL="1827146" indent="0">
              <a:buNone/>
              <a:defRPr sz="1600" b="1"/>
            </a:lvl5pPr>
            <a:lvl6pPr marL="2283929" indent="0">
              <a:buNone/>
              <a:defRPr sz="1600" b="1"/>
            </a:lvl6pPr>
            <a:lvl7pPr marL="2740714" indent="0">
              <a:buNone/>
              <a:defRPr sz="1600" b="1"/>
            </a:lvl7pPr>
            <a:lvl8pPr marL="3197499" indent="0">
              <a:buNone/>
              <a:defRPr sz="1600" b="1"/>
            </a:lvl8pPr>
            <a:lvl9pPr marL="365429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6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FFAA-42BD-4342-ABB1-7AD721E34B2C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748F-8FF0-482A-8DF2-6BEDF91387C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61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7989-A6CE-47F2-97E9-150A8253E51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B0BE-EB68-4784-B680-29FB20BAC20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892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1662-4187-47C8-80F5-C8E48AA750BC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758D-552F-4751-B903-1605F560F49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27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1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8" y="1435109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85" indent="0">
              <a:buNone/>
              <a:defRPr sz="1200"/>
            </a:lvl2pPr>
            <a:lvl3pPr marL="913576" indent="0">
              <a:buNone/>
              <a:defRPr sz="1000"/>
            </a:lvl3pPr>
            <a:lvl4pPr marL="1370355" indent="0">
              <a:buNone/>
              <a:defRPr sz="900"/>
            </a:lvl4pPr>
            <a:lvl5pPr marL="1827146" indent="0">
              <a:buNone/>
              <a:defRPr sz="900"/>
            </a:lvl5pPr>
            <a:lvl6pPr marL="2283929" indent="0">
              <a:buNone/>
              <a:defRPr sz="900"/>
            </a:lvl6pPr>
            <a:lvl7pPr marL="2740714" indent="0">
              <a:buNone/>
              <a:defRPr sz="900"/>
            </a:lvl7pPr>
            <a:lvl8pPr marL="3197499" indent="0">
              <a:buNone/>
              <a:defRPr sz="900"/>
            </a:lvl8pPr>
            <a:lvl9pPr marL="365429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3901-E119-4A5D-B5E8-16721DB51F03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146F-6C29-4382-BB8C-93F32C707D5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4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85" indent="0">
              <a:buNone/>
              <a:defRPr sz="2800"/>
            </a:lvl2pPr>
            <a:lvl3pPr marL="913576" indent="0">
              <a:buNone/>
              <a:defRPr sz="2400"/>
            </a:lvl3pPr>
            <a:lvl4pPr marL="1370355" indent="0">
              <a:buNone/>
              <a:defRPr sz="2000"/>
            </a:lvl4pPr>
            <a:lvl5pPr marL="1827146" indent="0">
              <a:buNone/>
              <a:defRPr sz="2000"/>
            </a:lvl5pPr>
            <a:lvl6pPr marL="2283929" indent="0">
              <a:buNone/>
              <a:defRPr sz="2000"/>
            </a:lvl6pPr>
            <a:lvl7pPr marL="2740714" indent="0">
              <a:buNone/>
              <a:defRPr sz="2000"/>
            </a:lvl7pPr>
            <a:lvl8pPr marL="3197499" indent="0">
              <a:buNone/>
              <a:defRPr sz="2000"/>
            </a:lvl8pPr>
            <a:lvl9pPr marL="365429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40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85" indent="0">
              <a:buNone/>
              <a:defRPr sz="1200"/>
            </a:lvl2pPr>
            <a:lvl3pPr marL="913576" indent="0">
              <a:buNone/>
              <a:defRPr sz="1000"/>
            </a:lvl3pPr>
            <a:lvl4pPr marL="1370355" indent="0">
              <a:buNone/>
              <a:defRPr sz="900"/>
            </a:lvl4pPr>
            <a:lvl5pPr marL="1827146" indent="0">
              <a:buNone/>
              <a:defRPr sz="900"/>
            </a:lvl5pPr>
            <a:lvl6pPr marL="2283929" indent="0">
              <a:buNone/>
              <a:defRPr sz="900"/>
            </a:lvl6pPr>
            <a:lvl7pPr marL="2740714" indent="0">
              <a:buNone/>
              <a:defRPr sz="900"/>
            </a:lvl7pPr>
            <a:lvl8pPr marL="3197499" indent="0">
              <a:buNone/>
              <a:defRPr sz="900"/>
            </a:lvl8pPr>
            <a:lvl9pPr marL="365429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9287-DBD0-4BDA-81BA-98218ABC72B8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6C80-4855-4851-9B23-A2F1DF21744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939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6182-4459-4FE2-8E4F-6533497CA1E7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4D4E2-1FA7-44DD-BA1E-52A7D2078D7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35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700"/>
            <a:ext cx="222885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700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81397-0CDF-4D0A-844A-64486DAA6EC3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1757-49B1-4CF6-BD71-8B72FF0382D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34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95"/>
            <a:ext cx="84201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985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568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6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20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7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4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91362" tIns="45680" rIns="91362" bIns="45680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  <a:prstGeom prst="rect">
            <a:avLst/>
          </a:prstGeom>
        </p:spPr>
        <p:txBody>
          <a:bodyPr lIns="91362" tIns="45680" rIns="91362" bIns="45680"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42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6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707" indent="0">
              <a:buNone/>
              <a:defRPr sz="1600" b="1"/>
            </a:lvl8pPr>
            <a:lvl9pPr marL="3654522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 lIns="91362" tIns="45680" rIns="91362" bIns="456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  <a:prstGeom prst="rect">
            <a:avLst/>
          </a:prstGeom>
        </p:spPr>
        <p:txBody>
          <a:bodyPr lIns="91362" tIns="45680" rIns="91362" bIns="45680"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42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6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707" indent="0">
              <a:buNone/>
              <a:defRPr sz="1600" b="1"/>
            </a:lvl8pPr>
            <a:lvl9pPr marL="3654522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 lIns="91362" tIns="45680" rIns="91362" bIns="456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72B9-62E5-4DA6-9C9C-34B6D7FA2301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7333-79CB-44A4-8AD2-DA288F0A735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07859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1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1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766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42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6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707" indent="0">
              <a:buNone/>
              <a:defRPr sz="1600" b="1"/>
            </a:lvl8pPr>
            <a:lvl9pPr marL="3654522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42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6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707" indent="0">
              <a:buNone/>
              <a:defRPr sz="1600" b="1"/>
            </a:lvl8pPr>
            <a:lvl9pPr marL="3654522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062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821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815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10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7" y="1435109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6" indent="0">
              <a:buNone/>
              <a:defRPr sz="1200"/>
            </a:lvl2pPr>
            <a:lvl3pPr marL="913631" indent="0">
              <a:buNone/>
              <a:defRPr sz="1000"/>
            </a:lvl3pPr>
            <a:lvl4pPr marL="1370442" indent="0">
              <a:buNone/>
              <a:defRPr sz="900"/>
            </a:lvl4pPr>
            <a:lvl5pPr marL="1827261" indent="0">
              <a:buNone/>
              <a:defRPr sz="900"/>
            </a:lvl5pPr>
            <a:lvl6pPr marL="2284076" indent="0">
              <a:buNone/>
              <a:defRPr sz="900"/>
            </a:lvl6pPr>
            <a:lvl7pPr marL="2740890" indent="0">
              <a:buNone/>
              <a:defRPr sz="900"/>
            </a:lvl7pPr>
            <a:lvl8pPr marL="3197707" indent="0">
              <a:buNone/>
              <a:defRPr sz="900"/>
            </a:lvl8pPr>
            <a:lvl9pPr marL="3654522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6" indent="0">
              <a:buNone/>
              <a:defRPr sz="2800"/>
            </a:lvl2pPr>
            <a:lvl3pPr marL="913631" indent="0">
              <a:buNone/>
              <a:defRPr sz="2400"/>
            </a:lvl3pPr>
            <a:lvl4pPr marL="1370442" indent="0">
              <a:buNone/>
              <a:defRPr sz="2000"/>
            </a:lvl4pPr>
            <a:lvl5pPr marL="1827261" indent="0">
              <a:buNone/>
              <a:defRPr sz="2000"/>
            </a:lvl5pPr>
            <a:lvl6pPr marL="2284076" indent="0">
              <a:buNone/>
              <a:defRPr sz="2000"/>
            </a:lvl6pPr>
            <a:lvl7pPr marL="2740890" indent="0">
              <a:buNone/>
              <a:defRPr sz="2000"/>
            </a:lvl7pPr>
            <a:lvl8pPr marL="3197707" indent="0">
              <a:buNone/>
              <a:defRPr sz="2000"/>
            </a:lvl8pPr>
            <a:lvl9pPr marL="3654522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40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16" indent="0">
              <a:buNone/>
              <a:defRPr sz="1200"/>
            </a:lvl2pPr>
            <a:lvl3pPr marL="913631" indent="0">
              <a:buNone/>
              <a:defRPr sz="1000"/>
            </a:lvl3pPr>
            <a:lvl4pPr marL="1370442" indent="0">
              <a:buNone/>
              <a:defRPr sz="900"/>
            </a:lvl4pPr>
            <a:lvl5pPr marL="1827261" indent="0">
              <a:buNone/>
              <a:defRPr sz="900"/>
            </a:lvl5pPr>
            <a:lvl6pPr marL="2284076" indent="0">
              <a:buNone/>
              <a:defRPr sz="900"/>
            </a:lvl6pPr>
            <a:lvl7pPr marL="2740890" indent="0">
              <a:buNone/>
              <a:defRPr sz="900"/>
            </a:lvl7pPr>
            <a:lvl8pPr marL="3197707" indent="0">
              <a:buNone/>
              <a:defRPr sz="900"/>
            </a:lvl8pPr>
            <a:lvl9pPr marL="3654522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365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14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700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700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250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7352" y="23178"/>
            <a:ext cx="1950220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3436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13"/>
            <a:ext cx="8915400" cy="4525963"/>
          </a:xfrm>
          <a:prstGeom prst="rect">
            <a:avLst/>
          </a:prstGeom>
        </p:spPr>
        <p:txBody>
          <a:bodyPr lIns="91324" tIns="45664" rIns="91324" bIns="45664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91362" tIns="45680" rIns="91362" bIns="45680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68C1-EB07-42EC-986A-C6BC7BD3EC58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DA5D-E8C3-474A-BE40-139CB95E06A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32641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13"/>
            <a:ext cx="8915400" cy="4525963"/>
          </a:xfrm>
          <a:prstGeom prst="rect">
            <a:avLst/>
          </a:prstGeom>
        </p:spPr>
        <p:txBody>
          <a:bodyPr lIns="91324" tIns="45664" rIns="91324" bIns="45664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95300" y="274641"/>
            <a:ext cx="8915400" cy="1143000"/>
          </a:xfrm>
          <a:prstGeom prst="rect">
            <a:avLst/>
          </a:prstGeom>
        </p:spPr>
        <p:txBody>
          <a:bodyPr lIns="91324" tIns="45664" rIns="91324" bIns="45664"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752996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93"/>
            <a:ext cx="84201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317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481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6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20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7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676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1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1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72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42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6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707" indent="0">
              <a:buNone/>
              <a:defRPr sz="1600" b="1"/>
            </a:lvl8pPr>
            <a:lvl9pPr marL="3654522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42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6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707" indent="0">
              <a:buNone/>
              <a:defRPr sz="1600" b="1"/>
            </a:lvl8pPr>
            <a:lvl9pPr marL="3654522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802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562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388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0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9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6" indent="0">
              <a:buNone/>
              <a:defRPr sz="1200"/>
            </a:lvl2pPr>
            <a:lvl3pPr marL="913631" indent="0">
              <a:buNone/>
              <a:defRPr sz="1000"/>
            </a:lvl3pPr>
            <a:lvl4pPr marL="1370442" indent="0">
              <a:buNone/>
              <a:defRPr sz="900"/>
            </a:lvl4pPr>
            <a:lvl5pPr marL="1827261" indent="0">
              <a:buNone/>
              <a:defRPr sz="900"/>
            </a:lvl5pPr>
            <a:lvl6pPr marL="2284076" indent="0">
              <a:buNone/>
              <a:defRPr sz="900"/>
            </a:lvl6pPr>
            <a:lvl7pPr marL="2740890" indent="0">
              <a:buNone/>
              <a:defRPr sz="900"/>
            </a:lvl7pPr>
            <a:lvl8pPr marL="3197707" indent="0">
              <a:buNone/>
              <a:defRPr sz="900"/>
            </a:lvl8pPr>
            <a:lvl9pPr marL="3654522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977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6" indent="0">
              <a:buNone/>
              <a:defRPr sz="2800"/>
            </a:lvl2pPr>
            <a:lvl3pPr marL="913631" indent="0">
              <a:buNone/>
              <a:defRPr sz="2400"/>
            </a:lvl3pPr>
            <a:lvl4pPr marL="1370442" indent="0">
              <a:buNone/>
              <a:defRPr sz="2000"/>
            </a:lvl4pPr>
            <a:lvl5pPr marL="1827261" indent="0">
              <a:buNone/>
              <a:defRPr sz="2000"/>
            </a:lvl5pPr>
            <a:lvl6pPr marL="2284076" indent="0">
              <a:buNone/>
              <a:defRPr sz="2000"/>
            </a:lvl6pPr>
            <a:lvl7pPr marL="2740890" indent="0">
              <a:buNone/>
              <a:defRPr sz="2000"/>
            </a:lvl7pPr>
            <a:lvl8pPr marL="3197707" indent="0">
              <a:buNone/>
              <a:defRPr sz="2000"/>
            </a:lvl8pPr>
            <a:lvl9pPr marL="3654522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40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16" indent="0">
              <a:buNone/>
              <a:defRPr sz="1200"/>
            </a:lvl2pPr>
            <a:lvl3pPr marL="913631" indent="0">
              <a:buNone/>
              <a:defRPr sz="1000"/>
            </a:lvl3pPr>
            <a:lvl4pPr marL="1370442" indent="0">
              <a:buNone/>
              <a:defRPr sz="900"/>
            </a:lvl4pPr>
            <a:lvl5pPr marL="1827261" indent="0">
              <a:buNone/>
              <a:defRPr sz="900"/>
            </a:lvl5pPr>
            <a:lvl6pPr marL="2284076" indent="0">
              <a:buNone/>
              <a:defRPr sz="900"/>
            </a:lvl6pPr>
            <a:lvl7pPr marL="2740890" indent="0">
              <a:buNone/>
              <a:defRPr sz="900"/>
            </a:lvl7pPr>
            <a:lvl8pPr marL="3197707" indent="0">
              <a:buNone/>
              <a:defRPr sz="900"/>
            </a:lvl8pPr>
            <a:lvl9pPr marL="3654522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5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121C-8BE8-4A2A-B627-0B3A8D809A85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DADD-F990-4597-90B2-4D710976A59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80245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189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95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95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20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7349" y="23173"/>
            <a:ext cx="1950220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5845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13"/>
            <a:ext cx="8915400" cy="4525963"/>
          </a:xfrm>
          <a:prstGeom prst="rect">
            <a:avLst/>
          </a:prstGeom>
        </p:spPr>
        <p:txBody>
          <a:bodyPr lIns="91324" tIns="45664" rIns="91324" bIns="45664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836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13"/>
            <a:ext cx="8915400" cy="4525963"/>
          </a:xfrm>
          <a:prstGeom prst="rect">
            <a:avLst/>
          </a:prstGeom>
        </p:spPr>
        <p:txBody>
          <a:bodyPr lIns="91324" tIns="45664" rIns="91324" bIns="45664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95300" y="274641"/>
            <a:ext cx="8915400" cy="1143000"/>
          </a:xfrm>
          <a:prstGeom prst="rect">
            <a:avLst/>
          </a:prstGeom>
        </p:spPr>
        <p:txBody>
          <a:bodyPr lIns="91324" tIns="45664" rIns="91324" bIns="45664"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058673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2DB462-C539-FD86-0499-881DFBEAE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1" y="1122364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0182376-F5C4-25A2-75C0-C012EA2A5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1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6" indent="0" algn="ctr">
              <a:buNone/>
              <a:defRPr sz="2000"/>
            </a:lvl2pPr>
            <a:lvl3pPr marL="913631" indent="0" algn="ctr">
              <a:buNone/>
              <a:defRPr sz="1800"/>
            </a:lvl3pPr>
            <a:lvl4pPr marL="1370442" indent="0" algn="ctr">
              <a:buNone/>
              <a:defRPr sz="1600"/>
            </a:lvl4pPr>
            <a:lvl5pPr marL="1827261" indent="0" algn="ctr">
              <a:buNone/>
              <a:defRPr sz="1600"/>
            </a:lvl5pPr>
            <a:lvl6pPr marL="2284076" indent="0" algn="ctr">
              <a:buNone/>
              <a:defRPr sz="1600"/>
            </a:lvl6pPr>
            <a:lvl7pPr marL="2740890" indent="0" algn="ctr">
              <a:buNone/>
              <a:defRPr sz="1600"/>
            </a:lvl7pPr>
            <a:lvl8pPr marL="3197707" indent="0" algn="ctr">
              <a:buNone/>
              <a:defRPr sz="1600"/>
            </a:lvl8pPr>
            <a:lvl9pPr marL="3654522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D8509EE-AD6E-BEC7-8DC1-FE4EADF0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A5881AE-1758-BC4D-F45D-2526F0CC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E15A016-92F1-64F3-FACF-1C6C9E4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807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E8331C-B3DC-DBA1-A5B3-97E83F96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45C2AC3-CC81-42B7-07AC-ADC4B5CED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F4BCE7C-3330-25A8-AFE3-EFC05FDB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9256427-044F-1379-C56C-3A0CF141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C49EA0C-220F-4CA0-B971-6C8DC996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13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E15006-85B2-F915-BC18-4DBD1B44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6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42E6E69-B66B-188A-03E2-96FB81954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1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4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2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8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7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83AD054-A2D4-05B4-E26C-C72E6496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74A8181-7B20-42A6-42B6-191F28D7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CBAA70C-A632-5F3E-0522-7B1DD11A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606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535EFC-67A8-EC28-163E-79ACA77C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345F1F8-A397-8F6F-0BB2-42155265B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6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96CF640-7BA7-8AD3-81B5-D10FAA516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6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6E7A8EA-2A59-FCF4-277D-A67CCBC2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86ADFEB-678F-FB01-B542-E90994CE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907B6F6-B1B4-12DD-AD4B-62FF25F5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688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ECAA41-FDB8-6285-400E-73969553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9" y="365133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A3B60BC-A27B-A7B5-F078-211326BF9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42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6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707" indent="0">
              <a:buNone/>
              <a:defRPr sz="1600" b="1"/>
            </a:lvl8pPr>
            <a:lvl9pPr marL="3654522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D685E0F-DCAB-7AA8-5BD4-4CCF99235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ACD11D7-4E19-A584-1225-C6B130B14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42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6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707" indent="0">
              <a:buNone/>
              <a:defRPr sz="1600" b="1"/>
            </a:lvl8pPr>
            <a:lvl9pPr marL="3654522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532ADF2-4B3B-47BC-A3FC-E6738B02D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03E09B5B-17B4-BC51-DD6E-81A99932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A604DF46-D54A-2465-194B-6E57A662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E42F753C-04B4-0674-15B3-B7DD86AF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2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006" cy="1162050"/>
          </a:xfrm>
          <a:prstGeom prst="rect">
            <a:avLst/>
          </a:prstGeom>
        </p:spPr>
        <p:txBody>
          <a:bodyPr lIns="91362" tIns="45680" rIns="91362" bIns="45680"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10"/>
            <a:ext cx="5537729" cy="5853113"/>
          </a:xfrm>
          <a:prstGeom prst="rect">
            <a:avLst/>
          </a:prstGeom>
        </p:spPr>
        <p:txBody>
          <a:bodyPr lIns="91362" tIns="45680" rIns="91362" bIns="4568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7" y="1435109"/>
            <a:ext cx="3259006" cy="4691063"/>
          </a:xfrm>
          <a:prstGeom prst="rect">
            <a:avLst/>
          </a:prstGeom>
        </p:spPr>
        <p:txBody>
          <a:bodyPr lIns="91362" tIns="45680" rIns="91362" bIns="45680"/>
          <a:lstStyle>
            <a:lvl1pPr marL="0" indent="0">
              <a:buNone/>
              <a:defRPr sz="1400"/>
            </a:lvl1pPr>
            <a:lvl2pPr marL="456816" indent="0">
              <a:buNone/>
              <a:defRPr sz="1200"/>
            </a:lvl2pPr>
            <a:lvl3pPr marL="913631" indent="0">
              <a:buNone/>
              <a:defRPr sz="1000"/>
            </a:lvl3pPr>
            <a:lvl4pPr marL="1370442" indent="0">
              <a:buNone/>
              <a:defRPr sz="900"/>
            </a:lvl4pPr>
            <a:lvl5pPr marL="1827261" indent="0">
              <a:buNone/>
              <a:defRPr sz="900"/>
            </a:lvl5pPr>
            <a:lvl6pPr marL="2284076" indent="0">
              <a:buNone/>
              <a:defRPr sz="900"/>
            </a:lvl6pPr>
            <a:lvl7pPr marL="2740890" indent="0">
              <a:buNone/>
              <a:defRPr sz="900"/>
            </a:lvl7pPr>
            <a:lvl8pPr marL="3197707" indent="0">
              <a:buNone/>
              <a:defRPr sz="900"/>
            </a:lvl8pPr>
            <a:lvl9pPr marL="3654522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8C0B-4E83-492A-BD9C-C3B3BF18B0D1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8EB4-6C41-4036-B942-E45BE74C0BB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09932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1B4E45-9409-3AC8-C969-ED46D5FB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DB0D3F24-BE44-2D50-365E-21B2A747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C040073D-F290-6C73-236C-75EA147A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1049B575-B301-CAA7-E0CC-C2126C95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450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6545CD7B-CA0A-F098-6FA9-597354DE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3536CF3A-CC0F-AEDA-9196-7FFCB3E4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CEFE9BC-7297-62A0-C206-97055129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383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6989A9-6D6F-AA3A-2098-6DC712C3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83535CE-EDF0-BC46-F365-2904F9096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7" y="987433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6F85C94-880C-B176-7FAB-A0C4E52FE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0" y="2057401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42" indent="0">
              <a:buNone/>
              <a:defRPr sz="1000"/>
            </a:lvl4pPr>
            <a:lvl5pPr marL="1827261" indent="0">
              <a:buNone/>
              <a:defRPr sz="1000"/>
            </a:lvl5pPr>
            <a:lvl6pPr marL="2284076" indent="0">
              <a:buNone/>
              <a:defRPr sz="1000"/>
            </a:lvl6pPr>
            <a:lvl7pPr marL="2740890" indent="0">
              <a:buNone/>
              <a:defRPr sz="1000"/>
            </a:lvl7pPr>
            <a:lvl8pPr marL="3197707" indent="0">
              <a:buNone/>
              <a:defRPr sz="1000"/>
            </a:lvl8pPr>
            <a:lvl9pPr marL="3654522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EC162E5-7316-D884-15D1-DD8732F5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A7130D8-B67A-D8DC-E606-025F2401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E0318F9-DCCD-C501-734F-7837C1A8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671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9E86C4-1EE7-7B6B-9C0A-0036C859B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609D13CB-8574-4A3D-D795-A8D0C7FDF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7" y="987433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6" indent="0">
              <a:buNone/>
              <a:defRPr sz="2800"/>
            </a:lvl2pPr>
            <a:lvl3pPr marL="913631" indent="0">
              <a:buNone/>
              <a:defRPr sz="2400"/>
            </a:lvl3pPr>
            <a:lvl4pPr marL="1370442" indent="0">
              <a:buNone/>
              <a:defRPr sz="2000"/>
            </a:lvl4pPr>
            <a:lvl5pPr marL="1827261" indent="0">
              <a:buNone/>
              <a:defRPr sz="2000"/>
            </a:lvl5pPr>
            <a:lvl6pPr marL="2284076" indent="0">
              <a:buNone/>
              <a:defRPr sz="2000"/>
            </a:lvl6pPr>
            <a:lvl7pPr marL="2740890" indent="0">
              <a:buNone/>
              <a:defRPr sz="2000"/>
            </a:lvl7pPr>
            <a:lvl8pPr marL="3197707" indent="0">
              <a:buNone/>
              <a:defRPr sz="2000"/>
            </a:lvl8pPr>
            <a:lvl9pPr marL="3654522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8CE58C0-2C73-1FA3-6748-C082E0224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0" y="2057401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42" indent="0">
              <a:buNone/>
              <a:defRPr sz="1000"/>
            </a:lvl4pPr>
            <a:lvl5pPr marL="1827261" indent="0">
              <a:buNone/>
              <a:defRPr sz="1000"/>
            </a:lvl5pPr>
            <a:lvl6pPr marL="2284076" indent="0">
              <a:buNone/>
              <a:defRPr sz="1000"/>
            </a:lvl6pPr>
            <a:lvl7pPr marL="2740890" indent="0">
              <a:buNone/>
              <a:defRPr sz="1000"/>
            </a:lvl7pPr>
            <a:lvl8pPr marL="3197707" indent="0">
              <a:buNone/>
              <a:defRPr sz="1000"/>
            </a:lvl8pPr>
            <a:lvl9pPr marL="3654522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E37D1E8-06A7-9471-3167-CEC33DBE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897440A-DACA-8938-44A5-707D75E7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BD3CCAF-4CE1-5BCB-0EF7-F871F6E4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617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1E9991-C65F-5A31-4DA2-CD4E3D6F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ED4D12C2-7041-1299-D13F-25D306F35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AE4B950-6FC1-DE6C-A722-1DF35799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D412191-25C9-DCCE-2ED5-CBEA1225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90727DD-A466-6133-33B6-9995158C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999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18A9396-D2C2-F321-1D21-F1338C4A8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6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6E0FCFB-303E-0B0E-7793-528E318D7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6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4FD846F-F6EB-1CEA-EAA3-D8F8CC89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BC36649-BB42-8222-45B0-1FED5F78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4EEDBCB-DB59-4956-3FF3-F305E3FE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416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" y="6351"/>
            <a:ext cx="185565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557"/>
            <a:ext cx="84201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765D0-A080-48AF-98D4-7D69350D5E4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C008-08CB-49F1-9E0C-DB41D8DE7E6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58270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4C3C8-341B-420E-BBEC-E596775D8F6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37BA5-5146-4B80-A1C6-0ABC172DF71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283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703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20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7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A0C9-3D8D-4551-BAFC-89D822FF91A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6D846-DE55-4B1E-B144-2805CC4FC0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013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1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1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75A41-F8C7-496F-BB54-D6C0D2978AB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6C858-059B-4ECE-A14D-760434F080B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2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lIns="91362" tIns="45680" rIns="91362" bIns="45680"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  <a:prstGeom prst="rect">
            <a:avLst/>
          </a:prstGeom>
        </p:spPr>
        <p:txBody>
          <a:bodyPr lIns="91362" tIns="45680" rIns="91362" bIns="45680"/>
          <a:lstStyle>
            <a:lvl1pPr marL="0" indent="0">
              <a:buNone/>
              <a:defRPr sz="3200"/>
            </a:lvl1pPr>
            <a:lvl2pPr marL="456816" indent="0">
              <a:buNone/>
              <a:defRPr sz="2800"/>
            </a:lvl2pPr>
            <a:lvl3pPr marL="913631" indent="0">
              <a:buNone/>
              <a:defRPr sz="2400"/>
            </a:lvl3pPr>
            <a:lvl4pPr marL="1370442" indent="0">
              <a:buNone/>
              <a:defRPr sz="2000"/>
            </a:lvl4pPr>
            <a:lvl5pPr marL="1827261" indent="0">
              <a:buNone/>
              <a:defRPr sz="2000"/>
            </a:lvl5pPr>
            <a:lvl6pPr marL="2284076" indent="0">
              <a:buNone/>
              <a:defRPr sz="2000"/>
            </a:lvl6pPr>
            <a:lvl7pPr marL="2740890" indent="0">
              <a:buNone/>
              <a:defRPr sz="2000"/>
            </a:lvl7pPr>
            <a:lvl8pPr marL="3197707" indent="0">
              <a:buNone/>
              <a:defRPr sz="2000"/>
            </a:lvl8pPr>
            <a:lvl9pPr marL="3654522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40"/>
            <a:ext cx="5943600" cy="804862"/>
          </a:xfrm>
          <a:prstGeom prst="rect">
            <a:avLst/>
          </a:prstGeom>
        </p:spPr>
        <p:txBody>
          <a:bodyPr lIns="91362" tIns="45680" rIns="91362" bIns="45680"/>
          <a:lstStyle>
            <a:lvl1pPr marL="0" indent="0">
              <a:buNone/>
              <a:defRPr sz="1400"/>
            </a:lvl1pPr>
            <a:lvl2pPr marL="456816" indent="0">
              <a:buNone/>
              <a:defRPr sz="1200"/>
            </a:lvl2pPr>
            <a:lvl3pPr marL="913631" indent="0">
              <a:buNone/>
              <a:defRPr sz="1000"/>
            </a:lvl3pPr>
            <a:lvl4pPr marL="1370442" indent="0">
              <a:buNone/>
              <a:defRPr sz="900"/>
            </a:lvl4pPr>
            <a:lvl5pPr marL="1827261" indent="0">
              <a:buNone/>
              <a:defRPr sz="900"/>
            </a:lvl5pPr>
            <a:lvl6pPr marL="2284076" indent="0">
              <a:buNone/>
              <a:defRPr sz="900"/>
            </a:lvl6pPr>
            <a:lvl7pPr marL="2740890" indent="0">
              <a:buNone/>
              <a:defRPr sz="900"/>
            </a:lvl7pPr>
            <a:lvl8pPr marL="3197707" indent="0">
              <a:buNone/>
              <a:defRPr sz="900"/>
            </a:lvl8pPr>
            <a:lvl9pPr marL="3654522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E1E4-FFE6-454D-A00C-F2D3FCA5D0C2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9090-41B9-4526-82FD-D4115D0329B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51821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42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6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707" indent="0">
              <a:buNone/>
              <a:defRPr sz="1600" b="1"/>
            </a:lvl8pPr>
            <a:lvl9pPr marL="3654522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42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6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707" indent="0">
              <a:buNone/>
              <a:defRPr sz="1600" b="1"/>
            </a:lvl8pPr>
            <a:lvl9pPr marL="3654522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BB25-6C7A-4CD6-B7A1-8E4406EC8E5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B78F-2415-4F23-897B-373FC98F340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677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0E23F-75DB-4918-B24D-6F2BE4F70EB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0EC9-47CB-46C3-9C45-DD691D12468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171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02CB-7A6F-48FB-96B9-2865E1287B0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3BDB-B489-48A9-AE68-23E796E3804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895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4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9" y="1435109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6" indent="0">
              <a:buNone/>
              <a:defRPr sz="1200"/>
            </a:lvl2pPr>
            <a:lvl3pPr marL="913631" indent="0">
              <a:buNone/>
              <a:defRPr sz="1000"/>
            </a:lvl3pPr>
            <a:lvl4pPr marL="1370442" indent="0">
              <a:buNone/>
              <a:defRPr sz="900"/>
            </a:lvl4pPr>
            <a:lvl5pPr marL="1827261" indent="0">
              <a:buNone/>
              <a:defRPr sz="900"/>
            </a:lvl5pPr>
            <a:lvl6pPr marL="2284076" indent="0">
              <a:buNone/>
              <a:defRPr sz="900"/>
            </a:lvl6pPr>
            <a:lvl7pPr marL="2740890" indent="0">
              <a:buNone/>
              <a:defRPr sz="900"/>
            </a:lvl7pPr>
            <a:lvl8pPr marL="3197707" indent="0">
              <a:buNone/>
              <a:defRPr sz="900"/>
            </a:lvl8pPr>
            <a:lvl9pPr marL="3654522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75C6-D5AC-4E8A-ADC3-A0EF2D77A06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9A79-3A42-440B-833A-ECE9522A23A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205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16" indent="0">
              <a:buNone/>
              <a:defRPr sz="2800"/>
            </a:lvl2pPr>
            <a:lvl3pPr marL="913631" indent="0">
              <a:buNone/>
              <a:defRPr sz="2400"/>
            </a:lvl3pPr>
            <a:lvl4pPr marL="1370442" indent="0">
              <a:buNone/>
              <a:defRPr sz="2000"/>
            </a:lvl4pPr>
            <a:lvl5pPr marL="1827261" indent="0">
              <a:buNone/>
              <a:defRPr sz="2000"/>
            </a:lvl5pPr>
            <a:lvl6pPr marL="2284076" indent="0">
              <a:buNone/>
              <a:defRPr sz="2000"/>
            </a:lvl6pPr>
            <a:lvl7pPr marL="2740890" indent="0">
              <a:buNone/>
              <a:defRPr sz="2000"/>
            </a:lvl7pPr>
            <a:lvl8pPr marL="3197707" indent="0">
              <a:buNone/>
              <a:defRPr sz="2000"/>
            </a:lvl8pPr>
            <a:lvl9pPr marL="3654522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40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16" indent="0">
              <a:buNone/>
              <a:defRPr sz="1200"/>
            </a:lvl2pPr>
            <a:lvl3pPr marL="913631" indent="0">
              <a:buNone/>
              <a:defRPr sz="1000"/>
            </a:lvl3pPr>
            <a:lvl4pPr marL="1370442" indent="0">
              <a:buNone/>
              <a:defRPr sz="900"/>
            </a:lvl4pPr>
            <a:lvl5pPr marL="1827261" indent="0">
              <a:buNone/>
              <a:defRPr sz="900"/>
            </a:lvl5pPr>
            <a:lvl6pPr marL="2284076" indent="0">
              <a:buNone/>
              <a:defRPr sz="900"/>
            </a:lvl6pPr>
            <a:lvl7pPr marL="2740890" indent="0">
              <a:buNone/>
              <a:defRPr sz="900"/>
            </a:lvl7pPr>
            <a:lvl8pPr marL="3197707" indent="0">
              <a:buNone/>
              <a:defRPr sz="900"/>
            </a:lvl8pPr>
            <a:lvl9pPr marL="3654522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35296-7962-4BEE-BA79-E25B1C353F8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DF829-61B6-470E-A211-15C04DD2D28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145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053F-29F6-4EDC-88BA-C5DDD1EE3B2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AB56F-96B2-4634-A364-A042E3F438D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041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734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734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E04D8-BE76-4844-A656-19684453849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34073-1269-4AC5-ACC3-B053BD8BA8E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108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749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"/>
          <p:cNvGrpSpPr>
            <a:grpSpLocks/>
          </p:cNvGrpSpPr>
          <p:nvPr userDrawn="1"/>
        </p:nvGrpSpPr>
        <p:grpSpPr bwMode="auto">
          <a:xfrm>
            <a:off x="34396" y="19050"/>
            <a:ext cx="9859566" cy="661988"/>
            <a:chOff x="31651" y="18455"/>
            <a:chExt cx="9101237" cy="662583"/>
          </a:xfrm>
        </p:grpSpPr>
        <p:pic>
          <p:nvPicPr>
            <p:cNvPr id="5" name="Imagem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925" y="19050"/>
              <a:ext cx="1223963" cy="6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1" y="18455"/>
              <a:ext cx="25050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13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95300" y="6356474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746DB0D-7A20-42CE-BE71-895D7F5B5E4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84551" y="6356474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99300" y="6356474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E57DC5-EE11-4674-98F6-9BE19466171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247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13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95300" y="6356449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84551" y="6356449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99300" y="6356449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3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19"/>
            <a:ext cx="2311400" cy="365125"/>
          </a:xfrm>
          <a:prstGeom prst="rect">
            <a:avLst/>
          </a:prstGeom>
        </p:spPr>
        <p:txBody>
          <a:bodyPr vert="horz" lIns="91362" tIns="45680" rIns="91362" bIns="4568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DC06EF-70A4-4122-9343-47A554810021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1" y="6356419"/>
            <a:ext cx="3136900" cy="365125"/>
          </a:xfrm>
          <a:prstGeom prst="rect">
            <a:avLst/>
          </a:prstGeom>
        </p:spPr>
        <p:txBody>
          <a:bodyPr vert="horz" lIns="91362" tIns="45680" rIns="91362" bIns="4568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19"/>
            <a:ext cx="2311400" cy="365125"/>
          </a:xfrm>
          <a:prstGeom prst="rect">
            <a:avLst/>
          </a:prstGeom>
        </p:spPr>
        <p:txBody>
          <a:bodyPr vert="horz" lIns="91362" tIns="45680" rIns="91362" bIns="4568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0159B4-7A1F-4A55-894B-CC3CB3756F3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  <p:sldLayoutId id="2147485362" r:id="rId12"/>
    <p:sldLayoutId id="214748518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1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4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26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12" indent="-3426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26" indent="-2855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40" indent="-2284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55" indent="-2284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70" indent="-2284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485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98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14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30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07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2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2" y="274641"/>
            <a:ext cx="8915400" cy="1143000"/>
          </a:xfrm>
          <a:prstGeom prst="rect">
            <a:avLst/>
          </a:prstGeom>
        </p:spPr>
        <p:txBody>
          <a:bodyPr vert="horz" lIns="91285" tIns="45643" rIns="91285" bIns="45643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2" y="1600226"/>
            <a:ext cx="8915400" cy="4525963"/>
          </a:xfrm>
          <a:prstGeom prst="rect">
            <a:avLst/>
          </a:prstGeom>
        </p:spPr>
        <p:txBody>
          <a:bodyPr vert="horz" lIns="91285" tIns="45643" rIns="91285" bIns="45643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445"/>
            <a:ext cx="2311400" cy="365125"/>
          </a:xfrm>
          <a:prstGeom prst="rect">
            <a:avLst/>
          </a:prstGeom>
        </p:spPr>
        <p:txBody>
          <a:bodyPr vert="horz" lIns="91285" tIns="45643" rIns="91285" bIns="4564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1750"/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741750"/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3" y="6356445"/>
            <a:ext cx="3136900" cy="365125"/>
          </a:xfrm>
          <a:prstGeom prst="rect">
            <a:avLst/>
          </a:prstGeom>
        </p:spPr>
        <p:txBody>
          <a:bodyPr vert="horz" lIns="91285" tIns="45643" rIns="91285" bIns="4564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1750"/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45"/>
            <a:ext cx="2311400" cy="365125"/>
          </a:xfrm>
          <a:prstGeom prst="rect">
            <a:avLst/>
          </a:prstGeom>
        </p:spPr>
        <p:txBody>
          <a:bodyPr vert="horz" lIns="91285" tIns="45643" rIns="91285" bIns="4564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1750"/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741750"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4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0" r:id="rId1"/>
    <p:sldLayoutId id="2147485491" r:id="rId2"/>
    <p:sldLayoutId id="2147485492" r:id="rId3"/>
    <p:sldLayoutId id="2147485493" r:id="rId4"/>
    <p:sldLayoutId id="2147485494" r:id="rId5"/>
    <p:sldLayoutId id="2147485495" r:id="rId6"/>
    <p:sldLayoutId id="2147485496" r:id="rId7"/>
    <p:sldLayoutId id="2147485497" r:id="rId8"/>
    <p:sldLayoutId id="2147485498" r:id="rId9"/>
    <p:sldLayoutId id="2147485499" r:id="rId10"/>
    <p:sldLayoutId id="2147485500" r:id="rId11"/>
  </p:sldLayoutIdLst>
  <p:txStyles>
    <p:titleStyle>
      <a:lvl1pPr algn="ctr" defTabSz="74175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154" indent="-278154" algn="l" defTabSz="741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2668" indent="-231797" algn="l" defTabSz="741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7185" indent="-185436" algn="l" defTabSz="741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98058" indent="-185436" algn="l" defTabSz="741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68930" indent="-185436" algn="l" defTabSz="741750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805" indent="-185436" algn="l" defTabSz="741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10675" indent="-185436" algn="l" defTabSz="741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781548" indent="-185436" algn="l" defTabSz="741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152427" indent="-185436" algn="l" defTabSz="741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417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873" algn="l" defTabSz="7417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1750" algn="l" defTabSz="7417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619" algn="l" defTabSz="7417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3497" algn="l" defTabSz="7417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4368" algn="l" defTabSz="7417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241" algn="l" defTabSz="7417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6116" algn="l" defTabSz="7417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6990" algn="l" defTabSz="7417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" y="183092"/>
            <a:ext cx="4457700" cy="762000"/>
          </a:xfrm>
          <a:prstGeom prst="rect">
            <a:avLst/>
          </a:prstGeom>
        </p:spPr>
        <p:txBody>
          <a:bodyPr vert="horz" lIns="91388" tIns="45694" rIns="91388" bIns="4569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066802"/>
            <a:ext cx="4457700" cy="3017309"/>
          </a:xfrm>
          <a:prstGeom prst="rect">
            <a:avLst/>
          </a:prstGeom>
        </p:spPr>
        <p:txBody>
          <a:bodyPr vert="horz" lIns="91388" tIns="45694" rIns="91388" bIns="4569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650" y="4237571"/>
            <a:ext cx="1155700" cy="243417"/>
          </a:xfrm>
          <a:prstGeom prst="rect">
            <a:avLst/>
          </a:prstGeom>
        </p:spPr>
        <p:txBody>
          <a:bodyPr vert="horz" lIns="91388" tIns="45694" rIns="91388" bIns="45694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505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5052"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2275" y="4237571"/>
            <a:ext cx="1568450" cy="243417"/>
          </a:xfrm>
          <a:prstGeom prst="rect">
            <a:avLst/>
          </a:prstGeom>
        </p:spPr>
        <p:txBody>
          <a:bodyPr vert="horz" lIns="91388" tIns="45694" rIns="91388" bIns="45694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505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9650" y="4237571"/>
            <a:ext cx="1155700" cy="243417"/>
          </a:xfrm>
          <a:prstGeom prst="rect">
            <a:avLst/>
          </a:prstGeom>
        </p:spPr>
        <p:txBody>
          <a:bodyPr vert="horz" lIns="91388" tIns="45694" rIns="91388" bIns="45694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505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95052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1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4" r:id="rId1"/>
    <p:sldLayoutId id="2147485515" r:id="rId2"/>
    <p:sldLayoutId id="2147485516" r:id="rId3"/>
    <p:sldLayoutId id="2147485517" r:id="rId4"/>
    <p:sldLayoutId id="2147485518" r:id="rId5"/>
    <p:sldLayoutId id="2147485519" r:id="rId6"/>
    <p:sldLayoutId id="2147485520" r:id="rId7"/>
    <p:sldLayoutId id="2147485521" r:id="rId8"/>
    <p:sldLayoutId id="2147485522" r:id="rId9"/>
    <p:sldLayoutId id="2147485523" r:id="rId10"/>
    <p:sldLayoutId id="2147485524" r:id="rId11"/>
  </p:sldLayoutIdLst>
  <p:txStyles>
    <p:titleStyle>
      <a:lvl1pPr algn="ctr" defTabSz="495052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645" indent="-185645" algn="l" defTabSz="4950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2229" indent="-154703" algn="l" defTabSz="495052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18815" indent="-123764" algn="l" defTabSz="49505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66340" indent="-123764" algn="l" defTabSz="495052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13870" indent="-123764" algn="l" defTabSz="495052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61395" indent="-123764" algn="l" defTabSz="49505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08920" indent="-123764" algn="l" defTabSz="49505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56445" indent="-123764" algn="l" defTabSz="49505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975" indent="-123764" algn="l" defTabSz="49505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0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47525" algn="l" defTabSz="4950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95052" algn="l" defTabSz="4950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42580" algn="l" defTabSz="4950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0105" algn="l" defTabSz="4950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37632" algn="l" defTabSz="4950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157" algn="l" defTabSz="4950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32685" algn="l" defTabSz="4950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80210" algn="l" defTabSz="4950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0" rIns="91362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13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0" rIns="9136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19"/>
            <a:ext cx="2311400" cy="365125"/>
          </a:xfrm>
          <a:prstGeom prst="rect">
            <a:avLst/>
          </a:prstGeom>
        </p:spPr>
        <p:txBody>
          <a:bodyPr vert="horz" lIns="91362" tIns="45680" rIns="91362" bIns="4568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C6A901-766B-48F1-8546-9CDDD949A43F}" type="datetime1">
              <a:rPr lang="pt-BR"/>
              <a:pPr>
                <a:defRPr/>
              </a:pPr>
              <a:t>02/04/2025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1" y="6356419"/>
            <a:ext cx="3136900" cy="365125"/>
          </a:xfrm>
          <a:prstGeom prst="rect">
            <a:avLst/>
          </a:prstGeom>
        </p:spPr>
        <p:txBody>
          <a:bodyPr vert="horz" lIns="91362" tIns="45680" rIns="91362" bIns="4568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19"/>
            <a:ext cx="2311400" cy="365125"/>
          </a:xfrm>
          <a:prstGeom prst="rect">
            <a:avLst/>
          </a:prstGeom>
        </p:spPr>
        <p:txBody>
          <a:bodyPr vert="horz" lIns="91362" tIns="45680" rIns="91362" bIns="4568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AA9416-611B-447D-98B1-BD996B0AA8E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  <p:sldLayoutId id="214748485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1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4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26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12" indent="-3426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26" indent="-2855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40" indent="-2284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55" indent="-2284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70" indent="-2284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485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98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14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30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07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2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362" tIns="45680" rIns="91362" bIns="4568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13"/>
            <a:ext cx="8915400" cy="4525963"/>
          </a:xfrm>
          <a:prstGeom prst="rect">
            <a:avLst/>
          </a:prstGeom>
        </p:spPr>
        <p:txBody>
          <a:bodyPr vert="horz" lIns="91362" tIns="45680" rIns="91362" bIns="4568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19"/>
            <a:ext cx="2311400" cy="365125"/>
          </a:xfrm>
          <a:prstGeom prst="rect">
            <a:avLst/>
          </a:prstGeom>
        </p:spPr>
        <p:txBody>
          <a:bodyPr vert="horz" lIns="91362" tIns="45680" rIns="91362" bIns="456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1" y="6356419"/>
            <a:ext cx="3136900" cy="365125"/>
          </a:xfrm>
          <a:prstGeom prst="rect">
            <a:avLst/>
          </a:prstGeom>
        </p:spPr>
        <p:txBody>
          <a:bodyPr vert="horz" lIns="91362" tIns="45680" rIns="91362" bIns="456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19"/>
            <a:ext cx="2311400" cy="365125"/>
          </a:xfrm>
          <a:prstGeom prst="rect">
            <a:avLst/>
          </a:prstGeom>
        </p:spPr>
        <p:txBody>
          <a:bodyPr vert="horz" lIns="91362" tIns="45680" rIns="91362" bIns="456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73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</p:sldLayoutIdLst>
  <p:txStyles>
    <p:titleStyle>
      <a:lvl1pPr algn="ctr" defTabSz="91363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2" indent="-342612" algn="l" defTabSz="91363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26" indent="-285510" algn="l" defTabSz="91363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40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55" indent="-228408" algn="l" defTabSz="91363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70" indent="-228408" algn="l" defTabSz="91363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485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98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14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30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07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2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4" tIns="45680" rIns="91354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13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4" tIns="45680" rIns="91354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28"/>
            <a:ext cx="2311400" cy="365125"/>
          </a:xfrm>
          <a:prstGeom prst="rect">
            <a:avLst/>
          </a:prstGeom>
        </p:spPr>
        <p:txBody>
          <a:bodyPr vert="horz" lIns="91354" tIns="45680" rIns="91354" bIns="4568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576">
              <a:defRPr/>
            </a:pPr>
            <a:fld id="{6AC6A901-766B-48F1-8546-9CDDD949A43F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3576"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1" y="6356428"/>
            <a:ext cx="3136900" cy="365125"/>
          </a:xfrm>
          <a:prstGeom prst="rect">
            <a:avLst/>
          </a:prstGeom>
        </p:spPr>
        <p:txBody>
          <a:bodyPr vert="horz" lIns="91354" tIns="45680" rIns="91354" bIns="4568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576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28"/>
            <a:ext cx="2311400" cy="365125"/>
          </a:xfrm>
          <a:prstGeom prst="rect">
            <a:avLst/>
          </a:prstGeom>
        </p:spPr>
        <p:txBody>
          <a:bodyPr vert="horz" lIns="91354" tIns="45680" rIns="91354" bIns="4568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576">
              <a:defRPr/>
            </a:pPr>
            <a:fld id="{42AA9416-611B-447D-98B1-BD996B0AA8E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3576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8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57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3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1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90" indent="-3425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8" indent="-2854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66" indent="-2283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51" indent="-2283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8" indent="-2283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26" indent="-228392" algn="l" defTabSz="9135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08" indent="-228392" algn="l" defTabSz="9135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90" indent="-228392" algn="l" defTabSz="9135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82" indent="-228392" algn="l" defTabSz="9135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5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85" algn="l" defTabSz="9135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76" algn="l" defTabSz="9135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55" algn="l" defTabSz="9135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46" algn="l" defTabSz="9135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29" algn="l" defTabSz="9135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14" algn="l" defTabSz="9135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99" algn="l" defTabSz="9135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0" algn="l" defTabSz="9135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362" tIns="45680" rIns="91362" bIns="4568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13"/>
            <a:ext cx="8915400" cy="4525963"/>
          </a:xfrm>
          <a:prstGeom prst="rect">
            <a:avLst/>
          </a:prstGeom>
        </p:spPr>
        <p:txBody>
          <a:bodyPr vert="horz" lIns="91362" tIns="45680" rIns="91362" bIns="4568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19"/>
            <a:ext cx="2311400" cy="365125"/>
          </a:xfrm>
          <a:prstGeom prst="rect">
            <a:avLst/>
          </a:prstGeom>
        </p:spPr>
        <p:txBody>
          <a:bodyPr vert="horz" lIns="91362" tIns="45680" rIns="91362" bIns="456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52" fontAlgn="auto">
              <a:spcBef>
                <a:spcPts val="0"/>
              </a:spcBef>
              <a:spcAft>
                <a:spcPts val="0"/>
              </a:spcAft>
            </a:pPr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252" fontAlgn="auto">
                <a:spcBef>
                  <a:spcPts val="0"/>
                </a:spcBef>
                <a:spcAft>
                  <a:spcPts val="0"/>
                </a:spcAft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1" y="6356419"/>
            <a:ext cx="3136900" cy="365125"/>
          </a:xfrm>
          <a:prstGeom prst="rect">
            <a:avLst/>
          </a:prstGeom>
        </p:spPr>
        <p:txBody>
          <a:bodyPr vert="horz" lIns="91362" tIns="45680" rIns="91362" bIns="456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52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19"/>
            <a:ext cx="2311400" cy="365125"/>
          </a:xfrm>
          <a:prstGeom prst="rect">
            <a:avLst/>
          </a:prstGeom>
        </p:spPr>
        <p:txBody>
          <a:bodyPr vert="horz" lIns="91362" tIns="45680" rIns="91362" bIns="456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52" fontAlgn="auto">
              <a:spcBef>
                <a:spcPts val="0"/>
              </a:spcBef>
              <a:spcAft>
                <a:spcPts val="0"/>
              </a:spcAft>
            </a:pPr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252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249" y="0"/>
            <a:ext cx="391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7" r:id="rId1"/>
    <p:sldLayoutId id="2147485268" r:id="rId2"/>
    <p:sldLayoutId id="2147485269" r:id="rId3"/>
    <p:sldLayoutId id="2147485270" r:id="rId4"/>
    <p:sldLayoutId id="2147485271" r:id="rId5"/>
    <p:sldLayoutId id="2147485272" r:id="rId6"/>
    <p:sldLayoutId id="2147485273" r:id="rId7"/>
    <p:sldLayoutId id="2147485274" r:id="rId8"/>
    <p:sldLayoutId id="2147485275" r:id="rId9"/>
    <p:sldLayoutId id="2147485276" r:id="rId10"/>
    <p:sldLayoutId id="2147485277" r:id="rId11"/>
    <p:sldLayoutId id="2147485278" r:id="rId12"/>
    <p:sldLayoutId id="2147485282" r:id="rId13"/>
    <p:sldLayoutId id="2147485283" r:id="rId14"/>
  </p:sldLayoutIdLst>
  <p:txStyles>
    <p:titleStyle>
      <a:lvl1pPr algn="ctr" defTabSz="91363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2" indent="-342612" algn="l" defTabSz="91363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26" indent="-285510" algn="l" defTabSz="91363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40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55" indent="-228408" algn="l" defTabSz="91363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70" indent="-228408" algn="l" defTabSz="91363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485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98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14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30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07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2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362" tIns="45680" rIns="91362" bIns="4568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13"/>
            <a:ext cx="8915400" cy="4525963"/>
          </a:xfrm>
          <a:prstGeom prst="rect">
            <a:avLst/>
          </a:prstGeom>
        </p:spPr>
        <p:txBody>
          <a:bodyPr vert="horz" lIns="91362" tIns="45680" rIns="91362" bIns="4568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17"/>
            <a:ext cx="2311400" cy="365125"/>
          </a:xfrm>
          <a:prstGeom prst="rect">
            <a:avLst/>
          </a:prstGeom>
        </p:spPr>
        <p:txBody>
          <a:bodyPr vert="horz" lIns="91362" tIns="45680" rIns="91362" bIns="456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52" fontAlgn="auto">
              <a:spcBef>
                <a:spcPts val="0"/>
              </a:spcBef>
              <a:spcAft>
                <a:spcPts val="0"/>
              </a:spcAft>
            </a:pPr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252" fontAlgn="auto">
                <a:spcBef>
                  <a:spcPts val="0"/>
                </a:spcBef>
                <a:spcAft>
                  <a:spcPts val="0"/>
                </a:spcAft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1" y="6356417"/>
            <a:ext cx="3136900" cy="365125"/>
          </a:xfrm>
          <a:prstGeom prst="rect">
            <a:avLst/>
          </a:prstGeom>
        </p:spPr>
        <p:txBody>
          <a:bodyPr vert="horz" lIns="91362" tIns="45680" rIns="91362" bIns="456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52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17"/>
            <a:ext cx="2311400" cy="365125"/>
          </a:xfrm>
          <a:prstGeom prst="rect">
            <a:avLst/>
          </a:prstGeom>
        </p:spPr>
        <p:txBody>
          <a:bodyPr vert="horz" lIns="91362" tIns="45680" rIns="91362" bIns="456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52" fontAlgn="auto">
              <a:spcBef>
                <a:spcPts val="0"/>
              </a:spcBef>
              <a:spcAft>
                <a:spcPts val="0"/>
              </a:spcAft>
            </a:pPr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252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249" y="0"/>
            <a:ext cx="391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5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6" r:id="rId1"/>
    <p:sldLayoutId id="2147485317" r:id="rId2"/>
    <p:sldLayoutId id="2147485318" r:id="rId3"/>
    <p:sldLayoutId id="2147485319" r:id="rId4"/>
    <p:sldLayoutId id="2147485320" r:id="rId5"/>
    <p:sldLayoutId id="2147485321" r:id="rId6"/>
    <p:sldLayoutId id="2147485322" r:id="rId7"/>
    <p:sldLayoutId id="2147485323" r:id="rId8"/>
    <p:sldLayoutId id="2147485324" r:id="rId9"/>
    <p:sldLayoutId id="2147485325" r:id="rId10"/>
    <p:sldLayoutId id="2147485326" r:id="rId11"/>
    <p:sldLayoutId id="2147485327" r:id="rId12"/>
    <p:sldLayoutId id="2147485330" r:id="rId13"/>
    <p:sldLayoutId id="2147485331" r:id="rId14"/>
  </p:sldLayoutIdLst>
  <p:txStyles>
    <p:titleStyle>
      <a:lvl1pPr algn="ctr" defTabSz="91363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2" indent="-342612" algn="l" defTabSz="91363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26" indent="-285510" algn="l" defTabSz="91363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40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55" indent="-228408" algn="l" defTabSz="91363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70" indent="-228408" algn="l" defTabSz="91363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485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98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14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30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07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2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D5954526-1F47-9D23-CF41-050860A8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1" y="365133"/>
            <a:ext cx="8543925" cy="1325563"/>
          </a:xfrm>
          <a:prstGeom prst="rect">
            <a:avLst/>
          </a:prstGeom>
        </p:spPr>
        <p:txBody>
          <a:bodyPr vert="horz" lIns="91362" tIns="45680" rIns="91362" bIns="4568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EB881AE-9D2A-60D4-B950-FA58A87EA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41" y="1825626"/>
            <a:ext cx="8543925" cy="4351338"/>
          </a:xfrm>
          <a:prstGeom prst="rect">
            <a:avLst/>
          </a:prstGeom>
        </p:spPr>
        <p:txBody>
          <a:bodyPr vert="horz" lIns="91362" tIns="45680" rIns="91362" bIns="4568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AA51617-C7EA-E5F1-266C-E3EE2C9FA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7"/>
            <a:ext cx="2228850" cy="365125"/>
          </a:xfrm>
          <a:prstGeom prst="rect">
            <a:avLst/>
          </a:prstGeom>
        </p:spPr>
        <p:txBody>
          <a:bodyPr vert="horz" lIns="91362" tIns="45680" rIns="91362" bIns="456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6916B17-1B9F-12C8-122E-DFCBF4EE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6" y="6356357"/>
            <a:ext cx="3343275" cy="365125"/>
          </a:xfrm>
          <a:prstGeom prst="rect">
            <a:avLst/>
          </a:prstGeom>
        </p:spPr>
        <p:txBody>
          <a:bodyPr vert="horz" lIns="91362" tIns="45680" rIns="91362" bIns="456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75801FD-9518-A9EA-A0F5-C6190DEC1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7"/>
            <a:ext cx="2228850" cy="365125"/>
          </a:xfrm>
          <a:prstGeom prst="rect">
            <a:avLst/>
          </a:prstGeom>
        </p:spPr>
        <p:txBody>
          <a:bodyPr vert="horz" lIns="91362" tIns="45680" rIns="91362" bIns="456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88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7" r:id="rId1"/>
    <p:sldLayoutId id="2147485378" r:id="rId2"/>
    <p:sldLayoutId id="2147485379" r:id="rId3"/>
    <p:sldLayoutId id="2147485380" r:id="rId4"/>
    <p:sldLayoutId id="2147485381" r:id="rId5"/>
    <p:sldLayoutId id="2147485382" r:id="rId6"/>
    <p:sldLayoutId id="2147485383" r:id="rId7"/>
    <p:sldLayoutId id="2147485384" r:id="rId8"/>
    <p:sldLayoutId id="2147485385" r:id="rId9"/>
    <p:sldLayoutId id="2147485386" r:id="rId10"/>
    <p:sldLayoutId id="2147485387" r:id="rId11"/>
  </p:sldLayoutIdLst>
  <p:txStyles>
    <p:titleStyle>
      <a:lvl1pPr algn="l" defTabSz="91363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08" indent="-228408" algn="l" defTabSz="9136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24" indent="-228408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40" indent="-228408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55" indent="-228408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70" indent="-228408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485" indent="-228408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98" indent="-228408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14" indent="-228408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30" indent="-228408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07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2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0" rIns="91362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13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0" rIns="9136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81"/>
            <a:ext cx="2311400" cy="365125"/>
          </a:xfrm>
          <a:prstGeom prst="rect">
            <a:avLst/>
          </a:prstGeom>
        </p:spPr>
        <p:txBody>
          <a:bodyPr vert="horz" lIns="91362" tIns="45680" rIns="91362" bIns="456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87C50A-555F-4835-9BF4-F0305DAD56A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02/04/2025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1" y="6356481"/>
            <a:ext cx="3136900" cy="365125"/>
          </a:xfrm>
          <a:prstGeom prst="rect">
            <a:avLst/>
          </a:prstGeom>
        </p:spPr>
        <p:txBody>
          <a:bodyPr vert="horz" lIns="91362" tIns="45680" rIns="91362" bIns="456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81"/>
            <a:ext cx="2311400" cy="365125"/>
          </a:xfrm>
          <a:prstGeom prst="rect">
            <a:avLst/>
          </a:prstGeom>
        </p:spPr>
        <p:txBody>
          <a:bodyPr vert="horz" lIns="91362" tIns="45680" rIns="91362" bIns="456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266E94-AB7E-4FB3-A4EE-4CE4E2A5880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1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3" r:id="rId1"/>
    <p:sldLayoutId id="2147485414" r:id="rId2"/>
    <p:sldLayoutId id="2147485415" r:id="rId3"/>
    <p:sldLayoutId id="2147485416" r:id="rId4"/>
    <p:sldLayoutId id="2147485417" r:id="rId5"/>
    <p:sldLayoutId id="2147485418" r:id="rId6"/>
    <p:sldLayoutId id="2147485419" r:id="rId7"/>
    <p:sldLayoutId id="2147485420" r:id="rId8"/>
    <p:sldLayoutId id="2147485421" r:id="rId9"/>
    <p:sldLayoutId id="2147485422" r:id="rId10"/>
    <p:sldLayoutId id="2147485423" r:id="rId11"/>
    <p:sldLayoutId id="2147485424" r:id="rId12"/>
    <p:sldLayoutId id="2147485425" r:id="rId13"/>
    <p:sldLayoutId id="214748542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1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4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26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12" indent="-34261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26" indent="-2855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40" indent="-2284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55" indent="-2284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70" indent="-2284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485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98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14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30" indent="-228408" algn="l" defTabSz="9136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07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2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" y="183093"/>
            <a:ext cx="4457700" cy="762000"/>
          </a:xfrm>
          <a:prstGeom prst="rect">
            <a:avLst/>
          </a:prstGeom>
        </p:spPr>
        <p:txBody>
          <a:bodyPr vert="horz" lIns="53611" tIns="26804" rIns="53611" bIns="2680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066802"/>
            <a:ext cx="4457700" cy="3017309"/>
          </a:xfrm>
          <a:prstGeom prst="rect">
            <a:avLst/>
          </a:prstGeom>
        </p:spPr>
        <p:txBody>
          <a:bodyPr vert="horz" lIns="53611" tIns="26804" rIns="53611" bIns="2680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650" y="4237571"/>
            <a:ext cx="1155700" cy="243417"/>
          </a:xfrm>
          <a:prstGeom prst="rect">
            <a:avLst/>
          </a:prstGeom>
        </p:spPr>
        <p:txBody>
          <a:bodyPr vert="horz" lIns="53611" tIns="26804" rIns="53611" bIns="26804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6087"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536087" fontAlgn="auto">
                <a:spcBef>
                  <a:spcPts val="0"/>
                </a:spcBef>
                <a:spcAft>
                  <a:spcPts val="0"/>
                </a:spcAft>
              </a:pPr>
              <a:t>4/2/2025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2275" y="4237571"/>
            <a:ext cx="1568450" cy="243417"/>
          </a:xfrm>
          <a:prstGeom prst="rect">
            <a:avLst/>
          </a:prstGeom>
        </p:spPr>
        <p:txBody>
          <a:bodyPr vert="horz" lIns="53611" tIns="26804" rIns="53611" bIns="26804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608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9650" y="4237571"/>
            <a:ext cx="1155700" cy="243417"/>
          </a:xfrm>
          <a:prstGeom prst="rect">
            <a:avLst/>
          </a:prstGeom>
        </p:spPr>
        <p:txBody>
          <a:bodyPr vert="horz" lIns="53611" tIns="26804" rIns="53611" bIns="26804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6087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536087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39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8" r:id="rId1"/>
    <p:sldLayoutId id="2147485479" r:id="rId2"/>
    <p:sldLayoutId id="2147485480" r:id="rId3"/>
    <p:sldLayoutId id="2147485481" r:id="rId4"/>
    <p:sldLayoutId id="2147485482" r:id="rId5"/>
    <p:sldLayoutId id="2147485483" r:id="rId6"/>
    <p:sldLayoutId id="2147485484" r:id="rId7"/>
    <p:sldLayoutId id="2147485485" r:id="rId8"/>
    <p:sldLayoutId id="2147485486" r:id="rId9"/>
    <p:sldLayoutId id="2147485487" r:id="rId10"/>
    <p:sldLayoutId id="2147485488" r:id="rId11"/>
  </p:sldLayoutIdLst>
  <p:txStyles>
    <p:titleStyle>
      <a:lvl1pPr algn="ctr" defTabSz="536087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033" indent="-201033" algn="l" defTabSz="53608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35570" indent="-167525" algn="l" defTabSz="53608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70108" indent="-134021" algn="l" defTabSz="53608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8149" indent="-134021" algn="l" defTabSz="53608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6194" indent="-134021" algn="l" defTabSz="53608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74236" indent="-134021" algn="l" defTabSz="5360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42281" indent="-134021" algn="l" defTabSz="5360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10323" indent="-134021" algn="l" defTabSz="5360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78366" indent="-134021" algn="l" defTabSz="5360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0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8045" algn="l" defTabSz="5360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36087" algn="l" defTabSz="5360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04129" algn="l" defTabSz="5360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72172" algn="l" defTabSz="5360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40216" algn="l" defTabSz="5360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08257" algn="l" defTabSz="5360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76301" algn="l" defTabSz="5360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44344" algn="l" defTabSz="5360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8.jpeg"/><Relationship Id="rId5" Type="http://schemas.openxmlformats.org/officeDocument/2006/relationships/image" Target="../media/image9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7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20.sv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hyperlink" Target="mailto:gabsec@saude.to.gov.br" TargetMode="External"/><Relationship Id="rId4" Type="http://schemas.openxmlformats.org/officeDocument/2006/relationships/image" Target="../media/image19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7212" y="5877234"/>
            <a:ext cx="369198" cy="294973"/>
          </a:xfrm>
          <a:custGeom>
            <a:avLst/>
            <a:gdLst/>
            <a:ahLst/>
            <a:cxnLst/>
            <a:rect l="l" t="t" r="r" b="b"/>
            <a:pathLst>
              <a:path w="681596" h="442460">
                <a:moveTo>
                  <a:pt x="0" y="0"/>
                </a:moveTo>
                <a:lnTo>
                  <a:pt x="681596" y="0"/>
                </a:lnTo>
                <a:lnTo>
                  <a:pt x="681596" y="442460"/>
                </a:lnTo>
                <a:lnTo>
                  <a:pt x="0" y="442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60953" y="5847489"/>
            <a:ext cx="287989" cy="354448"/>
          </a:xfrm>
          <a:custGeom>
            <a:avLst/>
            <a:gdLst/>
            <a:ahLst/>
            <a:cxnLst/>
            <a:rect l="l" t="t" r="r" b="b"/>
            <a:pathLst>
              <a:path w="531672" h="531672">
                <a:moveTo>
                  <a:pt x="0" y="0"/>
                </a:moveTo>
                <a:lnTo>
                  <a:pt x="531672" y="0"/>
                </a:lnTo>
                <a:lnTo>
                  <a:pt x="531672" y="531672"/>
                </a:lnTo>
                <a:lnTo>
                  <a:pt x="0" y="531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6081722" y="0"/>
            <a:ext cx="3824278" cy="6858000"/>
            <a:chOff x="0" y="0"/>
            <a:chExt cx="7095071" cy="10337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95109" cy="10337800"/>
            </a:xfrm>
            <a:custGeom>
              <a:avLst/>
              <a:gdLst/>
              <a:ahLst/>
              <a:cxnLst/>
              <a:rect l="l" t="t" r="r" b="b"/>
              <a:pathLst>
                <a:path w="7095109" h="10337800">
                  <a:moveTo>
                    <a:pt x="2370709" y="0"/>
                  </a:moveTo>
                  <a:lnTo>
                    <a:pt x="0" y="4292600"/>
                  </a:lnTo>
                  <a:lnTo>
                    <a:pt x="3776091" y="9084691"/>
                  </a:lnTo>
                  <a:lnTo>
                    <a:pt x="2590800" y="10337800"/>
                  </a:lnTo>
                  <a:lnTo>
                    <a:pt x="7095109" y="10337800"/>
                  </a:lnTo>
                  <a:lnTo>
                    <a:pt x="7095109" y="0"/>
                  </a:lnTo>
                  <a:close/>
                </a:path>
              </a:pathLst>
            </a:custGeom>
            <a:blipFill>
              <a:blip r:embed="rId6"/>
              <a:stretch>
                <a:fillRect l="-103167" r="-21134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-2292491">
            <a:off x="6484570" y="2239277"/>
            <a:ext cx="575514" cy="4489892"/>
            <a:chOff x="0" y="0"/>
            <a:chExt cx="279832" cy="17737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9832" cy="1773784"/>
            </a:xfrm>
            <a:custGeom>
              <a:avLst/>
              <a:gdLst/>
              <a:ahLst/>
              <a:cxnLst/>
              <a:rect l="l" t="t" r="r" b="b"/>
              <a:pathLst>
                <a:path w="279832" h="1773784">
                  <a:moveTo>
                    <a:pt x="0" y="0"/>
                  </a:moveTo>
                  <a:lnTo>
                    <a:pt x="279832" y="0"/>
                  </a:lnTo>
                  <a:lnTo>
                    <a:pt x="279832" y="1773784"/>
                  </a:lnTo>
                  <a:lnTo>
                    <a:pt x="0" y="1773784"/>
                  </a:lnTo>
                  <a:close/>
                </a:path>
              </a:pathLst>
            </a:custGeom>
            <a:solidFill>
              <a:srgbClr val="0153A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79832" cy="184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012" fontAlgn="auto">
                <a:lnSpc>
                  <a:spcPts val="1642"/>
                </a:lnSpc>
                <a:spcBef>
                  <a:spcPts val="0"/>
                </a:spcBef>
                <a:spcAft>
                  <a:spcPts val="0"/>
                </a:spcAft>
              </a:pPr>
              <a:endParaRPr sz="11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 rot="7221385">
            <a:off x="6999102" y="6292428"/>
            <a:ext cx="1602676" cy="516240"/>
            <a:chOff x="0" y="0"/>
            <a:chExt cx="1614384" cy="609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14384" cy="609600"/>
            </a:xfrm>
            <a:custGeom>
              <a:avLst/>
              <a:gdLst/>
              <a:ahLst/>
              <a:cxnLst/>
              <a:rect l="l" t="t" r="r" b="b"/>
              <a:pathLst>
                <a:path w="1614384" h="609600">
                  <a:moveTo>
                    <a:pt x="203200" y="0"/>
                  </a:moveTo>
                  <a:lnTo>
                    <a:pt x="1614384" y="0"/>
                  </a:lnTo>
                  <a:lnTo>
                    <a:pt x="141118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153A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66675"/>
              <a:ext cx="1411184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012" fontAlgn="auto">
                <a:lnSpc>
                  <a:spcPts val="1642"/>
                </a:lnSpc>
                <a:spcBef>
                  <a:spcPts val="0"/>
                </a:spcBef>
                <a:spcAft>
                  <a:spcPts val="0"/>
                </a:spcAft>
              </a:pPr>
              <a:endParaRPr sz="11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 rot="7221385">
            <a:off x="6478589" y="6084095"/>
            <a:ext cx="1734455" cy="261701"/>
            <a:chOff x="0" y="0"/>
            <a:chExt cx="2454669" cy="3772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54669" cy="377249"/>
            </a:xfrm>
            <a:custGeom>
              <a:avLst/>
              <a:gdLst/>
              <a:ahLst/>
              <a:cxnLst/>
              <a:rect l="l" t="t" r="r" b="b"/>
              <a:pathLst>
                <a:path w="2454669" h="377249">
                  <a:moveTo>
                    <a:pt x="203200" y="0"/>
                  </a:moveTo>
                  <a:lnTo>
                    <a:pt x="2454669" y="0"/>
                  </a:lnTo>
                  <a:lnTo>
                    <a:pt x="2251469" y="377249"/>
                  </a:lnTo>
                  <a:lnTo>
                    <a:pt x="0" y="377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153A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01600" y="-66675"/>
              <a:ext cx="2251469" cy="443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012" fontAlgn="auto">
                <a:lnSpc>
                  <a:spcPts val="1642"/>
                </a:lnSpc>
                <a:spcBef>
                  <a:spcPts val="0"/>
                </a:spcBef>
                <a:spcAft>
                  <a:spcPts val="0"/>
                </a:spcAft>
              </a:pPr>
              <a:endParaRPr sz="11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 rot="7091654">
            <a:off x="4660731" y="741428"/>
            <a:ext cx="2648881" cy="247831"/>
            <a:chOff x="0" y="0"/>
            <a:chExt cx="2646825" cy="3772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46825" cy="377249"/>
            </a:xfrm>
            <a:custGeom>
              <a:avLst/>
              <a:gdLst/>
              <a:ahLst/>
              <a:cxnLst/>
              <a:rect l="l" t="t" r="r" b="b"/>
              <a:pathLst>
                <a:path w="2646825" h="377249">
                  <a:moveTo>
                    <a:pt x="203200" y="0"/>
                  </a:moveTo>
                  <a:lnTo>
                    <a:pt x="2646825" y="0"/>
                  </a:lnTo>
                  <a:lnTo>
                    <a:pt x="2443625" y="377249"/>
                  </a:lnTo>
                  <a:lnTo>
                    <a:pt x="0" y="377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153A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01600" y="-66675"/>
              <a:ext cx="2443625" cy="443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012" fontAlgn="auto">
                <a:lnSpc>
                  <a:spcPts val="1642"/>
                </a:lnSpc>
                <a:spcBef>
                  <a:spcPts val="0"/>
                </a:spcBef>
                <a:spcAft>
                  <a:spcPts val="0"/>
                </a:spcAft>
              </a:pPr>
              <a:endParaRPr sz="11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 rot="1710481">
            <a:off x="6101955" y="-505412"/>
            <a:ext cx="575514" cy="3847970"/>
            <a:chOff x="0" y="0"/>
            <a:chExt cx="279832" cy="176106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9832" cy="1761067"/>
            </a:xfrm>
            <a:custGeom>
              <a:avLst/>
              <a:gdLst/>
              <a:ahLst/>
              <a:cxnLst/>
              <a:rect l="l" t="t" r="r" b="b"/>
              <a:pathLst>
                <a:path w="279832" h="1761067">
                  <a:moveTo>
                    <a:pt x="0" y="0"/>
                  </a:moveTo>
                  <a:lnTo>
                    <a:pt x="279832" y="0"/>
                  </a:lnTo>
                  <a:lnTo>
                    <a:pt x="279832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rgbClr val="0153A5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279832" cy="18277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012" fontAlgn="auto">
                <a:lnSpc>
                  <a:spcPts val="1642"/>
                </a:lnSpc>
                <a:spcBef>
                  <a:spcPts val="0"/>
                </a:spcBef>
                <a:spcAft>
                  <a:spcPts val="0"/>
                </a:spcAft>
              </a:pPr>
              <a:endParaRPr sz="11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2300587" y="5843152"/>
            <a:ext cx="287989" cy="354448"/>
          </a:xfrm>
          <a:custGeom>
            <a:avLst/>
            <a:gdLst/>
            <a:ahLst/>
            <a:cxnLst/>
            <a:rect l="l" t="t" r="r" b="b"/>
            <a:pathLst>
              <a:path w="531672" h="531672">
                <a:moveTo>
                  <a:pt x="0" y="0"/>
                </a:moveTo>
                <a:lnTo>
                  <a:pt x="531672" y="0"/>
                </a:lnTo>
                <a:lnTo>
                  <a:pt x="531672" y="531672"/>
                </a:lnTo>
                <a:lnTo>
                  <a:pt x="0" y="5316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988294" y="5879726"/>
            <a:ext cx="1353411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536012" fontAlgn="auto">
              <a:lnSpc>
                <a:spcPts val="1642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Poppins Medium"/>
                <a:cs typeface="+mn-cs"/>
              </a:rPr>
              <a:t>63 3218-1730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650491" y="5879726"/>
            <a:ext cx="1999851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536012" fontAlgn="auto">
              <a:lnSpc>
                <a:spcPts val="1642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Poppins Medium"/>
                <a:cs typeface="+mn-cs"/>
              </a:rPr>
              <a:t>@saudeto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235500" y="5899046"/>
            <a:ext cx="1764219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36012" fontAlgn="auto">
              <a:lnSpc>
                <a:spcPts val="1642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Poppins Medium"/>
                <a:cs typeface="+mn-cs"/>
              </a:rPr>
              <a:t>www.to.gov.br/saude</a:t>
            </a:r>
          </a:p>
        </p:txBody>
      </p:sp>
      <p:sp>
        <p:nvSpPr>
          <p:cNvPr id="30" name="Freeform 30"/>
          <p:cNvSpPr/>
          <p:nvPr/>
        </p:nvSpPr>
        <p:spPr>
          <a:xfrm>
            <a:off x="46675" y="25966"/>
            <a:ext cx="1954001" cy="664667"/>
          </a:xfrm>
          <a:custGeom>
            <a:avLst/>
            <a:gdLst/>
            <a:ahLst/>
            <a:cxnLst/>
            <a:rect l="l" t="t" r="r" b="b"/>
            <a:pathLst>
              <a:path w="2971408" h="1006955">
                <a:moveTo>
                  <a:pt x="0" y="0"/>
                </a:moveTo>
                <a:lnTo>
                  <a:pt x="2971408" y="0"/>
                </a:lnTo>
                <a:lnTo>
                  <a:pt x="2971408" y="1006955"/>
                </a:lnTo>
                <a:lnTo>
                  <a:pt x="0" y="100695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9319"/>
            </a:stretch>
          </a:blipFill>
        </p:spPr>
      </p:sp>
      <p:sp>
        <p:nvSpPr>
          <p:cNvPr id="31" name="TextBox 26"/>
          <p:cNvSpPr txBox="1"/>
          <p:nvPr/>
        </p:nvSpPr>
        <p:spPr>
          <a:xfrm>
            <a:off x="17715" y="1395967"/>
            <a:ext cx="5535883" cy="2400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36012" fontAlgn="auto"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0153A5"/>
                </a:solidFill>
                <a:latin typeface="Poppins Bold"/>
                <a:cs typeface="+mn-cs"/>
              </a:rPr>
              <a:t>Secretaria</a:t>
            </a:r>
            <a:r>
              <a:rPr lang="en-US" sz="2000" b="1" dirty="0">
                <a:solidFill>
                  <a:srgbClr val="0153A5"/>
                </a:solidFill>
                <a:latin typeface="Poppins Bold"/>
                <a:cs typeface="+mn-cs"/>
              </a:rPr>
              <a:t> da Saúde do Estado do Tocantins </a:t>
            </a:r>
          </a:p>
          <a:p>
            <a:pPr algn="ctr" defTabSz="536012" fontAlgn="auto">
              <a:spcBef>
                <a:spcPts val="0"/>
              </a:spcBef>
              <a:spcAft>
                <a:spcPts val="0"/>
              </a:spcAft>
            </a:pPr>
            <a:endParaRPr lang="pt-BR" sz="2000" b="1" noProof="1">
              <a:solidFill>
                <a:srgbClr val="0153A5"/>
              </a:solidFill>
              <a:latin typeface="Poppins Bold"/>
              <a:cs typeface="+mn-cs"/>
            </a:endParaRPr>
          </a:p>
          <a:p>
            <a:pPr algn="ctr" defTabSz="536012" fontAlgn="auto">
              <a:spcBef>
                <a:spcPts val="0"/>
              </a:spcBef>
              <a:spcAft>
                <a:spcPts val="0"/>
              </a:spcAft>
            </a:pPr>
            <a:r>
              <a:rPr lang="pt-BR" sz="2000" b="1" noProof="1">
                <a:solidFill>
                  <a:srgbClr val="0153A5"/>
                </a:solidFill>
                <a:latin typeface="Poppins Bold"/>
                <a:cs typeface="+mn-cs"/>
              </a:rPr>
              <a:t>Relatório</a:t>
            </a:r>
            <a:r>
              <a:rPr lang="en-US" sz="2000" b="1" dirty="0">
                <a:solidFill>
                  <a:srgbClr val="0153A5"/>
                </a:solidFill>
                <a:latin typeface="Poppins Bold"/>
                <a:cs typeface="+mn-cs"/>
              </a:rPr>
              <a:t> da </a:t>
            </a:r>
            <a:r>
              <a:rPr lang="pt-BR" sz="2000" b="1" dirty="0">
                <a:solidFill>
                  <a:srgbClr val="0153A5"/>
                </a:solidFill>
                <a:latin typeface="Poppins Bold"/>
                <a:cs typeface="+mn-cs"/>
              </a:rPr>
              <a:t>Execução Orçamentária e Financeira 2024</a:t>
            </a:r>
          </a:p>
          <a:p>
            <a:pPr algn="ctr" defTabSz="536012" fontAlgn="auto">
              <a:spcBef>
                <a:spcPts val="0"/>
              </a:spcBef>
              <a:spcAft>
                <a:spcPts val="0"/>
              </a:spcAft>
            </a:pPr>
            <a:endParaRPr lang="pt-BR" sz="2000" b="1" dirty="0">
              <a:solidFill>
                <a:srgbClr val="0153A5"/>
              </a:solidFill>
              <a:latin typeface="Poppins Bold"/>
              <a:cs typeface="+mn-cs"/>
            </a:endParaRPr>
          </a:p>
          <a:p>
            <a:pPr algn="ctr" defTabSz="536012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153A5"/>
                </a:solidFill>
                <a:latin typeface="Poppins Bold"/>
                <a:cs typeface="+mn-cs"/>
              </a:rPr>
              <a:t>3º </a:t>
            </a:r>
            <a:r>
              <a:rPr lang="pt-BR" sz="2000" b="1" dirty="0">
                <a:solidFill>
                  <a:srgbClr val="0153A5"/>
                </a:solidFill>
                <a:latin typeface="Poppins Bold"/>
                <a:cs typeface="+mn-cs"/>
              </a:rPr>
              <a:t>Quadrimestre</a:t>
            </a:r>
            <a:r>
              <a:rPr lang="en-US" sz="2000" b="1" dirty="0">
                <a:solidFill>
                  <a:srgbClr val="0153A5"/>
                </a:solidFill>
                <a:latin typeface="Poppins Bold"/>
                <a:cs typeface="+mn-cs"/>
              </a:rPr>
              <a:t> de 2024</a:t>
            </a:r>
          </a:p>
          <a:p>
            <a:pPr algn="ctr" defTabSz="536012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153A5"/>
                </a:solidFill>
                <a:latin typeface="Poppins Bold"/>
                <a:cs typeface="+mn-cs"/>
              </a:rPr>
              <a:t>Dados Acumulados</a:t>
            </a:r>
          </a:p>
          <a:p>
            <a:pPr algn="ctr" defTabSz="536012" fontAlgn="auto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0153A5"/>
              </a:solidFill>
              <a:latin typeface="Poppins Bold"/>
              <a:cs typeface="+mn-cs"/>
            </a:endParaRPr>
          </a:p>
        </p:txBody>
      </p:sp>
      <p:pic>
        <p:nvPicPr>
          <p:cNvPr id="32" name="Picture 3" descr="X:\Planejamento\LOGOMARCAS\Logo SUS.bmp">
            <a:extLst>
              <a:ext uri="{FF2B5EF4-FFF2-40B4-BE49-F238E27FC236}">
                <a16:creationId xmlns:a16="http://schemas.microsoft.com/office/drawing/2014/main" xmlns="" id="{99EA49CD-15AF-69FB-74CC-4C9532193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84" y="130822"/>
            <a:ext cx="1578861" cy="63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1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9216BF9-F4B3-A139-32E3-74FF461E0F3E}"/>
              </a:ext>
            </a:extLst>
          </p:cNvPr>
          <p:cNvSpPr txBox="1"/>
          <p:nvPr/>
        </p:nvSpPr>
        <p:spPr>
          <a:xfrm>
            <a:off x="0" y="-27384"/>
            <a:ext cx="9906000" cy="523168"/>
          </a:xfrm>
          <a:prstGeom prst="rect">
            <a:avLst/>
          </a:prstGeom>
          <a:noFill/>
        </p:spPr>
        <p:txBody>
          <a:bodyPr wrap="square" lIns="91388" tIns="45694" rIns="91388" bIns="45694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17,37% da Receita Própria aplicada na Saúde no 3º Quad. 2024 </a:t>
            </a:r>
          </a:p>
        </p:txBody>
      </p:sp>
      <p:sp>
        <p:nvSpPr>
          <p:cNvPr id="19" name="Retângulo 13">
            <a:extLst>
              <a:ext uri="{FF2B5EF4-FFF2-40B4-BE49-F238E27FC236}">
                <a16:creationId xmlns:a16="http://schemas.microsoft.com/office/drawing/2014/main" xmlns="" id="{C00BA8BB-A2FA-B42D-3FD5-905C7D287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4689"/>
            <a:ext cx="5494042" cy="3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6986" tIns="68493" rIns="136986" bIns="68493">
            <a:spAutoFit/>
          </a:bodyPr>
          <a:lstStyle/>
          <a:p>
            <a:pPr defTabSz="1369384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dirty="0">
                <a:solidFill>
                  <a:prstClr val="black"/>
                </a:solidFill>
                <a:latin typeface="Calibri"/>
              </a:rPr>
              <a:t>Fonte</a:t>
            </a:r>
            <a:r>
              <a:rPr lang="pt-BR" sz="1500">
                <a:solidFill>
                  <a:prstClr val="black"/>
                </a:solidFill>
                <a:latin typeface="Calibri"/>
              </a:rPr>
              <a:t>: </a:t>
            </a:r>
            <a:r>
              <a:rPr lang="pt-BR" sz="1500" smtClean="0">
                <a:solidFill>
                  <a:prstClr val="black"/>
                </a:solidFill>
                <a:latin typeface="Calibri"/>
              </a:rPr>
              <a:t>RREO SES-TO  </a:t>
            </a:r>
            <a:r>
              <a:rPr lang="pt-BR" sz="1500" dirty="0">
                <a:solidFill>
                  <a:prstClr val="black"/>
                </a:solidFill>
                <a:latin typeface="Calibri"/>
              </a:rPr>
              <a:t>– SIOPS.</a:t>
            </a:r>
            <a:endParaRPr lang="pt-BR" sz="15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8DB550C7-F51D-1D44-D040-BCD975AA11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633038"/>
              </p:ext>
            </p:extLst>
          </p:nvPr>
        </p:nvGraphicFramePr>
        <p:xfrm>
          <a:off x="4918314" y="790861"/>
          <a:ext cx="4953000" cy="2345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A3375412-5BFD-1904-B513-5D3960CB5B11}"/>
              </a:ext>
            </a:extLst>
          </p:cNvPr>
          <p:cNvSpPr txBox="1"/>
          <p:nvPr/>
        </p:nvSpPr>
        <p:spPr>
          <a:xfrm>
            <a:off x="5097016" y="3153214"/>
            <a:ext cx="4784030" cy="707834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388" tIns="45694" rIns="91388" bIns="45694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5,37% (708.763.249,92) acima dos 12% da obrigação constitucional  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267485"/>
              </p:ext>
            </p:extLst>
          </p:nvPr>
        </p:nvGraphicFramePr>
        <p:xfrm>
          <a:off x="3820" y="585012"/>
          <a:ext cx="4805164" cy="334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295957"/>
              </p:ext>
            </p:extLst>
          </p:nvPr>
        </p:nvGraphicFramePr>
        <p:xfrm>
          <a:off x="128463" y="4293096"/>
          <a:ext cx="9649072" cy="2123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6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89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36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03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Arrecadação da Receita Própria </a:t>
                      </a:r>
                      <a:r>
                        <a:rPr lang="pt-BR" sz="1800" b="1" u="none" strike="noStrike">
                          <a:effectLst/>
                        </a:rPr>
                        <a:t>do </a:t>
                      </a:r>
                      <a:r>
                        <a:rPr lang="pt-BR" sz="1800" b="1" u="none" strike="noStrike" smtClean="0">
                          <a:effectLst/>
                        </a:rPr>
                        <a:t>Tesouro</a:t>
                      </a:r>
                      <a:endParaRPr lang="pt-BR" sz="18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Receita Própria 2024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Valor (R$)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Variação %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7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Previsão Anual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10.311.733.137,00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-</a:t>
                      </a:r>
                      <a:endParaRPr lang="pt-B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7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Previsão Atualizada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12.721.253.592,39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-</a:t>
                      </a:r>
                      <a:endParaRPr lang="pt-B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8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Previsão 3º Quad. 2024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12.721.253.592,39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123%</a:t>
                      </a:r>
                      <a:endParaRPr lang="pt-B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Arrecadada 3º Quad. 2024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13.187.717.472,13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104%</a:t>
                      </a:r>
                      <a:endParaRPr lang="pt-B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47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Variação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u="none" strike="noStrike" dirty="0">
                          <a:effectLst/>
                        </a:rPr>
                        <a:t>466.463.879,74</a:t>
                      </a:r>
                      <a:endParaRPr lang="pt-B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4%</a:t>
                      </a:r>
                      <a:endParaRPr lang="pt-B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2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" y="44630"/>
            <a:ext cx="9880849" cy="9232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54" tIns="45680" rIns="91354" bIns="45680">
            <a:spAutoFit/>
          </a:bodyPr>
          <a:lstStyle/>
          <a:p>
            <a:pPr algn="ctr" defTabSz="913252">
              <a:spcAft>
                <a:spcPts val="0"/>
              </a:spcAft>
              <a:defRPr/>
            </a:pPr>
            <a:r>
              <a:rPr lang="pt-BR" sz="2600" b="1" dirty="0">
                <a:solidFill>
                  <a:schemeClr val="tx2"/>
                </a:solidFill>
                <a:ea typeface="Calibri"/>
                <a:cs typeface="Times New Roman"/>
              </a:rPr>
              <a:t>Recurso Total do </a:t>
            </a:r>
            <a:r>
              <a:rPr lang="pt-PT" sz="2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Tesouro Empenhado em</a:t>
            </a:r>
            <a:r>
              <a:rPr lang="pt-BR" sz="2600" b="1" dirty="0">
                <a:solidFill>
                  <a:schemeClr val="tx2"/>
                </a:solidFill>
                <a:ea typeface="Calibri"/>
                <a:cs typeface="Times New Roman"/>
              </a:rPr>
              <a:t> 2024</a:t>
            </a:r>
          </a:p>
          <a:p>
            <a:pPr algn="ctr" defTabSz="913252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6,07% &gt; que o valor aplicado em 2023</a:t>
            </a:r>
          </a:p>
        </p:txBody>
      </p:sp>
      <p:sp>
        <p:nvSpPr>
          <p:cNvPr id="10" name="Retângulo 1"/>
          <p:cNvSpPr>
            <a:spLocks noChangeArrowheads="1"/>
          </p:cNvSpPr>
          <p:nvPr/>
        </p:nvSpPr>
        <p:spPr bwMode="auto">
          <a:xfrm>
            <a:off x="128464" y="6541885"/>
            <a:ext cx="8132614" cy="26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4" tIns="45680" rIns="91354" bIns="45680">
            <a:spAutoFit/>
          </a:bodyPr>
          <a:lstStyle/>
          <a:p>
            <a:pPr defTabSz="913252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prstClr val="black"/>
                </a:solidFill>
                <a:latin typeface="Calibri"/>
              </a:rPr>
              <a:t>FONTE: </a:t>
            </a:r>
            <a:r>
              <a:rPr lang="pt-BR" sz="1100" dirty="0" err="1">
                <a:solidFill>
                  <a:prstClr val="black"/>
                </a:solidFill>
                <a:latin typeface="Calibri"/>
              </a:rPr>
              <a:t>Siafem</a:t>
            </a:r>
            <a:r>
              <a:rPr lang="pt-BR" sz="1100" dirty="0">
                <a:solidFill>
                  <a:prstClr val="black"/>
                </a:solidFill>
                <a:latin typeface="Calibri"/>
              </a:rPr>
              <a:t> e Siafe - 2019-2024 (3º Quad. 2024 valores Empenhado acesso em  21/01/2025).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798383"/>
              </p:ext>
            </p:extLst>
          </p:nvPr>
        </p:nvGraphicFramePr>
        <p:xfrm>
          <a:off x="200472" y="967935"/>
          <a:ext cx="9577064" cy="5573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62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9216BF9-F4B3-A139-32E3-74FF461E0F3E}"/>
              </a:ext>
            </a:extLst>
          </p:cNvPr>
          <p:cNvSpPr txBox="1"/>
          <p:nvPr/>
        </p:nvSpPr>
        <p:spPr>
          <a:xfrm>
            <a:off x="-32995" y="692117"/>
            <a:ext cx="9905999" cy="665514"/>
          </a:xfrm>
          <a:prstGeom prst="rect">
            <a:avLst/>
          </a:prstGeom>
          <a:noFill/>
        </p:spPr>
        <p:txBody>
          <a:bodyPr wrap="square" lIns="49483" tIns="24739" rIns="49483" bIns="24739">
            <a:spAutoFit/>
          </a:bodyPr>
          <a:lstStyle/>
          <a:p>
            <a:pPr algn="ctr" defTabSz="742267">
              <a:defRPr/>
            </a:pPr>
            <a:r>
              <a:rPr lang="pt-BR" sz="2000" b="1" dirty="0">
                <a:solidFill>
                  <a:schemeClr val="tx2"/>
                </a:solidFill>
                <a:latin typeface="Poppins Semi-Bold"/>
                <a:cs typeface="+mn-cs"/>
              </a:rPr>
              <a:t>Programação e Execução Orçamentária da Saúde, 3º Quad. 2024</a:t>
            </a:r>
            <a:r>
              <a:rPr lang="pt-PT" sz="2000" b="1" dirty="0">
                <a:solidFill>
                  <a:schemeClr val="tx2"/>
                </a:solidFill>
                <a:latin typeface="Poppins Semi-Bold"/>
                <a:cs typeface="+mn-cs"/>
              </a:rPr>
              <a:t>, por Objetivo do PES/PPA</a:t>
            </a:r>
            <a:endParaRPr lang="pt-BR" sz="2000" b="1" dirty="0">
              <a:solidFill>
                <a:schemeClr val="tx2"/>
              </a:solidFill>
              <a:latin typeface="Poppins Semi-Bold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C5E91A53-5013-7199-3847-658B55AD0D8A}"/>
              </a:ext>
            </a:extLst>
          </p:cNvPr>
          <p:cNvSpPr/>
          <p:nvPr/>
        </p:nvSpPr>
        <p:spPr>
          <a:xfrm>
            <a:off x="3729738" y="68581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" name="Retângulo 1"/>
          <p:cNvSpPr/>
          <p:nvPr/>
        </p:nvSpPr>
        <p:spPr>
          <a:xfrm>
            <a:off x="27248" y="6577608"/>
            <a:ext cx="3237769" cy="307724"/>
          </a:xfrm>
          <a:prstGeom prst="rect">
            <a:avLst/>
          </a:prstGeom>
        </p:spPr>
        <p:txBody>
          <a:bodyPr wrap="none" lIns="91388" tIns="45694" rIns="91388" bIns="45694">
            <a:spAutoFit/>
          </a:bodyPr>
          <a:lstStyle/>
          <a:p>
            <a:pPr fontAlgn="ctr"/>
            <a:r>
              <a:rPr lang="pt-BR" sz="1400" dirty="0">
                <a:solidFill>
                  <a:srgbClr val="000000"/>
                </a:solidFill>
              </a:rPr>
              <a:t>Fonte: SIAFE-TO – Progfonte - 21/01/2025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067DAFDC-06F3-DD43-E9D8-AF141C1C5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839835"/>
              </p:ext>
            </p:extLst>
          </p:nvPr>
        </p:nvGraphicFramePr>
        <p:xfrm>
          <a:off x="31471" y="1265326"/>
          <a:ext cx="9847746" cy="4932736"/>
        </p:xfrm>
        <a:graphic>
          <a:graphicData uri="http://schemas.openxmlformats.org/drawingml/2006/table">
            <a:tbl>
              <a:tblPr/>
              <a:tblGrid>
                <a:gridCol w="1449924">
                  <a:extLst>
                    <a:ext uri="{9D8B030D-6E8A-4147-A177-3AD203B41FA5}">
                      <a16:colId xmlns:a16="http://schemas.microsoft.com/office/drawing/2014/main" xmlns="" val="399178570"/>
                    </a:ext>
                  </a:extLst>
                </a:gridCol>
                <a:gridCol w="1037804">
                  <a:extLst>
                    <a:ext uri="{9D8B030D-6E8A-4147-A177-3AD203B41FA5}">
                      <a16:colId xmlns:a16="http://schemas.microsoft.com/office/drawing/2014/main" xmlns="" val="3005796954"/>
                    </a:ext>
                  </a:extLst>
                </a:gridCol>
                <a:gridCol w="1037804">
                  <a:extLst>
                    <a:ext uri="{9D8B030D-6E8A-4147-A177-3AD203B41FA5}">
                      <a16:colId xmlns:a16="http://schemas.microsoft.com/office/drawing/2014/main" xmlns="" val="2323258283"/>
                    </a:ext>
                  </a:extLst>
                </a:gridCol>
                <a:gridCol w="1037804">
                  <a:extLst>
                    <a:ext uri="{9D8B030D-6E8A-4147-A177-3AD203B41FA5}">
                      <a16:colId xmlns:a16="http://schemas.microsoft.com/office/drawing/2014/main" xmlns="" val="4166717327"/>
                    </a:ext>
                  </a:extLst>
                </a:gridCol>
                <a:gridCol w="1037804">
                  <a:extLst>
                    <a:ext uri="{9D8B030D-6E8A-4147-A177-3AD203B41FA5}">
                      <a16:colId xmlns:a16="http://schemas.microsoft.com/office/drawing/2014/main" xmlns="" val="2124518662"/>
                    </a:ext>
                  </a:extLst>
                </a:gridCol>
                <a:gridCol w="729371">
                  <a:extLst>
                    <a:ext uri="{9D8B030D-6E8A-4147-A177-3AD203B41FA5}">
                      <a16:colId xmlns:a16="http://schemas.microsoft.com/office/drawing/2014/main" xmlns="" val="3313806386"/>
                    </a:ext>
                  </a:extLst>
                </a:gridCol>
                <a:gridCol w="582257">
                  <a:extLst>
                    <a:ext uri="{9D8B030D-6E8A-4147-A177-3AD203B41FA5}">
                      <a16:colId xmlns:a16="http://schemas.microsoft.com/office/drawing/2014/main" xmlns="" val="1772855504"/>
                    </a:ext>
                  </a:extLst>
                </a:gridCol>
                <a:gridCol w="1000181">
                  <a:extLst>
                    <a:ext uri="{9D8B030D-6E8A-4147-A177-3AD203B41FA5}">
                      <a16:colId xmlns:a16="http://schemas.microsoft.com/office/drawing/2014/main" xmlns="" val="376339171"/>
                    </a:ext>
                  </a:extLst>
                </a:gridCol>
                <a:gridCol w="1037804">
                  <a:extLst>
                    <a:ext uri="{9D8B030D-6E8A-4147-A177-3AD203B41FA5}">
                      <a16:colId xmlns:a16="http://schemas.microsoft.com/office/drawing/2014/main" xmlns="" val="3152287973"/>
                    </a:ext>
                  </a:extLst>
                </a:gridCol>
                <a:gridCol w="896993">
                  <a:extLst>
                    <a:ext uri="{9D8B030D-6E8A-4147-A177-3AD203B41FA5}">
                      <a16:colId xmlns:a16="http://schemas.microsoft.com/office/drawing/2014/main" xmlns="" val="1515222847"/>
                    </a:ext>
                  </a:extLst>
                </a:gridCol>
              </a:tblGrid>
              <a:tr h="676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Objetivo do PES / PPA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Dotação Inicial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Alterações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Autorizado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Empenhado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do Autorizado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do Total Empenhado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Liquidado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Pago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Saldo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0235939"/>
                  </a:ext>
                </a:extLst>
              </a:tr>
              <a:tr h="35102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Apoio Administrativo/ Man e Gestão</a:t>
                      </a:r>
                    </a:p>
                  </a:txBody>
                  <a:tcPr marL="5584" marR="5584" marT="558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1.264.599.999,00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657.104.720,69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1.921.704.719,69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1.888.700.744,67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98,28%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57,92%</a:t>
                      </a:r>
                    </a:p>
                  </a:txBody>
                  <a:tcPr marL="5584" marR="5584" marT="558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1.886.771.390,24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1.831.195.398,92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33.003.975,02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5630873"/>
                  </a:ext>
                </a:extLst>
              </a:tr>
              <a:tr h="35102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Atenção Ambulatorial e Hospitalar</a:t>
                      </a:r>
                    </a:p>
                  </a:txBody>
                  <a:tcPr marL="5584" marR="5584" marT="558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813.458.067,00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530.396.866,51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1.343.854.933,51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1.138.323.703,53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84,71%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34,91%</a:t>
                      </a:r>
                    </a:p>
                  </a:txBody>
                  <a:tcPr marL="5584" marR="5584" marT="558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1.056.904.955,59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1.052.419.924,06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205.531.229,98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6074592"/>
                  </a:ext>
                </a:extLst>
              </a:tr>
              <a:tr h="35102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Atenção às Urgências e Emergências</a:t>
                      </a:r>
                    </a:p>
                  </a:txBody>
                  <a:tcPr marL="5584" marR="5584" marT="558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48.000.000,00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58.063.641,24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106.063.641,24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101.813.637,05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95,99%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3,12%</a:t>
                      </a:r>
                    </a:p>
                  </a:txBody>
                  <a:tcPr marL="5584" marR="5584" marT="558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99.255.531,89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99.255.531,89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4.250.004,19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9991623"/>
                  </a:ext>
                </a:extLst>
              </a:tr>
              <a:tr h="27007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Hemorrede</a:t>
                      </a:r>
                    </a:p>
                  </a:txBody>
                  <a:tcPr marL="5584" marR="5584" marT="558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28.210.000,00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4.700.000,96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32.910.000,96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25.674.215,50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78,01%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0,79%</a:t>
                      </a:r>
                    </a:p>
                  </a:txBody>
                  <a:tcPr marL="5584" marR="5584" marT="558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20.763.305,87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20.754.525,36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7.235.785,46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2658864"/>
                  </a:ext>
                </a:extLst>
              </a:tr>
              <a:tr h="27007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Assistência Farmacêutica</a:t>
                      </a:r>
                    </a:p>
                  </a:txBody>
                  <a:tcPr marL="5584" marR="5584" marT="558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19.936.000,00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4.839.439,63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24.775.439,63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23.017.182,69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92,90%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0,71%</a:t>
                      </a:r>
                    </a:p>
                  </a:txBody>
                  <a:tcPr marL="5584" marR="5584" marT="558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20.283.989,58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20.283.989,58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1.758.256,94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8689354"/>
                  </a:ext>
                </a:extLst>
              </a:tr>
              <a:tr h="27007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Atenção Primária</a:t>
                      </a:r>
                    </a:p>
                  </a:txBody>
                  <a:tcPr marL="5584" marR="5584" marT="558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24.470.000,00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-315.013,39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24.154.986,61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22.006.842,57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91,11%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0,67%</a:t>
                      </a:r>
                    </a:p>
                  </a:txBody>
                  <a:tcPr marL="5584" marR="5584" marT="558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21.567.077,30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21.517.077,30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2.148.144,04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4593598"/>
                  </a:ext>
                </a:extLst>
              </a:tr>
              <a:tr h="27007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Vigilância em Saúde</a:t>
                      </a:r>
                    </a:p>
                  </a:txBody>
                  <a:tcPr marL="5584" marR="5584" marT="558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22.323.797,00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16.382.556,31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38.706.353,31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19.205.820,91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49,62%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0,59%</a:t>
                      </a:r>
                    </a:p>
                  </a:txBody>
                  <a:tcPr marL="5584" marR="5584" marT="558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14.652.064,69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12.431.026,45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19.500.532,40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1584030"/>
                  </a:ext>
                </a:extLst>
              </a:tr>
              <a:tr h="27007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Saúde Digital</a:t>
                      </a:r>
                    </a:p>
                  </a:txBody>
                  <a:tcPr marL="5584" marR="5584" marT="558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22.541.347,00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8.441.872,56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30.983.219,56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16.985.683,91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54,82%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0,52%</a:t>
                      </a:r>
                    </a:p>
                  </a:txBody>
                  <a:tcPr marL="5584" marR="5584" marT="558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10.097.645,16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10.097.645,16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13.997.535,65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150787"/>
                  </a:ext>
                </a:extLst>
              </a:tr>
              <a:tr h="27007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 Psicossocial</a:t>
                      </a:r>
                    </a:p>
                  </a:txBody>
                  <a:tcPr marL="5584" marR="5584" marT="558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4.100.000,00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9.114.354,00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13.214.354,00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12.205.103,65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92,36%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0,37%</a:t>
                      </a:r>
                    </a:p>
                  </a:txBody>
                  <a:tcPr marL="5584" marR="5584" marT="558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11.674.230,29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11.674.230,29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1.009.250,35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1866705"/>
                  </a:ext>
                </a:extLst>
              </a:tr>
              <a:tr h="35102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Cuidado a Pessoa com Deficiência</a:t>
                      </a:r>
                    </a:p>
                  </a:txBody>
                  <a:tcPr marL="5584" marR="5584" marT="558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11.600.000,00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7.140.058,75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18.740.058,75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10.392.625,91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55,46%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0,32%</a:t>
                      </a:r>
                    </a:p>
                  </a:txBody>
                  <a:tcPr marL="5584" marR="5584" marT="558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10.276.033,54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10.276.033,54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8.347.432,84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6537793"/>
                  </a:ext>
                </a:extLst>
              </a:tr>
              <a:tr h="27007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Educação Permanente</a:t>
                      </a:r>
                    </a:p>
                  </a:txBody>
                  <a:tcPr marL="5584" marR="5584" marT="558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2.440.000,00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6.208.803,10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8.648.803,10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1.895.091,61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21,91%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0,06%</a:t>
                      </a:r>
                    </a:p>
                  </a:txBody>
                  <a:tcPr marL="5584" marR="5584" marT="558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1.440.999,62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1.437.572,35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6.753.711,49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4850692"/>
                  </a:ext>
                </a:extLst>
              </a:tr>
              <a:tr h="35102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estratégica e participativa</a:t>
                      </a:r>
                    </a:p>
                  </a:txBody>
                  <a:tcPr marL="5584" marR="5584" marT="558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640.000,00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421.562,53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1.061.562,53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544.731,63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51,31%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0,02%</a:t>
                      </a:r>
                    </a:p>
                  </a:txBody>
                  <a:tcPr marL="5584" marR="5584" marT="558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488.707,23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488.707,23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516.830,90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393611"/>
                  </a:ext>
                </a:extLst>
              </a:tr>
              <a:tr h="27007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 Materna e Infantil</a:t>
                      </a:r>
                    </a:p>
                  </a:txBody>
                  <a:tcPr marL="5584" marR="5584" marT="558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640.000,00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-43.934,24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596.065,76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253.655,04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42,55%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5584" marR="5584" marT="558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231.178,38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231.178,38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342.410,72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6135589"/>
                  </a:ext>
                </a:extLst>
              </a:tr>
              <a:tr h="3408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584" marR="5584" marT="558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2.262.959.210,00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1.302.454.928,65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3.565.414.138,65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3.261.019.038,67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effectLst/>
                          <a:latin typeface="Calibri" panose="020F0502020204030204" pitchFamily="34" charset="0"/>
                        </a:rPr>
                        <a:t>91,46%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5584" marR="5584" marT="558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3.154.407.109,38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3.092.062.840,51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304.395.099,98</a:t>
                      </a: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8652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9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xmlns="" id="{CBC1B7F3-01BB-F03E-0B73-865AE2BF03B3}"/>
              </a:ext>
            </a:extLst>
          </p:cNvPr>
          <p:cNvSpPr/>
          <p:nvPr/>
        </p:nvSpPr>
        <p:spPr>
          <a:xfrm>
            <a:off x="3729738" y="38902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55B24F4-F30D-1F31-F266-ED2691FFF691}"/>
              </a:ext>
            </a:extLst>
          </p:cNvPr>
          <p:cNvSpPr txBox="1"/>
          <p:nvPr/>
        </p:nvSpPr>
        <p:spPr>
          <a:xfrm>
            <a:off x="128464" y="1060719"/>
            <a:ext cx="9905999" cy="665514"/>
          </a:xfrm>
          <a:prstGeom prst="rect">
            <a:avLst/>
          </a:prstGeom>
          <a:noFill/>
        </p:spPr>
        <p:txBody>
          <a:bodyPr wrap="square" lIns="49483" tIns="24739" rIns="49483" bIns="24739">
            <a:spAutoFit/>
          </a:bodyPr>
          <a:lstStyle/>
          <a:p>
            <a:pPr algn="ctr" defTabSz="742267">
              <a:defRPr/>
            </a:pPr>
            <a:r>
              <a:rPr lang="pt-BR" sz="2000" b="1" dirty="0">
                <a:solidFill>
                  <a:schemeClr val="tx2"/>
                </a:solidFill>
                <a:latin typeface="Poppins Semi-Bold"/>
                <a:cs typeface="+mn-cs"/>
              </a:rPr>
              <a:t>Programação e Execução Orçamentária da Saúde, 3º Quad. 2024</a:t>
            </a:r>
            <a:r>
              <a:rPr lang="pt-PT" sz="2000" b="1" dirty="0">
                <a:solidFill>
                  <a:schemeClr val="tx2"/>
                </a:solidFill>
                <a:latin typeface="Poppins Semi-Bold"/>
                <a:cs typeface="+mn-cs"/>
              </a:rPr>
              <a:t>, por Ação do Orçamento</a:t>
            </a:r>
            <a:endParaRPr lang="pt-BR" sz="2000" b="1" dirty="0">
              <a:solidFill>
                <a:schemeClr val="tx2"/>
              </a:solidFill>
              <a:latin typeface="Poppins Semi-Bold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41F8515-9138-0B2E-A6A9-92DBF9BD02F8}"/>
              </a:ext>
            </a:extLst>
          </p:cNvPr>
          <p:cNvSpPr/>
          <p:nvPr/>
        </p:nvSpPr>
        <p:spPr>
          <a:xfrm>
            <a:off x="27248" y="6577608"/>
            <a:ext cx="3237769" cy="307724"/>
          </a:xfrm>
          <a:prstGeom prst="rect">
            <a:avLst/>
          </a:prstGeom>
        </p:spPr>
        <p:txBody>
          <a:bodyPr wrap="none" lIns="91388" tIns="45694" rIns="91388" bIns="45694">
            <a:spAutoFit/>
          </a:bodyPr>
          <a:lstStyle/>
          <a:p>
            <a:pPr fontAlgn="ctr"/>
            <a:r>
              <a:rPr lang="pt-BR" sz="1400" dirty="0">
                <a:solidFill>
                  <a:srgbClr val="000000"/>
                </a:solidFill>
              </a:rPr>
              <a:t>Fonte: SIAFE-TO – Progfonte - 21/01/2025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31E8930-4131-FE49-2350-9AED6B096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6" y="1799029"/>
            <a:ext cx="9906000" cy="451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xmlns="" id="{CBC1B7F3-01BB-F03E-0B73-865AE2BF03B3}"/>
              </a:ext>
            </a:extLst>
          </p:cNvPr>
          <p:cNvSpPr/>
          <p:nvPr/>
        </p:nvSpPr>
        <p:spPr>
          <a:xfrm>
            <a:off x="3729738" y="38902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41F8515-9138-0B2E-A6A9-92DBF9BD02F8}"/>
              </a:ext>
            </a:extLst>
          </p:cNvPr>
          <p:cNvSpPr/>
          <p:nvPr/>
        </p:nvSpPr>
        <p:spPr>
          <a:xfrm>
            <a:off x="1" y="3989536"/>
            <a:ext cx="3237769" cy="307724"/>
          </a:xfrm>
          <a:prstGeom prst="rect">
            <a:avLst/>
          </a:prstGeom>
        </p:spPr>
        <p:txBody>
          <a:bodyPr wrap="none" lIns="91388" tIns="45694" rIns="91388" bIns="45694">
            <a:spAutoFit/>
          </a:bodyPr>
          <a:lstStyle/>
          <a:p>
            <a:pPr fontAlgn="ctr"/>
            <a:r>
              <a:rPr lang="pt-BR" sz="1400" dirty="0">
                <a:solidFill>
                  <a:srgbClr val="000000"/>
                </a:solidFill>
              </a:rPr>
              <a:t>Fonte: SIAFE-TO – Progfonte - 21/01/2025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D575FA9-BF44-BBC8-03C3-4CC87EC26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" y="2204864"/>
            <a:ext cx="9906000" cy="18002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9E711E0-FB93-EC88-8CB2-05E96B225205}"/>
              </a:ext>
            </a:extLst>
          </p:cNvPr>
          <p:cNvSpPr txBox="1"/>
          <p:nvPr/>
        </p:nvSpPr>
        <p:spPr>
          <a:xfrm>
            <a:off x="56456" y="1147048"/>
            <a:ext cx="9905999" cy="788625"/>
          </a:xfrm>
          <a:prstGeom prst="rect">
            <a:avLst/>
          </a:prstGeom>
          <a:noFill/>
        </p:spPr>
        <p:txBody>
          <a:bodyPr wrap="square" lIns="49483" tIns="24739" rIns="49483" bIns="24739">
            <a:spAutoFit/>
          </a:bodyPr>
          <a:lstStyle/>
          <a:p>
            <a:pPr algn="ctr" defTabSz="742267">
              <a:defRPr/>
            </a:pPr>
            <a:r>
              <a:rPr lang="pt-BR" sz="2400" b="1" dirty="0">
                <a:solidFill>
                  <a:schemeClr val="tx2"/>
                </a:solidFill>
                <a:latin typeface="Poppins Semi-Bold"/>
                <a:cs typeface="+mn-cs"/>
              </a:rPr>
              <a:t>Programação e Execução Orçamentária da Saúde, 3º Quad. 2024</a:t>
            </a:r>
            <a:endParaRPr lang="pt-PT" sz="2400" b="1" dirty="0">
              <a:solidFill>
                <a:schemeClr val="tx2"/>
              </a:solidFill>
              <a:latin typeface="Poppins Semi-Bold"/>
              <a:cs typeface="+mn-cs"/>
            </a:endParaRPr>
          </a:p>
          <a:p>
            <a:pPr algn="ctr" defTabSz="742267">
              <a:defRPr/>
            </a:pPr>
            <a:r>
              <a:rPr lang="pt-PT" sz="2400" b="1" dirty="0">
                <a:solidFill>
                  <a:schemeClr val="tx2"/>
                </a:solidFill>
                <a:latin typeface="Poppins Semi-Bold"/>
                <a:cs typeface="+mn-cs"/>
              </a:rPr>
              <a:t>Totais das Ações de Gestão e Ações Temáticas</a:t>
            </a:r>
            <a:endParaRPr lang="pt-BR" sz="2400" b="1" dirty="0">
              <a:solidFill>
                <a:schemeClr val="tx2"/>
              </a:solidFill>
              <a:latin typeface="Poppins Semi-Bol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0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3CC0CAB-1A90-7EBE-BE5C-2A271BCC5DD9}"/>
              </a:ext>
            </a:extLst>
          </p:cNvPr>
          <p:cNvSpPr txBox="1"/>
          <p:nvPr/>
        </p:nvSpPr>
        <p:spPr>
          <a:xfrm>
            <a:off x="27782" y="44626"/>
            <a:ext cx="9875108" cy="830944"/>
          </a:xfrm>
          <a:prstGeom prst="rect">
            <a:avLst/>
          </a:prstGeom>
          <a:noFill/>
        </p:spPr>
        <p:txBody>
          <a:bodyPr wrap="square" lIns="91388" tIns="45694" rIns="91388" bIns="45694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altLang="pt-BR" sz="2400" b="1" dirty="0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Orçamento da Saúde Autorizado, 3º Quad. de 2024</a:t>
            </a:r>
          </a:p>
          <a:p>
            <a:pPr algn="ctr">
              <a:spcAft>
                <a:spcPts val="0"/>
              </a:spcAft>
            </a:pPr>
            <a:r>
              <a:rPr lang="pt-BR" altLang="pt-BR" sz="2400" b="1" dirty="0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pt-BR" altLang="pt-BR" sz="2400" b="1" i="1" dirty="0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P</a:t>
            </a:r>
            <a:r>
              <a:rPr lang="pt-BR" sz="2400" b="1" i="1" dirty="0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rograma de Gestão e Manutenção</a:t>
            </a:r>
            <a:r>
              <a:rPr lang="pt-BR" sz="2400" b="1" dirty="0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: R$ 1.921.704.719,69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689D235-D4B0-06BE-A2D6-162A63D44566}"/>
              </a:ext>
            </a:extLst>
          </p:cNvPr>
          <p:cNvSpPr/>
          <p:nvPr/>
        </p:nvSpPr>
        <p:spPr>
          <a:xfrm>
            <a:off x="44017" y="6481648"/>
            <a:ext cx="3987974" cy="307724"/>
          </a:xfrm>
          <a:prstGeom prst="rect">
            <a:avLst/>
          </a:prstGeom>
        </p:spPr>
        <p:txBody>
          <a:bodyPr wrap="none" lIns="91388" tIns="45694" rIns="91388" bIns="45694">
            <a:spAutoFit/>
          </a:bodyPr>
          <a:lstStyle/>
          <a:p>
            <a:pPr fontAlgn="ctr"/>
            <a:r>
              <a:rPr lang="pt-BR" sz="1400" dirty="0">
                <a:solidFill>
                  <a:srgbClr val="000000"/>
                </a:solidFill>
              </a:rPr>
              <a:t>Fonte: SIAFE-TO – Progfonte, acesso em 21/01/2025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673390"/>
              </p:ext>
            </p:extLst>
          </p:nvPr>
        </p:nvGraphicFramePr>
        <p:xfrm>
          <a:off x="128464" y="887995"/>
          <a:ext cx="977442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87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672F3C84-E3E3-03B5-BE73-6D3E89D219AC}"/>
              </a:ext>
            </a:extLst>
          </p:cNvPr>
          <p:cNvSpPr/>
          <p:nvPr/>
        </p:nvSpPr>
        <p:spPr>
          <a:xfrm>
            <a:off x="3801746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558E7C6-1875-5A45-68AE-CE9DF908AD07}"/>
              </a:ext>
            </a:extLst>
          </p:cNvPr>
          <p:cNvSpPr txBox="1"/>
          <p:nvPr/>
        </p:nvSpPr>
        <p:spPr>
          <a:xfrm>
            <a:off x="22786" y="980732"/>
            <a:ext cx="9905999" cy="788625"/>
          </a:xfrm>
          <a:prstGeom prst="rect">
            <a:avLst/>
          </a:prstGeom>
          <a:noFill/>
        </p:spPr>
        <p:txBody>
          <a:bodyPr wrap="square" lIns="49483" tIns="24739" rIns="49483" bIns="24739">
            <a:spAutoFit/>
          </a:bodyPr>
          <a:lstStyle/>
          <a:p>
            <a:pPr algn="ctr" defTabSz="742267">
              <a:defRPr/>
            </a:pPr>
            <a:r>
              <a:rPr lang="pt-BR" sz="2400" b="1" dirty="0">
                <a:latin typeface="Poppins Semi-Bold"/>
                <a:cs typeface="+mn-cs"/>
              </a:rPr>
              <a:t>Programação e Execução Orçamentária da Saúde, 3º Quad. 2024, por Ações d</a:t>
            </a:r>
            <a:r>
              <a:rPr lang="pt-BR" sz="2400" b="1" dirty="0" bmk="_Toc158282328">
                <a:latin typeface="+mn-lt"/>
                <a:ea typeface="Calibri" pitchFamily="34" charset="0"/>
                <a:cs typeface="Times New Roman" pitchFamily="18" charset="0"/>
              </a:rPr>
              <a:t>o Programa de </a:t>
            </a:r>
            <a:r>
              <a:rPr lang="pt-BR" sz="2400" b="1" i="1" dirty="0" bmk="_Toc158282328">
                <a:latin typeface="+mn-lt"/>
                <a:ea typeface="Calibri" pitchFamily="34" charset="0"/>
                <a:cs typeface="Times New Roman" pitchFamily="18" charset="0"/>
              </a:rPr>
              <a:t>Gestão e Manutenção</a:t>
            </a:r>
            <a:endParaRPr lang="pt-BR" sz="2400" b="1" i="1" dirty="0">
              <a:latin typeface="Poppins Semi-Bold"/>
              <a:cs typeface="+mn-cs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866263"/>
              </p:ext>
            </p:extLst>
          </p:nvPr>
        </p:nvGraphicFramePr>
        <p:xfrm>
          <a:off x="56457" y="1916837"/>
          <a:ext cx="9793088" cy="401564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81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8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13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246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</a:rPr>
                        <a:t>Ação Orçamentária</a:t>
                      </a:r>
                      <a:endParaRPr lang="pt-BR" sz="1600" b="1" i="0" u="none" strike="noStrike" dirty="0">
                        <a:effectLst/>
                        <a:latin typeface="Calibri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 Inicial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marL="0" algn="ctr" defTabSz="742166" rtl="0" eaLnBrk="1" fontAlgn="ctr" latinLnBrk="0" hangingPunct="1"/>
                      <a:r>
                        <a:rPr lang="pt-BR" sz="1600" b="1" u="none" strike="noStrike" kern="1200" dirty="0">
                          <a:effectLst/>
                        </a:rPr>
                        <a:t>Autorizado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marL="0" algn="ctr" defTabSz="742166" rtl="0" eaLnBrk="1" fontAlgn="ctr" latinLnBrk="0" hangingPunct="1"/>
                      <a:r>
                        <a:rPr lang="pt-BR" sz="1600" b="1" u="none" strike="noStrike" kern="1200" dirty="0">
                          <a:effectLst/>
                        </a:rPr>
                        <a:t>Empenhado 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 % de Execução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 Liquidado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 Pago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 Saldo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3" marR="7213" marT="721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613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u="none" strike="noStrike" dirty="0">
                          <a:effectLst/>
                        </a:rPr>
                        <a:t>4152 - Manutenção de recursos humanos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 dirty="0">
                          <a:effectLst/>
                        </a:rPr>
                        <a:t>1.180.689.426,00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 dirty="0">
                          <a:effectLst/>
                        </a:rPr>
                        <a:t>1.818.872.793,68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 dirty="0">
                          <a:effectLst/>
                        </a:rPr>
                        <a:t>1.786.098.287,45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effectLst/>
                        </a:rPr>
                        <a:t>94,57%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 dirty="0">
                          <a:effectLst/>
                        </a:rPr>
                        <a:t>1.786.098.287,45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>
                          <a:effectLst/>
                        </a:rPr>
                        <a:t>1.734.300.599,13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>
                          <a:effectLst/>
                        </a:rPr>
                        <a:t>32.774.506,23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9693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u="none" strike="noStrike" dirty="0">
                          <a:effectLst/>
                        </a:rPr>
                        <a:t>4518 - Manutenção do plano de saúde dos servidores da Secretaria da saúde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 dirty="0">
                          <a:effectLst/>
                        </a:rPr>
                        <a:t>63.310.573,00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 dirty="0">
                          <a:effectLst/>
                        </a:rPr>
                        <a:t>45.678.838,48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 dirty="0">
                          <a:effectLst/>
                        </a:rPr>
                        <a:t>45.678.837,09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effectLst/>
                        </a:rPr>
                        <a:t>2,42%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 dirty="0">
                          <a:effectLst/>
                        </a:rPr>
                        <a:t>45.678.837,09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 dirty="0">
                          <a:effectLst/>
                        </a:rPr>
                        <a:t>41.945.368,27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>
                          <a:effectLst/>
                        </a:rPr>
                        <a:t>1,39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6813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u="none" strike="noStrike" dirty="0">
                          <a:effectLst/>
                        </a:rPr>
                        <a:t>4200 - Coordenação e manutenção dos serviços administrativos gerais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 dirty="0">
                          <a:effectLst/>
                        </a:rPr>
                        <a:t>12.100.000,00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 dirty="0">
                          <a:effectLst/>
                        </a:rPr>
                        <a:t>30.804.802,93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 dirty="0">
                          <a:effectLst/>
                        </a:rPr>
                        <a:t>30.775.338,64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effectLst/>
                        </a:rPr>
                        <a:t>1,63%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 dirty="0">
                          <a:effectLst/>
                        </a:rPr>
                        <a:t>29.914.272,08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 dirty="0">
                          <a:effectLst/>
                        </a:rPr>
                        <a:t>29.913.731,18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 dirty="0">
                          <a:effectLst/>
                        </a:rPr>
                        <a:t>29.464,29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0013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u="none" strike="noStrike" dirty="0">
                          <a:effectLst/>
                        </a:rPr>
                        <a:t>6036 - Fornecimento de insumos e serviços de saúde por Sentenças Judiciais, Ação Civil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 dirty="0">
                          <a:effectLst/>
                        </a:rPr>
                        <a:t>5.000.000,00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 dirty="0">
                          <a:effectLst/>
                        </a:rPr>
                        <a:t>19.712.602,60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 dirty="0">
                          <a:effectLst/>
                        </a:rPr>
                        <a:t>19.712.601,69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effectLst/>
                        </a:rPr>
                        <a:t>1,04%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>
                          <a:effectLst/>
                        </a:rPr>
                        <a:t>18.647.347,05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 dirty="0">
                          <a:effectLst/>
                        </a:rPr>
                        <a:t>18.644.046,05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 dirty="0">
                          <a:effectLst/>
                        </a:rPr>
                        <a:t>0,91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613"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u="none" strike="noStrike">
                          <a:effectLst/>
                        </a:rPr>
                        <a:t>4253 - Manutenção de serviços de transporte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 dirty="0">
                          <a:effectLst/>
                        </a:rPr>
                        <a:t>3.500.000,00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>
                          <a:effectLst/>
                        </a:rPr>
                        <a:t>6.635.682,00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>
                          <a:effectLst/>
                        </a:rPr>
                        <a:t>6.435.679,80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u="none" strike="noStrike" dirty="0">
                          <a:effectLst/>
                        </a:rPr>
                        <a:t>0,34%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>
                          <a:effectLst/>
                        </a:rPr>
                        <a:t>6.432.646,57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>
                          <a:effectLst/>
                        </a:rPr>
                        <a:t>6.391.654,29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u="none" strike="noStrike" dirty="0">
                          <a:effectLst/>
                        </a:rPr>
                        <a:t>200.002,20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72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Total</a:t>
                      </a:r>
                      <a:endParaRPr lang="pt-BR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u="none" strike="noStrike" dirty="0">
                          <a:effectLst/>
                        </a:rPr>
                        <a:t>1.264.599.999,00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u="none" strike="noStrike" dirty="0">
                          <a:effectLst/>
                        </a:rPr>
                        <a:t> 1.921.704.719,69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u="none" strike="noStrike" dirty="0">
                          <a:effectLst/>
                        </a:rPr>
                        <a:t>1.888.700.744,67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u="none" strike="noStrike" dirty="0">
                          <a:effectLst/>
                        </a:rPr>
                        <a:t>100,00%</a:t>
                      </a:r>
                      <a:endParaRPr lang="pt-BR" sz="1300" b="1" i="0" u="none" strike="noStrike" dirty="0">
                        <a:effectLst/>
                        <a:latin typeface="Tahoma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u="none" strike="noStrike" dirty="0">
                          <a:effectLst/>
                        </a:rPr>
                        <a:t>1.886.771.390,24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u="none" strike="noStrike" dirty="0">
                          <a:effectLst/>
                        </a:rPr>
                        <a:t>1.831.195.398,92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3" marR="7213" marT="721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u="none" strike="noStrike" dirty="0">
                          <a:effectLst/>
                        </a:rPr>
                        <a:t>33.003.975,02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3" marR="7213" marT="7213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A79F0F65-82E8-4C8D-D04C-2B82959BEB94}"/>
              </a:ext>
            </a:extLst>
          </p:cNvPr>
          <p:cNvSpPr/>
          <p:nvPr/>
        </p:nvSpPr>
        <p:spPr>
          <a:xfrm>
            <a:off x="272483" y="6093298"/>
            <a:ext cx="3987974" cy="307724"/>
          </a:xfrm>
          <a:prstGeom prst="rect">
            <a:avLst/>
          </a:prstGeom>
        </p:spPr>
        <p:txBody>
          <a:bodyPr wrap="none" lIns="91388" tIns="45694" rIns="91388" bIns="45694">
            <a:spAutoFit/>
          </a:bodyPr>
          <a:lstStyle/>
          <a:p>
            <a:pPr fontAlgn="ctr"/>
            <a:r>
              <a:rPr lang="pt-BR" sz="1400" dirty="0">
                <a:solidFill>
                  <a:srgbClr val="000000"/>
                </a:solidFill>
              </a:rPr>
              <a:t>Fonte: SIAFE-TO – Progfonte, acesso em 21/01/2025</a:t>
            </a:r>
          </a:p>
        </p:txBody>
      </p:sp>
    </p:spTree>
    <p:extLst>
      <p:ext uri="{BB962C8B-B14F-4D97-AF65-F5344CB8AC3E}">
        <p14:creationId xmlns:p14="http://schemas.microsoft.com/office/powerpoint/2010/main" val="28543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xmlns="" id="{CBC1B7F3-01BB-F03E-0B73-865AE2BF03B3}"/>
              </a:ext>
            </a:extLst>
          </p:cNvPr>
          <p:cNvSpPr/>
          <p:nvPr/>
        </p:nvSpPr>
        <p:spPr>
          <a:xfrm>
            <a:off x="3729738" y="38902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55B24F4-F30D-1F31-F266-ED2691FFF691}"/>
              </a:ext>
            </a:extLst>
          </p:cNvPr>
          <p:cNvSpPr txBox="1"/>
          <p:nvPr/>
        </p:nvSpPr>
        <p:spPr>
          <a:xfrm>
            <a:off x="-9466" y="924126"/>
            <a:ext cx="9905999" cy="419293"/>
          </a:xfrm>
          <a:prstGeom prst="rect">
            <a:avLst/>
          </a:prstGeom>
          <a:noFill/>
        </p:spPr>
        <p:txBody>
          <a:bodyPr wrap="square" lIns="49483" tIns="24739" rIns="49483" bIns="24739">
            <a:spAutoFit/>
          </a:bodyPr>
          <a:lstStyle/>
          <a:p>
            <a:pPr algn="ctr" defTabSz="742267">
              <a:defRPr/>
            </a:pPr>
            <a:r>
              <a:rPr lang="pt-BR" sz="2400" b="1" dirty="0">
                <a:solidFill>
                  <a:schemeClr val="tx2"/>
                </a:solidFill>
                <a:latin typeface="Poppins Semi-Bold"/>
                <a:cs typeface="+mn-cs"/>
              </a:rPr>
              <a:t>Execução orçamentária e financeira por função e subfunção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41F8515-9138-0B2E-A6A9-92DBF9BD02F8}"/>
              </a:ext>
            </a:extLst>
          </p:cNvPr>
          <p:cNvSpPr/>
          <p:nvPr/>
        </p:nvSpPr>
        <p:spPr>
          <a:xfrm>
            <a:off x="2" y="6511326"/>
            <a:ext cx="6333039" cy="307724"/>
          </a:xfrm>
          <a:prstGeom prst="rect">
            <a:avLst/>
          </a:prstGeom>
        </p:spPr>
        <p:txBody>
          <a:bodyPr wrap="none" lIns="91388" tIns="45694" rIns="91388" bIns="45694">
            <a:spAutoFit/>
          </a:bodyPr>
          <a:lstStyle/>
          <a:p>
            <a:pPr fontAlgn="ctr"/>
            <a:r>
              <a:rPr lang="pt-BR" sz="1400" dirty="0">
                <a:solidFill>
                  <a:srgbClr val="000000"/>
                </a:solidFill>
              </a:rPr>
              <a:t>Fonte: SIAFE-TO - Anexo 11  - Por Função, Subfunção e Fonte (por UG) – 15/02/2025.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BCEBEE3-C6D4-395E-D23D-D0A1FCDCA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5" y="1500336"/>
            <a:ext cx="9906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69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9"/>
          <p:cNvSpPr txBox="1"/>
          <p:nvPr/>
        </p:nvSpPr>
        <p:spPr>
          <a:xfrm>
            <a:off x="4664968" y="1196753"/>
            <a:ext cx="2088232" cy="707805"/>
          </a:xfrm>
          <a:prstGeom prst="rect">
            <a:avLst/>
          </a:prstGeom>
          <a:noFill/>
        </p:spPr>
        <p:txBody>
          <a:bodyPr wrap="square" lIns="91362" tIns="45680" rIns="91362" bIns="4568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57,92% do Empenhado Total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-16405" y="248675"/>
            <a:ext cx="9938810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pPr defTabSz="742267">
              <a:defRPr/>
            </a:pPr>
            <a:r>
              <a:rPr lang="pt-BR" sz="2800" b="1" dirty="0">
                <a:solidFill>
                  <a:schemeClr val="tx2"/>
                </a:solidFill>
                <a:latin typeface="+mj-lt"/>
                <a:cs typeface="+mn-cs"/>
              </a:rPr>
              <a:t>Programa de Gestão e Manutenção - 3º </a:t>
            </a:r>
            <a:r>
              <a:rPr lang="pt-BR" sz="2800" b="1" noProof="1">
                <a:solidFill>
                  <a:schemeClr val="tx2"/>
                </a:solidFill>
                <a:latin typeface="+mj-lt"/>
                <a:cs typeface="+mn-cs"/>
              </a:rPr>
              <a:t>Quad</a:t>
            </a:r>
            <a:r>
              <a:rPr lang="pt-BR" sz="2800" b="1" dirty="0">
                <a:solidFill>
                  <a:schemeClr val="tx2"/>
                </a:solidFill>
                <a:latin typeface="+mj-lt"/>
                <a:cs typeface="+mn-cs"/>
              </a:rPr>
              <a:t>. 2024</a:t>
            </a:r>
          </a:p>
        </p:txBody>
      </p:sp>
      <p:sp>
        <p:nvSpPr>
          <p:cNvPr id="6" name="Retângulo 5"/>
          <p:cNvSpPr/>
          <p:nvPr/>
        </p:nvSpPr>
        <p:spPr>
          <a:xfrm>
            <a:off x="56456" y="6525350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Progfonte FES 2024 - acesso em 21/01/2025.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AB9998DB-E969-BF32-797E-F7D2E5AD22FF}"/>
              </a:ext>
            </a:extLst>
          </p:cNvPr>
          <p:cNvSpPr/>
          <p:nvPr/>
        </p:nvSpPr>
        <p:spPr>
          <a:xfrm>
            <a:off x="7618170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978689"/>
              </p:ext>
            </p:extLst>
          </p:nvPr>
        </p:nvGraphicFramePr>
        <p:xfrm>
          <a:off x="128591" y="836716"/>
          <a:ext cx="9648825" cy="568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2577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93646" y="15035"/>
            <a:ext cx="4643333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Ações Orçamentárias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3FCF37C6-4BBD-A800-0C77-B99E65DD22E1}"/>
              </a:ext>
            </a:extLst>
          </p:cNvPr>
          <p:cNvSpPr/>
          <p:nvPr/>
        </p:nvSpPr>
        <p:spPr>
          <a:xfrm>
            <a:off x="7483419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00000000-0008-0000-1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155013"/>
              </p:ext>
            </p:extLst>
          </p:nvPr>
        </p:nvGraphicFramePr>
        <p:xfrm>
          <a:off x="137587" y="428626"/>
          <a:ext cx="9630833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908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15552" y="6623774"/>
            <a:ext cx="3096344" cy="261543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100" dirty="0"/>
              <a:t>Fonte: SIAFE - </a:t>
            </a:r>
            <a:r>
              <a:rPr lang="pt-BR" sz="1100" dirty="0" err="1"/>
              <a:t>Impby</a:t>
            </a:r>
            <a:r>
              <a:rPr lang="pt-BR" sz="1100" dirty="0"/>
              <a:t> – 21/01/2025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6248BCB-1FF8-40CD-E19F-70AA77C3CBCB}"/>
              </a:ext>
            </a:extLst>
          </p:cNvPr>
          <p:cNvSpPr txBox="1"/>
          <p:nvPr/>
        </p:nvSpPr>
        <p:spPr>
          <a:xfrm>
            <a:off x="27782" y="-27384"/>
            <a:ext cx="9875108" cy="954055"/>
          </a:xfrm>
          <a:prstGeom prst="rect">
            <a:avLst/>
          </a:prstGeom>
          <a:noFill/>
        </p:spPr>
        <p:txBody>
          <a:bodyPr wrap="square" lIns="91388" tIns="45694" rIns="91388" bIns="45694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dirty="0" bmk="_Toc158282328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Orçamento da Saúde - Execução por Grupo de Despesa</a:t>
            </a:r>
          </a:p>
          <a:p>
            <a:pPr>
              <a:spcAft>
                <a:spcPts val="0"/>
              </a:spcAft>
            </a:pPr>
            <a:r>
              <a:rPr lang="pt-BR" altLang="pt-BR" sz="2800" b="1" dirty="0" bmk="_Toc158282328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3º Quad. de 2024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0000000-0008-0000-0100-00003F1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800911"/>
              </p:ext>
            </p:extLst>
          </p:nvPr>
        </p:nvGraphicFramePr>
        <p:xfrm>
          <a:off x="27782" y="764704"/>
          <a:ext cx="9749754" cy="585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98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448947" y="1061716"/>
            <a:ext cx="1716365" cy="1015582"/>
          </a:xfrm>
          <a:prstGeom prst="rect">
            <a:avLst/>
          </a:prstGeom>
          <a:noFill/>
        </p:spPr>
        <p:txBody>
          <a:bodyPr wrap="square" lIns="91362" tIns="45680" rIns="91362" bIns="45680" rtlCol="0">
            <a:spAutoFit/>
          </a:bodyPr>
          <a:lstStyle/>
          <a:p>
            <a:pPr algn="ctr"/>
            <a:r>
              <a:rPr lang="pt-BR" sz="2000" dirty="0"/>
              <a:t>34,91% do Empenhado Total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629" y="97647"/>
            <a:ext cx="9938810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Atenção Especializada - 3º Quad. 2024 </a:t>
            </a:r>
            <a:endParaRPr lang="pt-BR" sz="2800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97577B58-35C7-03ED-3C12-97684A99E0C9}"/>
              </a:ext>
            </a:extLst>
          </p:cNvPr>
          <p:cNvSpPr/>
          <p:nvPr/>
        </p:nvSpPr>
        <p:spPr>
          <a:xfrm>
            <a:off x="7546162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Retângulo 10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550558"/>
              </p:ext>
            </p:extLst>
          </p:nvPr>
        </p:nvGraphicFramePr>
        <p:xfrm>
          <a:off x="130973" y="620842"/>
          <a:ext cx="9502551" cy="5814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8BD5CF71-072B-0747-2A60-F39141BBAF9C}"/>
              </a:ext>
            </a:extLst>
          </p:cNvPr>
          <p:cNvSpPr/>
          <p:nvPr/>
        </p:nvSpPr>
        <p:spPr>
          <a:xfrm>
            <a:off x="7541275" y="17359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93646" y="15035"/>
            <a:ext cx="4643333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Ações Orçamentárias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0000000-0008-0000-1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387539"/>
              </p:ext>
            </p:extLst>
          </p:nvPr>
        </p:nvGraphicFramePr>
        <p:xfrm>
          <a:off x="1" y="428626"/>
          <a:ext cx="9768416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5803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586135" y="671509"/>
            <a:ext cx="1512168" cy="923249"/>
          </a:xfrm>
          <a:prstGeom prst="rect">
            <a:avLst/>
          </a:prstGeom>
          <a:noFill/>
        </p:spPr>
        <p:txBody>
          <a:bodyPr wrap="square" lIns="91362" tIns="45680" rIns="91362" bIns="4568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dirty="0"/>
              <a:t>3,12% do Empenhado Total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6405" y="148315"/>
            <a:ext cx="9938810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Rede de Urgência e Emergência - 3º Quad. 2024</a:t>
            </a:r>
            <a:endParaRPr lang="pt-BR" sz="2800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2D3422CD-8BFF-3C80-1653-52ECED82162C}"/>
              </a:ext>
            </a:extLst>
          </p:cNvPr>
          <p:cNvSpPr/>
          <p:nvPr/>
        </p:nvSpPr>
        <p:spPr>
          <a:xfrm>
            <a:off x="7473280" y="19509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Retângulo 9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00000000-0008-0000-0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301404"/>
              </p:ext>
            </p:extLst>
          </p:nvPr>
        </p:nvGraphicFramePr>
        <p:xfrm>
          <a:off x="130973" y="836716"/>
          <a:ext cx="9502551" cy="559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1207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BEAE4A08-CCA6-1AE7-B1F0-E094836EC560}"/>
              </a:ext>
            </a:extLst>
          </p:cNvPr>
          <p:cNvSpPr/>
          <p:nvPr/>
        </p:nvSpPr>
        <p:spPr>
          <a:xfrm>
            <a:off x="7546162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93646" y="15035"/>
            <a:ext cx="4643333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dirty="0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Ação Orçamentária</a:t>
            </a:r>
          </a:p>
        </p:txBody>
      </p:sp>
      <p:sp>
        <p:nvSpPr>
          <p:cNvPr id="9" name="Retângulo 8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0000000-0008-0000-1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145491"/>
              </p:ext>
            </p:extLst>
          </p:nvPr>
        </p:nvGraphicFramePr>
        <p:xfrm>
          <a:off x="137587" y="428626"/>
          <a:ext cx="9630833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4471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9"/>
          <p:cNvSpPr txBox="1"/>
          <p:nvPr/>
        </p:nvSpPr>
        <p:spPr>
          <a:xfrm>
            <a:off x="4448944" y="1988840"/>
            <a:ext cx="1728193" cy="1015582"/>
          </a:xfrm>
          <a:prstGeom prst="rect">
            <a:avLst/>
          </a:prstGeom>
          <a:noFill/>
        </p:spPr>
        <p:txBody>
          <a:bodyPr wrap="square" lIns="91362" tIns="45680" rIns="91362" bIns="4568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0,79% do Empenhado Total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54750" y="107368"/>
            <a:ext cx="9938810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r>
              <a:rPr lang="pt-BR" sz="2800" b="1" dirty="0" err="1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Hemorrede</a:t>
            </a:r>
            <a:r>
              <a:rPr lang="pt-BR" sz="2800" b="1" dirty="0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- 3º Quad. 2024</a:t>
            </a:r>
            <a:endParaRPr lang="pt-BR" sz="2800" dirty="0">
              <a:solidFill>
                <a:schemeClr val="tx2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FB9F34DC-C49B-E893-8024-19C9AE9A8527}"/>
              </a:ext>
            </a:extLst>
          </p:cNvPr>
          <p:cNvSpPr/>
          <p:nvPr/>
        </p:nvSpPr>
        <p:spPr>
          <a:xfrm>
            <a:off x="7546162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Retângulo 10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00000000-0008-0000-09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137587" y="428626"/>
          <a:ext cx="9630833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0899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C9E9ADCC-F03E-42E4-8043-0BDF462D7088}"/>
              </a:ext>
            </a:extLst>
          </p:cNvPr>
          <p:cNvSpPr/>
          <p:nvPr/>
        </p:nvSpPr>
        <p:spPr>
          <a:xfrm>
            <a:off x="7546162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93646" y="15035"/>
            <a:ext cx="4643333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Ações Orçamentárias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00000000-0008-0000-1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107100"/>
              </p:ext>
            </p:extLst>
          </p:nvPr>
        </p:nvGraphicFramePr>
        <p:xfrm>
          <a:off x="137587" y="428626"/>
          <a:ext cx="9630833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8336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tângulo 7"/>
          <p:cNvSpPr>
            <a:spLocks noChangeArrowheads="1"/>
          </p:cNvSpPr>
          <p:nvPr/>
        </p:nvSpPr>
        <p:spPr bwMode="auto">
          <a:xfrm flipH="1">
            <a:off x="5343395" y="3789369"/>
            <a:ext cx="1482460" cy="5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80" rIns="91362" bIns="45680">
            <a:spAutoFit/>
          </a:bodyPr>
          <a:lstStyle/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479299" y="946172"/>
            <a:ext cx="1728192" cy="1015582"/>
          </a:xfrm>
          <a:prstGeom prst="rect">
            <a:avLst/>
          </a:prstGeom>
          <a:noFill/>
        </p:spPr>
        <p:txBody>
          <a:bodyPr wrap="square" lIns="91362" tIns="45680" rIns="91362" bIns="4568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0,71% do </a:t>
            </a:r>
          </a:p>
          <a:p>
            <a:pPr algn="ctr"/>
            <a:r>
              <a:rPr lang="pt-BR" sz="2000" dirty="0"/>
              <a:t>Empenhado Total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64D558A5-E355-CAC4-C64C-2E8A097FFFC3}"/>
              </a:ext>
            </a:extLst>
          </p:cNvPr>
          <p:cNvSpPr/>
          <p:nvPr/>
        </p:nvSpPr>
        <p:spPr>
          <a:xfrm>
            <a:off x="-17258" y="169504"/>
            <a:ext cx="9938810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Assistência Farmacêutica - 3ª Quad. 2024</a:t>
            </a:r>
            <a:endParaRPr lang="pt-BR" sz="2800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7FBAC0B7-E2D8-3AD9-9965-EB776DD91BB5}"/>
              </a:ext>
            </a:extLst>
          </p:cNvPr>
          <p:cNvSpPr/>
          <p:nvPr/>
        </p:nvSpPr>
        <p:spPr>
          <a:xfrm>
            <a:off x="7546162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Retângulo 13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00000000-0008-0000-0A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7506"/>
              </p:ext>
            </p:extLst>
          </p:nvPr>
        </p:nvGraphicFramePr>
        <p:xfrm>
          <a:off x="137584" y="692699"/>
          <a:ext cx="9567945" cy="5736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9875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04912688-DA7B-52CA-E06E-1243FD8D2862}"/>
              </a:ext>
            </a:extLst>
          </p:cNvPr>
          <p:cNvSpPr/>
          <p:nvPr/>
        </p:nvSpPr>
        <p:spPr>
          <a:xfrm>
            <a:off x="7546162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93646" y="15035"/>
            <a:ext cx="4643333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Ações Orçamentárias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0000000-0008-0000-1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80412"/>
              </p:ext>
            </p:extLst>
          </p:nvPr>
        </p:nvGraphicFramePr>
        <p:xfrm>
          <a:off x="130972" y="692696"/>
          <a:ext cx="9646567" cy="5742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6652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9"/>
          <p:cNvSpPr txBox="1"/>
          <p:nvPr/>
        </p:nvSpPr>
        <p:spPr>
          <a:xfrm>
            <a:off x="4304928" y="2452260"/>
            <a:ext cx="1728192" cy="1015582"/>
          </a:xfrm>
          <a:prstGeom prst="rect">
            <a:avLst/>
          </a:prstGeom>
          <a:noFill/>
        </p:spPr>
        <p:txBody>
          <a:bodyPr wrap="square" lIns="91362" tIns="45680" rIns="91362" bIns="4568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0,59% do Empenhado Total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810" y="102323"/>
            <a:ext cx="9938810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  <a:latin typeface="Calibri (Títulos)"/>
                <a:ea typeface="Tahoma" panose="020B0604030504040204" pitchFamily="34" charset="0"/>
                <a:cs typeface="Tahoma" panose="020B0604030504040204" pitchFamily="34" charset="0"/>
              </a:rPr>
              <a:t>Vigilância em Saúde - 3ª Quad. 2024</a:t>
            </a:r>
            <a:endParaRPr lang="pt-BR" sz="2800" dirty="0">
              <a:solidFill>
                <a:schemeClr val="tx2"/>
              </a:solidFill>
              <a:latin typeface="Calibri (Títulos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3517339B-C830-2FDE-B305-55C7ECC33CF3}"/>
              </a:ext>
            </a:extLst>
          </p:cNvPr>
          <p:cNvSpPr/>
          <p:nvPr/>
        </p:nvSpPr>
        <p:spPr>
          <a:xfrm>
            <a:off x="7546162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Retângulo 10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00000000-0008-0000-0B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55010"/>
              </p:ext>
            </p:extLst>
          </p:nvPr>
        </p:nvGraphicFramePr>
        <p:xfrm>
          <a:off x="74699" y="799705"/>
          <a:ext cx="9630833" cy="5736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378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D0FF4DF2-1F92-4372-765F-079D69CEED6B}"/>
              </a:ext>
            </a:extLst>
          </p:cNvPr>
          <p:cNvSpPr/>
          <p:nvPr/>
        </p:nvSpPr>
        <p:spPr>
          <a:xfrm>
            <a:off x="7546162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93646" y="15035"/>
            <a:ext cx="4643333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Ações Orçamentárias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0000000-0008-0000-1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75296"/>
              </p:ext>
            </p:extLst>
          </p:nvPr>
        </p:nvGraphicFramePr>
        <p:xfrm>
          <a:off x="137587" y="428626"/>
          <a:ext cx="9630833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87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42C2226-FD1B-9C3D-E63E-4722524BD628}"/>
              </a:ext>
            </a:extLst>
          </p:cNvPr>
          <p:cNvSpPr txBox="1"/>
          <p:nvPr/>
        </p:nvSpPr>
        <p:spPr>
          <a:xfrm>
            <a:off x="27782" y="25462"/>
            <a:ext cx="9875108" cy="830944"/>
          </a:xfrm>
          <a:prstGeom prst="rect">
            <a:avLst/>
          </a:prstGeom>
          <a:noFill/>
        </p:spPr>
        <p:txBody>
          <a:bodyPr wrap="square" lIns="91388" tIns="45694" rIns="91388" bIns="45694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altLang="pt-BR" sz="2400" b="1" dirty="0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Orçamento da Saúde - Total Empenhado por Fonte de Recursos e Grupo de Despesas - 3º Quad. de 2024: R$ </a:t>
            </a:r>
            <a:r>
              <a:rPr lang="pt-BR" sz="2400" b="1" dirty="0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3.261.019.038,67</a:t>
            </a:r>
          </a:p>
        </p:txBody>
      </p:sp>
      <p:sp>
        <p:nvSpPr>
          <p:cNvPr id="8" name="Retângulo 13"/>
          <p:cNvSpPr>
            <a:spLocks noChangeArrowheads="1"/>
          </p:cNvSpPr>
          <p:nvPr/>
        </p:nvSpPr>
        <p:spPr bwMode="auto">
          <a:xfrm>
            <a:off x="-15552" y="6309321"/>
            <a:ext cx="9921552" cy="12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2" tIns="45680" rIns="91362" bIns="45680">
            <a:spAutoFit/>
          </a:bodyPr>
          <a:lstStyle/>
          <a:p>
            <a:pPr defTabSz="913308" fontAlgn="b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prstClr val="black"/>
                </a:solidFill>
                <a:latin typeface="Calibri"/>
              </a:rPr>
              <a:t>Fonte: SIAFE - </a:t>
            </a:r>
            <a:r>
              <a:rPr lang="pt-BR" dirty="0" err="1">
                <a:solidFill>
                  <a:prstClr val="black"/>
                </a:solidFill>
                <a:latin typeface="Calibri"/>
              </a:rPr>
              <a:t>Relorc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  - 21/01/2025 </a:t>
            </a:r>
          </a:p>
          <a:p>
            <a:pPr defTabSz="913308" fontAlgn="b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Nota: No valor referente ao tesouro estadual, inclui  R$41.946.304,62  da Fonte 500, referente ao Plano de Saúde dos Servidores da SES-TO que não é computado como gasto em Saúde para fins de cumprimento da vinculação constitucional da EC 29.</a:t>
            </a:r>
            <a:endParaRPr lang="pt-BR" dirty="0">
              <a:latin typeface="Times New Roman" pitchFamily="18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428727"/>
              </p:ext>
            </p:extLst>
          </p:nvPr>
        </p:nvGraphicFramePr>
        <p:xfrm>
          <a:off x="27782" y="856458"/>
          <a:ext cx="9677746" cy="545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79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386969" y="928751"/>
            <a:ext cx="9054703" cy="714375"/>
          </a:xfrm>
          <a:prstGeom prst="rect">
            <a:avLst/>
          </a:prstGeom>
        </p:spPr>
        <p:txBody>
          <a:bodyPr lIns="91362" tIns="45680" rIns="91362" bIns="45680" anchor="ctr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endParaRPr lang="pt-BR" sz="1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796" name="Retângulo 8"/>
          <p:cNvSpPr>
            <a:spLocks noChangeArrowheads="1"/>
          </p:cNvSpPr>
          <p:nvPr/>
        </p:nvSpPr>
        <p:spPr bwMode="auto">
          <a:xfrm flipH="1">
            <a:off x="5420785" y="3213109"/>
            <a:ext cx="1482460" cy="5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80" rIns="91362" bIns="45680">
            <a:spAutoFit/>
          </a:bodyPr>
          <a:lstStyle/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14" name="CaixaDeTexto 9"/>
          <p:cNvSpPr txBox="1"/>
          <p:nvPr/>
        </p:nvSpPr>
        <p:spPr>
          <a:xfrm>
            <a:off x="4376940" y="859798"/>
            <a:ext cx="1903765" cy="646250"/>
          </a:xfrm>
          <a:prstGeom prst="rect">
            <a:avLst/>
          </a:prstGeom>
          <a:noFill/>
        </p:spPr>
        <p:txBody>
          <a:bodyPr wrap="square" lIns="91362" tIns="45680" rIns="91362" bIns="4568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dirty="0"/>
              <a:t>0,67% do Empenhado Total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56456" y="103949"/>
            <a:ext cx="9938810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de-DE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tenção Primária -</a:t>
            </a:r>
            <a:r>
              <a:rPr lang="de-DE" sz="2800" b="1" cap="all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3ª </a:t>
            </a:r>
            <a:r>
              <a:rPr lang="de-DE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Quad</a:t>
            </a:r>
            <a:r>
              <a:rPr lang="de-DE" sz="2800" b="1" cap="all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2024</a:t>
            </a:r>
            <a:endParaRPr lang="pt-BR" sz="2800" cap="all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F338E286-A49B-495F-1715-228065C01076}"/>
              </a:ext>
            </a:extLst>
          </p:cNvPr>
          <p:cNvSpPr/>
          <p:nvPr/>
        </p:nvSpPr>
        <p:spPr>
          <a:xfrm>
            <a:off x="7546162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Retângulo 11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00000000-0008-0000-0C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414836"/>
              </p:ext>
            </p:extLst>
          </p:nvPr>
        </p:nvGraphicFramePr>
        <p:xfrm>
          <a:off x="137583" y="836715"/>
          <a:ext cx="9639953" cy="559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B259A02F-70FB-DF55-A5BC-202071AC109F}"/>
              </a:ext>
            </a:extLst>
          </p:cNvPr>
          <p:cNvSpPr/>
          <p:nvPr/>
        </p:nvSpPr>
        <p:spPr>
          <a:xfrm>
            <a:off x="7546162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93646" y="15035"/>
            <a:ext cx="4643333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Ação Orçamentária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00000000-0008-0000-19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137587" y="428626"/>
          <a:ext cx="9630833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4797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520403" y="980728"/>
            <a:ext cx="1728192" cy="1015582"/>
          </a:xfrm>
          <a:prstGeom prst="rect">
            <a:avLst/>
          </a:prstGeom>
          <a:noFill/>
        </p:spPr>
        <p:txBody>
          <a:bodyPr wrap="square" lIns="91362" tIns="45680" rIns="91362" bIns="45680" rtlCol="0">
            <a:spAutoFit/>
          </a:bodyPr>
          <a:lstStyle/>
          <a:p>
            <a:pPr algn="ctr"/>
            <a:r>
              <a:rPr lang="pt-BR" sz="2000" dirty="0"/>
              <a:t>0,37% do Empenhado Total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5552" y="100624"/>
            <a:ext cx="9938810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Atenção Psicossocial - 3º Quad. 2024</a:t>
            </a:r>
            <a:endParaRPr lang="pt-BR" sz="2800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462B1AED-1C22-7C34-E177-ACD5F321F69E}"/>
              </a:ext>
            </a:extLst>
          </p:cNvPr>
          <p:cNvSpPr/>
          <p:nvPr/>
        </p:nvSpPr>
        <p:spPr>
          <a:xfrm>
            <a:off x="7546162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Retângulo 10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00000000-0008-0000-0D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172412"/>
              </p:ext>
            </p:extLst>
          </p:nvPr>
        </p:nvGraphicFramePr>
        <p:xfrm>
          <a:off x="137587" y="764706"/>
          <a:ext cx="9495937" cy="566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6952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38954D31-E40C-509F-9638-1D22BAA8FA71}"/>
              </a:ext>
            </a:extLst>
          </p:cNvPr>
          <p:cNvSpPr/>
          <p:nvPr/>
        </p:nvSpPr>
        <p:spPr>
          <a:xfrm>
            <a:off x="7546162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93646" y="15035"/>
            <a:ext cx="4643333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Ação Orçamentária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00000000-0008-0000-1A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137587" y="428626"/>
          <a:ext cx="9630833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2910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tângulo 5"/>
          <p:cNvSpPr>
            <a:spLocks noChangeArrowheads="1"/>
          </p:cNvSpPr>
          <p:nvPr/>
        </p:nvSpPr>
        <p:spPr bwMode="auto">
          <a:xfrm flipH="1">
            <a:off x="5420785" y="2474981"/>
            <a:ext cx="1482460" cy="5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80" rIns="91362" bIns="45680">
            <a:spAutoFit/>
          </a:bodyPr>
          <a:lstStyle/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4475" y="2276375"/>
            <a:ext cx="1584176" cy="923249"/>
          </a:xfrm>
          <a:prstGeom prst="rect">
            <a:avLst/>
          </a:prstGeom>
          <a:noFill/>
        </p:spPr>
        <p:txBody>
          <a:bodyPr wrap="square" lIns="91362" tIns="45680" rIns="91362" bIns="45680" rtlCol="0">
            <a:spAutoFit/>
          </a:bodyPr>
          <a:lstStyle/>
          <a:p>
            <a:pPr algn="ctr"/>
            <a:r>
              <a:rPr lang="pt-BR" dirty="0"/>
              <a:t>0,32% do Empenhado Total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69911" y="452723"/>
            <a:ext cx="9938810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Rede de Cuidados à Pessoa com Deficiência - 3º Quad</a:t>
            </a:r>
            <a:r>
              <a:rPr lang="pt-BR" sz="2800" b="1" cap="all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2023 </a:t>
            </a:r>
            <a:endParaRPr lang="pt-BR" sz="2800" cap="all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D8E9763E-DD83-95F2-F529-7F3ADBDBE0B8}"/>
              </a:ext>
            </a:extLst>
          </p:cNvPr>
          <p:cNvSpPr/>
          <p:nvPr/>
        </p:nvSpPr>
        <p:spPr>
          <a:xfrm>
            <a:off x="7546162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Retângulo 12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00000000-0008-0000-0E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455737"/>
              </p:ext>
            </p:extLst>
          </p:nvPr>
        </p:nvGraphicFramePr>
        <p:xfrm>
          <a:off x="137583" y="1196752"/>
          <a:ext cx="9639953" cy="523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9137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35B44425-F6B5-61EA-E874-DC2E7A1EAEAF}"/>
              </a:ext>
            </a:extLst>
          </p:cNvPr>
          <p:cNvSpPr/>
          <p:nvPr/>
        </p:nvSpPr>
        <p:spPr>
          <a:xfrm>
            <a:off x="7546162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93646" y="15035"/>
            <a:ext cx="4643333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Ação Orçamentária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Progfonte FES 2024 - acesso em 16/09/2024.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00000000-0008-0000-1B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143096"/>
              </p:ext>
            </p:extLst>
          </p:nvPr>
        </p:nvGraphicFramePr>
        <p:xfrm>
          <a:off x="137587" y="428626"/>
          <a:ext cx="9630833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8473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4526767" y="1848588"/>
            <a:ext cx="1728191" cy="1015582"/>
          </a:xfrm>
          <a:prstGeom prst="rect">
            <a:avLst/>
          </a:prstGeom>
          <a:noFill/>
        </p:spPr>
        <p:txBody>
          <a:bodyPr wrap="square" lIns="91362" tIns="45680" rIns="91362" bIns="4568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0,52% do Empenhado Total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-32810" y="28545"/>
            <a:ext cx="9938810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Saúde Digital - 3º Quad. 2024</a:t>
            </a:r>
            <a:endParaRPr lang="pt-BR" sz="2800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D8F09085-4510-7158-AFB2-4E8B81D4F817}"/>
              </a:ext>
            </a:extLst>
          </p:cNvPr>
          <p:cNvSpPr/>
          <p:nvPr/>
        </p:nvSpPr>
        <p:spPr>
          <a:xfrm>
            <a:off x="7546162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Retângulo 11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00000000-0008-0000-1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24324"/>
              </p:ext>
            </p:extLst>
          </p:nvPr>
        </p:nvGraphicFramePr>
        <p:xfrm>
          <a:off x="137583" y="764706"/>
          <a:ext cx="9639953" cy="566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D69709C1-B92A-007F-8513-DA9CEFB8DA02}"/>
              </a:ext>
            </a:extLst>
          </p:cNvPr>
          <p:cNvSpPr/>
          <p:nvPr/>
        </p:nvSpPr>
        <p:spPr>
          <a:xfrm>
            <a:off x="7546162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93646" y="15035"/>
            <a:ext cx="4643333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Ação Orçamentária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00000000-0008-0000-1F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015756"/>
              </p:ext>
            </p:extLst>
          </p:nvPr>
        </p:nvGraphicFramePr>
        <p:xfrm>
          <a:off x="137587" y="428628"/>
          <a:ext cx="9630833" cy="6107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8780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4503514" y="3212976"/>
            <a:ext cx="1728192" cy="1015582"/>
          </a:xfrm>
          <a:prstGeom prst="rect">
            <a:avLst/>
          </a:prstGeom>
          <a:noFill/>
        </p:spPr>
        <p:txBody>
          <a:bodyPr wrap="square" lIns="91362" tIns="45680" rIns="91362" bIns="4568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0,06% do Empenhado Total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-39555" y="44628"/>
            <a:ext cx="9938810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Gestão do Trabalho e Educação</a:t>
            </a:r>
            <a:r>
              <a:rPr lang="pt-BR" sz="2800" b="1" cap="all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pt-BR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3º Quad. 2024</a:t>
            </a:r>
            <a:endParaRPr lang="pt-BR" sz="2800" b="1" cap="all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BDC8133C-78C6-C740-9F43-0AA0D257BAE4}"/>
              </a:ext>
            </a:extLst>
          </p:cNvPr>
          <p:cNvSpPr/>
          <p:nvPr/>
        </p:nvSpPr>
        <p:spPr>
          <a:xfrm>
            <a:off x="7546162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Retângulo 11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00000000-0008-0000-0F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640538"/>
              </p:ext>
            </p:extLst>
          </p:nvPr>
        </p:nvGraphicFramePr>
        <p:xfrm>
          <a:off x="137587" y="764706"/>
          <a:ext cx="9495937" cy="566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8134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4096089C-E669-2E92-6D85-936FF7FCFAE8}"/>
              </a:ext>
            </a:extLst>
          </p:cNvPr>
          <p:cNvSpPr/>
          <p:nvPr/>
        </p:nvSpPr>
        <p:spPr>
          <a:xfrm>
            <a:off x="7546162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93646" y="15035"/>
            <a:ext cx="4643333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Ações Orçamentárias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00000000-0008-0000-1C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924334"/>
              </p:ext>
            </p:extLst>
          </p:nvPr>
        </p:nvGraphicFramePr>
        <p:xfrm>
          <a:off x="137587" y="428626"/>
          <a:ext cx="9630833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130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970075"/>
              </p:ext>
            </p:extLst>
          </p:nvPr>
        </p:nvGraphicFramePr>
        <p:xfrm>
          <a:off x="285732" y="2276873"/>
          <a:ext cx="9217024" cy="2376265"/>
        </p:xfrm>
        <a:graphic>
          <a:graphicData uri="http://schemas.openxmlformats.org/drawingml/2006/table">
            <a:tbl>
              <a:tblPr firstRow="1" firstCol="1" bandRow="1"/>
              <a:tblGrid>
                <a:gridCol w="4076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3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77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5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ESPECIFICAÇÕES</a:t>
                      </a:r>
                      <a:endParaRPr lang="pt-B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VALOR (R$)</a:t>
                      </a:r>
                      <a:endParaRPr lang="pt-B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pt-B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Orçamento Inicial</a:t>
                      </a:r>
                      <a:endParaRPr lang="pt-B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2400" u="none" strike="noStrike" dirty="0">
                          <a:effectLst/>
                        </a:rPr>
                        <a:t>2.262.959.210,00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36387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(-) Reduções</a:t>
                      </a:r>
                      <a:endParaRPr lang="pt-B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-17.631.734,52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Suplementações</a:t>
                      </a:r>
                      <a:endParaRPr lang="pt-B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1.302.454.928,65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0" i="0" u="none" strike="noStrike" dirty="0">
                          <a:effectLst/>
                          <a:latin typeface="Arial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 Autorizado</a:t>
                      </a:r>
                      <a:endParaRPr lang="pt-BR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536387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3.565.414.138,65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36387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58</a:t>
                      </a:r>
                      <a:r>
                        <a:rPr lang="pt-BR" sz="2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272480" y="4705400"/>
            <a:ext cx="5412228" cy="307724"/>
          </a:xfrm>
          <a:prstGeom prst="rect">
            <a:avLst/>
          </a:prstGeom>
        </p:spPr>
        <p:txBody>
          <a:bodyPr wrap="square" lIns="91388" tIns="45694" rIns="91388" bIns="45694">
            <a:spAutoFit/>
          </a:bodyPr>
          <a:lstStyle/>
          <a:p>
            <a:r>
              <a:rPr lang="pt-BR" sz="1400" dirty="0"/>
              <a:t>Fonte: SIAFE-TO - Anexo 11 </a:t>
            </a:r>
            <a:r>
              <a:rPr lang="pt-BR" sz="1400" dirty="0" err="1"/>
              <a:t>jan</a:t>
            </a:r>
            <a:r>
              <a:rPr lang="pt-BR" sz="1400" dirty="0"/>
              <a:t>-dez 2024.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594716E-6D0F-E5F5-1952-E4ECDB82B1C2}"/>
              </a:ext>
            </a:extLst>
          </p:cNvPr>
          <p:cNvSpPr txBox="1"/>
          <p:nvPr/>
        </p:nvSpPr>
        <p:spPr>
          <a:xfrm>
            <a:off x="-15552" y="890720"/>
            <a:ext cx="9849544" cy="954055"/>
          </a:xfrm>
          <a:prstGeom prst="rect">
            <a:avLst/>
          </a:prstGeom>
          <a:noFill/>
        </p:spPr>
        <p:txBody>
          <a:bodyPr wrap="square" lIns="91388" tIns="45694" rIns="91388" bIns="45694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altLang="pt-BR" sz="2800" b="1" dirty="0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Orçamento da Saúde - Reduções e Suplementações ao Orçamento Inicial 2024</a:t>
            </a:r>
            <a:endParaRPr lang="pt-BR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C1969150-CE48-F085-EDB6-301709D45FE0}"/>
              </a:ext>
            </a:extLst>
          </p:cNvPr>
          <p:cNvSpPr/>
          <p:nvPr/>
        </p:nvSpPr>
        <p:spPr>
          <a:xfrm>
            <a:off x="3513714" y="68581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755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4448944" y="2132856"/>
            <a:ext cx="1728192" cy="1015582"/>
          </a:xfrm>
          <a:prstGeom prst="rect">
            <a:avLst/>
          </a:prstGeom>
          <a:noFill/>
        </p:spPr>
        <p:txBody>
          <a:bodyPr wrap="square" lIns="91362" tIns="45680" rIns="91362" bIns="4568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0,01% do Empenhado Total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8747" y="111072"/>
            <a:ext cx="9938810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Gestão Estratégica e Participativa - 3º Quad</a:t>
            </a:r>
            <a:r>
              <a:rPr lang="pt-BR" sz="2800" b="1" cap="all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2024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BDC8133C-78C6-C740-9F43-0AA0D257BAE4}"/>
              </a:ext>
            </a:extLst>
          </p:cNvPr>
          <p:cNvSpPr/>
          <p:nvPr/>
        </p:nvSpPr>
        <p:spPr>
          <a:xfrm>
            <a:off x="7546162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Retângulo 11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00000000-0008-0000-1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03396"/>
              </p:ext>
            </p:extLst>
          </p:nvPr>
        </p:nvGraphicFramePr>
        <p:xfrm>
          <a:off x="137583" y="692699"/>
          <a:ext cx="9639953" cy="5736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32209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4096089C-E669-2E92-6D85-936FF7FCFAE8}"/>
              </a:ext>
            </a:extLst>
          </p:cNvPr>
          <p:cNvSpPr/>
          <p:nvPr/>
        </p:nvSpPr>
        <p:spPr>
          <a:xfrm>
            <a:off x="7546162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93646" y="15035"/>
            <a:ext cx="4643333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Ações Orçamentárias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00000000-0008-0000-1D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137587" y="428626"/>
          <a:ext cx="9630833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163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4376936" y="2492896"/>
            <a:ext cx="1728192" cy="1015582"/>
          </a:xfrm>
          <a:prstGeom prst="rect">
            <a:avLst/>
          </a:prstGeom>
          <a:noFill/>
        </p:spPr>
        <p:txBody>
          <a:bodyPr wrap="square" lIns="91362" tIns="45680" rIns="91362" bIns="4568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0,01 % do Empenhado Total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-48970" y="103732"/>
            <a:ext cx="9938810" cy="63086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pt-BR" sz="2800" b="1" dirty="0">
                <a:solidFill>
                  <a:schemeClr val="tx2"/>
                </a:solidFill>
                <a:latin typeface="+mj-lt"/>
                <a:ea typeface="Calibri"/>
                <a:cs typeface="Times New Roman"/>
              </a:rPr>
              <a:t>Rede Materno Infantil - 3º Quad. 2024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DAB611EC-8D46-642E-7D2C-5E5786122B5A}"/>
              </a:ext>
            </a:extLst>
          </p:cNvPr>
          <p:cNvSpPr/>
          <p:nvPr/>
        </p:nvSpPr>
        <p:spPr>
          <a:xfrm>
            <a:off x="7550498" y="132309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Retângulo 9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00000000-0008-0000-1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51354"/>
              </p:ext>
            </p:extLst>
          </p:nvPr>
        </p:nvGraphicFramePr>
        <p:xfrm>
          <a:off x="137584" y="734651"/>
          <a:ext cx="9567945" cy="5694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9981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BEAE1B27-2AD5-0D38-7B07-4A7F85F49FA1}"/>
              </a:ext>
            </a:extLst>
          </p:cNvPr>
          <p:cNvSpPr/>
          <p:nvPr/>
        </p:nvSpPr>
        <p:spPr>
          <a:xfrm>
            <a:off x="7546162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93646" y="15035"/>
            <a:ext cx="4643333" cy="5231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362" tIns="45680" rIns="91362" bIns="45680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Ação Orçamentária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28464" y="6536384"/>
            <a:ext cx="6126492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21/01/2025.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00000000-0008-0000-1E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66301"/>
              </p:ext>
            </p:extLst>
          </p:nvPr>
        </p:nvGraphicFramePr>
        <p:xfrm>
          <a:off x="137583" y="620691"/>
          <a:ext cx="9639953" cy="580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0528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552" y="6623786"/>
            <a:ext cx="9921552" cy="261543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100" dirty="0"/>
              <a:t>Fonte: SIAFE – </a:t>
            </a:r>
            <a:r>
              <a:rPr lang="pt-BR" sz="1100" dirty="0" err="1"/>
              <a:t>Relpdug</a:t>
            </a:r>
            <a:r>
              <a:rPr lang="pt-BR" sz="1100" dirty="0"/>
              <a:t> 2024 - Emitido em  21/01/2025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9BA594F-E8F2-394A-82D4-BD26629111FB}"/>
              </a:ext>
            </a:extLst>
          </p:cNvPr>
          <p:cNvSpPr txBox="1"/>
          <p:nvPr/>
        </p:nvSpPr>
        <p:spPr>
          <a:xfrm>
            <a:off x="151409" y="34031"/>
            <a:ext cx="5953723" cy="400057"/>
          </a:xfrm>
          <a:prstGeom prst="rect">
            <a:avLst/>
          </a:prstGeom>
          <a:noFill/>
        </p:spPr>
        <p:txBody>
          <a:bodyPr wrap="square" lIns="91388" tIns="45694" rIns="91388" bIns="45694">
            <a:spAutoFit/>
          </a:bodyPr>
          <a:lstStyle/>
          <a:p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Execução de Recursos Covid-19, 3º Quad. 2024</a:t>
            </a:r>
            <a:endParaRPr lang="pt-BR" sz="2000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31847927-C35E-AEB2-5F16-642B420D5E74}"/>
              </a:ext>
            </a:extLst>
          </p:cNvPr>
          <p:cNvSpPr/>
          <p:nvPr/>
        </p:nvSpPr>
        <p:spPr>
          <a:xfrm>
            <a:off x="7546162" y="4462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166201"/>
              </p:ext>
            </p:extLst>
          </p:nvPr>
        </p:nvGraphicFramePr>
        <p:xfrm>
          <a:off x="128464" y="404664"/>
          <a:ext cx="9601074" cy="6188214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1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66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00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34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34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72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8345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2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Fonte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Grupo de Despesa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Natureza Despesa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Empenhado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Liquidado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Pago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Não Pago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 Liquidar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518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effectLst/>
                          <a:latin typeface="Arial"/>
                        </a:rPr>
                        <a:t>Tesouro Estadual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Pessoal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319004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18.745,53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18.745,53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18.745,53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319013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6.302,89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6.302,89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6.302,89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319092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13.131,58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13.131,58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13.131,58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319094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42.181,44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42.181,44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42.181,44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80.361,44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80.361,44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80.361,44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Custeio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339093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3.466,67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3.466,67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3.466,67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339039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2.920.317,37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2.920.317,37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2.920.317,37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339092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2.393.400,00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2.393.400,00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2.393.400,00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5.317.184,04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5.317.184,04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5.317.184,04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15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effectLst/>
                          <a:latin typeface="Arial"/>
                        </a:rPr>
                        <a:t>Recurso Próprio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Investimento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449052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63.940,36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63.940,36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32.866,36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31.074,00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63.940,36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63.940,36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32.866,36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31.074,00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1518"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effectLst/>
                          <a:latin typeface="Arial"/>
                        </a:rPr>
                        <a:t>MS Covid-19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Custeio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339030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19.491.040,31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14.845.970,46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14.845.605,10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365,36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4.645.069,85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339039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5.746.874,16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4.491.278,10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4.491.278,10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1.255.596,06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339092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5.145,84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5.145,84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5.145,84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339030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445.554,38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401.681,76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401.681,76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43.872,62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339039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49.128,00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49.128,00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49.128,00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339040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103.800,00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103.800,00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25.841.542,69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19.793.204,16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19.792.838,80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365,36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6.048.338,53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Investimento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449051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54.425,30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54.425,30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449052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34.900.461,98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17.432.068,99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17.175.768,99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256.300,00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17.468.392,99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449052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2.047.753,54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1.949.153,54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75.000,06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1.874.153,48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98.600,00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449052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668.258,72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10.841,00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10.841,00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657.417,72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449052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2.267.372,30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300.655,82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300.655,82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1.966.716,48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449052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424.032,00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422.008,00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422.008,00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2.024,00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449052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419.868,00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405.700,00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405.700,00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14.168,00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449052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419.716,00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401.500,00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401.500,00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18.216,00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449052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420.110,00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407.966,00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407.966,00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12.144,00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449052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420.168,00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406.000,00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406.000,00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14.168,00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449052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93.144,00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91.120,00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91.120,00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2.024,00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449052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424.913,50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424.913,50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424.913,50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815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42.560.223,34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22.251.926,85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19.820.817,55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2.431.109,30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latin typeface="Arial"/>
                        </a:rPr>
                        <a:t>20.308.296,49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89138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73.863.251,87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47.506.616,85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45.044.068,19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2.462.548,66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26.356.635,02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210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8465" y="6608392"/>
            <a:ext cx="4067585" cy="276932"/>
          </a:xfrm>
          <a:prstGeom prst="rect">
            <a:avLst/>
          </a:prstGeom>
        </p:spPr>
        <p:txBody>
          <a:bodyPr wrap="none" lIns="91375" tIns="45687" rIns="91375" bIns="45687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-dez/2024 - acesso em 21/01/2025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9BA594F-E8F2-394A-82D4-BD26629111FB}"/>
              </a:ext>
            </a:extLst>
          </p:cNvPr>
          <p:cNvSpPr txBox="1"/>
          <p:nvPr/>
        </p:nvSpPr>
        <p:spPr>
          <a:xfrm>
            <a:off x="-24407" y="-40636"/>
            <a:ext cx="9842155" cy="400057"/>
          </a:xfrm>
          <a:prstGeom prst="rect">
            <a:avLst/>
          </a:prstGeom>
          <a:noFill/>
        </p:spPr>
        <p:txBody>
          <a:bodyPr wrap="square" lIns="91388" tIns="45694" rIns="91388" bIns="45694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Execução Orçamentária Saúde por Fonte de Recursos no 3º Quad. 2024</a:t>
            </a:r>
            <a:endParaRPr lang="pt-BR" sz="20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349060"/>
              </p:ext>
            </p:extLst>
          </p:nvPr>
        </p:nvGraphicFramePr>
        <p:xfrm>
          <a:off x="28468" y="476678"/>
          <a:ext cx="9877536" cy="6131719"/>
        </p:xfrm>
        <a:graphic>
          <a:graphicData uri="http://schemas.openxmlformats.org/drawingml/2006/table">
            <a:tbl>
              <a:tblPr/>
              <a:tblGrid>
                <a:gridCol w="328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77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40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576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36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96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36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1717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9835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4366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532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339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2159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2932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62159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2932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699636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29325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308971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BLOCO MS/ FONTE NO ORÇAMENTO DA SES-TO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Orçamento  Inicial 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Alterações 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Autorizado 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Empenhado 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Liquidado 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Pago 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Saldo Orçamentário 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338"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R$ 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% 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R$ 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% 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R$ 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% do </a:t>
                      </a:r>
                      <a:r>
                        <a:rPr lang="pt-BR" sz="7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Orç</a:t>
                      </a:r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. Inicial 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% do Autorizado 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R$ 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% do </a:t>
                      </a:r>
                      <a:r>
                        <a:rPr lang="pt-BR" sz="7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Orç</a:t>
                      </a:r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. Inicial 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% do Empenhado 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R$ 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% 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R$ 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% 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R$ 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9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effectLst/>
                          <a:latin typeface="Arial"/>
                        </a:rPr>
                        <a:t>FAF do Bloco de Estruturação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601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Investimentos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42.900.000,00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1,90%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1.002.763,80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0,08%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43.902.763,80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102,34%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1,23%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794.408,41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1,85%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0,02%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322.830,58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322.830,58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43.108.355,39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14,16%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9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603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Investimentos Covid-19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1.600.000,00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0,07%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12.061.850,09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0,93%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13.661.850,09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853,87%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0,38%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7.659.761,36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478,74%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0,23%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4.819.857,86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0,15%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2.645.048,56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0,09%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6.002.088,73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1,97%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97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FAF do Bloco de Manutenção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600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Grupos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399.760.000,00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17,67%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291.206.522,47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22,36%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690.966.522,47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172,85%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19,38%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569.693.728,80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142,51%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17,47%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512.551.908,87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16,25%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512.454.731,38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16,57%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121.272.793,67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39,84%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9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602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Covid-19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610.000,00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0,03%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64.519.064,31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4,95%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65.129.064,31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10676,90%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1,83%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60.742.004,67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9957,71%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1,86%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37.225.273,15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1,18%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36.968.607,79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4.387.059,64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1,44%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9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605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Piso Enfermagem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80.000.000,00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3,54%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5.152.639,00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85.152.639,00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106,44%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2,39%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57.366.224,84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71,71%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1,76%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57.366.224,84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1,82%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57.366.224,84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1,86%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27.786.414,16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9,13%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97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effectLst/>
                          <a:latin typeface="Arial"/>
                        </a:rPr>
                        <a:t>Total Transferência dos Blocos MS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 dirty="0">
                          <a:effectLst/>
                          <a:latin typeface="Arial"/>
                        </a:rPr>
                        <a:t>524.870.000,00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23,19%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373.942.839,67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28,71%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898.812.839,67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171,24%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25,21%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696.256.128,08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132,65%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21,35%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 dirty="0">
                          <a:effectLst/>
                          <a:latin typeface="Arial"/>
                        </a:rPr>
                        <a:t>612.286.095,30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19,41%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609.757.443,15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19,72%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202.556.711,59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effectLst/>
                          <a:latin typeface="Arial"/>
                        </a:rPr>
                        <a:t>66,54%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97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Outras Fontes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500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Recursos não vinculados de impostos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1.642.633.863,00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72,59%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686.111.361,46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52,68%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2.328.745.224,46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141,77%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65,31%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2.328.723.436,51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141,77%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71,41%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2.307.309.530,30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73,15%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2.283.063.860,23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73,84%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21.787,95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89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501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Outros recursos não vinculados 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188.006.330,63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14,43%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188.006.330,63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5,27%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187.584.205,00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5,75%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187.584.205,00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5,95%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152.045.804,85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4,92%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422.125,63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0,14%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89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631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Convenios do governo federal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73.650.000,00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3,25%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5.825.290,02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0,45%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79.475.290,02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107,91%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2,23%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1.031.343,22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0,03%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620.669,79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0,02%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620.669,79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0,02%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78.443.946,80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25,77%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89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635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Royalties do petróleo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15.000.000,00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0,66%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4.165.769,44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0,32%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19.165.769,44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127,77%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0,54%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10.471.056,32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69,81%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0,32%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10.471.056,32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0,33%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10.471.056,32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0,34%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8.694.713,12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2,86%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91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636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Outras transferencias de convenios  vinculados a saude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90.000,00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259.208,55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0,02%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349.208,55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388,01%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48.243,86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53,60%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300.964,69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0,10%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91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707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</a:t>
                      </a:r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da União - Inciso I Do Art. 5º Da Lei Comp.173/2020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12.140.538,35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0,93%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12.140.538,35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0,34%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12.140.538,35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0,37%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12.140.538,35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0,38%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12.140.538,35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0,39%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89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754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Recursos de operacoes de credito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3.441.347,00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0,15%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24.006.087,91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1,84%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27.447.434,91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797,58%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0,77%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19.006.086,20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552,29%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0,58%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19.006.086,20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19.006.086,20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0,61%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8.441.348,71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2,77%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08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756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Recursos de alienação de bens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200.000,00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200.000,00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200.000,00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0,07%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89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759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Recursos próprios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3.074.000,00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0,14%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3.394.427,35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0,26%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6.468.427,35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210,42%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0,18%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1.245.786,44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40,53%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0,04%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476.713,43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0,02%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445.166,93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5.222.640,91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1,72%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86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761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FECOEP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4.603.075,27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0,35%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4.603.075,27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0,13%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4.512.214,69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0,14%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4.512.214,69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0,14%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4.512.214,69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0,15%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90.860,58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0,03%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0897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Total  Outras Fontes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1.738.089.210,00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76,81%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928.512.088,98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71,29%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 dirty="0">
                          <a:effectLst/>
                          <a:latin typeface="Arial"/>
                        </a:rPr>
                        <a:t>2.666.601.298,98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153,42%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effectLst/>
                          <a:latin typeface="Arial"/>
                        </a:rPr>
                        <a:t>0,75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2.564.762.910,59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147,56%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78,65%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2.542.121.014,08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80,59%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2.482.305.397,36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80,28%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 dirty="0">
                          <a:effectLst/>
                          <a:latin typeface="Arial"/>
                        </a:rPr>
                        <a:t>101.838.388,39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effectLst/>
                          <a:latin typeface="Arial"/>
                        </a:rPr>
                        <a:t>33,46%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0897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2.262.959.210,00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1.302.454.928,65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3.565.414.138,65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157,56%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3.261.019.038,67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144,10%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3.154.407.109,38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3.092.062.840,51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304.395.099,98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effectLst/>
                          <a:latin typeface="Arial"/>
                        </a:rPr>
                        <a:t>100,00%</a:t>
                      </a:r>
                    </a:p>
                  </a:txBody>
                  <a:tcPr marL="4174" marR="4174" marT="4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8375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28469" y="6581002"/>
            <a:ext cx="2199510" cy="261543"/>
          </a:xfrm>
          <a:prstGeom prst="rect">
            <a:avLst/>
          </a:prstGeom>
        </p:spPr>
        <p:txBody>
          <a:bodyPr wrap="none" lIns="91375" tIns="45687" rIns="91375" bIns="45687">
            <a:spAutoFit/>
          </a:bodyPr>
          <a:lstStyle/>
          <a:p>
            <a:r>
              <a:rPr lang="pt-BR" sz="1100" dirty="0"/>
              <a:t>Fonte: SIAFE - IMPBY – 21/01/2025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530021"/>
              </p:ext>
            </p:extLst>
          </p:nvPr>
        </p:nvGraphicFramePr>
        <p:xfrm>
          <a:off x="128470" y="116650"/>
          <a:ext cx="9649073" cy="6464354"/>
        </p:xfrm>
        <a:graphic>
          <a:graphicData uri="http://schemas.openxmlformats.org/drawingml/2006/table">
            <a:tbl>
              <a:tblPr/>
              <a:tblGrid>
                <a:gridCol w="3459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8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4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8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05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45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024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45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0242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45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5967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1340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333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ND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Execução dos Recursos TOTAIS por Natureza da Despesa - SES-TO - 3º </a:t>
                      </a:r>
                      <a:r>
                        <a:rPr lang="pt-BR" sz="7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Quad</a:t>
                      </a:r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 2024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Dotação Inicial 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Orçamento Autorizado 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% 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Empenhado 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% 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Liquidado 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% 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Pago 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A Liquidar  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Saldo Orçamentário 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319004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CONTRATACAO POR TEMPO DETERMINADO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308.400.000,00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455.480.516,97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12,77%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438.238.874,40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13,44%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438.238.874,40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13,89%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434.691.060,10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17.241.642,57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319011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VENCIMENTOS E VANTAGENS FIXAS - PESSOAL CIVIL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683.400.000,00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906.874.879,56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25,44%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900.919.388,99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27,63%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900.919.388,99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28,56%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878.188.289,98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5.955.490,57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319013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OBRIGACOES PATRONAIS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40.000.000,00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93.105.512,78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2,61%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93.105.511,28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2,86%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93.105.511,28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2,95%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85.019.129,29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1,50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319016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OUTRAS DESPESAS VARIAVEIS-PESSOAL CIVL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3.800.000,00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8.590.564,28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0,24%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7.620.543,36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0,23%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7.620.543,36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0,24%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7.620.543,36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970.020,92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319091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SENTENCAS JUDICIAIS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319092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DESPESAS DE EXERCICIOS ANTERIORES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30.000.000,00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115.067.063,89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3,23%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112.456.205,04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3,45%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112.456.205,04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3,57%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112.451.625,43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2.610.858,85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319094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INDENIZACOES E RESTITUICOES TRABALHISTAS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17.000.000,00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23.717.437,98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0,67%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23.717.436,78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0,73%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23.717.436,78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0,75%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23.717.436,78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1,20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3943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319096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RESSARCIMENTO DE DESPESAS DE PESSOAL REQUISITADO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120.000,00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198.599,00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181.943,78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0,01%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181.943,78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0,01%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181.943,78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16.655,22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319113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OBRIGACOES PATRONAIS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146.079.999,00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234.400.466,51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6,57%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234.400.463,74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7,19%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234.400.463,74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7,43%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213.239.181,51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2,77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319192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DESPESAS DE EXERCICIOS ANTERIORES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11.916.591,19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0,33%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11.916.590,59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0,37%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11.916.590,59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0,38%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11.916.590,59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0,60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310000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PESSOAL E ENCARGOS SOCIAIS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1.228.799.999,00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1.849.351.632,16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51,87%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1.822.556.957,96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55,89%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1.822.556.957,96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57,78%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1.767.025.800,82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26.794.674,20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08154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333039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OUTROS SERVICOS DE TERCEIROS - PESSOA JURIDICA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333092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DESPESAS DE EXERCICIOS ANTERIORES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334041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CONTRIBUICOES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5.325.000,00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334141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CONTRIBUICOES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72.629.858,00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74.968.433,44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2,10%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74.889.063,22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2,30%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73.139.778,68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2,32%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73.089.778,68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1.749.284,54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79.370,22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334192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DESPESAS DE EXERCICIOS ANTERIORES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3.053.829,00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4.088.182,00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0,11%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4.053.079,94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0,12%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4.053.079,94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0,13%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4.053.079,94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35.102,06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335041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CONTRIBUICOES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15.900.000,00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30.089.417,57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0,84%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22.622.839,02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0,69%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16.164.023,14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0,51%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16.164.023,14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6.458.815,88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7.466.578,55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335043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SUBVENCOES SOCIAIS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10.099.996,00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7.653.000,00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0,21%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5.066.000,00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0,16%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5.066.000,00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0,16%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5.066.000,00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2.587.000,00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335092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DESPESAS DE EXERCICIOS ANTERIORES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86.141,55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86.141,55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5577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337170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RATEIO PELA PARTICIPACAO EM CONSORCIO PUBLICO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1.200.000,00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2.362.116,00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0,07%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1.862.111,24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0,06%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1.862.111,24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0,06%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1.862.111,24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500.004,76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339003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PENSOES DO RPPS E DO MILITAR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03943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339005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OUTROS BENEFICIOS PREVIDENCIARIOS DO SERVIDOR OU DO MILITAR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42871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339008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OUTROS BENEFICIOS ASSISTENCIAIS DO SERVIDOR E DO MILITAR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267.817,54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267.817,44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0,01%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267.817,44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0,01%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267.816,54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339014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DIARIAS - CIVIL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7.290.167,00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6.958.510,54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0,20%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3.942.221,30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0,12%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3.941.397,80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0,12%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3.939.818,30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823,50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3.016.289,24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339030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MATERIAL DE CONSUMO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164.859.377,00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214.845.160,71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6,03%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177.224.607,13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5,43%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146.788.942,78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4,65%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146.749.615,17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30.435.664,35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37.620.553,58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23353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339031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PREMIACOES CULTURAIS, ARTISTICAS, CIENTIFICAS, DESPORTIVAS E OUTRAS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30.437,00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30.437,00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03943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339032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MATERIAL, BEM OU SERVICO PARA DISTRIBUICAO GRATUITA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12.184.602,00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15.617.096,35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0,44%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15.091.410,20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0,46%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12.343.005,91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0,39%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12.343.005,91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2.748.404,29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525.686,15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339033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PASSAGENS E DESPESAS COM LOCOMOCAO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9.209.500,00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19.297.955,27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0,54%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13.382.167,56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0,41%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11.942.851,63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0,38%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11.942.851,63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1.439.315,93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5.915.787,71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03943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339034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OUTRAS DESPESAS DE PESSOAL DECORRENTES DE CONTRATOS DE TERCEIRIZACAO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339035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SERVICOS DE CONSULTORIA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1.440,00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1.440,00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1.440,00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339036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OUTROS SERVICOS DE TERCEIROS - PESSOA FISICA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2.564.394,00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6.160.328,64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0,17%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3.362.966,74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3.123.908,73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3.120.953,96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239.058,01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2.797.361,90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339037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LOCACAO DE MAO-DE-OBRA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3.262.000,00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26.814.782,91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0,75%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23.464.532,83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0,72%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20.821.563,42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0,66%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20.821.563,42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2.642.969,41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3.350.250,08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55577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339039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OUTROS SERVICOS DE TERCEIROS - PESSOA JURIDICA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420.356.025,00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765.111.901,30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21,46%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699.595.666,58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21,45%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670.053.764,41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21,24%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670.050.235,91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29.541.902,17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65.516.234,72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41278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339040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SERVICOS DE TECNOLOGIA DA INFORMACAO E COMUNICACAO ? PESSOA JURIDICA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12.414.945,00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21.676.344,56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0,61%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20.904.067,46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0,64%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14.575.237,15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0,46%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14.575.237,15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6.328.830,31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772.277,10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339046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AUXILIO-ALIMENTACAO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12.297.236,33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0,34%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12.297.235,37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0,38%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12.297.235,37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0,39%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12.297.235,37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0,96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339047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OBRIGACOES TRIBUTARIAS E CONTRIBUTIVAS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1.499.204,76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0,04%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1.473.920,21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0,05%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1.473.800,60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0,05%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1.466.573,48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119,61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25.284,55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339048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OUTROS AUXILIOS FINANCEIROS A PESSOAS FISICAS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2.360.000,00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1.492.703,00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0,04%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1.318.895,70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0,04%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1.314.341,70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0,04%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1.300.258,95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4.554,00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173.807,30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339049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AUXILIO-TRANSPORTE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300.000,00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8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339091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SENTENCAS JUDICIAIS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4.200.000,00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14.930.863,14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0,42%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14.930.862,31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0,46%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13.865.607,67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0,44%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13.862.306,67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1.065.254,64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0,83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9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339092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DESPESAS DE EXERCICIOS ANTERIORES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79.528.812,00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244.450.968,97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6,86%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236.266.945,52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7,25%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236.266.945,52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7,49%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235.969.081,89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8.184.023,45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0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339093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INDENIZACOES E RESTITUICOES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3.800.123,06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0,11%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3.790.121,71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0,12%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3.790.121,71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0,12%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3.790.121,71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10.001,35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1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339141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CONTRIBUICOES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310.000,00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310.000,00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310.000,00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2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339330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MATERIAL DE CONSUMO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5.016.000,00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3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330000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OUTRAS DESPESAS CORRENTES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832.106.945,00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1.474.810.164,64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 dirty="0">
                          <a:effectLst/>
                          <a:latin typeface="Arial"/>
                        </a:rPr>
                        <a:t>41,36%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1.335.806.531,48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40,96%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1.253.151.534,84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39,73%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1.252.731.669,06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82.654.996,64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139.003.633,16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4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444042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AUXILIOS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775.000,00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5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444052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EQUIPAMENTOS E MATERIAL PERMANENTE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6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444142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AUXILIOS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8.762.000,00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6.570.000,00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0,18%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6.570.000,00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0,20%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6.520.000,00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0,21%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6.220.000,00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7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445042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AUXILIOS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1.295.000,00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0,04%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1.294.854,35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0,04%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1.194.854,35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0,04%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1.194.854,35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100.000,00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145,65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8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449030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MATERIAL DE CONSUMO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582.039,00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0,02%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582.038,85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0,02%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582.038,85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9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449051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OBRAS E INSTALACOES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104.061.800,00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105.605.503,15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2,96%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22.423.085,65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0,69%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21.994.562,42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0,70%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21.964.416,47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428.523,23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83.182.417,50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0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449052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EQUIPAMENTOS E MATERIAL PERMANENTE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87.851.907,00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113.398.377,92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3,18%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58.040.454,99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1,78%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35.244.084,42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1,12%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29.180.984,42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22.796.370,57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55.357.922,93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1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449092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DESPESAS DE EXERCICIOS ANTERIORES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601.559,00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13.423.163,00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0,38%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13.423.162,13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0,41%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13.423.162,13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0,43%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13.423.162,13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0,87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2"/>
                  </a:ext>
                </a:extLst>
              </a:tr>
              <a:tr h="103943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449093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INDENIZACOES E RESTITUICOES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378.258,78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321.953,26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0,01%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321.953,26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0,01%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321.953,26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56.305,52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3"/>
                  </a:ext>
                </a:extLst>
              </a:tr>
              <a:tr h="108849"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440000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INVESTIMENTOS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202.052.266,00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241.252.341,85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 dirty="0">
                          <a:effectLst/>
                          <a:latin typeface="Arial"/>
                        </a:rPr>
                        <a:t>6,77%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102.655.549,23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3,15%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78.698.616,58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2,49%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72.305.370,63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23.956.932,65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138.596.792,62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4"/>
                  </a:ext>
                </a:extLst>
              </a:tr>
              <a:tr h="103943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2.262.959.210,00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3.565.414.138,65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 dirty="0">
                          <a:effectLst/>
                          <a:latin typeface="Arial"/>
                        </a:rPr>
                        <a:t>100,00%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3.261.019.038,67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3.154.407.109,38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100,00%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3.092.062.840,51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106.611.929,29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304.395.099,98</a:t>
                      </a:r>
                    </a:p>
                  </a:txBody>
                  <a:tcPr marL="4096" marR="4096" marT="4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1122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749250"/>
              </p:ext>
            </p:extLst>
          </p:nvPr>
        </p:nvGraphicFramePr>
        <p:xfrm>
          <a:off x="200472" y="188644"/>
          <a:ext cx="9577064" cy="6351081"/>
        </p:xfrm>
        <a:graphic>
          <a:graphicData uri="http://schemas.openxmlformats.org/drawingml/2006/table">
            <a:tbl>
              <a:tblPr/>
              <a:tblGrid>
                <a:gridCol w="569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95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5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33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3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65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03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655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8038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7655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4288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453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ND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Execução dos Recursos Atenção Especializada </a:t>
                      </a:r>
                      <a:b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</a:br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Executados na SES-TO - 3º </a:t>
                      </a:r>
                      <a:r>
                        <a:rPr lang="pt-BR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Quad</a:t>
                      </a:r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. 2024 - Dados Acumulados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Orçamento Autorizado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Empenhado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Liquidado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Pago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Saldo Orçamentário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3.1.90.04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CONTRATACAO POR TEMPO DETERMINADO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33.310.593,00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5,41%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29.425.294,83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5,79%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29.425.294,83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6,25%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29.425.294,83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6,25%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3.885.298,17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3.1.90.13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OBRIGACOES PATRONAIS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513.464,00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0,08%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513.463,28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513.463,28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0,11%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513.463,28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0,11%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0,72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3.1.90.16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OUTRAS DESPESAS VARIAVEIS-PESSOAL CIVL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2.176.855,00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0,35%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1.206.834,72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0,24%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1.206.834,72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0,26%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1.206.834,72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0,26%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970.020,28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3.1.90.92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DESPESAS DE EXERCICIOS ANTERIORES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1.247,00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1.246,97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1.246,97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1.246,97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0,03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3.1.90.94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INDENIZACOES E RESTITUICOES TRABALHISTAS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758.913,00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0,12%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758.912,04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0,15%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758.912,04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0,16%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758.912,04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0,16%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0,96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effectLst/>
                          <a:latin typeface="Arial"/>
                        </a:rPr>
                        <a:t>3.1.00.00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PESSOAL E ENCARGOS SOCIAIS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36.761.072,00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effectLst/>
                          <a:latin typeface="Arial"/>
                        </a:rPr>
                        <a:t>5,97%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31.905.751,84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6,28%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31.905.751,84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6,78%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31.905.751,84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6,78%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4.855.320,16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3.3.30.92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DESPESAS DE EXERCICIOS ANTERIORES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3.3.41.41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CONTRIBUICOES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500.000,00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0,08%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442.130,10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0,09%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378.845,56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0,08%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378.845,56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0,08%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57.869,90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3.3.41.92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DESPESAS DE EXERCICIOS ANTERIORES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98.000,00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0,02%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62.898,87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0,01%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62.898,87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0,01%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62.898,87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0,01%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35.101,13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3.3.50.41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CONTRIBUICOES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2.000.000,00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0,32%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491.756,00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1.508.244,00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3.3.50.43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SUBVENCOES SOCIAIS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7.653.000,00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1,24%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5.066.000,00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5.066.000,00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1,08%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5.066.000,00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1,08%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2.587.000,00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3.3.50.92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DESPESAS DE EXERCICIOS ANTERIORES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86.141,55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86.141,55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3.3.90.14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DIARIAS - CIVIL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4.021.499,54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0,65%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1.737.215,00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0,34%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1.737.215,00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0,37%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1.737.120,50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0,37%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2.284.284,54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3.3.90.30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MATERIAL DE CONSUMO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162.531.186,51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26,40%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134.441.735,81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26,46%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113.635.465,71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24,13%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113.609.417,14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24,13%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28.089.450,70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080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3.3.90.31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PREMIACOES CULTURAIS, ARTISTICAS, CIENTIFICAS, DESPORTIVAS E OUTRAS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9.437,00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9.437,00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06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3.3.90.32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MATERIAL, BEM OU SERVICO PARA DISTRIBUICAO GRATUITA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960.684,82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0,16%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867.853,75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0,17%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814.043,75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0,17%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814.043,75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0,17%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92.831,07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3.3.90.33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PASSAGENS E DESPESAS COM LOCOMOCAO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10.418.764,74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1,69%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4.849.693,85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0,95%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3.724.920,11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0,79%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3.724.920,11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0,79%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5.569.070,89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3.3.90.36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OUTROS SERVICOS DE TERCEIROS - PESSOA FISICA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2.605.374,00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0,42%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1.845.861,32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0,36%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1.777.293,05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0,38%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1.777.293,05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0,38%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759.512,68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3.3.90.37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LOCACAO DE MAO-DE-OBRA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4.472.998,00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0,73%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3.157.854,72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0,62%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2.206.781,66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0,47%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2.206.781,66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0,47%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1.315.143,28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3.3.90.39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OUTROS SERVICOS DE TERCEIROS - PESSOA JURIDICA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295.886.995,44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48,06%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244.249.689,32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48,07%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230.659.729,72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48,98%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230.659.638,90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48,99%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51.637.306,12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3080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3.3.90.40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SERVICOS DE TECNOLOGIA DA INFORMACAO E COMUNICACAO - PESSOA JURIDICA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8.586.928,00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1,39%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7.903.576,30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1,56%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7.896.949,73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1,68%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7.896.949,73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1,68%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683.351,70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3.3.90.47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OBRIGACOES TRIBUTARIAS E CONTRIBUTIVAS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522,76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522,76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3.3.90.48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OUTROS AUXILIOS FINANCEIROS A PESSOAS FISICAS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1.490.780,00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0,24%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1.316.972,90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0,26%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1.312.418,90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0,28%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1.298.336,15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0,28%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173.807,10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3.3.90.92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DESPESAS DE EXERCICIOS ANTERIORES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77.525.369,21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12,59%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69.751.861,33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13,73%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69.751.861,33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14,81%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69.698.427,75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14,80%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7.773.507,88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/>
                        </a:rPr>
                        <a:t>3.3.93.30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MATERIAL DE CONSUMO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1585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effectLst/>
                          <a:latin typeface="Arial"/>
                        </a:rPr>
                        <a:t>3.3.00.00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OUTRAS DESPESAS CORRENTES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578.847.681,57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effectLst/>
                          <a:latin typeface="Arial"/>
                        </a:rPr>
                        <a:t>94,03%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476.185.099,27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93,72%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439.024.423,39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93,22%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438.930.673,17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93,22%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102.662.582,30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7134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615.608.753,57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effectLst/>
                          <a:latin typeface="Arial"/>
                        </a:rPr>
                        <a:t>100,00%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508.090.851,11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470.930.175,23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470.836.425,01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100,00%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107.517.902,46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128469" y="6581002"/>
            <a:ext cx="2234776" cy="261543"/>
          </a:xfrm>
          <a:prstGeom prst="rect">
            <a:avLst/>
          </a:prstGeom>
        </p:spPr>
        <p:txBody>
          <a:bodyPr wrap="none" lIns="91375" tIns="45687" rIns="91375" bIns="45687">
            <a:spAutoFit/>
          </a:bodyPr>
          <a:lstStyle/>
          <a:p>
            <a:r>
              <a:rPr lang="pt-BR" sz="1100" dirty="0"/>
              <a:t>Fonte: SIAFE - IMPBY – 21/01/2025.</a:t>
            </a:r>
          </a:p>
        </p:txBody>
      </p:sp>
    </p:spTree>
    <p:extLst>
      <p:ext uri="{BB962C8B-B14F-4D97-AF65-F5344CB8AC3E}">
        <p14:creationId xmlns:p14="http://schemas.microsoft.com/office/powerpoint/2010/main" val="17742388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28469" y="6581002"/>
            <a:ext cx="2234776" cy="261543"/>
          </a:xfrm>
          <a:prstGeom prst="rect">
            <a:avLst/>
          </a:prstGeom>
        </p:spPr>
        <p:txBody>
          <a:bodyPr wrap="none" lIns="91375" tIns="45687" rIns="91375" bIns="45687">
            <a:spAutoFit/>
          </a:bodyPr>
          <a:lstStyle/>
          <a:p>
            <a:r>
              <a:rPr lang="pt-BR" sz="1100" dirty="0"/>
              <a:t>Fonte: SIAFE - IMPBY – 21/01/2025.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31695"/>
              </p:ext>
            </p:extLst>
          </p:nvPr>
        </p:nvGraphicFramePr>
        <p:xfrm>
          <a:off x="56456" y="44628"/>
          <a:ext cx="9818759" cy="6536373"/>
        </p:xfrm>
        <a:graphic>
          <a:graphicData uri="http://schemas.openxmlformats.org/drawingml/2006/table">
            <a:tbl>
              <a:tblPr/>
              <a:tblGrid>
                <a:gridCol w="334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40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30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5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44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5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44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58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443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3585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1038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683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ND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Execução dos Recursos Tesouro Estadual</a:t>
                      </a:r>
                      <a:b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Executados na SES-TO - 3º </a:t>
                      </a:r>
                      <a:r>
                        <a:rPr lang="pt-BR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Quad</a:t>
                      </a:r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. 2024 - Dados Acumulados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Orçamento Autorizado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Empenhado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Liquidado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Pago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Saldo Orçamentário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319004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CONTRATACAO POR TEMPO DETERMINADO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323.601.103,10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13,90%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323.601.102,52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13,90%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323.601.102,52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14,03%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322.875.022,32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14,14%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319011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VENCIMENTOS E VANTAGENS FIXAS - PESSOAL CIVIL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800.223.668,68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34,36%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800.223.667,89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34,36%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800.223.667,89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34,68%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800.141.748,05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35,05%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0,79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319013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OBRIGACOES PATRONAIS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80.996.273,68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3,48%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80.996.272,90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3,48%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80.996.272,90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3,51%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79.244.845,32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3,47%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319016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OUTRAS DESPESAS VARIAVEIS-PESSOAL CIVL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5.789.109,28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0,25%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5.789.108,64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0,25%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5.789.108,64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0,25%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5.789.108,64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0,25%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319091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SENTENCAS JUDICIAIS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319092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DESPESAS DE EXERCICIOS ANTERIORES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100.410.552,40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4,31%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100.410.551,74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4,31%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100.410.551,74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4,35%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100.405.972,13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4,40%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0,66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319094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INDENIZACOES E RESTITUICOES TRABALHISTAS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21.744.432,52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0,93%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21.744.432,28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0,93%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21.744.432,28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0,94%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21.744.432,28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0,95%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319096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RESSARCIMENTO DE DESPESAS DE PESSOAL REQUISITADO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198.599,00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181.943,78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181.943,78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181.943,78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16.655,22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319113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OBRIGACOES PATRONAIS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214.078.247,64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9,19%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214.078.244,88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9,19%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214.078.244,88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9,28%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196.649.495,12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8,61%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2,76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319192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DESPESAS DE EXERCICIOS ANTERIORES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11.916.591,19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0,51%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11.916.590,59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0,51%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11.916.590,59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0,52%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11.916.590,59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0,52%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effectLst/>
                          <a:latin typeface="Arial"/>
                        </a:rPr>
                        <a:t>310000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PESSOAL E ENCARGOS SOCIAIS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1.558.958.577,49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effectLst/>
                          <a:latin typeface="Arial"/>
                        </a:rPr>
                        <a:t>66,94%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1.558.941.915,22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effectLst/>
                          <a:latin typeface="Arial"/>
                        </a:rPr>
                        <a:t>66,94%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1.558.941.915,22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effectLst/>
                          <a:latin typeface="Arial"/>
                        </a:rPr>
                        <a:t>67,57%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1.538.949.158,23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effectLst/>
                          <a:latin typeface="Arial"/>
                        </a:rPr>
                        <a:t>67,41%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16.662,27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333039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OUTROS SERVICOS DE TERCEIROS - PESSOA JURIDICA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333092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DESPESAS DE EXERCICIOS ANTERIORES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334041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CONTRIBUICOES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334141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CONTRIBUICOES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74.356.575,00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3,19%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74.356.574,11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3,19%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72.670.574,11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3,15%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72.620.574,11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3,18%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0,89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334192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DESPESAS DE EXERCICIOS ANTERIORES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3.990.182,00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0,17%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3.990.181,07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0,17%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3.990.181,07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0,17%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3.990.181,07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0,17%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0,93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335041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CONTRIBUICOES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6.025.000,00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0,26%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6.024.999,88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0,26%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5.025.000,00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0,22%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5.025.000,00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0,22%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335043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SUBVENCOES SOCIAIS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337170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RATEIO PELA PARTICIPACAO EM CONSORCIO PUBLICO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601.983,00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0,03%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601.982,38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0,03%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601.982,38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0,03%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601.982,38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0,03%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339003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PENSOES DO RPPS E DO MILITAR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339005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OUTROS BENEFICIOS PREVIDENCIARIOS DO SERVIDOR OU DO MILITAR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339008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OUTROS BENEFICIOS ASSISTENCIAIS DO SERVIDOR E DO MILITAR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266.463,74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266.463,64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266.463,64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266.462,74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339014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DIARIAS - CIVIL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1.077.927,00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0,05%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1.077.923,30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0,05%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1.077.099,80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0,05%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1.076.559,80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0,05%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339030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MATERIAL DE CONSUMO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18.330.600,00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0,79%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18.330.596,13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0,79%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14.425.367,93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0,63%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14.412.454,25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0,63%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3,87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339032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MATERIAL, BEM OU SERVICO PARA DISTRIBUICAO GRATUITA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12.816.163,00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0,55%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12.816.162,19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0,55%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10.837.773,50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0,47%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10.837.773,50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0,47%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0,81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339033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PASSAGENS E DESPESAS COM LOCOMOCAO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8.275.079,00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0,36%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8.275.078,04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0,36%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8.126.369,19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0,35%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8.126.369,19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0,36%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0,96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413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339034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OUTRAS DESPESAS DE PESSOAL DECORRENTES DE CONTRATOS DE TERCEIRIZACAO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339036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OUTROS SERVICOS DE TERCEIROS - PESSOA FISICA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454.058,00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0,02%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454.056,76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0,02%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438.425,51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0,02%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438.425,51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0,02%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339037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LOCACAO DE MAO-DE-OBRA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11.574.690,00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0,50%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11.574.686,56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0,50%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11.249.798,30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0,49%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11.249.798,30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0,49%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339039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OUTROS SERVICOS DE TERCEIROS - PESSOA JURIDICA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386.459.346,72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16,60%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386.459.338,40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16,60%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382.294.510,42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16,57%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382.291.072,74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16,74%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2413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339040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SERVICOS DE TECNOLOGIA DA INFORMACAO E COMUNICACAO - PESSOA JURIDICA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10.832.746,56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0,47%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10.832.743,25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0,47%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6.185.291,60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0,27%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6.185.291,60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0,27%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3,31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339046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AUXILIO-ALIMENTACAO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11.185.435,03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0,48%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11.185.434,07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0,48%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11.185.434,07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0,48%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11.185.434,07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0,49%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0,96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339047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OBRIGACOES TRIBUTARIAS E CONTRIBUTIVAS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1.407.103,00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0,06%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1.407.100,59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0,06%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1.406.980,98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0,06%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1.399.753,86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0,06%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2,41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339048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OUTROS AUXILIOS FINANCEIROS A PESSOAS FISICAS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1.923,00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1.922,80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1.922,80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1.922,80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339049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AUXILIO-TRANSPORTE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339091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SENTENCAS JUDICIAIS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14.930.863,14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0,64%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14.930.862,31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0,64%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13.865.607,67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0,60%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13.862.306,67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0,61%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0,83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339092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DESPESAS DE EXERCICIOS ANTERIORES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164.878.797,26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7,08%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164.878.789,68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7,08%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164.878.789,68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7,15%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164.634.359,63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7,21%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339093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INDENIZACOES E RESTITUICOES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3.435.752,85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0,15%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3.435.751,50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0,15%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3.435.751,50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0,15%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3.435.751,50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0,15%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1,35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8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effectLst/>
                          <a:latin typeface="Arial"/>
                        </a:rPr>
                        <a:t>330000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OUTRAS DESPESAS CORRENTES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730.900.688,30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effectLst/>
                          <a:latin typeface="Arial"/>
                        </a:rPr>
                        <a:t>31,39%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730.900.646,66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effectLst/>
                          <a:latin typeface="Arial"/>
                        </a:rPr>
                        <a:t>31,39%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711.963.324,15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effectLst/>
                          <a:latin typeface="Arial"/>
                        </a:rPr>
                        <a:t>30,86%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711.641.473,72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effectLst/>
                          <a:latin typeface="Arial"/>
                        </a:rPr>
                        <a:t>31,17%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41,64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9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444042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AUXILIOS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0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444142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AUXILIOS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6.570.000,00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0,28%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6.570.000,00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0,28%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6.520.000,00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0,28%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6.220.000,00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0,27%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1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445042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AUXILIOS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1.295.000,00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0,06%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1.294.854,35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0,06%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1.194.854,35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0,05%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1.194.854,35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0,05%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145,65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2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449030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MATERIAL DE CONSUMO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582.039,00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0,02%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582.038,85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effectLst/>
                          <a:latin typeface="Arial"/>
                        </a:rPr>
                        <a:t>0,02%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0,15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3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449051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OBRAS E INSTALACOES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10.221.864,00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0,44%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10.221.862,26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0,44%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9.847.764,33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0,43%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9.817.618,38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0,43%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4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449052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EQUIPAMENTOS E MATERIAL PERMANENTE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13.887.505,00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0,60%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13.886.906,51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0,60%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12.516.459,59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0,54%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8.915.542,89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0,39%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598,49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5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449092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DESPESAS DE EXERCICIOS ANTERIORES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6.163.311,00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0,26%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6.163.310,96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0,26%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6.163.310,96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0,27%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6.163.310,96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0,27%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6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449093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INDENIZACOES E RESTITUICOES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166.239,67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161.901,70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161.901,70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161.901,70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effectLst/>
                          <a:latin typeface="Arial"/>
                        </a:rPr>
                        <a:t>0,01%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4.337,97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7"/>
                  </a:ext>
                </a:extLst>
              </a:tr>
              <a:tr h="123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effectLst/>
                          <a:latin typeface="Arial"/>
                        </a:rPr>
                        <a:t>440000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INVESTIMENTOS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38.885.958,67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effectLst/>
                          <a:latin typeface="Arial"/>
                        </a:rPr>
                        <a:t>1,67%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38.880.874,63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effectLst/>
                          <a:latin typeface="Arial"/>
                        </a:rPr>
                        <a:t>1,67%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36.404.290,93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effectLst/>
                          <a:latin typeface="Arial"/>
                        </a:rPr>
                        <a:t>1,58%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32.473.228,28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effectLst/>
                          <a:latin typeface="Arial"/>
                        </a:rPr>
                        <a:t>1,42%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5.084,04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8"/>
                  </a:ext>
                </a:extLst>
              </a:tr>
              <a:tr h="12309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TOTAL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2.328.745.224,46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effectLst/>
                          <a:latin typeface="Arial"/>
                        </a:rPr>
                        <a:t>100,00%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2.328.723.436,51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effectLst/>
                          <a:latin typeface="Arial"/>
                        </a:rPr>
                        <a:t>100,00%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2.307.309.530,30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effectLst/>
                          <a:latin typeface="Arial"/>
                        </a:rPr>
                        <a:t>100,00%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2.283.063.860,23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effectLst/>
                          <a:latin typeface="Arial"/>
                        </a:rPr>
                        <a:t>100,00%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21.787,95</a:t>
                      </a:r>
                    </a:p>
                  </a:txBody>
                  <a:tcPr marL="5001" marR="5001" marT="500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8866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xmlns="" id="{EDEF558D-FD6C-7A22-B30C-BE3C7E0A75C7}"/>
              </a:ext>
            </a:extLst>
          </p:cNvPr>
          <p:cNvGrpSpPr/>
          <p:nvPr/>
        </p:nvGrpSpPr>
        <p:grpSpPr>
          <a:xfrm>
            <a:off x="6505694" y="935116"/>
            <a:ext cx="3400306" cy="5279947"/>
            <a:chOff x="6505694" y="935116"/>
            <a:chExt cx="3400306" cy="5279947"/>
          </a:xfrm>
        </p:grpSpPr>
        <p:grpSp>
          <p:nvGrpSpPr>
            <p:cNvPr id="2" name="Group 2"/>
            <p:cNvGrpSpPr/>
            <p:nvPr/>
          </p:nvGrpSpPr>
          <p:grpSpPr>
            <a:xfrm>
              <a:off x="6521886" y="935116"/>
              <a:ext cx="3384114" cy="5279947"/>
              <a:chOff x="0" y="0"/>
              <a:chExt cx="7263564" cy="10456237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7263602" cy="10456237"/>
              </a:xfrm>
              <a:custGeom>
                <a:avLst/>
                <a:gdLst/>
                <a:ahLst/>
                <a:cxnLst/>
                <a:rect l="l" t="t" r="r" b="b"/>
                <a:pathLst>
                  <a:path w="7263602" h="10456237">
                    <a:moveTo>
                      <a:pt x="2427008" y="0"/>
                    </a:moveTo>
                    <a:lnTo>
                      <a:pt x="0" y="4341779"/>
                    </a:lnTo>
                    <a:lnTo>
                      <a:pt x="3865765" y="9188772"/>
                    </a:lnTo>
                    <a:lnTo>
                      <a:pt x="2652326" y="10456237"/>
                    </a:lnTo>
                    <a:lnTo>
                      <a:pt x="7263602" y="10456237"/>
                    </a:lnTo>
                    <a:lnTo>
                      <a:pt x="7263602" y="0"/>
                    </a:lnTo>
                    <a:close/>
                  </a:path>
                </a:pathLst>
              </a:custGeom>
              <a:blipFill>
                <a:blip r:embed="rId2" cstate="print"/>
                <a:stretch>
                  <a:fillRect l="-89784" r="-31825"/>
                </a:stretch>
              </a:blipFill>
            </p:spPr>
          </p:sp>
        </p:grpSp>
        <p:grpSp>
          <p:nvGrpSpPr>
            <p:cNvPr id="4" name="Group 4"/>
            <p:cNvGrpSpPr/>
            <p:nvPr/>
          </p:nvGrpSpPr>
          <p:grpSpPr>
            <a:xfrm rot="-2305538">
              <a:off x="6505694" y="2428454"/>
              <a:ext cx="600667" cy="3709481"/>
              <a:chOff x="0" y="0"/>
              <a:chExt cx="292062" cy="18036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92062" cy="1803660"/>
              </a:xfrm>
              <a:custGeom>
                <a:avLst/>
                <a:gdLst/>
                <a:ahLst/>
                <a:cxnLst/>
                <a:rect l="l" t="t" r="r" b="b"/>
                <a:pathLst>
                  <a:path w="292062" h="1803660">
                    <a:moveTo>
                      <a:pt x="0" y="0"/>
                    </a:moveTo>
                    <a:lnTo>
                      <a:pt x="292062" y="0"/>
                    </a:lnTo>
                    <a:lnTo>
                      <a:pt x="292062" y="1803660"/>
                    </a:lnTo>
                    <a:lnTo>
                      <a:pt x="0" y="1803660"/>
                    </a:lnTo>
                    <a:close/>
                  </a:path>
                </a:pathLst>
              </a:custGeom>
              <a:solidFill>
                <a:srgbClr val="0153A5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66675"/>
                <a:ext cx="292062" cy="1870335"/>
              </a:xfrm>
              <a:prstGeom prst="rect">
                <a:avLst/>
              </a:prstGeom>
            </p:spPr>
            <p:txBody>
              <a:bodyPr lIns="27517" tIns="27517" rIns="27517" bIns="27517" rtlCol="0" anchor="ctr"/>
              <a:lstStyle/>
              <a:p>
                <a:pPr algn="ctr" defTabSz="495052" fontAlgn="auto">
                  <a:lnSpc>
                    <a:spcPts val="1517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10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 rot="1710481">
            <a:off x="6247462" y="-233082"/>
            <a:ext cx="575514" cy="3621881"/>
            <a:chOff x="0" y="0"/>
            <a:chExt cx="279832" cy="176106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9832" cy="1761067"/>
            </a:xfrm>
            <a:custGeom>
              <a:avLst/>
              <a:gdLst/>
              <a:ahLst/>
              <a:cxnLst/>
              <a:rect l="l" t="t" r="r" b="b"/>
              <a:pathLst>
                <a:path w="279832" h="1761067">
                  <a:moveTo>
                    <a:pt x="0" y="0"/>
                  </a:moveTo>
                  <a:lnTo>
                    <a:pt x="279832" y="0"/>
                  </a:lnTo>
                  <a:lnTo>
                    <a:pt x="279832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rgbClr val="0153A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279832" cy="1827742"/>
            </a:xfrm>
            <a:prstGeom prst="rect">
              <a:avLst/>
            </a:prstGeom>
          </p:spPr>
          <p:txBody>
            <a:bodyPr lIns="27517" tIns="27517" rIns="27517" bIns="27517" rtlCol="0" anchor="ctr"/>
            <a:lstStyle/>
            <a:p>
              <a:pPr algn="ctr" defTabSz="495052" fontAlgn="auto">
                <a:lnSpc>
                  <a:spcPts val="1517"/>
                </a:lnSpc>
                <a:spcBef>
                  <a:spcPts val="0"/>
                </a:spcBef>
                <a:spcAft>
                  <a:spcPts val="0"/>
                </a:spcAft>
              </a:pPr>
              <a:endParaRPr sz="10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557212" y="5418184"/>
            <a:ext cx="369198" cy="239666"/>
          </a:xfrm>
          <a:custGeom>
            <a:avLst/>
            <a:gdLst/>
            <a:ahLst/>
            <a:cxnLst/>
            <a:rect l="l" t="t" r="r" b="b"/>
            <a:pathLst>
              <a:path w="681596" h="442460">
                <a:moveTo>
                  <a:pt x="0" y="0"/>
                </a:moveTo>
                <a:lnTo>
                  <a:pt x="681596" y="0"/>
                </a:lnTo>
                <a:lnTo>
                  <a:pt x="681596" y="442460"/>
                </a:lnTo>
                <a:lnTo>
                  <a:pt x="0" y="44246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860951" y="5394027"/>
            <a:ext cx="287989" cy="287989"/>
          </a:xfrm>
          <a:custGeom>
            <a:avLst/>
            <a:gdLst/>
            <a:ahLst/>
            <a:cxnLst/>
            <a:rect l="l" t="t" r="r" b="b"/>
            <a:pathLst>
              <a:path w="531672" h="531672">
                <a:moveTo>
                  <a:pt x="0" y="0"/>
                </a:moveTo>
                <a:lnTo>
                  <a:pt x="531672" y="0"/>
                </a:lnTo>
                <a:lnTo>
                  <a:pt x="531672" y="531672"/>
                </a:lnTo>
                <a:lnTo>
                  <a:pt x="0" y="53167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300582" y="5390503"/>
            <a:ext cx="287989" cy="287989"/>
          </a:xfrm>
          <a:custGeom>
            <a:avLst/>
            <a:gdLst/>
            <a:ahLst/>
            <a:cxnLst/>
            <a:rect l="l" t="t" r="r" b="b"/>
            <a:pathLst>
              <a:path w="531672" h="531672">
                <a:moveTo>
                  <a:pt x="0" y="0"/>
                </a:moveTo>
                <a:lnTo>
                  <a:pt x="531672" y="0"/>
                </a:lnTo>
                <a:lnTo>
                  <a:pt x="531672" y="531672"/>
                </a:lnTo>
                <a:lnTo>
                  <a:pt x="0" y="53167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75284" y="1517610"/>
            <a:ext cx="4860811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95052" fontAlgn="auto">
              <a:lnSpc>
                <a:spcPts val="724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>
                <a:solidFill>
                  <a:srgbClr val="0153A5"/>
                </a:solidFill>
                <a:latin typeface="Poppins Bold"/>
                <a:cs typeface="+mn-cs"/>
              </a:rPr>
              <a:t>Obrigado!</a:t>
            </a:r>
            <a:endParaRPr lang="en-US" sz="6600" dirty="0">
              <a:solidFill>
                <a:srgbClr val="0153A5"/>
              </a:solidFill>
              <a:latin typeface="Poppins Bold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88291" y="5420216"/>
            <a:ext cx="1353411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95052" fontAlgn="auto">
              <a:lnSpc>
                <a:spcPts val="1517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Poppins Medium"/>
                <a:cs typeface="+mn-cs"/>
              </a:rPr>
              <a:t>63 3027-4373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50488" y="5420216"/>
            <a:ext cx="1999851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95052" fontAlgn="auto">
              <a:lnSpc>
                <a:spcPts val="1517"/>
              </a:lnSpc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Poppins Medium"/>
                <a:cs typeface="+mn-cs"/>
              </a:rPr>
              <a:t>@saudeto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235497" y="5416692"/>
            <a:ext cx="1581031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95052" fontAlgn="auto">
              <a:lnSpc>
                <a:spcPts val="1517"/>
              </a:lnSpc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Poppins Medium"/>
                <a:cs typeface="+mn-cs"/>
              </a:rPr>
              <a:t>www.to.gov.br/saude</a:t>
            </a:r>
          </a:p>
        </p:txBody>
      </p:sp>
      <p:sp>
        <p:nvSpPr>
          <p:cNvPr id="24" name="Freeform 16"/>
          <p:cNvSpPr/>
          <p:nvPr/>
        </p:nvSpPr>
        <p:spPr>
          <a:xfrm>
            <a:off x="248606" y="14274"/>
            <a:ext cx="1609513" cy="545434"/>
          </a:xfrm>
          <a:custGeom>
            <a:avLst/>
            <a:gdLst/>
            <a:ahLst/>
            <a:cxnLst/>
            <a:rect l="l" t="t" r="r" b="b"/>
            <a:pathLst>
              <a:path w="2971408" h="1006955">
                <a:moveTo>
                  <a:pt x="0" y="0"/>
                </a:moveTo>
                <a:lnTo>
                  <a:pt x="2971408" y="0"/>
                </a:lnTo>
                <a:lnTo>
                  <a:pt x="2971408" y="1006955"/>
                </a:lnTo>
                <a:lnTo>
                  <a:pt x="0" y="1006955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 l="-9319"/>
            </a:stretch>
          </a:blipFill>
        </p:spPr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xmlns="" id="{4576DBC1-3D6F-7113-30E4-ABCD92836106}"/>
              </a:ext>
            </a:extLst>
          </p:cNvPr>
          <p:cNvSpPr txBox="1">
            <a:spLocks/>
          </p:cNvSpPr>
          <p:nvPr/>
        </p:nvSpPr>
        <p:spPr>
          <a:xfrm>
            <a:off x="153254" y="2559277"/>
            <a:ext cx="4994460" cy="747288"/>
          </a:xfrm>
          <a:prstGeom prst="rect">
            <a:avLst/>
          </a:prstGeom>
        </p:spPr>
        <p:txBody>
          <a:bodyPr lIns="91388" tIns="45694" rIns="91388" bIns="45694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95052" fontAlgn="auto">
              <a:spcAft>
                <a:spcPts val="0"/>
              </a:spcAft>
            </a:pPr>
            <a:r>
              <a:rPr lang="pt-BR" sz="1500" b="1" dirty="0">
                <a:solidFill>
                  <a:srgbClr val="1532AB"/>
                </a:solidFill>
                <a:latin typeface="Arial" pitchFamily="34" charset="0"/>
                <a:cs typeface="Arial" panose="020B0604020202020204" pitchFamily="34" charset="0"/>
              </a:rPr>
              <a:t>Carlos Felinto Júnior</a:t>
            </a:r>
            <a:r>
              <a:rPr lang="pt-BR" sz="1500" dirty="0">
                <a:solidFill>
                  <a:srgbClr val="153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500" dirty="0">
                <a:solidFill>
                  <a:srgbClr val="1532A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dirty="0">
                <a:solidFill>
                  <a:srgbClr val="153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Secretário de Estado da Saúde</a:t>
            </a:r>
          </a:p>
        </p:txBody>
      </p:sp>
      <p:sp>
        <p:nvSpPr>
          <p:cNvPr id="26" name="Retângulo 11"/>
          <p:cNvSpPr>
            <a:spLocks noChangeArrowheads="1"/>
          </p:cNvSpPr>
          <p:nvPr/>
        </p:nvSpPr>
        <p:spPr bwMode="auto">
          <a:xfrm>
            <a:off x="619125" y="5802068"/>
            <a:ext cx="3549394" cy="35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157" tIns="37083" rIns="74157" bIns="37083">
            <a:spAutoFit/>
          </a:bodyPr>
          <a:lstStyle/>
          <a:p>
            <a:pPr algn="just" defTabSz="741676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10"/>
              </a:rPr>
              <a:t>gabsec@saude.to.gov.br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  <p:pic>
        <p:nvPicPr>
          <p:cNvPr id="27" name="Picture 3" descr="X:\Planejamento\LOGOMARCAS\Logo SUS.bmp">
            <a:extLst>
              <a:ext uri="{FF2B5EF4-FFF2-40B4-BE49-F238E27FC236}">
                <a16:creationId xmlns:a16="http://schemas.microsoft.com/office/drawing/2014/main" xmlns="" id="{3EE6CF20-A9E8-8EC4-B815-E4B2603BD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909" y="124289"/>
            <a:ext cx="980455" cy="3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38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6459" y="6469888"/>
            <a:ext cx="9721081" cy="923277"/>
          </a:xfrm>
          <a:prstGeom prst="rect">
            <a:avLst/>
          </a:prstGeom>
        </p:spPr>
        <p:txBody>
          <a:bodyPr wrap="square" lIns="91388" tIns="45694" rIns="91388" bIns="45694">
            <a:spAutoFit/>
          </a:bodyPr>
          <a:lstStyle/>
          <a:p>
            <a:pPr algn="just"/>
            <a:r>
              <a:rPr lang="pt-BR" dirty="0"/>
              <a:t>Fonte: SIAFE - Anexo 10 e Anexo 11 FES 2024- Acesso 21/01/2025 -  Nota: Nas Fontes 500, 761, 754 considera-se  Receita Arrecadada o valor financeiro das despesas empenhadas.			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528651"/>
              </p:ext>
            </p:extLst>
          </p:nvPr>
        </p:nvGraphicFramePr>
        <p:xfrm>
          <a:off x="128465" y="44628"/>
          <a:ext cx="9649072" cy="6453991"/>
        </p:xfrm>
        <a:graphic>
          <a:graphicData uri="http://schemas.openxmlformats.org/drawingml/2006/table">
            <a:tbl>
              <a:tblPr/>
              <a:tblGrid>
                <a:gridCol w="22782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0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1919463023"/>
                    </a:ext>
                  </a:extLst>
                </a:gridCol>
                <a:gridCol w="2641294">
                  <a:extLst>
                    <a:ext uri="{9D8B030D-6E8A-4147-A177-3AD203B41FA5}">
                      <a16:colId xmlns:a16="http://schemas.microsoft.com/office/drawing/2014/main" xmlns="" val="3857784855"/>
                    </a:ext>
                  </a:extLst>
                </a:gridCol>
                <a:gridCol w="12731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01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81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45681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Orçamento da Saúde - Receitas Acumuladas no 3º Quad. de 2024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201">
                <a:tc rowSpan="2" gridSpan="5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 /Origem da Receita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Prevista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Arrecadada 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721">
                <a:tc gridSpan="5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(Atualizada) 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(Acumulada) 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760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Royalties do petróleo e gás natural vinculados à saúde - FEP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635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14.500.000,00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6.681.974,28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46,08%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47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Bloco de manutenção (custeio)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Atenção Primária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200.000,00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4721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Bloco de manutenção (custeio)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Atenção Especializada - MAC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537.302.229,00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518.667.710,82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96,53%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47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Emendas parlamentares individuais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5.684.959,00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7.722.496,00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135,84%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47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Emendas parlamentares de bancada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37.862.094,00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37.862.094,00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47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Bloco de manutenção (custeio)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Vigilância em Saúde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8.700.000,00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10.838.417,65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124,58%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47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Bloco de manutenção (custeio)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Assistência Farmacêutica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1.300.000,00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2.089.903,77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160,76%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47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Bloco de manutenção (custeio)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Gestão do SUS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2.957.060,00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8.521.227,05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288,17%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47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Piso da Enfermagem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605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80.000.000,00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61.704.723,17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77,13%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47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Convênios MS 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631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2.400.000,00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301.851,00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12,58%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4721">
                <a:tc gridSpan="5"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TRANSFERENCIAS CORRENTES</a:t>
                      </a:r>
                    </a:p>
                  </a:txBody>
                  <a:tcPr marL="1841" marR="1841" marT="18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690.906.342,00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654.390.397,74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94,71%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4721">
                <a:tc gridSpan="5"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IMPOSTOS, TAXAS E CONTRIBUICOES DE MELHORIA</a:t>
                      </a:r>
                    </a:p>
                  </a:txBody>
                  <a:tcPr marL="1841" marR="1841" marT="18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150.000,00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155.163,07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103,44%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4721">
                <a:tc gridSpan="5"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PATRIMONIAL</a:t>
                      </a:r>
                    </a:p>
                  </a:txBody>
                  <a:tcPr marL="1841" marR="1841" marT="18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23.781.331,00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26.908.686,94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113,15%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4721">
                <a:tc gridSpan="5"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OUTRAS RECEITAS CORRENTES</a:t>
                      </a:r>
                    </a:p>
                  </a:txBody>
                  <a:tcPr marL="1841" marR="1841" marT="18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2.700.000,00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5.161.477,28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191,17%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4721">
                <a:tc gridSpan="5"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CORRENTES</a:t>
                      </a:r>
                    </a:p>
                  </a:txBody>
                  <a:tcPr marL="1841" marR="1841" marT="18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717.537.673,00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686.615.725,03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effectLst/>
                          <a:latin typeface="Calibri"/>
                        </a:rPr>
                        <a:t>95,69%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4721">
                <a:tc gridSpan="5"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ALIENACAO DE BENS</a:t>
                      </a:r>
                    </a:p>
                  </a:txBody>
                  <a:tcPr marL="1841" marR="1841" marT="18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200.000,00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356.950,00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178,48%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4721">
                <a:tc gridSpan="5"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TRANSFERENCIAS DE CAPITAL</a:t>
                      </a:r>
                    </a:p>
                  </a:txBody>
                  <a:tcPr marL="1841" marR="1841" marT="18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110.000.000,00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9.673.675,00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8,79%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4721">
                <a:tc gridSpan="5"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DE CAPITAL</a:t>
                      </a:r>
                    </a:p>
                  </a:txBody>
                  <a:tcPr marL="1841" marR="1841" marT="18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110.200.000,00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10.030.625,00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effectLst/>
                          <a:latin typeface="Calibri"/>
                        </a:rPr>
                        <a:t>9,10%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4721">
                <a:tc gridSpan="5"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841" marR="1841" marT="18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827.737.673,00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696.646.350,03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84,16%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4721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Tesouro Estadual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102 - Computa EC 29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2.243.775.874,66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64323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Tesouro Estadual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104 - Emenda Parlamentar Estadual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43.001.257,23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364323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Tesouro Estadual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000 - Tesouro não computa saúde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41.946.304,62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83956">
                <a:tc gridSpan="5"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TESOURO ESTADUAL</a:t>
                      </a:r>
                    </a:p>
                  </a:txBody>
                  <a:tcPr marL="1841" marR="1841" marT="18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2.328.723.436,51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364323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ICMS - FECOEP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761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238 - ICMS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Comb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Erradicação  Pobreza 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4.512.214,69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84721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de Operações de Crédito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754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Operações de Crédito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41" marR="1841" marT="18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19.006.086,20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84721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OUTRAS FONTES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23.518.300,89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84721">
                <a:tc gridSpan="5"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841" marR="1841" marT="18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827.737.673,00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3.048.888.087,43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841" marR="1841" marT="1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1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504728" y="6577608"/>
            <a:ext cx="4045490" cy="307724"/>
          </a:xfrm>
          <a:prstGeom prst="rect">
            <a:avLst/>
          </a:prstGeom>
        </p:spPr>
        <p:txBody>
          <a:bodyPr wrap="none" lIns="91388" tIns="45694" rIns="91388" bIns="45694">
            <a:spAutoFit/>
          </a:bodyPr>
          <a:lstStyle/>
          <a:p>
            <a:pPr lvl="0" eaLnBrk="0" hangingPunct="0"/>
            <a:r>
              <a:rPr lang="pt-BR" altLang="pt-BR" sz="140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Fonte: SIAFE - </a:t>
            </a:r>
            <a:r>
              <a:rPr lang="pt-BR" altLang="pt-BR" sz="1400" dirty="0" err="1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Relorc</a:t>
            </a:r>
            <a:r>
              <a:rPr lang="pt-BR" altLang="pt-BR" sz="140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 </a:t>
            </a:r>
            <a:r>
              <a:rPr lang="pt-BR" altLang="pt-BR" sz="1400" dirty="0" err="1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jan</a:t>
            </a:r>
            <a:r>
              <a:rPr lang="pt-BR" altLang="pt-BR" sz="140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-dez, acesso em 21/01/2025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6FEF519-ACBC-4365-302B-45840AC77C5C}"/>
              </a:ext>
            </a:extLst>
          </p:cNvPr>
          <p:cNvSpPr txBox="1"/>
          <p:nvPr/>
        </p:nvSpPr>
        <p:spPr>
          <a:xfrm>
            <a:off x="27782" y="44625"/>
            <a:ext cx="9875108" cy="400057"/>
          </a:xfrm>
          <a:prstGeom prst="rect">
            <a:avLst/>
          </a:prstGeom>
          <a:noFill/>
        </p:spPr>
        <p:txBody>
          <a:bodyPr wrap="square" lIns="91388" tIns="45694" rIns="91388" bIns="45694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altLang="pt-BR" sz="2000" b="1" dirty="0" bmk="_Toc158282328">
                <a:solidFill>
                  <a:srgbClr val="002060"/>
                </a:solidFill>
                <a:latin typeface="Aptos"/>
                <a:ea typeface="Calibri" pitchFamily="34" charset="0"/>
                <a:cs typeface="Times New Roman" pitchFamily="18" charset="0"/>
              </a:rPr>
              <a:t>Orçamento da Saúde Autorizado até o 3º Quad. de 2024: </a:t>
            </a:r>
            <a:r>
              <a:rPr lang="pt-BR" sz="2000" b="1" dirty="0" bmk="_Toc158282328">
                <a:solidFill>
                  <a:srgbClr val="002060"/>
                </a:solidFill>
                <a:latin typeface="Aptos"/>
                <a:ea typeface="Calibri" pitchFamily="34" charset="0"/>
                <a:cs typeface="Times New Roman" pitchFamily="18" charset="0"/>
              </a:rPr>
              <a:t>R$3.565.414.138,65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004117"/>
              </p:ext>
            </p:extLst>
          </p:nvPr>
        </p:nvGraphicFramePr>
        <p:xfrm>
          <a:off x="128465" y="444738"/>
          <a:ext cx="5040560" cy="6132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530778"/>
              </p:ext>
            </p:extLst>
          </p:nvPr>
        </p:nvGraphicFramePr>
        <p:xfrm>
          <a:off x="5097017" y="444737"/>
          <a:ext cx="5061584" cy="6132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26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B2D6009-9D1F-5034-0295-E4DF6C7DE5B6}"/>
              </a:ext>
            </a:extLst>
          </p:cNvPr>
          <p:cNvSpPr txBox="1"/>
          <p:nvPr/>
        </p:nvSpPr>
        <p:spPr>
          <a:xfrm>
            <a:off x="64232" y="-37254"/>
            <a:ext cx="4824536" cy="646278"/>
          </a:xfrm>
          <a:prstGeom prst="rect">
            <a:avLst/>
          </a:prstGeom>
          <a:noFill/>
        </p:spPr>
        <p:txBody>
          <a:bodyPr wrap="square" lIns="91388" tIns="45694" rIns="91388" bIns="45694">
            <a:spAutoFit/>
          </a:bodyPr>
          <a:lstStyle/>
          <a:p>
            <a:r>
              <a:rPr lang="pt-PT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Orçamento </a:t>
            </a:r>
            <a:r>
              <a:rPr lang="pt-PT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Total</a:t>
            </a:r>
            <a:r>
              <a:rPr lang="pt-PT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Empenhado 3º Quad. 2024 por Grupo de Despesas </a:t>
            </a:r>
            <a:r>
              <a:rPr lang="pt-BR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R$3.261.019.038,67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3A5E453F-6176-DEA9-F33E-8EE5744FDB36}"/>
              </a:ext>
            </a:extLst>
          </p:cNvPr>
          <p:cNvSpPr txBox="1"/>
          <p:nvPr/>
        </p:nvSpPr>
        <p:spPr>
          <a:xfrm>
            <a:off x="4722301" y="-27384"/>
            <a:ext cx="5252597" cy="646278"/>
          </a:xfrm>
          <a:prstGeom prst="rect">
            <a:avLst/>
          </a:prstGeom>
          <a:noFill/>
        </p:spPr>
        <p:txBody>
          <a:bodyPr wrap="square" lIns="91388" tIns="45694" rIns="91388" bIns="45694">
            <a:spAutoFit/>
          </a:bodyPr>
          <a:lstStyle/>
          <a:p>
            <a:pPr algn="ctr"/>
            <a:r>
              <a:rPr lang="pt-PT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Orçamento do </a:t>
            </a:r>
            <a:r>
              <a:rPr lang="pt-PT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Tesouro</a:t>
            </a:r>
            <a:r>
              <a:rPr lang="pt-PT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Empenhado 3º Quad. 2024 por Grupo de Despesas R$ </a:t>
            </a:r>
            <a:r>
              <a:rPr lang="pt-PT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2.287.556.814,11  </a:t>
            </a:r>
            <a:endParaRPr lang="pt-BR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987138" y="6550227"/>
            <a:ext cx="3470332" cy="276946"/>
          </a:xfrm>
          <a:prstGeom prst="rect">
            <a:avLst/>
          </a:prstGeom>
        </p:spPr>
        <p:txBody>
          <a:bodyPr wrap="none" lIns="91388" tIns="45694" rIns="91388" bIns="45694">
            <a:spAutoFit/>
          </a:bodyPr>
          <a:lstStyle/>
          <a:p>
            <a:pPr lvl="0" algn="ctr" eaLnBrk="0" hangingPunct="0"/>
            <a:r>
              <a:rPr lang="pt-BR" altLang="pt-BR" sz="120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Fonte: SIAFE - </a:t>
            </a:r>
            <a:r>
              <a:rPr lang="pt-BR" altLang="pt-BR" sz="1200" dirty="0" err="1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Relorc</a:t>
            </a:r>
            <a:r>
              <a:rPr lang="pt-BR" altLang="pt-BR" sz="120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pt-BR" altLang="pt-BR" sz="1200" dirty="0" err="1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jan</a:t>
            </a:r>
            <a:r>
              <a:rPr lang="pt-BR" altLang="pt-BR" sz="120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-dez, acesso em 21/01/2025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4880992" y="-124270"/>
            <a:ext cx="0" cy="6721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00000000-0008-0000-0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1631"/>
              </p:ext>
            </p:extLst>
          </p:nvPr>
        </p:nvGraphicFramePr>
        <p:xfrm>
          <a:off x="-87560" y="692698"/>
          <a:ext cx="5904656" cy="585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434756"/>
              </p:ext>
            </p:extLst>
          </p:nvPr>
        </p:nvGraphicFramePr>
        <p:xfrm>
          <a:off x="4722300" y="908723"/>
          <a:ext cx="6048672" cy="561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1863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4770" y="1082123"/>
            <a:ext cx="9717680" cy="535479"/>
          </a:xfrm>
          <a:prstGeom prst="rect">
            <a:avLst/>
          </a:prstGeom>
        </p:spPr>
        <p:txBody>
          <a:bodyPr wrap="square" lIns="91388" tIns="45694" rIns="91388" bIns="45694">
            <a:spAutoFit/>
          </a:bodyPr>
          <a:lstStyle/>
          <a:p>
            <a:pPr algn="ctr" defTabSz="1066204">
              <a:lnSpc>
                <a:spcPct val="90000"/>
              </a:lnSpc>
              <a:spcAft>
                <a:spcPct val="35000"/>
              </a:spcAft>
            </a:pPr>
            <a:r>
              <a:rPr lang="pt-BR" sz="3200" b="1" dirty="0">
                <a:solidFill>
                  <a:schemeClr val="tx2"/>
                </a:solidFill>
              </a:rPr>
              <a:t>Aumento na Aplicação de Recursos na Saúde em 2024</a:t>
            </a:r>
          </a:p>
        </p:txBody>
      </p:sp>
      <p:sp>
        <p:nvSpPr>
          <p:cNvPr id="7" name="Freeform 30">
            <a:extLst>
              <a:ext uri="{FF2B5EF4-FFF2-40B4-BE49-F238E27FC236}">
                <a16:creationId xmlns:a16="http://schemas.microsoft.com/office/drawing/2014/main" xmlns="" id="{F13A8262-C48D-03DA-9831-4DA867A0CF45}"/>
              </a:ext>
            </a:extLst>
          </p:cNvPr>
          <p:cNvSpPr/>
          <p:nvPr/>
        </p:nvSpPr>
        <p:spPr>
          <a:xfrm>
            <a:off x="3991876" y="17606"/>
            <a:ext cx="1954001" cy="664667"/>
          </a:xfrm>
          <a:custGeom>
            <a:avLst/>
            <a:gdLst/>
            <a:ahLst/>
            <a:cxnLst/>
            <a:rect l="l" t="t" r="r" b="b"/>
            <a:pathLst>
              <a:path w="2971408" h="1006955">
                <a:moveTo>
                  <a:pt x="0" y="0"/>
                </a:moveTo>
                <a:lnTo>
                  <a:pt x="2971408" y="0"/>
                </a:lnTo>
                <a:lnTo>
                  <a:pt x="2971408" y="1006955"/>
                </a:lnTo>
                <a:lnTo>
                  <a:pt x="0" y="10069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319"/>
            </a:stretch>
          </a:blipFill>
        </p:spPr>
      </p:sp>
      <p:sp>
        <p:nvSpPr>
          <p:cNvPr id="8" name="Retângulo 7"/>
          <p:cNvSpPr/>
          <p:nvPr/>
        </p:nvSpPr>
        <p:spPr>
          <a:xfrm>
            <a:off x="-15754" y="6554604"/>
            <a:ext cx="9345488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 SIAFE - Despesa por modalidade de aplicação - acesso em 21/01/2025.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67377"/>
              </p:ext>
            </p:extLst>
          </p:nvPr>
        </p:nvGraphicFramePr>
        <p:xfrm>
          <a:off x="65087" y="2132856"/>
          <a:ext cx="9812450" cy="410445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785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2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30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2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59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291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Modalidade de Aplicação dos Recursos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pt-BR" sz="1800" b="1" u="none" strike="noStrike" dirty="0">
                          <a:effectLst/>
                        </a:rPr>
                        <a:t>Valor Empenhado 3º Quadrimestre – Dados Acumulados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9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2023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2024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Variação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9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R$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%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5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Aplicações Diretas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2.541.845.210,94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2.898.344.036,57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356.498.825,63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14,03%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11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Aplicação direta decorrente de operação entre órgãos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199.534.774,84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246.317.054,33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46.782.279,49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23,45%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114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 dirty="0">
                          <a:effectLst/>
                        </a:rPr>
                        <a:t>Transferências às Ent. Privadas Sem Fins Lucrativos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17.985.869,50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28.983.693,37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10.997.823,87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61,15%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extLst>
                  <a:ext uri="{0D108BD9-81ED-4DB2-BD59-A6C34878D82A}">
                    <a16:rowId xmlns:a16="http://schemas.microsoft.com/office/drawing/2014/main" xmlns="" val="1686209711"/>
                  </a:ext>
                </a:extLst>
              </a:tr>
              <a:tr h="62114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 dirty="0">
                          <a:effectLst/>
                        </a:rPr>
                        <a:t>Transferências aos Municípios - Fundo a Fundo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77.807.606,97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85.512.143,16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7.704.536,19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9,90%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5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Transferências a Municípios</a:t>
                      </a:r>
                      <a:endParaRPr lang="pt-BR" sz="1600" b="0" i="0" u="none" strike="noStrike"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2.137.159,92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dirty="0">
                          <a:effectLst/>
                        </a:rPr>
                        <a:t>-2.137.159,92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-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05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Transferências a Consórcios Públicos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424.556,11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1.862.111,24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1.437.555,13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338,60%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</a:rPr>
                        <a:t>2.839.735.178,28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</a:rPr>
                        <a:t>3.261.019.038,67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</a:rPr>
                        <a:t>421.283.860,39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</a:rPr>
                        <a:t>14,84%</a:t>
                      </a:r>
                      <a:endParaRPr lang="pt-BR" sz="1600" b="1" i="0" u="none" strike="noStrike" dirty="0">
                        <a:effectLst/>
                        <a:latin typeface="Calibri"/>
                      </a:endParaRPr>
                    </a:p>
                  </a:txBody>
                  <a:tcPr marL="8327" marR="8327" marT="8327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9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87560" y="2850372"/>
            <a:ext cx="4822238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 dirty="0"/>
              <a:t>Fonte: SIAFE – </a:t>
            </a:r>
            <a:r>
              <a:rPr lang="pt-BR" sz="1200" dirty="0" err="1"/>
              <a:t>Relpdug</a:t>
            </a:r>
            <a:r>
              <a:rPr lang="pt-BR" sz="1200" dirty="0"/>
              <a:t> 2024 - Emitido em  21/01/2025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-15552" y="437816"/>
            <a:ext cx="9849544" cy="830944"/>
          </a:xfrm>
          <a:prstGeom prst="rect">
            <a:avLst/>
          </a:prstGeom>
        </p:spPr>
        <p:txBody>
          <a:bodyPr wrap="square" lIns="91388" tIns="45694" rIns="91388" bIns="45694">
            <a:spAutoFit/>
          </a:bodyPr>
          <a:lstStyle/>
          <a:p>
            <a:pPr algn="ctr" defTabSz="1363770"/>
            <a:r>
              <a:rPr lang="pt-BR" sz="2400" b="1"/>
              <a:t>Aumento de 32% (R$10.400.452,19) de Emenda Parlamentar Estadual em relação a 2023</a:t>
            </a:r>
            <a:endParaRPr lang="pt-BR" sz="2400" b="1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xmlns="" id="{588193A0-E968-A450-7D63-44342358A548}"/>
              </a:ext>
            </a:extLst>
          </p:cNvPr>
          <p:cNvSpPr/>
          <p:nvPr/>
        </p:nvSpPr>
        <p:spPr>
          <a:xfrm>
            <a:off x="7545288" y="2231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711166"/>
              </p:ext>
            </p:extLst>
          </p:nvPr>
        </p:nvGraphicFramePr>
        <p:xfrm>
          <a:off x="-4919" y="3997870"/>
          <a:ext cx="9888401" cy="252747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85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9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4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91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91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84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918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18251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3º Quadrimestre de </a:t>
                      </a:r>
                      <a:r>
                        <a:rPr lang="pt-BR" sz="2800" b="1" u="none" strike="noStrike" smtClean="0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221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Beneficiário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Empenhado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Liquidado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Pago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Não Pago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A Liquidar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25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90 municípios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27.673.982,48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27.673.982,48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27.383.982,48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290.000,00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  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25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09 Instituições  Filantrópicas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4.706.846,12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2.597.146,12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2.597.146,12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  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2.109.700,00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25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Execução direta da SES-TO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219.976,44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57.726,44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57.726,44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  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162.250,00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25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32.600.805,04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30.328.855,04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30.038.855,04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290.000,00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2.271.950,00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12" marR="5512" marT="5512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7" name="Retângulo 16"/>
          <p:cNvSpPr/>
          <p:nvPr/>
        </p:nvSpPr>
        <p:spPr>
          <a:xfrm>
            <a:off x="0" y="6537288"/>
            <a:ext cx="4822238" cy="276932"/>
          </a:xfrm>
          <a:prstGeom prst="rect">
            <a:avLst/>
          </a:prstGeom>
        </p:spPr>
        <p:txBody>
          <a:bodyPr wrap="square" lIns="91375" tIns="45687" rIns="91375" bIns="45687">
            <a:spAutoFit/>
          </a:bodyPr>
          <a:lstStyle/>
          <a:p>
            <a:r>
              <a:rPr lang="pt-BR" sz="1200"/>
              <a:t>Fonte: SIAFE – Relpdug 2023 e 2024.</a:t>
            </a:r>
            <a:endParaRPr lang="pt-BR" sz="1200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6F16685D-4C84-C2BA-053A-618D776DF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629476"/>
              </p:ext>
            </p:extLst>
          </p:nvPr>
        </p:nvGraphicFramePr>
        <p:xfrm>
          <a:off x="0" y="1209732"/>
          <a:ext cx="9883481" cy="26513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52800">
                  <a:extLst>
                    <a:ext uri="{9D8B030D-6E8A-4147-A177-3AD203B41FA5}">
                      <a16:colId xmlns:a16="http://schemas.microsoft.com/office/drawing/2014/main" xmlns="" val="2727307690"/>
                    </a:ext>
                  </a:extLst>
                </a:gridCol>
                <a:gridCol w="1694395">
                  <a:extLst>
                    <a:ext uri="{9D8B030D-6E8A-4147-A177-3AD203B41FA5}">
                      <a16:colId xmlns:a16="http://schemas.microsoft.com/office/drawing/2014/main" xmlns="" val="3738564479"/>
                    </a:ext>
                  </a:extLst>
                </a:gridCol>
                <a:gridCol w="524837">
                  <a:extLst>
                    <a:ext uri="{9D8B030D-6E8A-4147-A177-3AD203B41FA5}">
                      <a16:colId xmlns:a16="http://schemas.microsoft.com/office/drawing/2014/main" xmlns="" val="1898450180"/>
                    </a:ext>
                  </a:extLst>
                </a:gridCol>
                <a:gridCol w="1852730">
                  <a:extLst>
                    <a:ext uri="{9D8B030D-6E8A-4147-A177-3AD203B41FA5}">
                      <a16:colId xmlns:a16="http://schemas.microsoft.com/office/drawing/2014/main" xmlns="" val="2743042931"/>
                    </a:ext>
                  </a:extLst>
                </a:gridCol>
                <a:gridCol w="1550788">
                  <a:extLst>
                    <a:ext uri="{9D8B030D-6E8A-4147-A177-3AD203B41FA5}">
                      <a16:colId xmlns:a16="http://schemas.microsoft.com/office/drawing/2014/main" xmlns="" val="1209176069"/>
                    </a:ext>
                  </a:extLst>
                </a:gridCol>
                <a:gridCol w="1107931">
                  <a:extLst>
                    <a:ext uri="{9D8B030D-6E8A-4147-A177-3AD203B41FA5}">
                      <a16:colId xmlns:a16="http://schemas.microsoft.com/office/drawing/2014/main" xmlns="" val="1817590732"/>
                    </a:ext>
                  </a:extLst>
                </a:gridCol>
              </a:tblGrid>
              <a:tr h="431726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3º Quadrimestre de </a:t>
                      </a:r>
                      <a:r>
                        <a:rPr lang="pt-BR" sz="28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613949"/>
                  </a:ext>
                </a:extLst>
              </a:tr>
              <a:tr h="2793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Beneficiário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Empenhado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Liquidado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Pago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Não Pago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extLst>
                  <a:ext uri="{0D108BD9-81ED-4DB2-BD59-A6C34878D82A}">
                    <a16:rowId xmlns:a16="http://schemas.microsoft.com/office/drawing/2014/main" xmlns="" val="2677914738"/>
                  </a:ext>
                </a:extLst>
              </a:tr>
              <a:tr h="55364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91 municípios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34.868.000,00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81%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           33.268.000,00 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     32.918.000,00 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     350.000,00 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extLst>
                  <a:ext uri="{0D108BD9-81ED-4DB2-BD59-A6C34878D82A}">
                    <a16:rowId xmlns:a16="http://schemas.microsoft.com/office/drawing/2014/main" xmlns="" val="2241796429"/>
                  </a:ext>
                </a:extLst>
              </a:tr>
              <a:tr h="55364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09 Instituições  Filantrópicas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7.319.854,23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6.219.854,35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       6.219.854,35 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-  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extLst>
                  <a:ext uri="{0D108BD9-81ED-4DB2-BD59-A6C34878D82A}">
                    <a16:rowId xmlns:a16="http://schemas.microsoft.com/office/drawing/2014/main" xmlns="" val="2449799015"/>
                  </a:ext>
                </a:extLst>
              </a:tr>
              <a:tr h="55364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Execução direta da SES-TO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         813.403,00 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664.000,00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664.000,00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-  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extLst>
                  <a:ext uri="{0D108BD9-81ED-4DB2-BD59-A6C34878D82A}">
                    <a16:rowId xmlns:a16="http://schemas.microsoft.com/office/drawing/2014/main" xmlns="" val="2694584808"/>
                  </a:ext>
                </a:extLst>
              </a:tr>
              <a:tr h="2793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43.001.257,23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40.151.854,35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39.801.854,35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350.000,00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6" marR="5006" marT="5006" marB="0" anchor="ctr"/>
                </a:tc>
                <a:extLst>
                  <a:ext uri="{0D108BD9-81ED-4DB2-BD59-A6C34878D82A}">
                    <a16:rowId xmlns:a16="http://schemas.microsoft.com/office/drawing/2014/main" xmlns="" val="47342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8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55213</TotalTime>
  <Words>5345</Words>
  <Application>Microsoft Office PowerPoint</Application>
  <PresentationFormat>Papel A4 (210 x 297 mm)</PresentationFormat>
  <Paragraphs>2749</Paragraphs>
  <Slides>49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Títulos de slides</vt:lpstr>
      </vt:variant>
      <vt:variant>
        <vt:i4>49</vt:i4>
      </vt:variant>
    </vt:vector>
  </HeadingPairs>
  <TitlesOfParts>
    <vt:vector size="60" baseType="lpstr">
      <vt:lpstr>Tema do Office</vt:lpstr>
      <vt:lpstr>Personalizar design</vt:lpstr>
      <vt:lpstr>1_Personalizar design</vt:lpstr>
      <vt:lpstr>5_Personalizar design</vt:lpstr>
      <vt:lpstr>4_Personalizar design</vt:lpstr>
      <vt:lpstr>7_Personalizar design</vt:lpstr>
      <vt:lpstr>8_Tema do Office</vt:lpstr>
      <vt:lpstr>8_Personalizar design</vt:lpstr>
      <vt:lpstr>Office Theme</vt:lpstr>
      <vt:lpstr>5_Tema do Office</vt:lpstr>
      <vt:lpstr>3_Office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Kappes</dc:creator>
  <cp:lastModifiedBy>Luiza Regina Dias Noleto</cp:lastModifiedBy>
  <cp:revision>3442</cp:revision>
  <cp:lastPrinted>2025-01-17T20:47:22Z</cp:lastPrinted>
  <dcterms:created xsi:type="dcterms:W3CDTF">2013-05-14T18:22:21Z</dcterms:created>
  <dcterms:modified xsi:type="dcterms:W3CDTF">2025-04-02T20:08:16Z</dcterms:modified>
</cp:coreProperties>
</file>